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hpes.com/blog/what-is-aspice-in-automotiv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hpes.com/embedded-soft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lstStyle/>
          <a:p>
            <a:r>
              <a:rPr lang="en-IN" b="1" dirty="0">
                <a:hlinkClick r:id="rId2"/>
              </a:rPr>
              <a:t>What is ASPICE in Automotive?</a:t>
            </a:r>
            <a:r>
              <a:rPr lang="en-IN" dirty="0"/>
              <a:t/>
            </a:r>
            <a:br>
              <a:rPr lang="en-IN" dirty="0"/>
            </a:br>
            <a:endParaRPr lang="en-IN" dirty="0"/>
          </a:p>
        </p:txBody>
      </p:sp>
      <p:sp>
        <p:nvSpPr>
          <p:cNvPr id="4" name="TextBox 3"/>
          <p:cNvSpPr txBox="1"/>
          <p:nvPr/>
        </p:nvSpPr>
        <p:spPr>
          <a:xfrm>
            <a:off x="1828800" y="1447800"/>
            <a:ext cx="4800600" cy="1981200"/>
          </a:xfrm>
          <a:prstGeom prst="rect">
            <a:avLst/>
          </a:prstGeom>
          <a:noFill/>
        </p:spPr>
        <p:txBody>
          <a:bodyPr wrap="square" rtlCol="0">
            <a:spAutoFit/>
          </a:bodyPr>
          <a:lstStyle/>
          <a:p>
            <a:endParaRPr lang="en-IN" dirty="0"/>
          </a:p>
        </p:txBody>
      </p:sp>
      <p:sp>
        <p:nvSpPr>
          <p:cNvPr id="5" name="TextBox 4"/>
          <p:cNvSpPr txBox="1"/>
          <p:nvPr/>
        </p:nvSpPr>
        <p:spPr>
          <a:xfrm>
            <a:off x="1981200" y="1600200"/>
            <a:ext cx="4800600" cy="1981200"/>
          </a:xfrm>
          <a:prstGeom prst="rect">
            <a:avLst/>
          </a:prstGeom>
          <a:noFill/>
        </p:spPr>
        <p:txBody>
          <a:bodyPr wrap="square" rtlCol="0">
            <a:spAutoFit/>
          </a:bodyPr>
          <a:lstStyle/>
          <a:p>
            <a:endParaRPr lang="en-IN" dirty="0"/>
          </a:p>
        </p:txBody>
      </p:sp>
      <p:sp>
        <p:nvSpPr>
          <p:cNvPr id="6" name="TextBox 5"/>
          <p:cNvSpPr txBox="1"/>
          <p:nvPr/>
        </p:nvSpPr>
        <p:spPr>
          <a:xfrm>
            <a:off x="2133600" y="1752600"/>
            <a:ext cx="4800600" cy="1981200"/>
          </a:xfrm>
          <a:prstGeom prst="rect">
            <a:avLst/>
          </a:prstGeom>
          <a:noFill/>
        </p:spPr>
        <p:txBody>
          <a:bodyPr wrap="square" rtlCol="0">
            <a:spAutoFit/>
          </a:bodyPr>
          <a:lstStyle/>
          <a:p>
            <a:endParaRPr lang="en-IN" dirty="0"/>
          </a:p>
        </p:txBody>
      </p:sp>
      <p:sp>
        <p:nvSpPr>
          <p:cNvPr id="7" name="TextBox 6"/>
          <p:cNvSpPr txBox="1"/>
          <p:nvPr/>
        </p:nvSpPr>
        <p:spPr>
          <a:xfrm>
            <a:off x="914400" y="1447800"/>
            <a:ext cx="7543800" cy="3970318"/>
          </a:xfrm>
          <a:prstGeom prst="rect">
            <a:avLst/>
          </a:prstGeom>
          <a:noFill/>
        </p:spPr>
        <p:txBody>
          <a:bodyPr wrap="square" rtlCol="0">
            <a:spAutoFit/>
          </a:bodyPr>
          <a:lstStyle/>
          <a:p>
            <a:r>
              <a:rPr lang="en-US" sz="3200" b="1" i="1" dirty="0" smtClean="0">
                <a:solidFill>
                  <a:srgbClr val="FF0000"/>
                </a:solidFill>
              </a:rPr>
              <a:t>Automotive </a:t>
            </a:r>
            <a:r>
              <a:rPr lang="en-US" sz="3200" b="1" i="1" dirty="0">
                <a:solidFill>
                  <a:srgbClr val="FF0000"/>
                </a:solidFill>
              </a:rPr>
              <a:t>Software Performance Improvement and Capability </a:t>
            </a:r>
            <a:r>
              <a:rPr lang="en-US" sz="3200" b="1" i="1" dirty="0" smtClean="0">
                <a:solidFill>
                  <a:srgbClr val="FF0000"/>
                </a:solidFill>
              </a:rPr>
              <a:t>determination</a:t>
            </a:r>
            <a:r>
              <a:rPr lang="en-US" sz="3200" dirty="0">
                <a:solidFill>
                  <a:srgbClr val="FF0000"/>
                </a:solidFill>
              </a:rPr>
              <a:t> </a:t>
            </a:r>
            <a:endParaRPr lang="en-US" sz="3200" dirty="0" smtClean="0">
              <a:solidFill>
                <a:srgbClr val="FF0000"/>
              </a:solidFill>
            </a:endParaRPr>
          </a:p>
          <a:p>
            <a:endParaRPr lang="en-US" dirty="0"/>
          </a:p>
          <a:p>
            <a:endParaRPr lang="en-US" dirty="0" smtClean="0"/>
          </a:p>
          <a:p>
            <a:r>
              <a:rPr lang="en-US" sz="2400" dirty="0" smtClean="0">
                <a:solidFill>
                  <a:schemeClr val="tx1">
                    <a:lumMod val="95000"/>
                    <a:lumOff val="5000"/>
                  </a:schemeClr>
                </a:solidFill>
              </a:rPr>
              <a:t>(</a:t>
            </a:r>
            <a:r>
              <a:rPr lang="en-US" sz="2400" dirty="0">
                <a:solidFill>
                  <a:schemeClr val="tx1">
                    <a:lumMod val="95000"/>
                    <a:lumOff val="5000"/>
                  </a:schemeClr>
                </a:solidFill>
              </a:rPr>
              <a:t>ASPICE) as a standard provides the framework for defining, implementing, and evaluating the process required for system development focused on software and system parts in the automotive industry.</a:t>
            </a:r>
          </a:p>
          <a:p>
            <a:endParaRPr lang="en-IN" sz="2400" dirty="0"/>
          </a:p>
        </p:txBody>
      </p:sp>
    </p:spTree>
    <p:extLst>
      <p:ext uri="{BB962C8B-B14F-4D97-AF65-F5344CB8AC3E}">
        <p14:creationId xmlns:p14="http://schemas.microsoft.com/office/powerpoint/2010/main" val="634859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SPICE-2"/>
          <p:cNvPicPr/>
          <p:nvPr/>
        </p:nvPicPr>
        <p:blipFill>
          <a:blip r:embed="rId2">
            <a:extLst>
              <a:ext uri="{28A0092B-C50C-407E-A947-70E740481C1C}">
                <a14:useLocalDpi xmlns:a14="http://schemas.microsoft.com/office/drawing/2010/main" val="0"/>
              </a:ext>
            </a:extLst>
          </a:blip>
          <a:srcRect/>
          <a:stretch>
            <a:fillRect/>
          </a:stretch>
        </p:blipFill>
        <p:spPr bwMode="auto">
          <a:xfrm>
            <a:off x="381000" y="519111"/>
            <a:ext cx="8534400" cy="3971926"/>
          </a:xfrm>
          <a:prstGeom prst="rect">
            <a:avLst/>
          </a:prstGeom>
          <a:noFill/>
          <a:ln>
            <a:noFill/>
          </a:ln>
        </p:spPr>
      </p:pic>
    </p:spTree>
    <p:extLst>
      <p:ext uri="{BB962C8B-B14F-4D97-AF65-F5344CB8AC3E}">
        <p14:creationId xmlns:p14="http://schemas.microsoft.com/office/powerpoint/2010/main" val="4164828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8229600" cy="954107"/>
          </a:xfrm>
          <a:prstGeom prst="rect">
            <a:avLst/>
          </a:prstGeom>
        </p:spPr>
        <p:txBody>
          <a:bodyPr wrap="square">
            <a:spAutoFit/>
          </a:bodyPr>
          <a:lstStyle/>
          <a:p>
            <a:r>
              <a:rPr lang="en-IN" sz="2800" dirty="0"/>
              <a:t>Below is a sample of a Process Assessment Model (PAM).</a:t>
            </a:r>
          </a:p>
        </p:txBody>
      </p:sp>
      <p:pic>
        <p:nvPicPr>
          <p:cNvPr id="5" name="Picture 4" descr="ASPICE-3"/>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85912"/>
            <a:ext cx="8534400" cy="5043488"/>
          </a:xfrm>
          <a:prstGeom prst="rect">
            <a:avLst/>
          </a:prstGeom>
          <a:noFill/>
          <a:ln>
            <a:noFill/>
          </a:ln>
        </p:spPr>
      </p:pic>
    </p:spTree>
    <p:extLst>
      <p:ext uri="{BB962C8B-B14F-4D97-AF65-F5344CB8AC3E}">
        <p14:creationId xmlns:p14="http://schemas.microsoft.com/office/powerpoint/2010/main" val="320995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10000"/>
          </a:bodyPr>
          <a:lstStyle/>
          <a:p>
            <a:r>
              <a:rPr lang="en-IN" dirty="0"/>
              <a:t>Product innovation in the automotive industry has been steadily increasing. </a:t>
            </a:r>
            <a:endParaRPr lang="en-IN" dirty="0" smtClean="0"/>
          </a:p>
          <a:p>
            <a:r>
              <a:rPr lang="en-IN" dirty="0" smtClean="0"/>
              <a:t>As </a:t>
            </a:r>
            <a:r>
              <a:rPr lang="en-IN" dirty="0"/>
              <a:t>of 2019, 80 </a:t>
            </a:r>
            <a:r>
              <a:rPr lang="en-IN" dirty="0" err="1"/>
              <a:t>percent</a:t>
            </a:r>
            <a:r>
              <a:rPr lang="en-IN" dirty="0"/>
              <a:t> of product innovation now occurs through </a:t>
            </a:r>
            <a:r>
              <a:rPr lang="en-IN" u="sng" dirty="0">
                <a:solidFill>
                  <a:schemeClr val="tx2">
                    <a:lumMod val="60000"/>
                    <a:lumOff val="40000"/>
                  </a:schemeClr>
                </a:solidFill>
                <a:hlinkClick r:id="rId2"/>
              </a:rPr>
              <a:t>software development</a:t>
            </a:r>
            <a:r>
              <a:rPr lang="en-IN" dirty="0"/>
              <a:t>. </a:t>
            </a:r>
            <a:endParaRPr lang="en-IN" dirty="0" smtClean="0"/>
          </a:p>
          <a:p>
            <a:r>
              <a:rPr lang="en-IN" dirty="0" smtClean="0"/>
              <a:t>Product </a:t>
            </a:r>
            <a:r>
              <a:rPr lang="en-IN" dirty="0"/>
              <a:t>differentiation by electronic features has exploded the number of vehicle platforms and vehicle variants​. </a:t>
            </a:r>
            <a:endParaRPr lang="en-IN" dirty="0" smtClean="0"/>
          </a:p>
          <a:p>
            <a:r>
              <a:rPr lang="en-IN" dirty="0" smtClean="0"/>
              <a:t>Each </a:t>
            </a:r>
            <a:r>
              <a:rPr lang="en-IN" dirty="0"/>
              <a:t>variant is a unique combination of features that will have different interactions and safety risks​. </a:t>
            </a:r>
            <a:endParaRPr lang="en-IN" dirty="0" smtClean="0"/>
          </a:p>
          <a:p>
            <a:r>
              <a:rPr lang="en-IN" dirty="0" smtClean="0"/>
              <a:t>This </a:t>
            </a:r>
            <a:r>
              <a:rPr lang="en-IN" dirty="0"/>
              <a:t>situation mandates the need for definition, implementation, and evaluation of proper processes for system development and the coordination of all stakeholders (e.g., OEM, tier supplier, etc.) more than ever.</a:t>
            </a:r>
            <a:endParaRPr lang="en-IN" dirty="0"/>
          </a:p>
        </p:txBody>
      </p:sp>
    </p:spTree>
    <p:extLst>
      <p:ext uri="{BB962C8B-B14F-4D97-AF65-F5344CB8AC3E}">
        <p14:creationId xmlns:p14="http://schemas.microsoft.com/office/powerpoint/2010/main" val="1829608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IN" sz="4300" b="1" dirty="0">
                <a:solidFill>
                  <a:srgbClr val="FF0000"/>
                </a:solidFill>
              </a:rPr>
              <a:t>What It Means for Suppliers</a:t>
            </a:r>
            <a:endParaRPr lang="en-IN" sz="4300" dirty="0">
              <a:solidFill>
                <a:srgbClr val="FF0000"/>
              </a:solidFill>
            </a:endParaRPr>
          </a:p>
          <a:p>
            <a:r>
              <a:rPr lang="en-IN" dirty="0"/>
              <a:t>In the automotive industry, ASPICE is becoming a widely adopted standard. </a:t>
            </a:r>
            <a:endParaRPr lang="en-IN" dirty="0" smtClean="0"/>
          </a:p>
          <a:p>
            <a:r>
              <a:rPr lang="en-IN" dirty="0" smtClean="0"/>
              <a:t>Major </a:t>
            </a:r>
            <a:r>
              <a:rPr lang="en-IN" dirty="0"/>
              <a:t>OEMs such as Audi, BMW, Daimler, and Ford are assessing their electronic and software suppliers based on the </a:t>
            </a:r>
            <a:r>
              <a:rPr lang="en-IN" b="1" dirty="0"/>
              <a:t>ASPICE assessment</a:t>
            </a:r>
            <a:r>
              <a:rPr lang="en-IN" dirty="0"/>
              <a:t> rating. </a:t>
            </a:r>
            <a:endParaRPr lang="en-IN" dirty="0" smtClean="0"/>
          </a:p>
          <a:p>
            <a:r>
              <a:rPr lang="en-IN" dirty="0" smtClean="0"/>
              <a:t>It </a:t>
            </a:r>
            <a:r>
              <a:rPr lang="en-IN" dirty="0"/>
              <a:t>provides a more controlled system development process to ensure product quality, shortens the release schedule, and reduces cost impact on the product development due to quality issues identified in later stages of product development.</a:t>
            </a:r>
          </a:p>
          <a:p>
            <a:endParaRPr lang="en-IN" dirty="0"/>
          </a:p>
        </p:txBody>
      </p:sp>
    </p:spTree>
    <p:extLst>
      <p:ext uri="{BB962C8B-B14F-4D97-AF65-F5344CB8AC3E}">
        <p14:creationId xmlns:p14="http://schemas.microsoft.com/office/powerpoint/2010/main" val="3037005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IN" sz="4000" b="1" dirty="0">
                <a:solidFill>
                  <a:srgbClr val="FF0000"/>
                </a:solidFill>
              </a:rPr>
              <a:t>What It Means for OEMs</a:t>
            </a:r>
            <a:endParaRPr lang="en-IN" sz="4000" dirty="0">
              <a:solidFill>
                <a:srgbClr val="FF0000"/>
              </a:solidFill>
            </a:endParaRPr>
          </a:p>
          <a:p>
            <a:endParaRPr lang="en-IN" dirty="0" smtClean="0"/>
          </a:p>
          <a:p>
            <a:r>
              <a:rPr lang="en-IN" dirty="0" smtClean="0"/>
              <a:t>OEMs </a:t>
            </a:r>
            <a:r>
              <a:rPr lang="en-IN" dirty="0"/>
              <a:t>can use the </a:t>
            </a:r>
            <a:r>
              <a:rPr lang="en-IN" b="1" dirty="0">
                <a:solidFill>
                  <a:schemeClr val="tx2">
                    <a:lumMod val="60000"/>
                    <a:lumOff val="40000"/>
                  </a:schemeClr>
                </a:solidFill>
              </a:rPr>
              <a:t>ASPICE framework</a:t>
            </a:r>
            <a:r>
              <a:rPr lang="en-IN" dirty="0"/>
              <a:t> to assess their supplier’s process quality capability during supplier selection. </a:t>
            </a:r>
            <a:endParaRPr lang="en-IN" dirty="0" smtClean="0"/>
          </a:p>
          <a:p>
            <a:endParaRPr lang="en-IN" dirty="0" smtClean="0"/>
          </a:p>
          <a:p>
            <a:r>
              <a:rPr lang="en-IN" dirty="0" smtClean="0"/>
              <a:t>OEMs </a:t>
            </a:r>
            <a:r>
              <a:rPr lang="en-IN" dirty="0"/>
              <a:t>can define their own system development process to be </a:t>
            </a:r>
            <a:r>
              <a:rPr lang="en-IN" b="1" dirty="0">
                <a:solidFill>
                  <a:schemeClr val="tx2">
                    <a:lumMod val="60000"/>
                    <a:lumOff val="40000"/>
                  </a:schemeClr>
                </a:solidFill>
              </a:rPr>
              <a:t>ASPICE compliant</a:t>
            </a:r>
            <a:r>
              <a:rPr lang="en-IN" dirty="0"/>
              <a:t>, which will help to assess and improve the process capability.</a:t>
            </a:r>
          </a:p>
          <a:p>
            <a:endParaRPr lang="en-IN" dirty="0"/>
          </a:p>
        </p:txBody>
      </p:sp>
    </p:spTree>
    <p:extLst>
      <p:ext uri="{BB962C8B-B14F-4D97-AF65-F5344CB8AC3E}">
        <p14:creationId xmlns:p14="http://schemas.microsoft.com/office/powerpoint/2010/main" val="1575123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lstStyle/>
          <a:p>
            <a:r>
              <a:rPr lang="en-IN" sz="4000" b="1" dirty="0">
                <a:solidFill>
                  <a:srgbClr val="FF0000"/>
                </a:solidFill>
              </a:rPr>
              <a:t>Outline of </a:t>
            </a:r>
            <a:r>
              <a:rPr lang="en-IN" sz="4000" b="1" dirty="0" smtClean="0">
                <a:solidFill>
                  <a:srgbClr val="FF0000"/>
                </a:solidFill>
              </a:rPr>
              <a:t>ASPICE</a:t>
            </a:r>
          </a:p>
          <a:p>
            <a:pPr marL="0" indent="0">
              <a:buNone/>
            </a:pPr>
            <a:endParaRPr lang="en-IN" sz="4000" dirty="0">
              <a:solidFill>
                <a:srgbClr val="FF0000"/>
              </a:solidFill>
            </a:endParaRPr>
          </a:p>
          <a:p>
            <a:r>
              <a:rPr lang="en-IN" dirty="0"/>
              <a:t>ASPICE has its own Process Reference Model (PRM) which is tailored considering the specific needs of the automotive industry. </a:t>
            </a:r>
            <a:endParaRPr lang="en-IN" dirty="0" smtClean="0"/>
          </a:p>
          <a:p>
            <a:endParaRPr lang="en-IN" dirty="0" smtClean="0"/>
          </a:p>
          <a:p>
            <a:r>
              <a:rPr lang="en-IN" dirty="0" smtClean="0"/>
              <a:t>The</a:t>
            </a:r>
            <a:r>
              <a:rPr lang="en-IN" dirty="0"/>
              <a:t> </a:t>
            </a:r>
            <a:r>
              <a:rPr lang="en-IN" b="1" dirty="0">
                <a:solidFill>
                  <a:schemeClr val="accent1"/>
                </a:solidFill>
              </a:rPr>
              <a:t>ASPICE Process Assessment Model</a:t>
            </a:r>
            <a:r>
              <a:rPr lang="en-IN" dirty="0"/>
              <a:t> </a:t>
            </a:r>
            <a:r>
              <a:rPr lang="en-IN" dirty="0">
                <a:solidFill>
                  <a:schemeClr val="accent1"/>
                </a:solidFill>
              </a:rPr>
              <a:t>(PAM) </a:t>
            </a:r>
            <a:r>
              <a:rPr lang="en-IN" dirty="0"/>
              <a:t>uses the PRM when performing an assessment.</a:t>
            </a:r>
          </a:p>
          <a:p>
            <a:endParaRPr lang="en-IN" dirty="0"/>
          </a:p>
        </p:txBody>
      </p:sp>
    </p:spTree>
    <p:extLst>
      <p:ext uri="{BB962C8B-B14F-4D97-AF65-F5344CB8AC3E}">
        <p14:creationId xmlns:p14="http://schemas.microsoft.com/office/powerpoint/2010/main" val="2925455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1295400"/>
          </a:xfrm>
        </p:spPr>
        <p:txBody>
          <a:bodyPr>
            <a:normAutofit/>
          </a:bodyPr>
          <a:lstStyle/>
          <a:p>
            <a:r>
              <a:rPr lang="en-IN" sz="2000" dirty="0"/>
              <a:t>In ASPICE, capability determination is based on a </a:t>
            </a:r>
            <a:r>
              <a:rPr lang="en-IN" sz="2000" b="1" dirty="0">
                <a:solidFill>
                  <a:schemeClr val="tx2"/>
                </a:solidFill>
              </a:rPr>
              <a:t>two-dimensional framework</a:t>
            </a:r>
            <a:r>
              <a:rPr lang="en-IN" sz="2000" dirty="0"/>
              <a:t>: Process Dimension and Capability Dimension.</a:t>
            </a:r>
          </a:p>
          <a:p>
            <a:endParaRPr lang="en-IN" dirty="0"/>
          </a:p>
        </p:txBody>
      </p:sp>
      <p:pic>
        <p:nvPicPr>
          <p:cNvPr id="5" name="Picture 4" descr="Process Reference Model"/>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6934200" cy="4073236"/>
          </a:xfrm>
          <a:prstGeom prst="rect">
            <a:avLst/>
          </a:prstGeom>
          <a:noFill/>
          <a:ln>
            <a:noFill/>
          </a:ln>
        </p:spPr>
      </p:pic>
      <p:sp>
        <p:nvSpPr>
          <p:cNvPr id="6" name="TextBox 5"/>
          <p:cNvSpPr txBox="1"/>
          <p:nvPr/>
        </p:nvSpPr>
        <p:spPr>
          <a:xfrm>
            <a:off x="304800" y="5140036"/>
            <a:ext cx="8382000" cy="1600438"/>
          </a:xfrm>
          <a:prstGeom prst="rect">
            <a:avLst/>
          </a:prstGeom>
          <a:noFill/>
        </p:spPr>
        <p:txBody>
          <a:bodyPr wrap="square" rtlCol="0">
            <a:spAutoFit/>
          </a:bodyPr>
          <a:lstStyle/>
          <a:p>
            <a:r>
              <a:rPr lang="en-IN" sz="2000" dirty="0"/>
              <a:t>The Process Dimension defines the PRM in terms of process areas and their scope, purpose, and outcome. The Capability Dimension consists of the capability levels and process attributes for the process areas identified in the PRM.</a:t>
            </a:r>
          </a:p>
          <a:p>
            <a:endParaRPr lang="en-IN" dirty="0"/>
          </a:p>
        </p:txBody>
      </p:sp>
    </p:spTree>
    <p:extLst>
      <p:ext uri="{BB962C8B-B14F-4D97-AF65-F5344CB8AC3E}">
        <p14:creationId xmlns:p14="http://schemas.microsoft.com/office/powerpoint/2010/main" val="3262025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1"/>
            <a:ext cx="8229600" cy="2057400"/>
          </a:xfrm>
        </p:spPr>
        <p:txBody>
          <a:bodyPr>
            <a:normAutofit/>
          </a:bodyPr>
          <a:lstStyle/>
          <a:p>
            <a:r>
              <a:rPr lang="en-IN" sz="2000" b="1" dirty="0"/>
              <a:t>Process Reference Model (Process Dimension)</a:t>
            </a:r>
            <a:endParaRPr lang="en-IN" sz="2000" dirty="0"/>
          </a:p>
          <a:p>
            <a:r>
              <a:rPr lang="en-IN" sz="2000" dirty="0"/>
              <a:t>Processes are grouped into categories according to the type of activity they address. Each process is described in terms of a purpose statement, with unique functional objectives of the process when performed in a particular environment.</a:t>
            </a:r>
          </a:p>
          <a:p>
            <a:endParaRPr lang="en-IN" dirty="0"/>
          </a:p>
        </p:txBody>
      </p:sp>
      <p:pic>
        <p:nvPicPr>
          <p:cNvPr id="4" name="Picture 3" descr="Process Measurement Framework-1"/>
          <p:cNvPicPr/>
          <p:nvPr/>
        </p:nvPicPr>
        <p:blipFill>
          <a:blip r:embed="rId2">
            <a:extLst>
              <a:ext uri="{28A0092B-C50C-407E-A947-70E740481C1C}">
                <a14:useLocalDpi xmlns:a14="http://schemas.microsoft.com/office/drawing/2010/main" val="0"/>
              </a:ext>
            </a:extLst>
          </a:blip>
          <a:srcRect/>
          <a:stretch>
            <a:fillRect/>
          </a:stretch>
        </p:blipFill>
        <p:spPr bwMode="auto">
          <a:xfrm>
            <a:off x="304798" y="1891145"/>
            <a:ext cx="8762999" cy="4953000"/>
          </a:xfrm>
          <a:prstGeom prst="rect">
            <a:avLst/>
          </a:prstGeom>
          <a:noFill/>
          <a:ln>
            <a:noFill/>
          </a:ln>
        </p:spPr>
      </p:pic>
    </p:spTree>
    <p:extLst>
      <p:ext uri="{BB962C8B-B14F-4D97-AF65-F5344CB8AC3E}">
        <p14:creationId xmlns:p14="http://schemas.microsoft.com/office/powerpoint/2010/main" val="3533601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52400"/>
            <a:ext cx="8229600" cy="1828800"/>
          </a:xfrm>
        </p:spPr>
        <p:txBody>
          <a:bodyPr>
            <a:normAutofit/>
          </a:bodyPr>
          <a:lstStyle/>
          <a:p>
            <a:r>
              <a:rPr lang="en-IN" sz="2000" b="1" dirty="0"/>
              <a:t>Process Measurement Framework (Capability Dimension)</a:t>
            </a:r>
            <a:endParaRPr lang="en-IN" sz="2000" dirty="0"/>
          </a:p>
          <a:p>
            <a:r>
              <a:rPr lang="en-IN" sz="2000" dirty="0"/>
              <a:t>Capability Dimension consists of Capability Levels (CL) which are further subdivided into Process Attributes (PA). PAs provide the measurable characteristics to determine the process capability.</a:t>
            </a:r>
          </a:p>
          <a:p>
            <a:endParaRPr lang="en-IN" dirty="0"/>
          </a:p>
        </p:txBody>
      </p:sp>
      <p:pic>
        <p:nvPicPr>
          <p:cNvPr id="5" name="Picture 4" descr="ASPICE level 1-5"/>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90255"/>
            <a:ext cx="8686800" cy="5105400"/>
          </a:xfrm>
          <a:prstGeom prst="rect">
            <a:avLst/>
          </a:prstGeom>
          <a:noFill/>
          <a:ln>
            <a:noFill/>
          </a:ln>
        </p:spPr>
      </p:pic>
    </p:spTree>
    <p:extLst>
      <p:ext uri="{BB962C8B-B14F-4D97-AF65-F5344CB8AC3E}">
        <p14:creationId xmlns:p14="http://schemas.microsoft.com/office/powerpoint/2010/main" val="3513806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2700" dirty="0"/>
              <a:t>Process Capability levels are determined by rating the process attributes for each capability level.</a:t>
            </a:r>
            <a:r>
              <a:rPr lang="en-IN" dirty="0"/>
              <a:t/>
            </a:r>
            <a:br>
              <a:rPr lang="en-IN" dirty="0"/>
            </a:br>
            <a:endParaRPr lang="en-IN" dirty="0"/>
          </a:p>
        </p:txBody>
      </p:sp>
      <p:pic>
        <p:nvPicPr>
          <p:cNvPr id="4" name="Content Placeholder 3" descr="ASPICE-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610599" cy="4038600"/>
          </a:xfrm>
          <a:prstGeom prst="rect">
            <a:avLst/>
          </a:prstGeom>
          <a:noFill/>
          <a:ln>
            <a:noFill/>
          </a:ln>
        </p:spPr>
      </p:pic>
      <p:sp>
        <p:nvSpPr>
          <p:cNvPr id="5" name="TextBox 4"/>
          <p:cNvSpPr txBox="1"/>
          <p:nvPr/>
        </p:nvSpPr>
        <p:spPr>
          <a:xfrm>
            <a:off x="381000" y="5486400"/>
            <a:ext cx="8229600" cy="1107996"/>
          </a:xfrm>
          <a:prstGeom prst="rect">
            <a:avLst/>
          </a:prstGeom>
          <a:noFill/>
        </p:spPr>
        <p:txBody>
          <a:bodyPr wrap="square" rtlCol="0">
            <a:spAutoFit/>
          </a:bodyPr>
          <a:lstStyle/>
          <a:p>
            <a:r>
              <a:rPr lang="en-IN" sz="2400" dirty="0"/>
              <a:t>The scale above can be represented in percentage achievement of a process attribute as below.</a:t>
            </a:r>
          </a:p>
          <a:p>
            <a:endParaRPr lang="en-IN" dirty="0"/>
          </a:p>
        </p:txBody>
      </p:sp>
    </p:spTree>
    <p:extLst>
      <p:ext uri="{BB962C8B-B14F-4D97-AF65-F5344CB8AC3E}">
        <p14:creationId xmlns:p14="http://schemas.microsoft.com/office/powerpoint/2010/main" val="675165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295</Words>
  <Application>Microsoft Office PowerPoint</Application>
  <PresentationFormat>On-screen Show (4:3)</PresentationFormat>
  <Paragraphs>33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What is ASPICE in Automotive?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Capability levels are determined by rating the process attributes for each capability level.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ASPICE in Automotive? </dc:title>
  <dc:creator>Rushikesh Sapkal</dc:creator>
  <cp:lastModifiedBy>Rushikesh Sapkal</cp:lastModifiedBy>
  <cp:revision>21</cp:revision>
  <dcterms:created xsi:type="dcterms:W3CDTF">2006-08-16T00:00:00Z</dcterms:created>
  <dcterms:modified xsi:type="dcterms:W3CDTF">2022-01-19T18:09:37Z</dcterms:modified>
</cp:coreProperties>
</file>