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0458" autoAdjust="0"/>
  </p:normalViewPr>
  <p:slideViewPr>
    <p:cSldViewPr>
      <p:cViewPr varScale="1">
        <p:scale>
          <a:sx n="89" d="100"/>
          <a:sy n="89" d="100"/>
        </p:scale>
        <p:origin x="-124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1F9A49A-B15F-4F7B-BE43-222D34A38D80}" type="datetimeFigureOut">
              <a:rPr lang="en-IN" smtClean="0"/>
              <a:t>16/01/2022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25C8C59-3A79-4917-9D49-8568A8A7443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F9A49A-B15F-4F7B-BE43-222D34A38D80}"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C8C59-3A79-4917-9D49-8568A8A7443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F9A49A-B15F-4F7B-BE43-222D34A38D80}"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C8C59-3A79-4917-9D49-8568A8A7443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1F9A49A-B15F-4F7B-BE43-222D34A38D80}" type="datetimeFigureOut">
              <a:rPr lang="en-IN" smtClean="0"/>
              <a:t>16/01/2022</a:t>
            </a:fld>
            <a:endParaRPr lang="en-IN"/>
          </a:p>
        </p:txBody>
      </p:sp>
      <p:sp>
        <p:nvSpPr>
          <p:cNvPr id="9" name="Slide Number Placeholder 8"/>
          <p:cNvSpPr>
            <a:spLocks noGrp="1"/>
          </p:cNvSpPr>
          <p:nvPr>
            <p:ph type="sldNum" sz="quarter" idx="15"/>
          </p:nvPr>
        </p:nvSpPr>
        <p:spPr/>
        <p:txBody>
          <a:bodyPr rtlCol="0"/>
          <a:lstStyle/>
          <a:p>
            <a:fld id="{C25C8C59-3A79-4917-9D49-8568A8A74437}"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1F9A49A-B15F-4F7B-BE43-222D34A38D80}" type="datetimeFigureOut">
              <a:rPr lang="en-IN" smtClean="0"/>
              <a:t>16/01/2022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25C8C59-3A79-4917-9D49-8568A8A7443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F9A49A-B15F-4F7B-BE43-222D34A38D80}"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C8C59-3A79-4917-9D49-8568A8A74437}"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1F9A49A-B15F-4F7B-BE43-222D34A38D80}" type="datetimeFigureOut">
              <a:rPr lang="en-IN" smtClean="0"/>
              <a:t>16/01/2022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5C8C59-3A79-4917-9D49-8568A8A74437}"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1F9A49A-B15F-4F7B-BE43-222D34A38D80}" type="datetimeFigureOut">
              <a:rPr lang="en-IN" smtClean="0"/>
              <a:t>16/01/2022</a:t>
            </a:fld>
            <a:endParaRPr lang="en-IN"/>
          </a:p>
        </p:txBody>
      </p:sp>
      <p:sp>
        <p:nvSpPr>
          <p:cNvPr id="7" name="Slide Number Placeholder 6"/>
          <p:cNvSpPr>
            <a:spLocks noGrp="1"/>
          </p:cNvSpPr>
          <p:nvPr>
            <p:ph type="sldNum" sz="quarter" idx="11"/>
          </p:nvPr>
        </p:nvSpPr>
        <p:spPr/>
        <p:txBody>
          <a:bodyPr rtlCol="0"/>
          <a:lstStyle/>
          <a:p>
            <a:fld id="{C25C8C59-3A79-4917-9D49-8568A8A74437}"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9A49A-B15F-4F7B-BE43-222D34A38D80}" type="datetimeFigureOut">
              <a:rPr lang="en-IN" smtClean="0"/>
              <a:t>16/01/2022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5C8C59-3A79-4917-9D49-8568A8A7443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1F9A49A-B15F-4F7B-BE43-222D34A38D80}" type="datetimeFigureOut">
              <a:rPr lang="en-IN" smtClean="0"/>
              <a:t>16/01/2022</a:t>
            </a:fld>
            <a:endParaRPr lang="en-IN"/>
          </a:p>
        </p:txBody>
      </p:sp>
      <p:sp>
        <p:nvSpPr>
          <p:cNvPr id="22" name="Slide Number Placeholder 21"/>
          <p:cNvSpPr>
            <a:spLocks noGrp="1"/>
          </p:cNvSpPr>
          <p:nvPr>
            <p:ph type="sldNum" sz="quarter" idx="15"/>
          </p:nvPr>
        </p:nvSpPr>
        <p:spPr/>
        <p:txBody>
          <a:bodyPr rtlCol="0"/>
          <a:lstStyle/>
          <a:p>
            <a:fld id="{C25C8C59-3A79-4917-9D49-8568A8A74437}"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1F9A49A-B15F-4F7B-BE43-222D34A38D80}" type="datetimeFigureOut">
              <a:rPr lang="en-IN" smtClean="0"/>
              <a:t>16/01/2022</a:t>
            </a:fld>
            <a:endParaRPr lang="en-IN"/>
          </a:p>
        </p:txBody>
      </p:sp>
      <p:sp>
        <p:nvSpPr>
          <p:cNvPr id="18" name="Slide Number Placeholder 17"/>
          <p:cNvSpPr>
            <a:spLocks noGrp="1"/>
          </p:cNvSpPr>
          <p:nvPr>
            <p:ph type="sldNum" sz="quarter" idx="11"/>
          </p:nvPr>
        </p:nvSpPr>
        <p:spPr/>
        <p:txBody>
          <a:bodyPr rtlCol="0"/>
          <a:lstStyle/>
          <a:p>
            <a:fld id="{C25C8C59-3A79-4917-9D49-8568A8A74437}"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1F9A49A-B15F-4F7B-BE43-222D34A38D80}" type="datetimeFigureOut">
              <a:rPr lang="en-IN" smtClean="0"/>
              <a:t>16/01/2022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25C8C59-3A79-4917-9D49-8568A8A744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32656"/>
            <a:ext cx="6172200" cy="6264696"/>
          </a:xfrm>
        </p:spPr>
        <p:txBody>
          <a:bodyPr>
            <a:noAutofit/>
          </a:bodyPr>
          <a:lstStyle/>
          <a:p>
            <a:r>
              <a:rPr lang="en-IN" sz="7200" dirty="0" smtClean="0">
                <a:solidFill>
                  <a:srgbClr val="FF0000"/>
                </a:solidFill>
                <a:latin typeface="Algerian" pitchFamily="82" charset="0"/>
              </a:rPr>
              <a:t>EV MOTOR TEST BENCH </a:t>
            </a:r>
            <a:br>
              <a:rPr lang="en-IN" sz="7200" dirty="0" smtClean="0">
                <a:solidFill>
                  <a:srgbClr val="FF0000"/>
                </a:solidFill>
                <a:latin typeface="Algerian" pitchFamily="82" charset="0"/>
              </a:rPr>
            </a:br>
            <a:r>
              <a:rPr lang="en-IN" sz="7200" dirty="0">
                <a:solidFill>
                  <a:srgbClr val="FF0000"/>
                </a:solidFill>
                <a:latin typeface="Algerian" pitchFamily="82" charset="0"/>
              </a:rPr>
              <a:t/>
            </a:r>
            <a:br>
              <a:rPr lang="en-IN" sz="7200" dirty="0">
                <a:solidFill>
                  <a:srgbClr val="FF0000"/>
                </a:solidFill>
                <a:latin typeface="Algerian" pitchFamily="82" charset="0"/>
              </a:rPr>
            </a:br>
            <a:r>
              <a:rPr lang="en-IN" sz="7200" dirty="0" smtClean="0">
                <a:solidFill>
                  <a:srgbClr val="FF0000"/>
                </a:solidFill>
                <a:latin typeface="Algerian" pitchFamily="82" charset="0"/>
              </a:rPr>
              <a:t>               </a:t>
            </a:r>
            <a:r>
              <a:rPr lang="en-IN" sz="4400" dirty="0" smtClean="0">
                <a:solidFill>
                  <a:srgbClr val="FF0000"/>
                </a:solidFill>
                <a:latin typeface="Aldhabi" pitchFamily="2" charset="-78"/>
                <a:cs typeface="Aldhabi" pitchFamily="2" charset="-78"/>
              </a:rPr>
              <a:t>Prepared by </a:t>
            </a:r>
            <a:br>
              <a:rPr lang="en-IN" sz="4400" dirty="0" smtClean="0">
                <a:solidFill>
                  <a:srgbClr val="FF0000"/>
                </a:solidFill>
                <a:latin typeface="Aldhabi" pitchFamily="2" charset="-78"/>
                <a:cs typeface="Aldhabi" pitchFamily="2" charset="-78"/>
              </a:rPr>
            </a:br>
            <a:r>
              <a:rPr lang="en-IN" sz="4400" dirty="0" smtClean="0">
                <a:solidFill>
                  <a:srgbClr val="FF0000"/>
                </a:solidFill>
                <a:latin typeface="Aldhabi" pitchFamily="2" charset="-78"/>
                <a:cs typeface="Aldhabi" pitchFamily="2" charset="-78"/>
              </a:rPr>
              <a:t>                                                  </a:t>
            </a:r>
            <a:r>
              <a:rPr lang="en-IN" sz="4400" dirty="0" smtClean="0">
                <a:solidFill>
                  <a:srgbClr val="0070C0"/>
                </a:solidFill>
                <a:latin typeface="Aldhabi" pitchFamily="2" charset="-78"/>
                <a:cs typeface="Aldhabi" pitchFamily="2" charset="-78"/>
              </a:rPr>
              <a:t>mayuri  Kadam</a:t>
            </a:r>
            <a:endParaRPr lang="en-IN" sz="4400" dirty="0">
              <a:solidFill>
                <a:srgbClr val="0070C0"/>
              </a:solidFill>
              <a:latin typeface="Aldhabi" pitchFamily="2" charset="-78"/>
              <a:cs typeface="Aldhabi" pitchFamily="2" charset="-78"/>
            </a:endParaRPr>
          </a:p>
        </p:txBody>
      </p:sp>
      <p:sp>
        <p:nvSpPr>
          <p:cNvPr id="3" name="5-Point Star 2"/>
          <p:cNvSpPr/>
          <p:nvPr/>
        </p:nvSpPr>
        <p:spPr>
          <a:xfrm>
            <a:off x="3995936" y="5544616"/>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5-Point Star 3"/>
          <p:cNvSpPr/>
          <p:nvPr/>
        </p:nvSpPr>
        <p:spPr>
          <a:xfrm>
            <a:off x="2555776" y="200977"/>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918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20688"/>
            <a:ext cx="7467600" cy="5853264"/>
          </a:xfrm>
        </p:spPr>
        <p:txBody>
          <a:bodyPr>
            <a:normAutofit/>
          </a:bodyPr>
          <a:lstStyle/>
          <a:p>
            <a:r>
              <a:rPr lang="en-IN" b="1" dirty="0">
                <a:solidFill>
                  <a:srgbClr val="FF0000"/>
                </a:solidFill>
              </a:rPr>
              <a:t>Flexible Coupling </a:t>
            </a:r>
            <a:r>
              <a:rPr lang="en-IN" dirty="0"/>
              <a:t>:   </a:t>
            </a:r>
            <a:endParaRPr lang="en-IN" dirty="0" smtClean="0"/>
          </a:p>
          <a:p>
            <a:r>
              <a:rPr lang="en-IN" dirty="0" smtClean="0"/>
              <a:t>Flexible </a:t>
            </a:r>
            <a:r>
              <a:rPr lang="en-IN" dirty="0"/>
              <a:t>Disc Coupling is used for connection between the AC Dynamometer &amp; EV Motor to be test. The specification of Coupling is as follows The proposed coupling shall suit continuous duty testing of EV Motors up to 135 NM Torque &amp; 8000 RPM Max Speed.  </a:t>
            </a:r>
          </a:p>
          <a:p>
            <a:r>
              <a:rPr lang="en-IN" dirty="0" smtClean="0"/>
              <a:t>Type </a:t>
            </a:r>
            <a:r>
              <a:rPr lang="en-IN" dirty="0"/>
              <a:t>: ESCODISC DPUFF 38</a:t>
            </a:r>
            <a:r>
              <a:rPr lang="en-IN" dirty="0" smtClean="0"/>
              <a:t>.</a:t>
            </a:r>
          </a:p>
          <a:p>
            <a:r>
              <a:rPr lang="en-IN" dirty="0" smtClean="0"/>
              <a:t> </a:t>
            </a:r>
            <a:r>
              <a:rPr lang="en-IN" dirty="0"/>
              <a:t>Max Continuous Torque : 190 Nm. </a:t>
            </a:r>
            <a:endParaRPr lang="en-IN" dirty="0" smtClean="0"/>
          </a:p>
          <a:p>
            <a:r>
              <a:rPr lang="en-IN" dirty="0" smtClean="0"/>
              <a:t>  </a:t>
            </a:r>
            <a:r>
              <a:rPr lang="en-IN" dirty="0"/>
              <a:t>Power : 36 Kw. </a:t>
            </a:r>
            <a:endParaRPr lang="en-IN" dirty="0" smtClean="0"/>
          </a:p>
          <a:p>
            <a:r>
              <a:rPr lang="en-IN" dirty="0" smtClean="0"/>
              <a:t>Speed </a:t>
            </a:r>
            <a:r>
              <a:rPr lang="en-IN" dirty="0"/>
              <a:t>: 10000 rpm</a:t>
            </a:r>
            <a:r>
              <a:rPr lang="en-IN" dirty="0" smtClean="0"/>
              <a:t>.</a:t>
            </a:r>
          </a:p>
          <a:p>
            <a:r>
              <a:rPr lang="en-IN" dirty="0" smtClean="0"/>
              <a:t>  </a:t>
            </a:r>
            <a:r>
              <a:rPr lang="en-IN" dirty="0"/>
              <a:t>Weight : 4.15 kg. </a:t>
            </a:r>
            <a:endParaRPr lang="en-IN" dirty="0" smtClean="0"/>
          </a:p>
          <a:p>
            <a:r>
              <a:rPr lang="en-IN" dirty="0" smtClean="0"/>
              <a:t> </a:t>
            </a:r>
            <a:r>
              <a:rPr lang="en-IN" dirty="0"/>
              <a:t>Inertia : 0.0076 kg-m2 </a:t>
            </a:r>
            <a:endParaRPr lang="en-IN" dirty="0" smtClean="0"/>
          </a:p>
          <a:p>
            <a:r>
              <a:rPr lang="en-IN" dirty="0" smtClean="0"/>
              <a:t> </a:t>
            </a:r>
            <a:r>
              <a:rPr lang="en-IN" dirty="0"/>
              <a:t>Length / DBFF : 150 mm. </a:t>
            </a:r>
          </a:p>
        </p:txBody>
      </p:sp>
    </p:spTree>
    <p:extLst>
      <p:ext uri="{BB962C8B-B14F-4D97-AF65-F5344CB8AC3E}">
        <p14:creationId xmlns:p14="http://schemas.microsoft.com/office/powerpoint/2010/main" val="315573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7467600" cy="5925272"/>
          </a:xfrm>
        </p:spPr>
        <p:txBody>
          <a:bodyPr>
            <a:normAutofit fontScale="85000" lnSpcReduction="20000"/>
          </a:bodyPr>
          <a:lstStyle/>
          <a:p>
            <a:r>
              <a:rPr lang="en-IN" dirty="0"/>
              <a:t> </a:t>
            </a:r>
            <a:r>
              <a:rPr lang="en-IN" dirty="0">
                <a:solidFill>
                  <a:srgbClr val="FF0000"/>
                </a:solidFill>
              </a:rPr>
              <a:t>Guard For Coupling :   </a:t>
            </a:r>
          </a:p>
          <a:p>
            <a:r>
              <a:rPr lang="en-IN" dirty="0" smtClean="0"/>
              <a:t> </a:t>
            </a:r>
            <a:r>
              <a:rPr lang="en-IN" dirty="0"/>
              <a:t>MS fabricated sheet steel guard is designed for safety against rotating assemblies during testing.  Limit switch provision for safety interlocking with test bed automation system.    </a:t>
            </a:r>
          </a:p>
          <a:p>
            <a:r>
              <a:rPr lang="en-IN" dirty="0" smtClean="0">
                <a:solidFill>
                  <a:srgbClr val="FF0000"/>
                </a:solidFill>
              </a:rPr>
              <a:t>Test </a:t>
            </a:r>
            <a:r>
              <a:rPr lang="en-IN" dirty="0">
                <a:solidFill>
                  <a:srgbClr val="FF0000"/>
                </a:solidFill>
              </a:rPr>
              <a:t>Motor Mounting Fixture </a:t>
            </a:r>
            <a:r>
              <a:rPr lang="en-IN" dirty="0"/>
              <a:t>:  </a:t>
            </a:r>
          </a:p>
          <a:p>
            <a:r>
              <a:rPr lang="en-IN" dirty="0" smtClean="0"/>
              <a:t>MS </a:t>
            </a:r>
            <a:r>
              <a:rPr lang="en-IN" dirty="0"/>
              <a:t>fabricated fixture is specially designed for mounting of the different test motors.  User need to change adaptor ring according to test motor variant.  The fabricated fixture is stress relived and designed to withstand Dynamic shocks.  </a:t>
            </a:r>
          </a:p>
          <a:p>
            <a:r>
              <a:rPr lang="en-IN" dirty="0" smtClean="0"/>
              <a:t>  </a:t>
            </a:r>
            <a:r>
              <a:rPr lang="en-IN" dirty="0">
                <a:solidFill>
                  <a:srgbClr val="FF0000"/>
                </a:solidFill>
              </a:rPr>
              <a:t>Half Coupling For  Test Motor :  </a:t>
            </a:r>
          </a:p>
          <a:p>
            <a:r>
              <a:rPr lang="en-IN" dirty="0" smtClean="0"/>
              <a:t> </a:t>
            </a:r>
            <a:r>
              <a:rPr lang="en-IN" dirty="0"/>
              <a:t>Dynamically balanced half coupling is used to connect Test motor &amp; flexible coupling.    </a:t>
            </a:r>
          </a:p>
          <a:p>
            <a:r>
              <a:rPr lang="en-IN" dirty="0" smtClean="0">
                <a:solidFill>
                  <a:srgbClr val="FF0000"/>
                </a:solidFill>
              </a:rPr>
              <a:t>Cooling </a:t>
            </a:r>
            <a:r>
              <a:rPr lang="en-IN" dirty="0">
                <a:solidFill>
                  <a:srgbClr val="FF0000"/>
                </a:solidFill>
              </a:rPr>
              <a:t>Blower </a:t>
            </a:r>
            <a:r>
              <a:rPr lang="en-IN" dirty="0" err="1">
                <a:solidFill>
                  <a:srgbClr val="FF0000"/>
                </a:solidFill>
              </a:rPr>
              <a:t>Assly</a:t>
            </a:r>
            <a:r>
              <a:rPr lang="en-IN" dirty="0">
                <a:solidFill>
                  <a:srgbClr val="FF0000"/>
                </a:solidFill>
              </a:rPr>
              <a:t>. </a:t>
            </a:r>
            <a:r>
              <a:rPr lang="en-IN" dirty="0"/>
              <a:t>: During load test or long duration test the EV motor body temperature increases, light duty cooling blower allows air flow on motor &amp; take away some of this heat.  </a:t>
            </a:r>
          </a:p>
          <a:p>
            <a:r>
              <a:rPr lang="en-IN" dirty="0" smtClean="0"/>
              <a:t>Make </a:t>
            </a:r>
            <a:r>
              <a:rPr lang="en-IN" dirty="0"/>
              <a:t>: Dynamic Motor </a:t>
            </a:r>
            <a:r>
              <a:rPr lang="en-IN" dirty="0" smtClean="0"/>
              <a:t>, </a:t>
            </a:r>
            <a:r>
              <a:rPr lang="en-IN" dirty="0"/>
              <a:t>Type : Centrifugal  </a:t>
            </a:r>
            <a:r>
              <a:rPr lang="en-IN" dirty="0" smtClean="0"/>
              <a:t>, </a:t>
            </a:r>
            <a:r>
              <a:rPr lang="en-IN" dirty="0"/>
              <a:t>Model : DB24S4 </a:t>
            </a:r>
            <a:r>
              <a:rPr lang="en-IN" dirty="0" smtClean="0"/>
              <a:t>, </a:t>
            </a:r>
            <a:r>
              <a:rPr lang="en-IN" dirty="0"/>
              <a:t>Air Flow : 2700 m³/hr. </a:t>
            </a:r>
          </a:p>
        </p:txBody>
      </p:sp>
    </p:spTree>
    <p:extLst>
      <p:ext uri="{BB962C8B-B14F-4D97-AF65-F5344CB8AC3E}">
        <p14:creationId xmlns:p14="http://schemas.microsoft.com/office/powerpoint/2010/main" val="372355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15616" y="2132856"/>
            <a:ext cx="4464496" cy="2601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204864"/>
            <a:ext cx="230425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94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92696"/>
            <a:ext cx="7467600" cy="5781256"/>
          </a:xfrm>
        </p:spPr>
        <p:txBody>
          <a:bodyPr>
            <a:normAutofit fontScale="70000" lnSpcReduction="20000"/>
          </a:bodyPr>
          <a:lstStyle/>
          <a:p>
            <a:r>
              <a:rPr lang="en-IN" dirty="0"/>
              <a:t> </a:t>
            </a:r>
            <a:r>
              <a:rPr lang="en-IN" b="1" dirty="0">
                <a:solidFill>
                  <a:srgbClr val="FF0000"/>
                </a:solidFill>
              </a:rPr>
              <a:t>Levelling cum Anti Vibration Mounts :  </a:t>
            </a:r>
          </a:p>
          <a:p>
            <a:r>
              <a:rPr lang="en-IN" dirty="0"/>
              <a:t>The Base frame is mounted on Levelling cum Anti Vibration Mounts [Make: </a:t>
            </a:r>
            <a:r>
              <a:rPr lang="en-IN" dirty="0" err="1"/>
              <a:t>Polybond</a:t>
            </a:r>
            <a:r>
              <a:rPr lang="en-IN" dirty="0"/>
              <a:t>]. These mounts help level the frame as well as dampen low amplitude vibrations which may arise during testing. The mounts are resting free on customer built concrete floor, which is flat as per Industrial Floor norms.  </a:t>
            </a:r>
          </a:p>
          <a:p>
            <a:r>
              <a:rPr lang="en-IN" b="1" dirty="0" smtClean="0">
                <a:solidFill>
                  <a:srgbClr val="FF0000"/>
                </a:solidFill>
              </a:rPr>
              <a:t>Test </a:t>
            </a:r>
            <a:r>
              <a:rPr lang="en-IN" b="1" dirty="0">
                <a:solidFill>
                  <a:srgbClr val="FF0000"/>
                </a:solidFill>
              </a:rPr>
              <a:t>Motor Guard :  </a:t>
            </a:r>
          </a:p>
          <a:p>
            <a:r>
              <a:rPr lang="en-IN" dirty="0"/>
              <a:t>Guard is provided to cover the EV Motor side of the test bench. The guarding ensures suitable protection of the surrounding working space while the EV Motor is under operation. We have considered transparent polycarbonate glass to view the test article while under test at the same allow air to get circulated within the enclosed space.  </a:t>
            </a:r>
          </a:p>
          <a:p>
            <a:r>
              <a:rPr lang="en-IN" b="1" dirty="0" smtClean="0">
                <a:solidFill>
                  <a:srgbClr val="FF0000"/>
                </a:solidFill>
              </a:rPr>
              <a:t>Torque </a:t>
            </a:r>
            <a:r>
              <a:rPr lang="en-IN" b="1" dirty="0">
                <a:solidFill>
                  <a:srgbClr val="FF0000"/>
                </a:solidFill>
              </a:rPr>
              <a:t>Measurement Verification Kit </a:t>
            </a:r>
            <a:r>
              <a:rPr lang="en-IN" dirty="0"/>
              <a:t>: </a:t>
            </a:r>
            <a:endParaRPr lang="en-IN" dirty="0" smtClean="0"/>
          </a:p>
          <a:p>
            <a:r>
              <a:rPr lang="en-IN" dirty="0" smtClean="0"/>
              <a:t>Provided </a:t>
            </a:r>
            <a:r>
              <a:rPr lang="en-IN" dirty="0"/>
              <a:t>to carrying out periodic torque measurement verification for the Torque Flange. </a:t>
            </a:r>
          </a:p>
          <a:p>
            <a:r>
              <a:rPr lang="en-IN" dirty="0"/>
              <a:t>It comprises of :  </a:t>
            </a:r>
          </a:p>
          <a:p>
            <a:r>
              <a:rPr lang="en-IN" dirty="0" smtClean="0"/>
              <a:t> </a:t>
            </a:r>
            <a:r>
              <a:rPr lang="en-IN" dirty="0"/>
              <a:t>Calibration Arm &amp; Counter Balance Arm with Rider Weight  Weight pan </a:t>
            </a:r>
            <a:r>
              <a:rPr lang="en-IN" dirty="0" smtClean="0"/>
              <a:t>assembly</a:t>
            </a:r>
          </a:p>
          <a:p>
            <a:r>
              <a:rPr lang="en-IN" dirty="0" smtClean="0"/>
              <a:t> One </a:t>
            </a:r>
            <a:r>
              <a:rPr lang="en-IN" dirty="0"/>
              <a:t>set of Calibration Weights (to suit FS 135 NM, traceable to NPL) </a:t>
            </a:r>
          </a:p>
          <a:p>
            <a:r>
              <a:rPr lang="en-IN" dirty="0"/>
              <a:t>Note: The Kit is only suitable for Torque measurement accuracy verification up to +/- 0.2 % of 135 NM. It helps test engineers for basic diagnostic. It is not meant for Calibration verification of Torque Flange as per Accuracy Class 0.05 which is done in calibration labs. </a:t>
            </a:r>
          </a:p>
        </p:txBody>
      </p:sp>
    </p:spTree>
    <p:extLst>
      <p:ext uri="{BB962C8B-B14F-4D97-AF65-F5344CB8AC3E}">
        <p14:creationId xmlns:p14="http://schemas.microsoft.com/office/powerpoint/2010/main" val="339661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Algerian" pitchFamily="82" charset="0"/>
              </a:rPr>
              <a:t>                 DRIVE </a:t>
            </a:r>
            <a:r>
              <a:rPr lang="en-IN" dirty="0">
                <a:solidFill>
                  <a:srgbClr val="FF0000"/>
                </a:solidFill>
                <a:latin typeface="Algerian" pitchFamily="82" charset="0"/>
              </a:rPr>
              <a:t>LINE ALIGNMENT </a:t>
            </a: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552728"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45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4704"/>
            <a:ext cx="7467600" cy="5976664"/>
          </a:xfrm>
        </p:spPr>
        <p:txBody>
          <a:bodyPr>
            <a:normAutofit/>
          </a:bodyPr>
          <a:lstStyle/>
          <a:p>
            <a:r>
              <a:rPr lang="en-IN" sz="2000" dirty="0"/>
              <a:t>For satisfactory operation of driveline, driving &amp; driven shaft should be co-planar. User should follow the following procedure for alignment of driveline.     </a:t>
            </a:r>
          </a:p>
          <a:p>
            <a:r>
              <a:rPr lang="en-IN" sz="2000" dirty="0" smtClean="0"/>
              <a:t>I. Place </a:t>
            </a:r>
            <a:r>
              <a:rPr lang="en-IN" sz="2000" dirty="0"/>
              <a:t>the half coupling &amp; </a:t>
            </a:r>
            <a:r>
              <a:rPr lang="en-IN" sz="2000" dirty="0" err="1"/>
              <a:t>Ringfeder</a:t>
            </a:r>
            <a:r>
              <a:rPr lang="en-IN" sz="2000" dirty="0"/>
              <a:t> assembly on the shaft of AC Dynamometer. </a:t>
            </a:r>
            <a:endParaRPr lang="en-IN" sz="2000" dirty="0" smtClean="0"/>
          </a:p>
          <a:p>
            <a:r>
              <a:rPr lang="en-IN" sz="2000" dirty="0" smtClean="0"/>
              <a:t>II</a:t>
            </a:r>
            <a:r>
              <a:rPr lang="en-IN" sz="2000" dirty="0"/>
              <a:t>. Fasten the bolt of the </a:t>
            </a:r>
            <a:r>
              <a:rPr lang="en-IN" sz="2000" dirty="0" err="1"/>
              <a:t>Ringfeder</a:t>
            </a:r>
            <a:r>
              <a:rPr lang="en-IN" sz="2000" dirty="0"/>
              <a:t> assembly. (for specified torque value, please refer </a:t>
            </a:r>
            <a:r>
              <a:rPr lang="en-IN" sz="2000" dirty="0" err="1"/>
              <a:t>RfN</a:t>
            </a:r>
            <a:r>
              <a:rPr lang="en-IN" sz="2000" dirty="0"/>
              <a:t> catalogue</a:t>
            </a:r>
            <a:r>
              <a:rPr lang="en-IN" sz="2000" dirty="0" smtClean="0"/>
              <a:t>)</a:t>
            </a:r>
          </a:p>
          <a:p>
            <a:r>
              <a:rPr lang="en-IN" sz="2000" dirty="0" smtClean="0"/>
              <a:t> </a:t>
            </a:r>
            <a:r>
              <a:rPr lang="en-IN" sz="2000" dirty="0"/>
              <a:t>III. Check the Run-out &amp; Face-out values are within the permissible limit. </a:t>
            </a:r>
            <a:endParaRPr lang="en-IN" sz="2000" dirty="0" smtClean="0"/>
          </a:p>
          <a:p>
            <a:r>
              <a:rPr lang="en-IN" sz="2000" dirty="0" smtClean="0"/>
              <a:t>IV</a:t>
            </a:r>
            <a:r>
              <a:rPr lang="en-IN" sz="2000" dirty="0"/>
              <a:t>. Fix the adaptor plate on the half coupling &amp; fasten the bolts. </a:t>
            </a:r>
            <a:endParaRPr lang="en-IN" sz="2000" dirty="0" smtClean="0"/>
          </a:p>
          <a:p>
            <a:r>
              <a:rPr lang="en-IN" sz="2000" dirty="0" smtClean="0"/>
              <a:t>V</a:t>
            </a:r>
            <a:r>
              <a:rPr lang="en-IN" sz="2000" dirty="0"/>
              <a:t>. Fix the torque flange on the adaptor plate &amp; fasten the bolts. (for specified torque value, please refer Torque Flange catalogue) </a:t>
            </a:r>
            <a:endParaRPr lang="en-IN" sz="2000" dirty="0" smtClean="0"/>
          </a:p>
          <a:p>
            <a:r>
              <a:rPr lang="en-IN" sz="2000" dirty="0" smtClean="0"/>
              <a:t>VI</a:t>
            </a:r>
            <a:r>
              <a:rPr lang="en-IN" sz="2000" dirty="0"/>
              <a:t>. Fix the half coupling on the test motor shaft. </a:t>
            </a:r>
            <a:endParaRPr lang="en-IN" sz="2000" dirty="0" smtClean="0"/>
          </a:p>
          <a:p>
            <a:r>
              <a:rPr lang="en-IN" sz="2000" dirty="0" smtClean="0"/>
              <a:t>VII</a:t>
            </a:r>
            <a:r>
              <a:rPr lang="en-IN" sz="2000" dirty="0"/>
              <a:t>. Check the DBSE is as per coupling model</a:t>
            </a:r>
          </a:p>
        </p:txBody>
      </p:sp>
    </p:spTree>
    <p:extLst>
      <p:ext uri="{BB962C8B-B14F-4D97-AF65-F5344CB8AC3E}">
        <p14:creationId xmlns:p14="http://schemas.microsoft.com/office/powerpoint/2010/main" val="3689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467600" cy="706090"/>
          </a:xfrm>
        </p:spPr>
        <p:txBody>
          <a:bodyPr/>
          <a:lstStyle/>
          <a:p>
            <a:r>
              <a:rPr lang="en-IN" b="1" dirty="0">
                <a:solidFill>
                  <a:srgbClr val="FF0000"/>
                </a:solidFill>
                <a:latin typeface="Algerian" pitchFamily="82" charset="0"/>
              </a:rPr>
              <a:t> </a:t>
            </a:r>
            <a:r>
              <a:rPr lang="en-IN" b="1" dirty="0" smtClean="0">
                <a:solidFill>
                  <a:srgbClr val="FF0000"/>
                </a:solidFill>
                <a:latin typeface="Algerian" pitchFamily="82" charset="0"/>
              </a:rPr>
              <a:t>             CALCULATION </a:t>
            </a:r>
            <a:r>
              <a:rPr lang="en-IN" b="1" dirty="0">
                <a:solidFill>
                  <a:srgbClr val="FF0000"/>
                </a:solidFill>
                <a:latin typeface="Algerian" pitchFamily="82" charset="0"/>
              </a:rPr>
              <a:t>OF POWER </a:t>
            </a:r>
          </a:p>
        </p:txBody>
      </p:sp>
      <p:sp>
        <p:nvSpPr>
          <p:cNvPr id="3" name="Content Placeholder 2"/>
          <p:cNvSpPr>
            <a:spLocks noGrp="1"/>
          </p:cNvSpPr>
          <p:nvPr>
            <p:ph sz="quarter" idx="1"/>
          </p:nvPr>
        </p:nvSpPr>
        <p:spPr>
          <a:xfrm>
            <a:off x="457200" y="1268760"/>
            <a:ext cx="7467600" cy="5205192"/>
          </a:xfrm>
        </p:spPr>
        <p:txBody>
          <a:bodyPr>
            <a:noAutofit/>
          </a:bodyPr>
          <a:lstStyle/>
          <a:p>
            <a:r>
              <a:rPr lang="en-IN" sz="1600" dirty="0"/>
              <a:t> AC Dynamometer (Torque Flange) has calibrated/verification before dispatch from the factory and any necessary adjustments carried out during commissioning. Once the AC dynamometer has been calibrated the power developed by the Motor on test may be calculated using the following formula: </a:t>
            </a:r>
            <a:endParaRPr lang="en-IN" sz="1600" dirty="0" smtClean="0"/>
          </a:p>
          <a:p>
            <a:r>
              <a:rPr lang="en-IN" sz="1600" dirty="0" smtClean="0"/>
              <a:t> </a:t>
            </a:r>
            <a:r>
              <a:rPr lang="en-IN" sz="1600" dirty="0"/>
              <a:t>Power (kW) = Torque (Nm) x Speed (Radians/sec) / 1000 ( in S.I. Units)                                          </a:t>
            </a:r>
            <a:endParaRPr lang="en-IN" sz="1600" dirty="0" smtClean="0"/>
          </a:p>
          <a:p>
            <a:r>
              <a:rPr lang="en-IN" sz="1600" dirty="0" smtClean="0"/>
              <a:t> </a:t>
            </a:r>
            <a:r>
              <a:rPr lang="en-IN" sz="1600" dirty="0"/>
              <a:t> Power (</a:t>
            </a:r>
            <a:r>
              <a:rPr lang="en-IN" sz="1600" dirty="0" err="1"/>
              <a:t>hp</a:t>
            </a:r>
            <a:r>
              <a:rPr lang="en-IN" sz="1600" dirty="0"/>
              <a:t>) = Torque (</a:t>
            </a:r>
            <a:r>
              <a:rPr lang="en-IN" sz="1600" dirty="0" err="1"/>
              <a:t>lbf</a:t>
            </a:r>
            <a:r>
              <a:rPr lang="en-IN" sz="1600" dirty="0"/>
              <a:t>. ft.) x Speed (Radians/sec)/ 550  (in Imperial Units</a:t>
            </a:r>
            <a:r>
              <a:rPr lang="en-IN" sz="1600" dirty="0" smtClean="0"/>
              <a:t>)</a:t>
            </a:r>
          </a:p>
          <a:p>
            <a:endParaRPr lang="en-IN" sz="1600" dirty="0"/>
          </a:p>
          <a:p>
            <a:r>
              <a:rPr lang="en-IN" sz="1600" dirty="0" smtClean="0"/>
              <a:t> </a:t>
            </a:r>
            <a:r>
              <a:rPr lang="en-IN" sz="1600" dirty="0"/>
              <a:t>2. The dynamometer (Torque Flange) is get calibrated in either Imperial or S.I. Units or MKS as specify by the customer at the time of ordering. The above formula can simplified as follows: </a:t>
            </a:r>
          </a:p>
          <a:p>
            <a:r>
              <a:rPr lang="en-IN" sz="1600" dirty="0"/>
              <a:t>                            POWER = WN/K </a:t>
            </a:r>
          </a:p>
          <a:p>
            <a:r>
              <a:rPr lang="en-IN" sz="1600" dirty="0"/>
              <a:t>Where, </a:t>
            </a:r>
          </a:p>
          <a:p>
            <a:r>
              <a:rPr lang="en-IN" sz="1600" dirty="0"/>
              <a:t>          N = Shaft speed in rev/min </a:t>
            </a:r>
          </a:p>
          <a:p>
            <a:r>
              <a:rPr lang="en-IN" sz="1600" dirty="0"/>
              <a:t>          W = Torque (indicated on torque indicator)  </a:t>
            </a:r>
          </a:p>
          <a:p>
            <a:r>
              <a:rPr lang="en-IN" sz="1600" dirty="0"/>
              <a:t>          K = </a:t>
            </a:r>
            <a:r>
              <a:rPr lang="en-IN" sz="1600" dirty="0" smtClean="0"/>
              <a:t>Constant </a:t>
            </a:r>
            <a:r>
              <a:rPr lang="en-IN" sz="1600" dirty="0"/>
              <a:t>dependant on units of power and torque </a:t>
            </a:r>
            <a:endParaRPr lang="en-IN" sz="1600" dirty="0" smtClean="0"/>
          </a:p>
          <a:p>
            <a:endParaRPr lang="en-IN" sz="1000" dirty="0"/>
          </a:p>
        </p:txBody>
      </p:sp>
    </p:spTree>
    <p:extLst>
      <p:ext uri="{BB962C8B-B14F-4D97-AF65-F5344CB8AC3E}">
        <p14:creationId xmlns:p14="http://schemas.microsoft.com/office/powerpoint/2010/main" val="1306847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                     </a:t>
            </a:r>
            <a:r>
              <a:rPr lang="en-IN" b="1" dirty="0" smtClean="0">
                <a:solidFill>
                  <a:srgbClr val="FF0000"/>
                </a:solidFill>
                <a:latin typeface="Algerian" pitchFamily="82" charset="0"/>
              </a:rPr>
              <a:t>TEST CELL</a:t>
            </a:r>
            <a:endParaRPr lang="en-IN" b="1" dirty="0">
              <a:solidFill>
                <a:srgbClr val="FF0000"/>
              </a:solidFill>
              <a:latin typeface="Algerian" pitchFamily="82" charset="0"/>
            </a:endParaRPr>
          </a:p>
        </p:txBody>
      </p:sp>
      <p:pic>
        <p:nvPicPr>
          <p:cNvPr id="614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799692" y="1736812"/>
            <a:ext cx="4680520" cy="518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03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nchor="t"/>
          <a:lstStyle/>
          <a:p>
            <a:r>
              <a:rPr lang="en-IN" b="1" dirty="0" smtClean="0">
                <a:solidFill>
                  <a:srgbClr val="00B0F0"/>
                </a:solidFill>
                <a:latin typeface="Algerian" pitchFamily="82" charset="0"/>
              </a:rPr>
              <a:t>                  INTRODUCTION</a:t>
            </a:r>
            <a:endParaRPr lang="en-IN" b="1" dirty="0">
              <a:solidFill>
                <a:srgbClr val="00B0F0"/>
              </a:solidFill>
              <a:latin typeface="Algerian" pitchFamily="82" charset="0"/>
            </a:endParaRPr>
          </a:p>
        </p:txBody>
      </p:sp>
      <p:sp>
        <p:nvSpPr>
          <p:cNvPr id="3" name="Content Placeholder 2"/>
          <p:cNvSpPr>
            <a:spLocks noGrp="1"/>
          </p:cNvSpPr>
          <p:nvPr>
            <p:ph sz="quarter" idx="1"/>
          </p:nvPr>
        </p:nvSpPr>
        <p:spPr>
          <a:xfrm>
            <a:off x="457200" y="908720"/>
            <a:ext cx="7467600" cy="5688632"/>
          </a:xfrm>
        </p:spPr>
        <p:txBody>
          <a:bodyPr>
            <a:noAutofit/>
          </a:bodyPr>
          <a:lstStyle/>
          <a:p>
            <a:r>
              <a:rPr lang="en-IN" sz="1400" dirty="0" smtClean="0"/>
              <a:t>Motor </a:t>
            </a:r>
            <a:r>
              <a:rPr lang="en-IN" sz="1400" dirty="0"/>
              <a:t>Test Bench (also referred to as Stand) is designed for performance as well as endurance testing of Synchronous, Asynchronous AC Induction motor variants. In addition to the mechanical design, an electric motor test Bench consists of accompanying measurement devices, sensors and application software. The systems used to control and monitor the test objects are also included in the test bench </a:t>
            </a:r>
          </a:p>
          <a:p>
            <a:r>
              <a:rPr lang="en-IN" sz="1400" dirty="0"/>
              <a:t>A typical test setup includes a load machine (Dynamometer), and torque flange. An externally applied load is used to strain, i.e., load, the motor. Using this method, simple characteristics can be directly mechanically acquired and the derived variables calculated. From the input current and input voltage, the absorbed power can also be recorded. Similarly, from the rpm and torque output values, the mechanical power output can be determined, and thus, the efficiency of the motor.  </a:t>
            </a:r>
          </a:p>
          <a:p>
            <a:r>
              <a:rPr lang="en-IN" sz="1400" dirty="0"/>
              <a:t> These Motors are tested for different Torque &amp; Speed Test points, mainly Rated Torque as well as the Stall Torque. The Control System along with the AC Drive helps control the AC Dynamometer in Constant Torque or Constant Speed modes. </a:t>
            </a:r>
          </a:p>
          <a:p>
            <a:r>
              <a:rPr lang="en-IN" sz="1400" dirty="0"/>
              <a:t>Advantages  </a:t>
            </a:r>
          </a:p>
          <a:p>
            <a:r>
              <a:rPr lang="en-IN" sz="1400" dirty="0"/>
              <a:t> Testing of different types of motors can be realized  No change to the test algorithm necessary  After adapting, further tests are easily implemented   Simple design  Fast test methods  </a:t>
            </a:r>
          </a:p>
          <a:p>
            <a:r>
              <a:rPr lang="en-IN" sz="1400" dirty="0"/>
              <a:t>Disadvantages </a:t>
            </a:r>
          </a:p>
          <a:p>
            <a:r>
              <a:rPr lang="en-IN" sz="1400" dirty="0"/>
              <a:t> Mechanical modifications are necessary for each motor or shaft change  Systematic errors in the test sequence are possible if the tests are incorrectly parameterized  Time-consuming adapting of test objects to the test stand before testing can take place </a:t>
            </a:r>
          </a:p>
        </p:txBody>
      </p:sp>
    </p:spTree>
    <p:extLst>
      <p:ext uri="{BB962C8B-B14F-4D97-AF65-F5344CB8AC3E}">
        <p14:creationId xmlns:p14="http://schemas.microsoft.com/office/powerpoint/2010/main" val="286125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67600" cy="1301006"/>
          </a:xfrm>
        </p:spPr>
        <p:txBody>
          <a:bodyPr>
            <a:normAutofit fontScale="90000"/>
          </a:bodyPr>
          <a:lstStyle/>
          <a:p>
            <a:r>
              <a:rPr lang="en-IN" b="1" dirty="0">
                <a:solidFill>
                  <a:srgbClr val="00B0F0"/>
                </a:solidFill>
              </a:rPr>
              <a:t>GENERAL ARRANGMENT OF MOTOR TEST BENCH </a:t>
            </a:r>
            <a:br>
              <a:rPr lang="en-IN" b="1" dirty="0">
                <a:solidFill>
                  <a:srgbClr val="00B0F0"/>
                </a:solidFill>
              </a:rPr>
            </a:br>
            <a:endParaRPr lang="en-IN" b="1" dirty="0">
              <a:solidFill>
                <a:srgbClr val="00B0F0"/>
              </a:solidFill>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8352928"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62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20680"/>
          </a:xfrm>
        </p:spPr>
        <p:txBody>
          <a:bodyPr>
            <a:normAutofit fontScale="85000" lnSpcReduction="20000"/>
          </a:bodyPr>
          <a:lstStyle/>
          <a:p>
            <a:r>
              <a:rPr lang="en-IN" dirty="0"/>
              <a:t> 2.2. Drive Line :   </a:t>
            </a:r>
          </a:p>
          <a:p>
            <a:r>
              <a:rPr lang="en-IN" dirty="0"/>
              <a:t>It comprises of </a:t>
            </a:r>
            <a:endParaRPr lang="en-IN" dirty="0" smtClean="0"/>
          </a:p>
          <a:p>
            <a:r>
              <a:rPr lang="en-IN" dirty="0" smtClean="0"/>
              <a:t>  </a:t>
            </a:r>
            <a:r>
              <a:rPr lang="en-IN" dirty="0"/>
              <a:t>Base Frame : 01 Nos. </a:t>
            </a:r>
            <a:endParaRPr lang="en-IN" dirty="0" smtClean="0"/>
          </a:p>
          <a:p>
            <a:r>
              <a:rPr lang="en-IN" dirty="0" smtClean="0"/>
              <a:t> </a:t>
            </a:r>
            <a:r>
              <a:rPr lang="en-IN" dirty="0"/>
              <a:t>AC </a:t>
            </a:r>
            <a:r>
              <a:rPr lang="en-IN" dirty="0" err="1"/>
              <a:t>Dyno</a:t>
            </a:r>
            <a:r>
              <a:rPr lang="en-IN" dirty="0"/>
              <a:t>. Mounting Stool : 01 Nos</a:t>
            </a:r>
            <a:r>
              <a:rPr lang="en-IN" dirty="0" smtClean="0"/>
              <a:t>.</a:t>
            </a:r>
          </a:p>
          <a:p>
            <a:r>
              <a:rPr lang="en-IN" dirty="0" smtClean="0"/>
              <a:t>  </a:t>
            </a:r>
            <a:r>
              <a:rPr lang="en-IN" dirty="0"/>
              <a:t>AC Dynamometer : 01 Nos. </a:t>
            </a:r>
            <a:endParaRPr lang="en-IN" dirty="0" smtClean="0"/>
          </a:p>
          <a:p>
            <a:r>
              <a:rPr lang="en-IN" dirty="0" smtClean="0"/>
              <a:t> </a:t>
            </a:r>
            <a:r>
              <a:rPr lang="en-IN" dirty="0"/>
              <a:t>Half Coupling For  AC Dynamometer : 01 Nos</a:t>
            </a:r>
            <a:r>
              <a:rPr lang="en-IN" dirty="0" smtClean="0"/>
              <a:t>.</a:t>
            </a:r>
          </a:p>
          <a:p>
            <a:r>
              <a:rPr lang="en-IN" dirty="0" smtClean="0"/>
              <a:t>  </a:t>
            </a:r>
            <a:r>
              <a:rPr lang="en-IN" dirty="0" err="1"/>
              <a:t>Ringfeder</a:t>
            </a:r>
            <a:r>
              <a:rPr lang="en-IN" dirty="0"/>
              <a:t>: 01 Nos</a:t>
            </a:r>
            <a:r>
              <a:rPr lang="en-IN" dirty="0" smtClean="0"/>
              <a:t>.</a:t>
            </a:r>
          </a:p>
          <a:p>
            <a:r>
              <a:rPr lang="en-IN" dirty="0" smtClean="0"/>
              <a:t>  </a:t>
            </a:r>
            <a:r>
              <a:rPr lang="en-IN" dirty="0"/>
              <a:t>Adaptor Plate : 01 Nos. </a:t>
            </a:r>
            <a:endParaRPr lang="en-IN" dirty="0" smtClean="0"/>
          </a:p>
          <a:p>
            <a:r>
              <a:rPr lang="en-IN" dirty="0" smtClean="0"/>
              <a:t> </a:t>
            </a:r>
            <a:r>
              <a:rPr lang="en-IN" dirty="0"/>
              <a:t>Torque Flange : 01 Nos</a:t>
            </a:r>
            <a:r>
              <a:rPr lang="en-IN" dirty="0" smtClean="0"/>
              <a:t>.</a:t>
            </a:r>
          </a:p>
          <a:p>
            <a:r>
              <a:rPr lang="en-IN" dirty="0" smtClean="0"/>
              <a:t>  </a:t>
            </a:r>
            <a:r>
              <a:rPr lang="en-IN" dirty="0"/>
              <a:t>Flexible Coupling : 01 Nos</a:t>
            </a:r>
            <a:r>
              <a:rPr lang="en-IN" dirty="0" smtClean="0"/>
              <a:t>.</a:t>
            </a:r>
          </a:p>
          <a:p>
            <a:r>
              <a:rPr lang="en-IN" dirty="0" smtClean="0"/>
              <a:t>  </a:t>
            </a:r>
            <a:r>
              <a:rPr lang="en-IN" dirty="0"/>
              <a:t>Guard For Coupling : 01 Nos. </a:t>
            </a:r>
            <a:endParaRPr lang="en-IN" dirty="0" smtClean="0"/>
          </a:p>
          <a:p>
            <a:r>
              <a:rPr lang="en-IN" dirty="0" smtClean="0"/>
              <a:t> </a:t>
            </a:r>
            <a:r>
              <a:rPr lang="en-IN" dirty="0"/>
              <a:t>Test Motor Mounting Fixture : 01 Nos. </a:t>
            </a:r>
            <a:endParaRPr lang="en-IN" dirty="0" smtClean="0"/>
          </a:p>
          <a:p>
            <a:r>
              <a:rPr lang="en-IN" dirty="0" smtClean="0"/>
              <a:t> </a:t>
            </a:r>
            <a:r>
              <a:rPr lang="en-IN" dirty="0"/>
              <a:t>Half Coupling For Test Motor : 01 Nos. </a:t>
            </a:r>
            <a:endParaRPr lang="en-IN" dirty="0" smtClean="0"/>
          </a:p>
          <a:p>
            <a:r>
              <a:rPr lang="en-IN" dirty="0" smtClean="0"/>
              <a:t> </a:t>
            </a:r>
            <a:r>
              <a:rPr lang="en-IN" dirty="0"/>
              <a:t>Cooling blower </a:t>
            </a:r>
            <a:r>
              <a:rPr lang="en-IN" dirty="0" err="1"/>
              <a:t>assly</a:t>
            </a:r>
            <a:r>
              <a:rPr lang="en-IN" dirty="0"/>
              <a:t>. : 01 Nos. </a:t>
            </a:r>
            <a:endParaRPr lang="en-IN" dirty="0" smtClean="0"/>
          </a:p>
          <a:p>
            <a:r>
              <a:rPr lang="en-IN" dirty="0" smtClean="0"/>
              <a:t> </a:t>
            </a:r>
            <a:r>
              <a:rPr lang="en-IN" dirty="0"/>
              <a:t>Levelling Mounts / AVM : 06 Nos. </a:t>
            </a:r>
            <a:endParaRPr lang="en-IN" dirty="0" smtClean="0"/>
          </a:p>
          <a:p>
            <a:r>
              <a:rPr lang="en-IN" dirty="0" smtClean="0"/>
              <a:t> </a:t>
            </a:r>
            <a:r>
              <a:rPr lang="en-IN" dirty="0"/>
              <a:t>Test Motor Guard : 01 Nos. </a:t>
            </a:r>
            <a:endParaRPr lang="en-IN" dirty="0" smtClean="0"/>
          </a:p>
          <a:p>
            <a:r>
              <a:rPr lang="en-IN" dirty="0" smtClean="0"/>
              <a:t> </a:t>
            </a:r>
            <a:r>
              <a:rPr lang="en-IN" dirty="0"/>
              <a:t>Torque Measurement &amp; Verification Kit : 01 Set. </a:t>
            </a:r>
            <a:endParaRPr lang="en-IN" dirty="0" smtClean="0"/>
          </a:p>
          <a:p>
            <a:r>
              <a:rPr lang="en-IN" dirty="0" smtClean="0"/>
              <a:t>  </a:t>
            </a:r>
            <a:r>
              <a:rPr lang="en-IN" dirty="0"/>
              <a:t>Test Motor : 01 Nos. </a:t>
            </a:r>
          </a:p>
        </p:txBody>
      </p:sp>
    </p:spTree>
    <p:extLst>
      <p:ext uri="{BB962C8B-B14F-4D97-AF65-F5344CB8AC3E}">
        <p14:creationId xmlns:p14="http://schemas.microsoft.com/office/powerpoint/2010/main" val="286718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41296"/>
          </a:xfrm>
        </p:spPr>
        <p:txBody>
          <a:bodyPr>
            <a:normAutofit fontScale="62500" lnSpcReduction="20000"/>
          </a:bodyPr>
          <a:lstStyle/>
          <a:p>
            <a:r>
              <a:rPr lang="en-IN" dirty="0" smtClean="0"/>
              <a:t>  </a:t>
            </a:r>
            <a:r>
              <a:rPr lang="en-IN" b="1" dirty="0">
                <a:solidFill>
                  <a:srgbClr val="FF0000"/>
                </a:solidFill>
              </a:rPr>
              <a:t>Base Frame    </a:t>
            </a:r>
            <a:endParaRPr lang="en-IN" b="1" dirty="0" smtClean="0">
              <a:solidFill>
                <a:srgbClr val="FF0000"/>
              </a:solidFill>
            </a:endParaRPr>
          </a:p>
          <a:p>
            <a:pPr marL="0" indent="0">
              <a:buNone/>
            </a:pPr>
            <a:endParaRPr lang="en-IN" b="1" dirty="0" smtClean="0">
              <a:solidFill>
                <a:srgbClr val="FF0000"/>
              </a:solidFill>
            </a:endParaRPr>
          </a:p>
          <a:p>
            <a:r>
              <a:rPr lang="en-IN" dirty="0" smtClean="0"/>
              <a:t>It </a:t>
            </a:r>
            <a:r>
              <a:rPr lang="en-IN" dirty="0"/>
              <a:t>is MS fabricated frame of size 1600 Lg. x 700 W x 580 H. having following features. The fabricated structure is stress relived and designed to withstand the Dynamic shocks. Main attention need to be paid to stiffness and stability of the concrete base to ensure minimum deflection under applied loads.  </a:t>
            </a:r>
          </a:p>
          <a:p>
            <a:r>
              <a:rPr lang="en-IN" dirty="0"/>
              <a:t> Strength, Durability &amp; ease of installation.             Provision of T-slots for ease of mounting.   Provision of </a:t>
            </a:r>
            <a:r>
              <a:rPr lang="en-IN" dirty="0" err="1"/>
              <a:t>tenon</a:t>
            </a:r>
            <a:r>
              <a:rPr lang="en-IN" dirty="0"/>
              <a:t> for ease of alignment.   Provision of grouting holes.  </a:t>
            </a:r>
            <a:endParaRPr lang="en-IN" dirty="0" smtClean="0"/>
          </a:p>
          <a:p>
            <a:endParaRPr lang="en-IN" dirty="0"/>
          </a:p>
          <a:p>
            <a:r>
              <a:rPr lang="en-IN" dirty="0" smtClean="0"/>
              <a:t>  </a:t>
            </a:r>
            <a:r>
              <a:rPr lang="en-IN" b="1" dirty="0">
                <a:solidFill>
                  <a:srgbClr val="FF0000"/>
                </a:solidFill>
              </a:rPr>
              <a:t>AC </a:t>
            </a:r>
            <a:r>
              <a:rPr lang="en-IN" b="1" dirty="0" err="1">
                <a:solidFill>
                  <a:srgbClr val="FF0000"/>
                </a:solidFill>
              </a:rPr>
              <a:t>Dyno</a:t>
            </a:r>
            <a:r>
              <a:rPr lang="en-IN" b="1" dirty="0">
                <a:solidFill>
                  <a:srgbClr val="FF0000"/>
                </a:solidFill>
              </a:rPr>
              <a:t>. Mounting Stool </a:t>
            </a:r>
            <a:endParaRPr lang="en-IN" b="1" dirty="0" smtClean="0">
              <a:solidFill>
                <a:srgbClr val="FF0000"/>
              </a:solidFill>
            </a:endParaRPr>
          </a:p>
          <a:p>
            <a:r>
              <a:rPr lang="en-IN" dirty="0" smtClean="0"/>
              <a:t>The </a:t>
            </a:r>
            <a:r>
              <a:rPr lang="en-IN" dirty="0"/>
              <a:t>MS Fabricated Stool is used to mount the AC Dynamometer. The Stool would adapt to Common MS Fabricated Frame &amp; Torque Flange to maintain workable centre height of approx. 900 mm from the ground level. The fabricated structure is stress relived and designed to withstand Dynamic shocks. The Stool will ensure Motor perfectly rests on four points</a:t>
            </a:r>
            <a:r>
              <a:rPr lang="en-IN" dirty="0" smtClean="0"/>
              <a:t>.</a:t>
            </a:r>
          </a:p>
          <a:p>
            <a:pPr marL="0" indent="0">
              <a:buNone/>
            </a:pPr>
            <a:r>
              <a:rPr lang="en-IN" dirty="0" smtClean="0"/>
              <a:t>  </a:t>
            </a:r>
            <a:endParaRPr lang="en-IN" dirty="0"/>
          </a:p>
          <a:p>
            <a:pPr marL="0" indent="0">
              <a:buNone/>
            </a:pPr>
            <a:r>
              <a:rPr lang="en-IN" b="1" dirty="0">
                <a:solidFill>
                  <a:srgbClr val="FF0000"/>
                </a:solidFill>
              </a:rPr>
              <a:t> </a:t>
            </a:r>
            <a:r>
              <a:rPr lang="en-IN" b="1" dirty="0" smtClean="0">
                <a:solidFill>
                  <a:srgbClr val="FF0000"/>
                </a:solidFill>
              </a:rPr>
              <a:t>      </a:t>
            </a:r>
            <a:r>
              <a:rPr lang="en-IN" b="1" dirty="0">
                <a:solidFill>
                  <a:srgbClr val="FF0000"/>
                </a:solidFill>
              </a:rPr>
              <a:t>AC Dynamometer  </a:t>
            </a:r>
          </a:p>
          <a:p>
            <a:r>
              <a:rPr lang="en-IN" dirty="0"/>
              <a:t>AC Induction Motor, which has compact dimensions. Square frame design and high overload capacity gives the motor an excellent dynamic response as compared to a conventional AC Induction Motor.  The AC Dynamometer is connected to the EV Motor under test using suitable Flexible Disc Coupling. During the Absorb mode the Power Absorbed is dissipated using Dynamic Braking Resistor &amp; does not be fed back to Mains Grid. During Overrun phase the AC Dynamometer acts as a motor &amp; the AC Drive draws power from the AC mains. The overrun/drive mode is used to motor the test subject at different speeds. </a:t>
            </a:r>
            <a:endParaRPr lang="en-IN" dirty="0" smtClean="0"/>
          </a:p>
          <a:p>
            <a:endParaRPr lang="en-IN" dirty="0"/>
          </a:p>
        </p:txBody>
      </p:sp>
    </p:spTree>
    <p:extLst>
      <p:ext uri="{BB962C8B-B14F-4D97-AF65-F5344CB8AC3E}">
        <p14:creationId xmlns:p14="http://schemas.microsoft.com/office/powerpoint/2010/main" val="28779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solidFill>
                  <a:srgbClr val="FF0000"/>
                </a:solidFill>
              </a:rPr>
              <a:t>AC DYNAMOMETER</a:t>
            </a:r>
            <a:endParaRPr lang="en-IN" b="1" dirty="0">
              <a:solidFill>
                <a:srgbClr val="FF0000"/>
              </a:solidFill>
            </a:endParaRPr>
          </a:p>
        </p:txBody>
      </p:sp>
      <p:pic>
        <p:nvPicPr>
          <p:cNvPr id="2051"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9552" y="2492896"/>
            <a:ext cx="3324200" cy="2431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175566" y="2835620"/>
            <a:ext cx="4572000" cy="2308324"/>
          </a:xfrm>
          <a:prstGeom prst="rect">
            <a:avLst/>
          </a:prstGeom>
        </p:spPr>
        <p:txBody>
          <a:bodyPr>
            <a:spAutoFit/>
          </a:bodyPr>
          <a:lstStyle/>
          <a:p>
            <a:r>
              <a:rPr lang="en-IN" dirty="0" smtClean="0"/>
              <a:t> Make  : SIMENS  Power : 28 kW @  2000 rpm.  Torque : 134 Nm   Max Mechanical speed : 10000 rpm.  Ventilation : Forced Cooled NDE to DE    Mounting : Foot Mounting  Speed Feedback :  Inbuilt  Incremental Encoder  Temperature Protection : </a:t>
            </a:r>
            <a:r>
              <a:rPr lang="en-IN" dirty="0" err="1" smtClean="0"/>
              <a:t>pt</a:t>
            </a:r>
            <a:r>
              <a:rPr lang="en-IN" dirty="0" smtClean="0"/>
              <a:t> 1000 Temp. Sensor in Stator Winding </a:t>
            </a:r>
            <a:endParaRPr lang="en-IN" dirty="0"/>
          </a:p>
        </p:txBody>
      </p:sp>
    </p:spTree>
    <p:extLst>
      <p:ext uri="{BB962C8B-B14F-4D97-AF65-F5344CB8AC3E}">
        <p14:creationId xmlns:p14="http://schemas.microsoft.com/office/powerpoint/2010/main" val="371537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normAutofit fontScale="92500" lnSpcReduction="20000"/>
          </a:bodyPr>
          <a:lstStyle/>
          <a:p>
            <a:r>
              <a:rPr lang="en-IN" dirty="0"/>
              <a:t> </a:t>
            </a:r>
            <a:r>
              <a:rPr lang="en-IN" b="1" dirty="0">
                <a:solidFill>
                  <a:srgbClr val="FF0000"/>
                </a:solidFill>
              </a:rPr>
              <a:t>Half Coupling For  AC Dynamometer  </a:t>
            </a:r>
          </a:p>
          <a:p>
            <a:r>
              <a:rPr lang="en-IN" dirty="0"/>
              <a:t> Half coupling is used to connect AC dynamometer &amp; Torque Flange by means of Adaptor plate.  Coupling having locking provision which is essential during torque flange calibration (Mechanically).  </a:t>
            </a:r>
            <a:endParaRPr lang="en-IN" dirty="0" smtClean="0"/>
          </a:p>
          <a:p>
            <a:endParaRPr lang="en-IN" dirty="0"/>
          </a:p>
          <a:p>
            <a:endParaRPr lang="en-IN" dirty="0" smtClean="0"/>
          </a:p>
          <a:p>
            <a:endParaRPr lang="en-IN" dirty="0" smtClean="0"/>
          </a:p>
          <a:p>
            <a:endParaRPr lang="en-IN" dirty="0"/>
          </a:p>
          <a:p>
            <a:endParaRPr lang="en-IN" dirty="0"/>
          </a:p>
          <a:p>
            <a:r>
              <a:rPr lang="en-IN" b="1" dirty="0" err="1" smtClean="0">
                <a:solidFill>
                  <a:srgbClr val="FF0000"/>
                </a:solidFill>
              </a:rPr>
              <a:t>Ringfeder</a:t>
            </a:r>
            <a:r>
              <a:rPr lang="en-IN" b="1" dirty="0" smtClean="0">
                <a:solidFill>
                  <a:srgbClr val="FF0000"/>
                </a:solidFill>
              </a:rPr>
              <a:t> </a:t>
            </a:r>
            <a:r>
              <a:rPr lang="en-IN" dirty="0" smtClean="0"/>
              <a:t> </a:t>
            </a:r>
            <a:endParaRPr lang="en-IN" dirty="0"/>
          </a:p>
          <a:p>
            <a:r>
              <a:rPr lang="en-IN" dirty="0" smtClean="0"/>
              <a:t> </a:t>
            </a:r>
            <a:r>
              <a:rPr lang="en-IN" dirty="0"/>
              <a:t>Description : </a:t>
            </a:r>
            <a:r>
              <a:rPr lang="en-IN" dirty="0" err="1"/>
              <a:t>RfN</a:t>
            </a:r>
            <a:r>
              <a:rPr lang="en-IN" dirty="0"/>
              <a:t> 7012  It is keyless shaft-hub locking device.  It is used to connect half coupling &amp; keyless shaft of AC dynamometer.  Tightening torque : 41 Nm. </a:t>
            </a:r>
            <a:endParaRPr lang="en-IN" dirty="0" smtClean="0"/>
          </a:p>
          <a:p>
            <a:endParaRPr lang="en-IN" dirty="0"/>
          </a:p>
          <a:p>
            <a:endParaRPr lang="en-IN" dirty="0" smtClean="0"/>
          </a:p>
          <a:p>
            <a:pPr marL="0" indent="0">
              <a:buNone/>
            </a:pPr>
            <a:r>
              <a:rPr lang="en-IN" dirty="0" smtClean="0"/>
              <a:t>  </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060848"/>
            <a:ext cx="1165860" cy="104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869160"/>
            <a:ext cx="17240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34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p:txBody>
          <a:bodyPr/>
          <a:lstStyle/>
          <a:p>
            <a:r>
              <a:rPr lang="en-IN" b="1" dirty="0">
                <a:solidFill>
                  <a:srgbClr val="FF0000"/>
                </a:solidFill>
              </a:rPr>
              <a:t>Adaptor Plate  </a:t>
            </a:r>
          </a:p>
          <a:p>
            <a:r>
              <a:rPr lang="en-IN" dirty="0"/>
              <a:t> It is En8 round plate used to connect half coupling with flexible coupling. </a:t>
            </a:r>
          </a:p>
          <a:p>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284983"/>
            <a:ext cx="18383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35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62500" lnSpcReduction="20000"/>
          </a:bodyPr>
          <a:lstStyle/>
          <a:p>
            <a:r>
              <a:rPr lang="en-IN" sz="3400" b="1" dirty="0">
                <a:solidFill>
                  <a:srgbClr val="FF0000"/>
                </a:solidFill>
              </a:rPr>
              <a:t>Torque Flange </a:t>
            </a:r>
            <a:r>
              <a:rPr lang="en-IN" sz="3400" dirty="0"/>
              <a:t>: </a:t>
            </a:r>
            <a:endParaRPr lang="en-IN" sz="3400" dirty="0" smtClean="0"/>
          </a:p>
          <a:p>
            <a:endParaRPr lang="en-IN" dirty="0"/>
          </a:p>
          <a:p>
            <a:r>
              <a:rPr lang="en-IN" dirty="0" smtClean="0"/>
              <a:t> </a:t>
            </a:r>
            <a:r>
              <a:rPr lang="en-IN" dirty="0"/>
              <a:t>Used for measurement of driveline torque of the EV Motor under test.  The Flange is mounted on the AC Dynamometer output shaft. </a:t>
            </a:r>
          </a:p>
          <a:p>
            <a:r>
              <a:rPr lang="en-IN" dirty="0"/>
              <a:t>The sensor is Factory Calibrated by the OEM. Suitable OEM Test Certificate is provided along with the Equipment documentation. Alignment of the sensor should be as per OEM guidelines. SAJ recommends User to take special care &amp; ensure alignment within the tolerance specified. Shunt Method is used for Torque Flange Health check.  </a:t>
            </a:r>
          </a:p>
          <a:p>
            <a:r>
              <a:rPr lang="en-IN" dirty="0"/>
              <a:t>To avail periodic Calibration service for the Torque sensor traceable to NABL, User shall send the sensor to the HBM recommended Calibration Labs only. Any Repairs required for the sensor due to offset/disturbance, User should send the sensor to the OEM directly. Regional offices of these OEM’s shall provide the necessary assistance.  </a:t>
            </a:r>
          </a:p>
          <a:p>
            <a:r>
              <a:rPr lang="en-IN" dirty="0" smtClean="0"/>
              <a:t> </a:t>
            </a:r>
            <a:r>
              <a:rPr lang="en-IN" dirty="0"/>
              <a:t>Make: HBM </a:t>
            </a:r>
            <a:endParaRPr lang="en-IN" dirty="0" smtClean="0"/>
          </a:p>
          <a:p>
            <a:r>
              <a:rPr lang="en-IN" dirty="0" smtClean="0"/>
              <a:t> </a:t>
            </a:r>
            <a:r>
              <a:rPr lang="en-IN" dirty="0"/>
              <a:t>Model: T 40B </a:t>
            </a:r>
            <a:endParaRPr lang="en-IN" dirty="0" smtClean="0"/>
          </a:p>
          <a:p>
            <a:r>
              <a:rPr lang="en-IN" dirty="0" smtClean="0"/>
              <a:t> </a:t>
            </a:r>
            <a:r>
              <a:rPr lang="en-IN" dirty="0"/>
              <a:t>Accuracy Class : 0.05 </a:t>
            </a:r>
            <a:endParaRPr lang="en-IN" dirty="0" smtClean="0"/>
          </a:p>
          <a:p>
            <a:r>
              <a:rPr lang="en-IN" dirty="0" smtClean="0"/>
              <a:t> </a:t>
            </a:r>
            <a:r>
              <a:rPr lang="en-IN" dirty="0"/>
              <a:t>Nominal Rated Torque : 200 Nm </a:t>
            </a:r>
            <a:endParaRPr lang="en-IN" dirty="0" smtClean="0"/>
          </a:p>
          <a:p>
            <a:r>
              <a:rPr lang="en-IN" dirty="0" smtClean="0"/>
              <a:t> </a:t>
            </a:r>
            <a:r>
              <a:rPr lang="en-IN" dirty="0"/>
              <a:t>Degree of Protection : IP 54  </a:t>
            </a:r>
          </a:p>
          <a:p>
            <a:endParaRPr lang="en-IN" dirty="0"/>
          </a:p>
        </p:txBody>
      </p:sp>
    </p:spTree>
    <p:extLst>
      <p:ext uri="{BB962C8B-B14F-4D97-AF65-F5344CB8AC3E}">
        <p14:creationId xmlns:p14="http://schemas.microsoft.com/office/powerpoint/2010/main" val="3502868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TotalTime>
  <Words>1828</Words>
  <Application>Microsoft Office PowerPoint</Application>
  <PresentationFormat>On-screen Show (4:3)</PresentationFormat>
  <Paragraphs>112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EV MOTOR TEST BENCH                  Prepared by                                                    mayuri  Kadam</vt:lpstr>
      <vt:lpstr>                  INTRODUCTION</vt:lpstr>
      <vt:lpstr>GENERAL ARRANGMENT OF MOTOR TEST BENCH  </vt:lpstr>
      <vt:lpstr>PowerPoint Presentation</vt:lpstr>
      <vt:lpstr>PowerPoint Presentation</vt:lpstr>
      <vt:lpstr>                 AC DYNAMOMETER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DRIVE LINE ALIGNMENT </vt:lpstr>
      <vt:lpstr>PowerPoint Presentation</vt:lpstr>
      <vt:lpstr>              CALCULATION OF POWER </vt:lpstr>
      <vt:lpstr>                     TEST CELL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dc:creator>
  <cp:lastModifiedBy>saurabh</cp:lastModifiedBy>
  <cp:revision>12</cp:revision>
  <dcterms:created xsi:type="dcterms:W3CDTF">2022-01-13T13:45:03Z</dcterms:created>
  <dcterms:modified xsi:type="dcterms:W3CDTF">2022-01-16T05:52:43Z</dcterms:modified>
</cp:coreProperties>
</file>