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392"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EAEA05C-2DFA-4215-90AE-376FD6C1B61C}" type="datetimeFigureOut">
              <a:rPr lang="en-IN" smtClean="0"/>
              <a:t>20/01/2022</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DADE83B-DECD-4F0F-8411-A952207E85EE}"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EAEA05C-2DFA-4215-90AE-376FD6C1B61C}" type="datetimeFigureOut">
              <a:rPr lang="en-IN" smtClean="0"/>
              <a:t>20/01/2022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DADE83B-DECD-4F0F-8411-A952207E85E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EAEA05C-2DFA-4215-90AE-376FD6C1B61C}" type="datetimeFigureOut">
              <a:rPr lang="en-IN" smtClean="0"/>
              <a:t>20/01/2022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DADE83B-DECD-4F0F-8411-A952207E85E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EAEA05C-2DFA-4215-90AE-376FD6C1B61C}" type="datetimeFigureOut">
              <a:rPr lang="en-IN" smtClean="0"/>
              <a:t>20/01/2022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DADE83B-DECD-4F0F-8411-A952207E85EE}"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EAEA05C-2DFA-4215-90AE-376FD6C1B61C}" type="datetimeFigureOut">
              <a:rPr lang="en-IN" smtClean="0"/>
              <a:t>20/01/2022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DADE83B-DECD-4F0F-8411-A952207E85EE}"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EAEA05C-2DFA-4215-90AE-376FD6C1B61C}" type="datetimeFigureOut">
              <a:rPr lang="en-IN" smtClean="0"/>
              <a:t>20/01/2022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9DADE83B-DECD-4F0F-8411-A952207E85EE}"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EAEA05C-2DFA-4215-90AE-376FD6C1B61C}" type="datetimeFigureOut">
              <a:rPr lang="en-IN" smtClean="0"/>
              <a:t>20/01/2022</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9DADE83B-DECD-4F0F-8411-A952207E85EE}"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EAEA05C-2DFA-4215-90AE-376FD6C1B61C}" type="datetimeFigureOut">
              <a:rPr lang="en-IN" smtClean="0"/>
              <a:t>20/01/2022</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9DADE83B-DECD-4F0F-8411-A952207E85EE}"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EAEA05C-2DFA-4215-90AE-376FD6C1B61C}" type="datetimeFigureOut">
              <a:rPr lang="en-IN" smtClean="0"/>
              <a:t>20/01/2022</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9DADE83B-DECD-4F0F-8411-A952207E85E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6EAEA05C-2DFA-4215-90AE-376FD6C1B61C}" type="datetimeFigureOut">
              <a:rPr lang="en-IN" smtClean="0"/>
              <a:t>20/01/2022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9DADE83B-DECD-4F0F-8411-A952207E85EE}"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EAEA05C-2DFA-4215-90AE-376FD6C1B61C}" type="datetimeFigureOut">
              <a:rPr lang="en-IN" smtClean="0"/>
              <a:t>20/01/2022</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DADE83B-DECD-4F0F-8411-A952207E85EE}"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EAEA05C-2DFA-4215-90AE-376FD6C1B61C}" type="datetimeFigureOut">
              <a:rPr lang="en-IN" smtClean="0"/>
              <a:t>20/01/2022</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DADE83B-DECD-4F0F-8411-A952207E85EE}"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earchsoftwarequality.techtarget.com/definition/iterative-development" TargetMode="External"/><Relationship Id="rId2" Type="http://schemas.openxmlformats.org/officeDocument/2006/relationships/hyperlink" Target="https://searchcompliance.techtarget.com/definition/risk-management" TargetMode="External"/><Relationship Id="rId1" Type="http://schemas.openxmlformats.org/officeDocument/2006/relationships/slideLayout" Target="../slideLayouts/slideLayout2.xml"/><Relationship Id="rId4" Type="http://schemas.openxmlformats.org/officeDocument/2006/relationships/hyperlink" Target="https://searchcio.techtarget.com/definition/project-management"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searcherp.techtarget.com/definition/prototyp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6600" dirty="0" smtClean="0">
                <a:solidFill>
                  <a:srgbClr val="FF0000"/>
                </a:solidFill>
                <a:latin typeface="Algerian" pitchFamily="82" charset="0"/>
              </a:rPr>
              <a:t>Spiral Model</a:t>
            </a:r>
            <a:endParaRPr lang="en-IN" sz="6600" dirty="0">
              <a:solidFill>
                <a:srgbClr val="FF0000"/>
              </a:solidFill>
              <a:latin typeface="Algerian" pitchFamily="82" charset="0"/>
            </a:endParaRPr>
          </a:p>
        </p:txBody>
      </p:sp>
    </p:spTree>
    <p:extLst>
      <p:ext uri="{BB962C8B-B14F-4D97-AF65-F5344CB8AC3E}">
        <p14:creationId xmlns:p14="http://schemas.microsoft.com/office/powerpoint/2010/main" val="3206034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827992"/>
          </a:xfrm>
        </p:spPr>
        <p:txBody>
          <a:bodyPr>
            <a:normAutofit fontScale="92500" lnSpcReduction="10000"/>
          </a:bodyPr>
          <a:lstStyle/>
          <a:p>
            <a:r>
              <a:rPr lang="en-IN" sz="2400" dirty="0"/>
              <a:t>While the phases are broken down into quadrants, each quadrant can be further broken down into the steps that occur within each one. </a:t>
            </a:r>
            <a:endParaRPr lang="en-IN" sz="2400" dirty="0" smtClean="0"/>
          </a:p>
          <a:p>
            <a:r>
              <a:rPr lang="en-IN" sz="2400" dirty="0" smtClean="0"/>
              <a:t>The </a:t>
            </a:r>
            <a:r>
              <a:rPr lang="en-IN" sz="2400" dirty="0"/>
              <a:t>steps in the spiral model can be generalized as follows</a:t>
            </a:r>
            <a:r>
              <a:rPr lang="en-IN" sz="2400" dirty="0" smtClean="0"/>
              <a:t>:</a:t>
            </a:r>
          </a:p>
          <a:p>
            <a:pPr>
              <a:buFont typeface="Wingdings" pitchFamily="2" charset="2"/>
              <a:buChar char="ü"/>
            </a:pPr>
            <a:r>
              <a:rPr lang="en-IN" sz="2400" dirty="0" smtClean="0"/>
              <a:t>The </a:t>
            </a:r>
            <a:r>
              <a:rPr lang="en-IN" sz="2400" dirty="0"/>
              <a:t>new system requirements are defined in as much detail as possible. This usually involves interviewing a number of users representing all the external or internal users and other aspects of the existing system</a:t>
            </a:r>
            <a:r>
              <a:rPr lang="en-IN" sz="2400" dirty="0" smtClean="0"/>
              <a:t>.</a:t>
            </a:r>
            <a:endParaRPr lang="en-IN" sz="2400" dirty="0"/>
          </a:p>
          <a:p>
            <a:pPr>
              <a:buFont typeface="Wingdings" pitchFamily="2" charset="2"/>
              <a:buChar char="ü"/>
            </a:pPr>
            <a:r>
              <a:rPr lang="en-IN" sz="2400" dirty="0" smtClean="0"/>
              <a:t>A </a:t>
            </a:r>
            <a:r>
              <a:rPr lang="en-IN" sz="2400" dirty="0"/>
              <a:t>preliminary design is created for the new system.</a:t>
            </a:r>
          </a:p>
          <a:p>
            <a:pPr>
              <a:buFont typeface="Wingdings" pitchFamily="2" charset="2"/>
              <a:buChar char="ü"/>
            </a:pPr>
            <a:r>
              <a:rPr lang="en-IN" sz="2400" dirty="0"/>
              <a:t>A first prototype of the new system is constructed from the preliminary design. This is usually a scaled-down system, and represents an approximation of the characteristics of the final product.</a:t>
            </a:r>
          </a:p>
          <a:p>
            <a:endParaRPr lang="en-IN" sz="2400" dirty="0"/>
          </a:p>
        </p:txBody>
      </p:sp>
      <p:sp>
        <p:nvSpPr>
          <p:cNvPr id="3" name="Title 2"/>
          <p:cNvSpPr>
            <a:spLocks noGrp="1"/>
          </p:cNvSpPr>
          <p:nvPr>
            <p:ph type="title"/>
          </p:nvPr>
        </p:nvSpPr>
        <p:spPr/>
        <p:txBody>
          <a:bodyPr/>
          <a:lstStyle/>
          <a:p>
            <a:r>
              <a:rPr lang="en-IN" dirty="0" smtClean="0">
                <a:solidFill>
                  <a:srgbClr val="FF0000"/>
                </a:solidFill>
                <a:latin typeface="Algerian" pitchFamily="82" charset="0"/>
              </a:rPr>
              <a:t>       Steps of Spiral Model</a:t>
            </a:r>
            <a:endParaRPr lang="en-IN" dirty="0">
              <a:solidFill>
                <a:srgbClr val="FF0000"/>
              </a:solidFill>
              <a:latin typeface="Algerian" pitchFamily="82" charset="0"/>
            </a:endParaRPr>
          </a:p>
        </p:txBody>
      </p:sp>
    </p:spTree>
    <p:extLst>
      <p:ext uri="{BB962C8B-B14F-4D97-AF65-F5344CB8AC3E}">
        <p14:creationId xmlns:p14="http://schemas.microsoft.com/office/powerpoint/2010/main" val="4104152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A second prototype is evolved by a fourfold procedure: </a:t>
            </a:r>
            <a:endParaRPr lang="en-IN" dirty="0" smtClean="0"/>
          </a:p>
          <a:p>
            <a:pPr marL="109728" indent="0">
              <a:buNone/>
            </a:pPr>
            <a:r>
              <a:rPr lang="en-IN" dirty="0" smtClean="0"/>
              <a:t>   (</a:t>
            </a:r>
            <a:r>
              <a:rPr lang="en-IN" dirty="0"/>
              <a:t>1) evaluating the first prototype in terms of its strengths, weaknesses, and </a:t>
            </a:r>
            <a:r>
              <a:rPr lang="en-IN" dirty="0" smtClean="0"/>
              <a:t>risks</a:t>
            </a:r>
          </a:p>
          <a:p>
            <a:pPr marL="109728" indent="0">
              <a:buNone/>
            </a:pPr>
            <a:r>
              <a:rPr lang="en-IN" dirty="0" smtClean="0"/>
              <a:t>   </a:t>
            </a:r>
            <a:r>
              <a:rPr lang="en-IN" dirty="0"/>
              <a:t>(2) defining the requirements of the second </a:t>
            </a:r>
            <a:r>
              <a:rPr lang="en-IN" dirty="0" smtClean="0"/>
              <a:t>   prototype</a:t>
            </a:r>
          </a:p>
          <a:p>
            <a:pPr marL="109728" indent="0">
              <a:buNone/>
            </a:pPr>
            <a:r>
              <a:rPr lang="en-IN" dirty="0" smtClean="0"/>
              <a:t>   </a:t>
            </a:r>
            <a:r>
              <a:rPr lang="en-IN" dirty="0"/>
              <a:t>(3) planning and designing the second </a:t>
            </a:r>
            <a:r>
              <a:rPr lang="en-IN" dirty="0" smtClean="0"/>
              <a:t>prototype</a:t>
            </a:r>
            <a:endParaRPr lang="en-IN" dirty="0"/>
          </a:p>
          <a:p>
            <a:pPr marL="109728" indent="0">
              <a:buNone/>
            </a:pPr>
            <a:r>
              <a:rPr lang="en-IN" dirty="0" smtClean="0"/>
              <a:t>   (4</a:t>
            </a:r>
            <a:r>
              <a:rPr lang="en-IN" dirty="0"/>
              <a:t>) constructing and testing the second prototype.</a:t>
            </a:r>
          </a:p>
          <a:p>
            <a:endParaRPr lang="en-IN" dirty="0"/>
          </a:p>
        </p:txBody>
      </p:sp>
    </p:spTree>
    <p:extLst>
      <p:ext uri="{BB962C8B-B14F-4D97-AF65-F5344CB8AC3E}">
        <p14:creationId xmlns:p14="http://schemas.microsoft.com/office/powerpoint/2010/main" val="2754218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IN" dirty="0"/>
              <a:t>The entire project can be aborted if the risk is deemed too great. Risk factors might involve development cost overruns, operating-cost miscalculation and other factors that could result in a less-than-satisfactory final product.</a:t>
            </a:r>
          </a:p>
          <a:p>
            <a:r>
              <a:rPr lang="en-IN" dirty="0"/>
              <a:t>The existing prototype is evaluated in the same manner as was the previous prototype, and, if necessary, another prototype is developed from it according to the fourfold procedure outlined above.</a:t>
            </a:r>
          </a:p>
          <a:p>
            <a:endParaRPr lang="en-IN" dirty="0"/>
          </a:p>
        </p:txBody>
      </p:sp>
    </p:spTree>
    <p:extLst>
      <p:ext uri="{BB962C8B-B14F-4D97-AF65-F5344CB8AC3E}">
        <p14:creationId xmlns:p14="http://schemas.microsoft.com/office/powerpoint/2010/main" val="2116791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The preceding steps are iterated until the customer is satisfied that the refined prototype represents the final product desired.</a:t>
            </a:r>
          </a:p>
          <a:p>
            <a:r>
              <a:rPr lang="en-IN" dirty="0"/>
              <a:t>The final system is constructed, based on the refined prototype.</a:t>
            </a:r>
          </a:p>
          <a:p>
            <a:r>
              <a:rPr lang="en-IN" dirty="0"/>
              <a:t>The final system is thoroughly evaluated and tested. Routine maintenance is carried out on a continuing basis to prevent large-scale failures and to minimize downtime.</a:t>
            </a:r>
          </a:p>
          <a:p>
            <a:endParaRPr lang="en-IN" dirty="0"/>
          </a:p>
        </p:txBody>
      </p:sp>
    </p:spTree>
    <p:extLst>
      <p:ext uri="{BB962C8B-B14F-4D97-AF65-F5344CB8AC3E}">
        <p14:creationId xmlns:p14="http://schemas.microsoft.com/office/powerpoint/2010/main" val="456412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IN" dirty="0"/>
              <a:t>projects in which frequent releases are necessary;</a:t>
            </a:r>
          </a:p>
          <a:p>
            <a:r>
              <a:rPr lang="en-IN" dirty="0"/>
              <a:t>projects in which changes may be required at any time;</a:t>
            </a:r>
          </a:p>
          <a:p>
            <a:r>
              <a:rPr lang="en-IN" dirty="0"/>
              <a:t>long term projects that are not feasible due to altered economic priorities;</a:t>
            </a:r>
          </a:p>
          <a:p>
            <a:r>
              <a:rPr lang="en-IN" dirty="0"/>
              <a:t>medium to high risk projects;</a:t>
            </a:r>
          </a:p>
          <a:p>
            <a:r>
              <a:rPr lang="en-IN" dirty="0"/>
              <a:t>projects in which cost and risk analysis is important;</a:t>
            </a:r>
          </a:p>
          <a:p>
            <a:r>
              <a:rPr lang="en-IN" dirty="0"/>
              <a:t>projects that would benefit from the creation of a prototype; and</a:t>
            </a:r>
          </a:p>
          <a:p>
            <a:r>
              <a:rPr lang="en-IN" dirty="0"/>
              <a:t>projects with unclear or complex requirements.</a:t>
            </a:r>
          </a:p>
          <a:p>
            <a:endParaRPr lang="en-IN" dirty="0"/>
          </a:p>
        </p:txBody>
      </p:sp>
      <p:sp>
        <p:nvSpPr>
          <p:cNvPr id="3" name="Title 2"/>
          <p:cNvSpPr>
            <a:spLocks noGrp="1"/>
          </p:cNvSpPr>
          <p:nvPr>
            <p:ph type="title"/>
          </p:nvPr>
        </p:nvSpPr>
        <p:spPr/>
        <p:txBody>
          <a:bodyPr/>
          <a:lstStyle/>
          <a:p>
            <a:r>
              <a:rPr lang="en-IN" dirty="0" smtClean="0"/>
              <a:t>       </a:t>
            </a:r>
            <a:r>
              <a:rPr lang="en-IN" dirty="0" smtClean="0">
                <a:solidFill>
                  <a:srgbClr val="FF0000"/>
                </a:solidFill>
                <a:latin typeface="Algerian" pitchFamily="82" charset="0"/>
              </a:rPr>
              <a:t>Uses of Spiral Model</a:t>
            </a:r>
            <a:endParaRPr lang="en-IN" dirty="0">
              <a:solidFill>
                <a:srgbClr val="FF0000"/>
              </a:solidFill>
              <a:latin typeface="Algerian" pitchFamily="82" charset="0"/>
            </a:endParaRPr>
          </a:p>
        </p:txBody>
      </p:sp>
    </p:spTree>
    <p:extLst>
      <p:ext uri="{BB962C8B-B14F-4D97-AF65-F5344CB8AC3E}">
        <p14:creationId xmlns:p14="http://schemas.microsoft.com/office/powerpoint/2010/main" val="194424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00000"/>
          </a:xfrm>
        </p:spPr>
        <p:txBody>
          <a:bodyPr>
            <a:normAutofit fontScale="85000" lnSpcReduction="20000"/>
          </a:bodyPr>
          <a:lstStyle/>
          <a:p>
            <a:r>
              <a:rPr lang="en-IN" b="1" dirty="0">
                <a:solidFill>
                  <a:srgbClr val="00B0F0"/>
                </a:solidFill>
              </a:rPr>
              <a:t>Flexibility</a:t>
            </a:r>
            <a:r>
              <a:rPr lang="en-IN" dirty="0"/>
              <a:t> - Changes made to the requirements after development has started can be easily adopted and incorporated.</a:t>
            </a:r>
          </a:p>
          <a:p>
            <a:r>
              <a:rPr lang="en-IN" b="1" dirty="0">
                <a:solidFill>
                  <a:srgbClr val="00B0F0"/>
                </a:solidFill>
              </a:rPr>
              <a:t>Risk handling </a:t>
            </a:r>
            <a:r>
              <a:rPr lang="en-IN" dirty="0"/>
              <a:t>- The spiral model involves risk analysis and handling in every phase, improving security and the chances of avoiding attacks and breakages. The iterative development process also facilitates risk management.</a:t>
            </a:r>
          </a:p>
          <a:p>
            <a:r>
              <a:rPr lang="en-IN" b="1" dirty="0">
                <a:solidFill>
                  <a:srgbClr val="00B0F0"/>
                </a:solidFill>
              </a:rPr>
              <a:t>Customer satisfaction </a:t>
            </a:r>
            <a:r>
              <a:rPr lang="en-IN" dirty="0"/>
              <a:t>- The spiral model facilitates customer feedback. If the software is being designed for a customer, then the customer will be able to see and evaluate their product in every phase. This allows them to voice dissatisfactions or make changes before the product is fully built, saving the development team time and money.</a:t>
            </a:r>
          </a:p>
          <a:p>
            <a:endParaRPr lang="en-IN" dirty="0"/>
          </a:p>
        </p:txBody>
      </p:sp>
      <p:sp>
        <p:nvSpPr>
          <p:cNvPr id="3" name="Title 2"/>
          <p:cNvSpPr>
            <a:spLocks noGrp="1"/>
          </p:cNvSpPr>
          <p:nvPr>
            <p:ph type="title"/>
          </p:nvPr>
        </p:nvSpPr>
        <p:spPr/>
        <p:txBody>
          <a:bodyPr/>
          <a:lstStyle/>
          <a:p>
            <a:r>
              <a:rPr lang="en-IN" dirty="0" smtClean="0"/>
              <a:t>    </a:t>
            </a:r>
            <a:r>
              <a:rPr lang="en-IN" dirty="0" smtClean="0">
                <a:solidFill>
                  <a:srgbClr val="FF0000"/>
                </a:solidFill>
                <a:latin typeface="Algerian" pitchFamily="82" charset="0"/>
              </a:rPr>
              <a:t>Benefits of Spiral Model</a:t>
            </a:r>
            <a:endParaRPr lang="en-IN" dirty="0">
              <a:solidFill>
                <a:srgbClr val="FF0000"/>
              </a:solidFill>
              <a:latin typeface="Algerian" pitchFamily="82" charset="0"/>
            </a:endParaRPr>
          </a:p>
        </p:txBody>
      </p:sp>
    </p:spTree>
    <p:extLst>
      <p:ext uri="{BB962C8B-B14F-4D97-AF65-F5344CB8AC3E}">
        <p14:creationId xmlns:p14="http://schemas.microsoft.com/office/powerpoint/2010/main" val="41655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IN" b="1" dirty="0">
                <a:solidFill>
                  <a:srgbClr val="FF0000"/>
                </a:solidFill>
              </a:rPr>
              <a:t>High cost </a:t>
            </a:r>
            <a:r>
              <a:rPr lang="en-IN" dirty="0"/>
              <a:t>- The spiral model is expensive and, therefore, is not suitable for small projects</a:t>
            </a:r>
            <a:r>
              <a:rPr lang="en-IN" dirty="0" smtClean="0"/>
              <a:t>.</a:t>
            </a:r>
          </a:p>
          <a:p>
            <a:endParaRPr lang="en-IN" dirty="0"/>
          </a:p>
          <a:p>
            <a:r>
              <a:rPr lang="en-IN" b="1" dirty="0">
                <a:solidFill>
                  <a:srgbClr val="FF0000"/>
                </a:solidFill>
              </a:rPr>
              <a:t>Dependence</a:t>
            </a:r>
            <a:r>
              <a:rPr lang="en-IN" dirty="0"/>
              <a:t> on risk analysis - Since successful completion of the project depends on effective risk handling, then it is necessary for involved personnel to have expertise in risk assessment</a:t>
            </a:r>
            <a:r>
              <a:rPr lang="en-IN" dirty="0" smtClean="0"/>
              <a:t>.</a:t>
            </a:r>
          </a:p>
          <a:p>
            <a:endParaRPr lang="en-IN" dirty="0"/>
          </a:p>
          <a:p>
            <a:r>
              <a:rPr lang="en-IN" b="1" dirty="0">
                <a:solidFill>
                  <a:srgbClr val="FF0000"/>
                </a:solidFill>
              </a:rPr>
              <a:t>Complexity</a:t>
            </a:r>
            <a:r>
              <a:rPr lang="en-IN" dirty="0"/>
              <a:t> - The spiral model is more complex than other SDLC options. For it to operate efficiently, protocols must be followed closely. Furthermore, there is increased documentation since the model involves intermediate phases</a:t>
            </a:r>
            <a:r>
              <a:rPr lang="en-IN" dirty="0" smtClean="0"/>
              <a:t>.</a:t>
            </a:r>
          </a:p>
          <a:p>
            <a:endParaRPr lang="en-IN" dirty="0"/>
          </a:p>
          <a:p>
            <a:r>
              <a:rPr lang="en-IN" b="1" dirty="0">
                <a:solidFill>
                  <a:srgbClr val="FF0000"/>
                </a:solidFill>
              </a:rPr>
              <a:t>Hard to manage time </a:t>
            </a:r>
            <a:r>
              <a:rPr lang="en-IN" dirty="0"/>
              <a:t>- Going into the project, the number of required phases is often unknown, making time management almost impossible. Therefore, there is always a risk for falling behind schedule or going over budget.</a:t>
            </a:r>
          </a:p>
          <a:p>
            <a:endParaRPr lang="en-IN" dirty="0"/>
          </a:p>
        </p:txBody>
      </p:sp>
      <p:sp>
        <p:nvSpPr>
          <p:cNvPr id="3" name="Title 2"/>
          <p:cNvSpPr>
            <a:spLocks noGrp="1"/>
          </p:cNvSpPr>
          <p:nvPr>
            <p:ph type="title"/>
          </p:nvPr>
        </p:nvSpPr>
        <p:spPr/>
        <p:txBody>
          <a:bodyPr/>
          <a:lstStyle/>
          <a:p>
            <a:r>
              <a:rPr lang="en-IN" dirty="0" smtClean="0"/>
              <a:t>            </a:t>
            </a:r>
            <a:r>
              <a:rPr lang="en-IN" dirty="0" smtClean="0">
                <a:solidFill>
                  <a:srgbClr val="FF0000"/>
                </a:solidFill>
                <a:latin typeface="Algerian" pitchFamily="82" charset="0"/>
              </a:rPr>
              <a:t>Limitations</a:t>
            </a:r>
            <a:endParaRPr lang="en-IN" dirty="0">
              <a:solidFill>
                <a:srgbClr val="FF0000"/>
              </a:solidFill>
              <a:latin typeface="Algerian" pitchFamily="82" charset="0"/>
            </a:endParaRPr>
          </a:p>
        </p:txBody>
      </p:sp>
    </p:spTree>
    <p:extLst>
      <p:ext uri="{BB962C8B-B14F-4D97-AF65-F5344CB8AC3E}">
        <p14:creationId xmlns:p14="http://schemas.microsoft.com/office/powerpoint/2010/main" val="3173077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4290" y="1628800"/>
            <a:ext cx="4695420" cy="437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044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109728" indent="0">
              <a:buNone/>
            </a:pPr>
            <a:endParaRPr lang="en-IN" dirty="0"/>
          </a:p>
          <a:p>
            <a:r>
              <a:rPr lang="en-IN" dirty="0" smtClean="0"/>
              <a:t>The </a:t>
            </a:r>
            <a:r>
              <a:rPr lang="en-IN" dirty="0"/>
              <a:t>spiral model is a systems development lifecycle (</a:t>
            </a:r>
            <a:r>
              <a:rPr lang="en-IN" u="sng" dirty="0" smtClean="0">
                <a:solidFill>
                  <a:srgbClr val="FF0000"/>
                </a:solidFill>
              </a:rPr>
              <a:t>SDLC</a:t>
            </a:r>
            <a:r>
              <a:rPr lang="en-IN" dirty="0" smtClean="0"/>
              <a:t>) </a:t>
            </a:r>
            <a:r>
              <a:rPr lang="en-IN" dirty="0"/>
              <a:t>method used for </a:t>
            </a:r>
            <a:r>
              <a:rPr lang="en-IN" u="sng" dirty="0" smtClean="0">
                <a:solidFill>
                  <a:srgbClr val="FF0000"/>
                </a:solidFill>
              </a:rPr>
              <a:t>Risk</a:t>
            </a:r>
            <a:r>
              <a:rPr lang="en-IN" u="sng" dirty="0" smtClean="0">
                <a:solidFill>
                  <a:srgbClr val="FF0000"/>
                </a:solidFill>
                <a:hlinkClick r:id="rId2"/>
              </a:rPr>
              <a:t> </a:t>
            </a:r>
            <a:r>
              <a:rPr lang="en-IN" u="sng" dirty="0">
                <a:hlinkClick r:id="rId2"/>
              </a:rPr>
              <a:t>management</a:t>
            </a:r>
            <a:r>
              <a:rPr lang="en-IN" dirty="0"/>
              <a:t> that combines the </a:t>
            </a:r>
            <a:r>
              <a:rPr lang="en-IN" u="sng" dirty="0" smtClean="0">
                <a:hlinkClick r:id="rId3"/>
              </a:rPr>
              <a:t>iterative development</a:t>
            </a:r>
            <a:r>
              <a:rPr lang="en-IN" dirty="0"/>
              <a:t> process model with elements of </a:t>
            </a:r>
            <a:r>
              <a:rPr lang="en-IN" dirty="0" smtClean="0"/>
              <a:t>the </a:t>
            </a:r>
            <a:r>
              <a:rPr lang="en-IN" dirty="0"/>
              <a:t>Waterfall model. </a:t>
            </a:r>
            <a:endParaRPr lang="en-IN" dirty="0" smtClean="0"/>
          </a:p>
          <a:p>
            <a:r>
              <a:rPr lang="en-IN" dirty="0"/>
              <a:t>When viewed as a diagram, the spiral model looks like a coil with many loops. The number of loops varies based on each project and is often designated by the </a:t>
            </a:r>
            <a:r>
              <a:rPr lang="en-IN" u="sng" dirty="0">
                <a:hlinkClick r:id="rId4"/>
              </a:rPr>
              <a:t>project manager</a:t>
            </a:r>
            <a:r>
              <a:rPr lang="en-IN" dirty="0"/>
              <a:t>. Each loop of the spiral is a phase in the software development process.</a:t>
            </a:r>
            <a:endParaRPr lang="en-IN" dirty="0"/>
          </a:p>
        </p:txBody>
      </p:sp>
      <p:sp>
        <p:nvSpPr>
          <p:cNvPr id="2" name="Title 1"/>
          <p:cNvSpPr>
            <a:spLocks noGrp="1"/>
          </p:cNvSpPr>
          <p:nvPr>
            <p:ph type="title"/>
          </p:nvPr>
        </p:nvSpPr>
        <p:spPr/>
        <p:txBody>
          <a:bodyPr/>
          <a:lstStyle/>
          <a:p>
            <a:r>
              <a:rPr lang="en-IN" dirty="0" smtClean="0"/>
              <a:t>            Introduction</a:t>
            </a:r>
            <a:endParaRPr lang="en-IN" dirty="0"/>
          </a:p>
        </p:txBody>
      </p:sp>
    </p:spTree>
    <p:extLst>
      <p:ext uri="{BB962C8B-B14F-4D97-AF65-F5344CB8AC3E}">
        <p14:creationId xmlns:p14="http://schemas.microsoft.com/office/powerpoint/2010/main" val="2971207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The spiral model enables gradual releases and refinement of a product through each phase of the spiral as well as the ability to build </a:t>
            </a:r>
            <a:r>
              <a:rPr lang="en-IN" u="sng" dirty="0">
                <a:hlinkClick r:id="rId2"/>
              </a:rPr>
              <a:t>prototypes</a:t>
            </a:r>
            <a:r>
              <a:rPr lang="en-IN" dirty="0"/>
              <a:t> at each phase. The most important feature of the model is its ability to manage unknown risks after the project has commenced; creating a prototype makes this feasible.</a:t>
            </a:r>
            <a:endParaRPr lang="en-IN" dirty="0"/>
          </a:p>
        </p:txBody>
      </p:sp>
    </p:spTree>
    <p:extLst>
      <p:ext uri="{BB962C8B-B14F-4D97-AF65-F5344CB8AC3E}">
        <p14:creationId xmlns:p14="http://schemas.microsoft.com/office/powerpoint/2010/main" val="731597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IN" dirty="0"/>
              <a:t>When looking at a diagram of a spiral model, the radius of the </a:t>
            </a:r>
            <a:r>
              <a:rPr lang="en-IN" b="1" dirty="0" smtClean="0">
                <a:solidFill>
                  <a:srgbClr val="00B0F0"/>
                </a:solidFill>
              </a:rPr>
              <a:t>Spiral</a:t>
            </a:r>
            <a:r>
              <a:rPr lang="en-IN" dirty="0" smtClean="0"/>
              <a:t> </a:t>
            </a:r>
            <a:r>
              <a:rPr lang="en-IN" dirty="0"/>
              <a:t>represents the cost of the project and the </a:t>
            </a:r>
            <a:r>
              <a:rPr lang="en-IN" b="1" dirty="0" smtClean="0">
                <a:solidFill>
                  <a:srgbClr val="00B0F0"/>
                </a:solidFill>
              </a:rPr>
              <a:t>Angular Degree</a:t>
            </a:r>
            <a:r>
              <a:rPr lang="en-IN" dirty="0"/>
              <a:t> represents the progress made in the current phase. Each phase begins with a goal for the design and ends when the developer or client reviews the progress.</a:t>
            </a:r>
          </a:p>
          <a:p>
            <a:r>
              <a:rPr lang="en-IN" dirty="0"/>
              <a:t>Every phase can be broken into four quadrants: identifying and understanding requirements, performing risk analysis, building the prototype and evaluation of the software's performance.</a:t>
            </a:r>
          </a:p>
          <a:p>
            <a:endParaRPr lang="en-IN" dirty="0"/>
          </a:p>
        </p:txBody>
      </p:sp>
      <p:sp>
        <p:nvSpPr>
          <p:cNvPr id="3" name="Title 2"/>
          <p:cNvSpPr>
            <a:spLocks noGrp="1"/>
          </p:cNvSpPr>
          <p:nvPr>
            <p:ph type="title"/>
          </p:nvPr>
        </p:nvSpPr>
        <p:spPr/>
        <p:txBody>
          <a:bodyPr/>
          <a:lstStyle/>
          <a:p>
            <a:r>
              <a:rPr lang="en-IN" dirty="0" smtClean="0"/>
              <a:t>Spiral Model Phases </a:t>
            </a:r>
            <a:endParaRPr lang="en-IN" dirty="0"/>
          </a:p>
        </p:txBody>
      </p:sp>
    </p:spTree>
    <p:extLst>
      <p:ext uri="{BB962C8B-B14F-4D97-AF65-F5344CB8AC3E}">
        <p14:creationId xmlns:p14="http://schemas.microsoft.com/office/powerpoint/2010/main" val="3129397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smtClean="0"/>
          </a:p>
          <a:p>
            <a:r>
              <a:rPr lang="en-IN" sz="2800" dirty="0" smtClean="0"/>
              <a:t>Phases </a:t>
            </a:r>
            <a:r>
              <a:rPr lang="en-IN" sz="2800" dirty="0"/>
              <a:t>begin in the quadrant dedicated to the identification and understanding of requirements. </a:t>
            </a:r>
            <a:endParaRPr lang="en-IN" sz="2800" dirty="0" smtClean="0"/>
          </a:p>
          <a:p>
            <a:r>
              <a:rPr lang="en-IN" sz="2800" dirty="0" smtClean="0"/>
              <a:t>The </a:t>
            </a:r>
            <a:r>
              <a:rPr lang="en-IN" sz="2800" dirty="0"/>
              <a:t>overall goal of the phase should be determined and all objectives should be elaborated and </a:t>
            </a:r>
            <a:r>
              <a:rPr lang="en-IN" sz="2800" dirty="0" smtClean="0"/>
              <a:t>analysed. </a:t>
            </a:r>
          </a:p>
          <a:p>
            <a:r>
              <a:rPr lang="en-IN" sz="2800" dirty="0" smtClean="0"/>
              <a:t>It </a:t>
            </a:r>
            <a:r>
              <a:rPr lang="en-IN" sz="2800" dirty="0"/>
              <a:t>is important to also identify alternative solutions in case the attempted version fails to perform.</a:t>
            </a:r>
            <a:endParaRPr lang="en-IN" sz="2800" dirty="0"/>
          </a:p>
        </p:txBody>
      </p:sp>
      <p:sp>
        <p:nvSpPr>
          <p:cNvPr id="3" name="Title 2"/>
          <p:cNvSpPr>
            <a:spLocks noGrp="1"/>
          </p:cNvSpPr>
          <p:nvPr>
            <p:ph type="title"/>
          </p:nvPr>
        </p:nvSpPr>
        <p:spPr/>
        <p:txBody>
          <a:bodyPr/>
          <a:lstStyle/>
          <a:p>
            <a:r>
              <a:rPr lang="en-IN" dirty="0" smtClean="0">
                <a:solidFill>
                  <a:srgbClr val="FF0000"/>
                </a:solidFill>
                <a:latin typeface="Algerian" pitchFamily="82" charset="0"/>
              </a:rPr>
              <a:t>     1 .Identify Objectives</a:t>
            </a:r>
            <a:endParaRPr lang="en-IN" dirty="0">
              <a:solidFill>
                <a:srgbClr val="FF0000"/>
              </a:solidFill>
              <a:latin typeface="Algerian" pitchFamily="82" charset="0"/>
            </a:endParaRPr>
          </a:p>
        </p:txBody>
      </p:sp>
    </p:spTree>
    <p:extLst>
      <p:ext uri="{BB962C8B-B14F-4D97-AF65-F5344CB8AC3E}">
        <p14:creationId xmlns:p14="http://schemas.microsoft.com/office/powerpoint/2010/main" val="3397413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smtClean="0"/>
          </a:p>
          <a:p>
            <a:r>
              <a:rPr lang="en-IN" dirty="0" smtClean="0"/>
              <a:t>risk </a:t>
            </a:r>
            <a:r>
              <a:rPr lang="en-IN" dirty="0"/>
              <a:t>analysis should be performed on all possible solutions in order to find any faults or vulnerabilities </a:t>
            </a:r>
            <a:r>
              <a:rPr lang="en-IN" dirty="0" smtClean="0"/>
              <a:t> </a:t>
            </a:r>
            <a:r>
              <a:rPr lang="en-IN" dirty="0"/>
              <a:t>such as running over the budget or areas within the software that could be open to cyber attacks. </a:t>
            </a:r>
            <a:endParaRPr lang="en-IN" dirty="0" smtClean="0"/>
          </a:p>
          <a:p>
            <a:r>
              <a:rPr lang="en-IN" dirty="0" smtClean="0"/>
              <a:t>Each </a:t>
            </a:r>
            <a:r>
              <a:rPr lang="en-IN" dirty="0"/>
              <a:t>risk should then be resolved using the most efficient strategy.</a:t>
            </a:r>
            <a:endParaRPr lang="en-IN" dirty="0"/>
          </a:p>
        </p:txBody>
      </p:sp>
      <p:sp>
        <p:nvSpPr>
          <p:cNvPr id="3" name="Title 2"/>
          <p:cNvSpPr>
            <a:spLocks noGrp="1"/>
          </p:cNvSpPr>
          <p:nvPr>
            <p:ph type="title"/>
          </p:nvPr>
        </p:nvSpPr>
        <p:spPr/>
        <p:txBody>
          <a:bodyPr/>
          <a:lstStyle/>
          <a:p>
            <a:r>
              <a:rPr lang="en-IN" dirty="0" smtClean="0">
                <a:solidFill>
                  <a:srgbClr val="FF0000"/>
                </a:solidFill>
                <a:latin typeface="Algerian" pitchFamily="82" charset="0"/>
              </a:rPr>
              <a:t>     2. Perform Risk Analysis</a:t>
            </a:r>
            <a:endParaRPr lang="en-IN" dirty="0">
              <a:solidFill>
                <a:srgbClr val="FF0000"/>
              </a:solidFill>
              <a:latin typeface="Algerian" pitchFamily="82" charset="0"/>
            </a:endParaRPr>
          </a:p>
        </p:txBody>
      </p:sp>
    </p:spTree>
    <p:extLst>
      <p:ext uri="{BB962C8B-B14F-4D97-AF65-F5344CB8AC3E}">
        <p14:creationId xmlns:p14="http://schemas.microsoft.com/office/powerpoint/2010/main" val="2494827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smtClean="0"/>
          </a:p>
          <a:p>
            <a:r>
              <a:rPr lang="en-IN" dirty="0" smtClean="0"/>
              <a:t>The </a:t>
            </a:r>
            <a:r>
              <a:rPr lang="en-IN" dirty="0"/>
              <a:t>prototype is built and tested. </a:t>
            </a:r>
            <a:endParaRPr lang="en-IN" dirty="0" smtClean="0"/>
          </a:p>
          <a:p>
            <a:r>
              <a:rPr lang="en-IN" dirty="0" smtClean="0"/>
              <a:t>This </a:t>
            </a:r>
            <a:r>
              <a:rPr lang="en-IN" dirty="0"/>
              <a:t>step includes: architectural design, design of modules, physical product design and the final design. </a:t>
            </a:r>
            <a:endParaRPr lang="en-IN" dirty="0" smtClean="0"/>
          </a:p>
          <a:p>
            <a:r>
              <a:rPr lang="en-IN" dirty="0" smtClean="0"/>
              <a:t>It </a:t>
            </a:r>
            <a:r>
              <a:rPr lang="en-IN" dirty="0"/>
              <a:t>takes the proposal that has been created in the first two quadrants and turns it into software that can be utilized.</a:t>
            </a:r>
            <a:endParaRPr lang="en-IN" dirty="0"/>
          </a:p>
        </p:txBody>
      </p:sp>
      <p:sp>
        <p:nvSpPr>
          <p:cNvPr id="3" name="Title 2"/>
          <p:cNvSpPr>
            <a:spLocks noGrp="1"/>
          </p:cNvSpPr>
          <p:nvPr>
            <p:ph type="title"/>
          </p:nvPr>
        </p:nvSpPr>
        <p:spPr/>
        <p:txBody>
          <a:bodyPr/>
          <a:lstStyle/>
          <a:p>
            <a:r>
              <a:rPr lang="en-IN" dirty="0" smtClean="0">
                <a:solidFill>
                  <a:srgbClr val="FF0000"/>
                </a:solidFill>
                <a:latin typeface="Algerian" pitchFamily="82" charset="0"/>
              </a:rPr>
              <a:t>     3. Review &amp; Evaluate</a:t>
            </a:r>
            <a:endParaRPr lang="en-IN" dirty="0">
              <a:solidFill>
                <a:srgbClr val="FF0000"/>
              </a:solidFill>
              <a:latin typeface="Algerian" pitchFamily="82" charset="0"/>
            </a:endParaRPr>
          </a:p>
        </p:txBody>
      </p:sp>
    </p:spTree>
    <p:extLst>
      <p:ext uri="{BB962C8B-B14F-4D97-AF65-F5344CB8AC3E}">
        <p14:creationId xmlns:p14="http://schemas.microsoft.com/office/powerpoint/2010/main" val="268443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Finally, in the fourth quadrant, the test results of the newest version are evaluated. This analysis allows programmers to stop and understand what worked and didn’t work before progressing with a new </a:t>
            </a:r>
            <a:r>
              <a:rPr lang="en-IN" b="1" u="sng" dirty="0" smtClean="0">
                <a:solidFill>
                  <a:srgbClr val="FF0000"/>
                </a:solidFill>
              </a:rPr>
              <a:t>build</a:t>
            </a:r>
            <a:r>
              <a:rPr lang="en-IN" dirty="0" smtClean="0"/>
              <a:t>. </a:t>
            </a:r>
          </a:p>
          <a:p>
            <a:r>
              <a:rPr lang="en-IN" dirty="0" smtClean="0"/>
              <a:t>At </a:t>
            </a:r>
            <a:r>
              <a:rPr lang="en-IN" dirty="0"/>
              <a:t>the end of this quadrant, planning for the next phase begins and the cycle repeats</a:t>
            </a:r>
            <a:r>
              <a:rPr lang="en-IN" dirty="0" smtClean="0"/>
              <a:t>.</a:t>
            </a:r>
          </a:p>
          <a:p>
            <a:r>
              <a:rPr lang="en-IN" dirty="0" smtClean="0"/>
              <a:t> </a:t>
            </a:r>
            <a:r>
              <a:rPr lang="en-IN" dirty="0"/>
              <a:t>At the end of the whole spiral, the software is finally deployed in its respective market.</a:t>
            </a:r>
            <a:endParaRPr lang="en-IN" dirty="0"/>
          </a:p>
        </p:txBody>
      </p:sp>
      <p:sp>
        <p:nvSpPr>
          <p:cNvPr id="3" name="Title 2"/>
          <p:cNvSpPr>
            <a:spLocks noGrp="1"/>
          </p:cNvSpPr>
          <p:nvPr>
            <p:ph type="title"/>
          </p:nvPr>
        </p:nvSpPr>
        <p:spPr/>
        <p:txBody>
          <a:bodyPr/>
          <a:lstStyle/>
          <a:p>
            <a:r>
              <a:rPr lang="en-IN" dirty="0" smtClean="0"/>
              <a:t>      </a:t>
            </a:r>
            <a:r>
              <a:rPr lang="en-IN" dirty="0" smtClean="0">
                <a:solidFill>
                  <a:srgbClr val="FF0000"/>
                </a:solidFill>
                <a:latin typeface="Algerian" pitchFamily="82" charset="0"/>
              </a:rPr>
              <a:t>4.Develop &amp; Test</a:t>
            </a:r>
            <a:endParaRPr lang="en-IN" dirty="0">
              <a:solidFill>
                <a:srgbClr val="FF0000"/>
              </a:solidFill>
              <a:latin typeface="Algerian" pitchFamily="82" charset="0"/>
            </a:endParaRPr>
          </a:p>
        </p:txBody>
      </p:sp>
    </p:spTree>
    <p:extLst>
      <p:ext uri="{BB962C8B-B14F-4D97-AF65-F5344CB8AC3E}">
        <p14:creationId xmlns:p14="http://schemas.microsoft.com/office/powerpoint/2010/main" val="30357853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30</TotalTime>
  <Words>901</Words>
  <Application>Microsoft Office PowerPoint</Application>
  <PresentationFormat>On-screen Show (4:3)</PresentationFormat>
  <Paragraphs>63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Concourse</vt:lpstr>
      <vt:lpstr>Spiral Model</vt:lpstr>
      <vt:lpstr>PowerPoint Presentation</vt:lpstr>
      <vt:lpstr>            Introduction</vt:lpstr>
      <vt:lpstr>PowerPoint Presentation</vt:lpstr>
      <vt:lpstr>Spiral Model Phases </vt:lpstr>
      <vt:lpstr>     1 .Identify Objectives</vt:lpstr>
      <vt:lpstr>     2. Perform Risk Analysis</vt:lpstr>
      <vt:lpstr>     3. Review &amp; Evaluate</vt:lpstr>
      <vt:lpstr>      4.Develop &amp; Test</vt:lpstr>
      <vt:lpstr>       Steps of Spiral Model</vt:lpstr>
      <vt:lpstr>PowerPoint Presentation</vt:lpstr>
      <vt:lpstr>PowerPoint Presentation</vt:lpstr>
      <vt:lpstr>PowerPoint Presentation</vt:lpstr>
      <vt:lpstr>       Uses of Spiral Model</vt:lpstr>
      <vt:lpstr>    Benefits of Spiral Model</vt:lpstr>
      <vt:lpstr>            Limitations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Spiral Model</dc:title>
  <dc:creator>saurabh</dc:creator>
  <cp:lastModifiedBy>saurabh</cp:lastModifiedBy>
  <cp:revision>6</cp:revision>
  <dcterms:created xsi:type="dcterms:W3CDTF">2022-01-20T01:09:33Z</dcterms:created>
  <dcterms:modified xsi:type="dcterms:W3CDTF">2022-01-20T01:39:33Z</dcterms:modified>
</cp:coreProperties>
</file>