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GB"/>
              <a:t>ENGINE LUBRICATION OIL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idx="1" type="body"/>
          </p:nvPr>
        </p:nvSpPr>
        <p:spPr>
          <a:xfrm>
            <a:off x="311700" y="287250"/>
            <a:ext cx="8520600" cy="45750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126315"/>
              <a:buNone/>
            </a:pPr>
            <a:r>
              <a:rPr b="1" lang="en-GB" sz="2280"/>
              <a:t>ROLE OF LUBRICATION OIL IN ENGINE.</a:t>
            </a:r>
            <a:endParaRPr b="1" sz="2280"/>
          </a:p>
          <a:p>
            <a:pPr indent="-312104" lvl="0" marL="457200" rtl="0" algn="l">
              <a:lnSpc>
                <a:spcPct val="115000"/>
              </a:lnSpc>
              <a:spcBef>
                <a:spcPts val="1200"/>
              </a:spcBef>
              <a:spcAft>
                <a:spcPts val="0"/>
              </a:spcAft>
              <a:buSzPct val="100000"/>
              <a:buChar char="●"/>
            </a:pPr>
            <a:r>
              <a:rPr lang="en-GB" sz="2102"/>
              <a:t>Lubrication plays a key role in the life expectancy of an engine. Without oil an engine would succumb to overheating and seizing very quickly.</a:t>
            </a:r>
            <a:endParaRPr sz="2102"/>
          </a:p>
          <a:p>
            <a:pPr indent="0" lvl="0" marL="457200" rtl="0" algn="l">
              <a:lnSpc>
                <a:spcPct val="115000"/>
              </a:lnSpc>
              <a:spcBef>
                <a:spcPts val="1200"/>
              </a:spcBef>
              <a:spcAft>
                <a:spcPts val="0"/>
              </a:spcAft>
              <a:buSzPct val="137012"/>
              <a:buNone/>
            </a:pPr>
            <a:r>
              <a:t/>
            </a:r>
            <a:endParaRPr sz="2102"/>
          </a:p>
          <a:p>
            <a:pPr indent="-312104" lvl="0" marL="457200" rtl="0" algn="l">
              <a:lnSpc>
                <a:spcPct val="115000"/>
              </a:lnSpc>
              <a:spcBef>
                <a:spcPts val="1200"/>
              </a:spcBef>
              <a:spcAft>
                <a:spcPts val="0"/>
              </a:spcAft>
              <a:buSzPct val="100000"/>
              <a:buChar char="●"/>
            </a:pPr>
            <a:r>
              <a:rPr lang="en-GB" sz="2102"/>
              <a:t>Lubricate helps mitigate this problem and if properly monitored and maintained can extend the life of engine.</a:t>
            </a:r>
            <a:endParaRPr sz="2102"/>
          </a:p>
          <a:p>
            <a:pPr indent="0" lvl="0" marL="457200" rtl="0" algn="l">
              <a:lnSpc>
                <a:spcPct val="115000"/>
              </a:lnSpc>
              <a:spcBef>
                <a:spcPts val="1200"/>
              </a:spcBef>
              <a:spcAft>
                <a:spcPts val="0"/>
              </a:spcAft>
              <a:buSzPct val="137012"/>
              <a:buNone/>
            </a:pPr>
            <a:r>
              <a:t/>
            </a:r>
            <a:endParaRPr sz="2102"/>
          </a:p>
          <a:p>
            <a:pPr indent="-312104" lvl="0" marL="457200" rtl="0" algn="l">
              <a:lnSpc>
                <a:spcPct val="115000"/>
              </a:lnSpc>
              <a:spcBef>
                <a:spcPts val="1200"/>
              </a:spcBef>
              <a:spcAft>
                <a:spcPts val="0"/>
              </a:spcAft>
              <a:buSzPct val="100000"/>
              <a:buChar char="●"/>
            </a:pPr>
            <a:r>
              <a:rPr lang="en-GB" sz="2102"/>
              <a:t>Following are the specific roles played by lubrication oil in engine.</a:t>
            </a:r>
            <a:endParaRPr sz="2102"/>
          </a:p>
          <a:p>
            <a:pPr indent="0" lvl="0" marL="457200" rtl="0" algn="l">
              <a:lnSpc>
                <a:spcPct val="115000"/>
              </a:lnSpc>
              <a:spcBef>
                <a:spcPts val="1200"/>
              </a:spcBef>
              <a:spcAft>
                <a:spcPts val="0"/>
              </a:spcAft>
              <a:buSzPct val="137012"/>
              <a:buNone/>
            </a:pPr>
            <a:r>
              <a:t/>
            </a:r>
            <a:endParaRPr sz="2102"/>
          </a:p>
          <a:p>
            <a:pPr indent="-312104" lvl="0" marL="457200" rtl="0" algn="l">
              <a:lnSpc>
                <a:spcPct val="115000"/>
              </a:lnSpc>
              <a:spcBef>
                <a:spcPts val="1200"/>
              </a:spcBef>
              <a:spcAft>
                <a:spcPts val="0"/>
              </a:spcAft>
              <a:buSzPct val="100000"/>
              <a:buAutoNum type="arabicPeriod"/>
            </a:pPr>
            <a:r>
              <a:rPr lang="en-GB" sz="2102"/>
              <a:t>Better lubrication</a:t>
            </a:r>
            <a:endParaRPr sz="2102"/>
          </a:p>
          <a:p>
            <a:pPr indent="-312104" lvl="0" marL="457200" rtl="0" algn="l">
              <a:lnSpc>
                <a:spcPct val="115000"/>
              </a:lnSpc>
              <a:spcBef>
                <a:spcPts val="0"/>
              </a:spcBef>
              <a:spcAft>
                <a:spcPts val="0"/>
              </a:spcAft>
              <a:buSzPct val="100000"/>
              <a:buAutoNum type="arabicPeriod"/>
            </a:pPr>
            <a:r>
              <a:rPr lang="en-GB" sz="2102"/>
              <a:t>Cleaner engine</a:t>
            </a:r>
            <a:endParaRPr sz="2102"/>
          </a:p>
          <a:p>
            <a:pPr indent="-312104" lvl="0" marL="457200" rtl="0" algn="l">
              <a:lnSpc>
                <a:spcPct val="115000"/>
              </a:lnSpc>
              <a:spcBef>
                <a:spcPts val="0"/>
              </a:spcBef>
              <a:spcAft>
                <a:spcPts val="0"/>
              </a:spcAft>
              <a:buSzPct val="100000"/>
              <a:buAutoNum type="arabicPeriod"/>
            </a:pPr>
            <a:r>
              <a:rPr lang="en-GB" sz="2102"/>
              <a:t>Effective cooling</a:t>
            </a:r>
            <a:endParaRPr sz="2102"/>
          </a:p>
          <a:p>
            <a:pPr indent="-312104" lvl="0" marL="457200" rtl="0" algn="l">
              <a:lnSpc>
                <a:spcPct val="115000"/>
              </a:lnSpc>
              <a:spcBef>
                <a:spcPts val="0"/>
              </a:spcBef>
              <a:spcAft>
                <a:spcPts val="0"/>
              </a:spcAft>
              <a:buSzPct val="100000"/>
              <a:buAutoNum type="arabicPeriod"/>
            </a:pPr>
            <a:r>
              <a:rPr lang="en-GB" sz="2102"/>
              <a:t>Protects it from corrosion</a:t>
            </a:r>
            <a:endParaRPr sz="2102"/>
          </a:p>
          <a:p>
            <a:pPr indent="-312104" lvl="0" marL="457200" rtl="0" algn="l">
              <a:lnSpc>
                <a:spcPct val="115000"/>
              </a:lnSpc>
              <a:spcBef>
                <a:spcPts val="0"/>
              </a:spcBef>
              <a:spcAft>
                <a:spcPts val="0"/>
              </a:spcAft>
              <a:buSzPct val="100000"/>
              <a:buAutoNum type="arabicPeriod"/>
            </a:pPr>
            <a:r>
              <a:rPr lang="en-GB" sz="2102"/>
              <a:t>Act as seal</a:t>
            </a:r>
            <a:endParaRPr sz="2102"/>
          </a:p>
          <a:p>
            <a:pPr indent="0" lvl="0" marL="457200" rtl="0" algn="l">
              <a:lnSpc>
                <a:spcPct val="115000"/>
              </a:lnSpc>
              <a:spcBef>
                <a:spcPts val="1200"/>
              </a:spcBef>
              <a:spcAft>
                <a:spcPts val="0"/>
              </a:spcAft>
              <a:buSzPct val="159999"/>
              <a:buNone/>
            </a:pPr>
            <a:r>
              <a:t/>
            </a:r>
            <a:endParaRPr/>
          </a:p>
          <a:p>
            <a:pPr indent="0" lvl="0" marL="0" rtl="0" algn="l">
              <a:lnSpc>
                <a:spcPct val="115000"/>
              </a:lnSpc>
              <a:spcBef>
                <a:spcPts val="1200"/>
              </a:spcBef>
              <a:spcAft>
                <a:spcPts val="1200"/>
              </a:spcAft>
              <a:buSzPct val="159999"/>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 type="body"/>
          </p:nvPr>
        </p:nvSpPr>
        <p:spPr>
          <a:xfrm>
            <a:off x="241375" y="0"/>
            <a:ext cx="8520600" cy="482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TEMPERATURE CHANGE EFFECT ON OIL</a:t>
            </a:r>
            <a:endParaRPr/>
          </a:p>
          <a:p>
            <a:pPr indent="-342900" lvl="0" marL="457200" rtl="0" algn="l">
              <a:lnSpc>
                <a:spcPct val="115000"/>
              </a:lnSpc>
              <a:spcBef>
                <a:spcPts val="1200"/>
              </a:spcBef>
              <a:spcAft>
                <a:spcPts val="0"/>
              </a:spcAft>
              <a:buSzPts val="1800"/>
              <a:buChar char="●"/>
            </a:pPr>
            <a:r>
              <a:rPr lang="en-GB"/>
              <a:t>Temperature plays important role in engine oil.</a:t>
            </a:r>
            <a:endParaRPr/>
          </a:p>
          <a:p>
            <a:pPr indent="0" lvl="0" marL="4572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GB"/>
              <a:t>Viscosity of oil depends upon the temperature. if temp. Is below 18 degree celsius oil become thicker and become thinner above temp. 35 degree celsius.</a:t>
            </a:r>
            <a:endParaRPr/>
          </a:p>
          <a:p>
            <a:pPr indent="-342900" lvl="0" marL="457200" rtl="0" algn="l">
              <a:lnSpc>
                <a:spcPct val="115000"/>
              </a:lnSpc>
              <a:spcBef>
                <a:spcPts val="0"/>
              </a:spcBef>
              <a:spcAft>
                <a:spcPts val="0"/>
              </a:spcAft>
              <a:buSzPts val="1800"/>
              <a:buChar char="●"/>
            </a:pPr>
            <a:r>
              <a:rPr lang="en-GB"/>
              <a:t>When engine in operation primary function of oil is to lubricate all components by reducing friction. the most important factor is due to change in temp. During machinery operation or environmental condition.</a:t>
            </a:r>
            <a:endParaRPr/>
          </a:p>
          <a:p>
            <a:pPr indent="-342900" lvl="0" marL="457200" rtl="0" algn="l">
              <a:lnSpc>
                <a:spcPct val="115000"/>
              </a:lnSpc>
              <a:spcBef>
                <a:spcPts val="0"/>
              </a:spcBef>
              <a:spcAft>
                <a:spcPts val="0"/>
              </a:spcAft>
              <a:buSzPts val="1800"/>
              <a:buChar char="●"/>
            </a:pPr>
            <a:r>
              <a:rPr lang="en-GB"/>
              <a:t>Lubricant viscosity will decrease with increase in temperature of oil which affect the performance of the engine.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idx="1" type="body"/>
          </p:nvPr>
        </p:nvSpPr>
        <p:spPr>
          <a:xfrm>
            <a:off x="311700" y="170775"/>
            <a:ext cx="8520600" cy="439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Since temperature is important factor in terms of oil, dipstick type temperature measurement sensors are used to measure the temperature of oil.</a:t>
            </a:r>
            <a:endParaRPr/>
          </a:p>
          <a:p>
            <a:pPr indent="-342900" lvl="0" marL="457200" rtl="0" algn="l">
              <a:lnSpc>
                <a:spcPct val="115000"/>
              </a:lnSpc>
              <a:spcBef>
                <a:spcPts val="0"/>
              </a:spcBef>
              <a:spcAft>
                <a:spcPts val="0"/>
              </a:spcAft>
              <a:buSzPts val="1800"/>
              <a:buChar char="●"/>
            </a:pPr>
            <a:r>
              <a:rPr lang="en-GB"/>
              <a:t>Oil temperature should not reach above 120 degree celsius during the load condition</a:t>
            </a:r>
            <a:endParaRPr/>
          </a:p>
          <a:p>
            <a:pPr indent="-342900" lvl="0" marL="457200" rtl="0" algn="l">
              <a:lnSpc>
                <a:spcPct val="115000"/>
              </a:lnSpc>
              <a:spcBef>
                <a:spcPts val="0"/>
              </a:spcBef>
              <a:spcAft>
                <a:spcPts val="0"/>
              </a:spcAft>
              <a:buSzPts val="1800"/>
              <a:buChar char="●"/>
            </a:pPr>
            <a:r>
              <a:rPr lang="en-GB"/>
              <a:t>Important factor considering during the engine load condition is the pressure of the oil</a:t>
            </a:r>
            <a:endParaRPr/>
          </a:p>
          <a:p>
            <a:pPr indent="-342900" lvl="0" marL="457200" rtl="0" algn="l">
              <a:lnSpc>
                <a:spcPct val="115000"/>
              </a:lnSpc>
              <a:spcBef>
                <a:spcPts val="0"/>
              </a:spcBef>
              <a:spcAft>
                <a:spcPts val="0"/>
              </a:spcAft>
              <a:buSzPts val="1800"/>
              <a:buChar char="●"/>
            </a:pPr>
            <a:r>
              <a:rPr lang="en-GB"/>
              <a:t>Engine oil pressure should reach above the 1 bar and in ideal condition it is at 0.5 bar which we measure with the help of pressure sensor.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