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7" r:id="rId2"/>
    <p:sldId id="257" r:id="rId3"/>
    <p:sldId id="258" r:id="rId4"/>
    <p:sldId id="259" r:id="rId5"/>
    <p:sldId id="260" r:id="rId6"/>
    <p:sldId id="261" r:id="rId7"/>
    <p:sldId id="262" r:id="rId8"/>
    <p:sldId id="263" r:id="rId9"/>
    <p:sldId id="264" r:id="rId10"/>
    <p:sldId id="265" r:id="rId11"/>
    <p:sldId id="266" r:id="rId12"/>
    <p:sldId id="278" r:id="rId13"/>
    <p:sldId id="279" r:id="rId14"/>
    <p:sldId id="267" r:id="rId15"/>
    <p:sldId id="269" r:id="rId16"/>
    <p:sldId id="268" r:id="rId17"/>
    <p:sldId id="270" r:id="rId18"/>
    <p:sldId id="271" r:id="rId19"/>
    <p:sldId id="272" r:id="rId20"/>
    <p:sldId id="273" r:id="rId21"/>
    <p:sldId id="274" r:id="rId22"/>
    <p:sldId id="275"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3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7251A78-1248-4250-AB4F-C1B990963DE9}" type="datetimeFigureOut">
              <a:rPr lang="en-IN" smtClean="0"/>
              <a:t>18-01-2022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C05947-747C-4FD1-85D3-038F080E0515}" type="slidenum">
              <a:rPr lang="en-IN" smtClean="0"/>
              <a:t>‹#›</a:t>
            </a:fld>
            <a:endParaRPr lang="en-IN"/>
          </a:p>
        </p:txBody>
      </p:sp>
    </p:spTree>
    <p:extLst>
      <p:ext uri="{BB962C8B-B14F-4D97-AF65-F5344CB8AC3E}">
        <p14:creationId xmlns:p14="http://schemas.microsoft.com/office/powerpoint/2010/main" val="2295220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251A78-1248-4250-AB4F-C1B990963DE9}" type="datetimeFigureOut">
              <a:rPr lang="en-IN" smtClean="0"/>
              <a:t>18-01-2022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C05947-747C-4FD1-85D3-038F080E0515}" type="slidenum">
              <a:rPr lang="en-IN" smtClean="0"/>
              <a:t>‹#›</a:t>
            </a:fld>
            <a:endParaRPr lang="en-IN"/>
          </a:p>
        </p:txBody>
      </p:sp>
    </p:spTree>
    <p:extLst>
      <p:ext uri="{BB962C8B-B14F-4D97-AF65-F5344CB8AC3E}">
        <p14:creationId xmlns:p14="http://schemas.microsoft.com/office/powerpoint/2010/main" val="3802573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251A78-1248-4250-AB4F-C1B990963DE9}" type="datetimeFigureOut">
              <a:rPr lang="en-IN" smtClean="0"/>
              <a:t>18-01-2022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C05947-747C-4FD1-85D3-038F080E0515}" type="slidenum">
              <a:rPr lang="en-IN" smtClean="0"/>
              <a:t>‹#›</a:t>
            </a:fld>
            <a:endParaRPr lang="en-IN"/>
          </a:p>
        </p:txBody>
      </p:sp>
    </p:spTree>
    <p:extLst>
      <p:ext uri="{BB962C8B-B14F-4D97-AF65-F5344CB8AC3E}">
        <p14:creationId xmlns:p14="http://schemas.microsoft.com/office/powerpoint/2010/main" val="4207172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251A78-1248-4250-AB4F-C1B990963DE9}" type="datetimeFigureOut">
              <a:rPr lang="en-IN" smtClean="0"/>
              <a:t>18-01-2022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C05947-747C-4FD1-85D3-038F080E0515}" type="slidenum">
              <a:rPr lang="en-IN" smtClean="0"/>
              <a:t>‹#›</a:t>
            </a:fld>
            <a:endParaRPr lang="en-IN"/>
          </a:p>
        </p:txBody>
      </p:sp>
    </p:spTree>
    <p:extLst>
      <p:ext uri="{BB962C8B-B14F-4D97-AF65-F5344CB8AC3E}">
        <p14:creationId xmlns:p14="http://schemas.microsoft.com/office/powerpoint/2010/main" val="1166351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251A78-1248-4250-AB4F-C1B990963DE9}" type="datetimeFigureOut">
              <a:rPr lang="en-IN" smtClean="0"/>
              <a:t>18-01-2022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C05947-747C-4FD1-85D3-038F080E0515}" type="slidenum">
              <a:rPr lang="en-IN" smtClean="0"/>
              <a:t>‹#›</a:t>
            </a:fld>
            <a:endParaRPr lang="en-IN"/>
          </a:p>
        </p:txBody>
      </p:sp>
    </p:spTree>
    <p:extLst>
      <p:ext uri="{BB962C8B-B14F-4D97-AF65-F5344CB8AC3E}">
        <p14:creationId xmlns:p14="http://schemas.microsoft.com/office/powerpoint/2010/main" val="335374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7251A78-1248-4250-AB4F-C1B990963DE9}" type="datetimeFigureOut">
              <a:rPr lang="en-IN" smtClean="0"/>
              <a:t>18-01-2022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C05947-747C-4FD1-85D3-038F080E0515}" type="slidenum">
              <a:rPr lang="en-IN" smtClean="0"/>
              <a:t>‹#›</a:t>
            </a:fld>
            <a:endParaRPr lang="en-IN"/>
          </a:p>
        </p:txBody>
      </p:sp>
    </p:spTree>
    <p:extLst>
      <p:ext uri="{BB962C8B-B14F-4D97-AF65-F5344CB8AC3E}">
        <p14:creationId xmlns:p14="http://schemas.microsoft.com/office/powerpoint/2010/main" val="1236960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7251A78-1248-4250-AB4F-C1B990963DE9}" type="datetimeFigureOut">
              <a:rPr lang="en-IN" smtClean="0"/>
              <a:t>18-01-2022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C05947-747C-4FD1-85D3-038F080E0515}" type="slidenum">
              <a:rPr lang="en-IN" smtClean="0"/>
              <a:t>‹#›</a:t>
            </a:fld>
            <a:endParaRPr lang="en-IN"/>
          </a:p>
        </p:txBody>
      </p:sp>
    </p:spTree>
    <p:extLst>
      <p:ext uri="{BB962C8B-B14F-4D97-AF65-F5344CB8AC3E}">
        <p14:creationId xmlns:p14="http://schemas.microsoft.com/office/powerpoint/2010/main" val="1362595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7251A78-1248-4250-AB4F-C1B990963DE9}" type="datetimeFigureOut">
              <a:rPr lang="en-IN" smtClean="0"/>
              <a:t>18-01-2022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C05947-747C-4FD1-85D3-038F080E0515}" type="slidenum">
              <a:rPr lang="en-IN" smtClean="0"/>
              <a:t>‹#›</a:t>
            </a:fld>
            <a:endParaRPr lang="en-IN"/>
          </a:p>
        </p:txBody>
      </p:sp>
    </p:spTree>
    <p:extLst>
      <p:ext uri="{BB962C8B-B14F-4D97-AF65-F5344CB8AC3E}">
        <p14:creationId xmlns:p14="http://schemas.microsoft.com/office/powerpoint/2010/main" val="719689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251A78-1248-4250-AB4F-C1B990963DE9}" type="datetimeFigureOut">
              <a:rPr lang="en-IN" smtClean="0"/>
              <a:t>18-01-2022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C05947-747C-4FD1-85D3-038F080E0515}" type="slidenum">
              <a:rPr lang="en-IN" smtClean="0"/>
              <a:t>‹#›</a:t>
            </a:fld>
            <a:endParaRPr lang="en-IN"/>
          </a:p>
        </p:txBody>
      </p:sp>
    </p:spTree>
    <p:extLst>
      <p:ext uri="{BB962C8B-B14F-4D97-AF65-F5344CB8AC3E}">
        <p14:creationId xmlns:p14="http://schemas.microsoft.com/office/powerpoint/2010/main" val="228696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251A78-1248-4250-AB4F-C1B990963DE9}" type="datetimeFigureOut">
              <a:rPr lang="en-IN" smtClean="0"/>
              <a:t>18-01-2022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C05947-747C-4FD1-85D3-038F080E0515}" type="slidenum">
              <a:rPr lang="en-IN" smtClean="0"/>
              <a:t>‹#›</a:t>
            </a:fld>
            <a:endParaRPr lang="en-IN"/>
          </a:p>
        </p:txBody>
      </p:sp>
    </p:spTree>
    <p:extLst>
      <p:ext uri="{BB962C8B-B14F-4D97-AF65-F5344CB8AC3E}">
        <p14:creationId xmlns:p14="http://schemas.microsoft.com/office/powerpoint/2010/main" val="2157461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251A78-1248-4250-AB4F-C1B990963DE9}" type="datetimeFigureOut">
              <a:rPr lang="en-IN" smtClean="0"/>
              <a:t>18-01-2022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C05947-747C-4FD1-85D3-038F080E0515}" type="slidenum">
              <a:rPr lang="en-IN" smtClean="0"/>
              <a:t>‹#›</a:t>
            </a:fld>
            <a:endParaRPr lang="en-IN"/>
          </a:p>
        </p:txBody>
      </p:sp>
    </p:spTree>
    <p:extLst>
      <p:ext uri="{BB962C8B-B14F-4D97-AF65-F5344CB8AC3E}">
        <p14:creationId xmlns:p14="http://schemas.microsoft.com/office/powerpoint/2010/main" val="2028184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51A78-1248-4250-AB4F-C1B990963DE9}" type="datetimeFigureOut">
              <a:rPr lang="en-IN" smtClean="0"/>
              <a:t>18-01-2022</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C05947-747C-4FD1-85D3-038F080E0515}" type="slidenum">
              <a:rPr lang="en-IN" smtClean="0"/>
              <a:t>‹#›</a:t>
            </a:fld>
            <a:endParaRPr lang="en-IN"/>
          </a:p>
        </p:txBody>
      </p:sp>
    </p:spTree>
    <p:extLst>
      <p:ext uri="{BB962C8B-B14F-4D97-AF65-F5344CB8AC3E}">
        <p14:creationId xmlns:p14="http://schemas.microsoft.com/office/powerpoint/2010/main" val="12957944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roberthalf.com.au/blog/employers/6-basic-sdlc-methodologies-which-one-best#toc2" TargetMode="External"/><Relationship Id="rId7" Type="http://schemas.openxmlformats.org/officeDocument/2006/relationships/hyperlink" Target="https://www.roberthalf.com.au/blog/employers/6-basic-sdlc-methodologies-which-one-best#toc6" TargetMode="External"/><Relationship Id="rId2" Type="http://schemas.openxmlformats.org/officeDocument/2006/relationships/hyperlink" Target="https://www.roberthalf.com.au/blog/employers/6-basic-sdlc-methodologies-which-one-best#toc1" TargetMode="External"/><Relationship Id="rId1" Type="http://schemas.openxmlformats.org/officeDocument/2006/relationships/slideLayout" Target="../slideLayouts/slideLayout2.xml"/><Relationship Id="rId6" Type="http://schemas.openxmlformats.org/officeDocument/2006/relationships/hyperlink" Target="https://www.roberthalf.com.au/blog/employers/6-basic-sdlc-methodologies-which-one-best#toc5" TargetMode="External"/><Relationship Id="rId5" Type="http://schemas.openxmlformats.org/officeDocument/2006/relationships/hyperlink" Target="https://www.roberthalf.com.au/blog/employers/6-basic-sdlc-methodologies-which-one-best#toc4" TargetMode="External"/><Relationship Id="rId4" Type="http://schemas.openxmlformats.org/officeDocument/2006/relationships/hyperlink" Target="https://www.roberthalf.com.au/blog/employers/6-basic-sdlc-methodologies-which-one-best#toc3"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tryqa.com/what-is-a-software-testin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tryqa.com/what-is-unit-testin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tryqa.com/what-is-test-design-or-how-to-specify-test-case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hackr.io/tutorials/learn-software-design-patterns?ref=blo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28649" y="1825625"/>
            <a:ext cx="8324281" cy="4351338"/>
          </a:xfrm>
        </p:spPr>
        <p:txBody>
          <a:bodyPr>
            <a:normAutofit/>
          </a:bodyPr>
          <a:lstStyle/>
          <a:p>
            <a:pPr marL="0" indent="0" algn="ctr">
              <a:buNone/>
            </a:pPr>
            <a:r>
              <a:rPr lang="en-US" sz="4400" dirty="0">
                <a:solidFill>
                  <a:srgbClr val="FF0000"/>
                </a:solidFill>
                <a:effectLst>
                  <a:outerShdw blurRad="38100" dist="38100" dir="2700000" algn="tl">
                    <a:srgbClr val="000000">
                      <a:alpha val="43137"/>
                    </a:srgbClr>
                  </a:outerShdw>
                </a:effectLst>
              </a:rPr>
              <a:t>Software Development Life Cycle</a:t>
            </a:r>
            <a:endParaRPr lang="en-IN" sz="4400"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669677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069" y="150125"/>
            <a:ext cx="8748215" cy="6482688"/>
          </a:xfrm>
        </p:spPr>
        <p:txBody>
          <a:bodyPr>
            <a:normAutofit lnSpcReduction="10000"/>
          </a:bodyPr>
          <a:lstStyle/>
          <a:p>
            <a:pPr marL="0" indent="0">
              <a:buNone/>
            </a:pPr>
            <a:r>
              <a:rPr lang="en-US" b="1" u="sng" dirty="0" smtClean="0">
                <a:solidFill>
                  <a:srgbClr val="FF0000"/>
                </a:solidFill>
                <a:effectLst>
                  <a:outerShdw blurRad="38100" dist="38100" dir="2700000" algn="tl">
                    <a:srgbClr val="000000">
                      <a:alpha val="43137"/>
                    </a:srgbClr>
                  </a:outerShdw>
                </a:effectLst>
              </a:rPr>
              <a:t>Advantages of </a:t>
            </a:r>
            <a:r>
              <a:rPr lang="en-US" b="1" u="sng" dirty="0">
                <a:solidFill>
                  <a:srgbClr val="FF0000"/>
                </a:solidFill>
                <a:effectLst>
                  <a:outerShdw blurRad="38100" dist="38100" dir="2700000" algn="tl">
                    <a:srgbClr val="000000">
                      <a:alpha val="43137"/>
                    </a:srgbClr>
                  </a:outerShdw>
                </a:effectLst>
              </a:rPr>
              <a:t>SDLC</a:t>
            </a:r>
            <a:r>
              <a:rPr lang="en-US" b="1" u="sng" dirty="0" smtClean="0">
                <a:solidFill>
                  <a:srgbClr val="FF0000"/>
                </a:solidFill>
                <a:effectLst>
                  <a:outerShdw blurRad="38100" dist="38100" dir="2700000" algn="tl">
                    <a:srgbClr val="000000">
                      <a:alpha val="43137"/>
                    </a:srgbClr>
                  </a:outerShdw>
                </a:effectLst>
              </a:rPr>
              <a:t>:</a:t>
            </a:r>
          </a:p>
          <a:p>
            <a:pPr marL="0" indent="0">
              <a:buNone/>
            </a:pPr>
            <a:endParaRPr lang="en-US" b="1" u="sng" dirty="0">
              <a:solidFill>
                <a:srgbClr val="FF0000"/>
              </a:solidFill>
              <a:effectLst>
                <a:outerShdw blurRad="38100" dist="38100" dir="2700000" algn="tl">
                  <a:srgbClr val="000000">
                    <a:alpha val="43137"/>
                  </a:srgbClr>
                </a:outerShdw>
              </a:effectLst>
            </a:endParaRPr>
          </a:p>
          <a:p>
            <a:pPr algn="just" fontAlgn="base"/>
            <a:r>
              <a:rPr lang="en-US" dirty="0" smtClean="0"/>
              <a:t>Better  </a:t>
            </a:r>
            <a:r>
              <a:rPr lang="en-US" dirty="0"/>
              <a:t>management control over the entire </a:t>
            </a:r>
            <a:r>
              <a:rPr lang="en-US" dirty="0" smtClean="0"/>
              <a:t>project</a:t>
            </a:r>
          </a:p>
          <a:p>
            <a:pPr algn="just" fontAlgn="base"/>
            <a:endParaRPr lang="en-US" dirty="0"/>
          </a:p>
          <a:p>
            <a:pPr algn="just" fontAlgn="base"/>
            <a:r>
              <a:rPr lang="en-US" dirty="0" smtClean="0"/>
              <a:t>Transparency  </a:t>
            </a:r>
            <a:r>
              <a:rPr lang="en-US" dirty="0"/>
              <a:t>and visibility of all the </a:t>
            </a:r>
            <a:r>
              <a:rPr lang="en-US" dirty="0" smtClean="0"/>
              <a:t>processes</a:t>
            </a:r>
          </a:p>
          <a:p>
            <a:pPr algn="just" fontAlgn="base"/>
            <a:endParaRPr lang="en-US" dirty="0"/>
          </a:p>
          <a:p>
            <a:pPr algn="just" fontAlgn="base"/>
            <a:r>
              <a:rPr lang="en-US" i="1" dirty="0" smtClean="0">
                <a:solidFill>
                  <a:srgbClr val="0070C0"/>
                </a:solidFill>
              </a:rPr>
              <a:t>Clarity  </a:t>
            </a:r>
            <a:r>
              <a:rPr lang="en-US" i="1" dirty="0">
                <a:solidFill>
                  <a:srgbClr val="0070C0"/>
                </a:solidFill>
              </a:rPr>
              <a:t>of </a:t>
            </a:r>
            <a:r>
              <a:rPr lang="en-US" i="1" dirty="0" smtClean="0">
                <a:solidFill>
                  <a:srgbClr val="0070C0"/>
                </a:solidFill>
              </a:rPr>
              <a:t>requirements</a:t>
            </a:r>
          </a:p>
          <a:p>
            <a:pPr algn="just" fontAlgn="base"/>
            <a:endParaRPr lang="en-US" dirty="0"/>
          </a:p>
          <a:p>
            <a:pPr algn="just" fontAlgn="base"/>
            <a:r>
              <a:rPr lang="en-US" dirty="0" smtClean="0"/>
              <a:t>A  </a:t>
            </a:r>
            <a:r>
              <a:rPr lang="en-US" dirty="0"/>
              <a:t>single vision of a product for all the parties </a:t>
            </a:r>
            <a:r>
              <a:rPr lang="en-US" dirty="0" smtClean="0"/>
              <a:t>involved</a:t>
            </a:r>
          </a:p>
          <a:p>
            <a:pPr algn="just" fontAlgn="base"/>
            <a:endParaRPr lang="en-US" dirty="0"/>
          </a:p>
          <a:p>
            <a:pPr algn="just" fontAlgn="base"/>
            <a:r>
              <a:rPr lang="en-US" b="1" u="sng" dirty="0" smtClean="0">
                <a:solidFill>
                  <a:srgbClr val="0070C0"/>
                </a:solidFill>
              </a:rPr>
              <a:t>Predictable  </a:t>
            </a:r>
            <a:r>
              <a:rPr lang="en-US" b="1" u="sng" dirty="0">
                <a:solidFill>
                  <a:srgbClr val="0070C0"/>
                </a:solidFill>
              </a:rPr>
              <a:t>results </a:t>
            </a:r>
            <a:r>
              <a:rPr lang="en-US" dirty="0"/>
              <a:t>in terms of time, costs, and </a:t>
            </a:r>
            <a:r>
              <a:rPr lang="en-US" dirty="0" smtClean="0"/>
              <a:t>deliverables</a:t>
            </a:r>
          </a:p>
          <a:p>
            <a:pPr algn="just" fontAlgn="base"/>
            <a:endParaRPr lang="en-US" dirty="0"/>
          </a:p>
          <a:p>
            <a:pPr algn="just" fontAlgn="base"/>
            <a:r>
              <a:rPr lang="en-US" b="1" u="sng" dirty="0" smtClean="0">
                <a:solidFill>
                  <a:srgbClr val="0070C0"/>
                </a:solidFill>
              </a:rPr>
              <a:t>Reduced  </a:t>
            </a:r>
            <a:r>
              <a:rPr lang="en-US" b="1" u="sng" dirty="0">
                <a:solidFill>
                  <a:srgbClr val="0070C0"/>
                </a:solidFill>
              </a:rPr>
              <a:t>risk </a:t>
            </a:r>
            <a:r>
              <a:rPr lang="en-US" dirty="0"/>
              <a:t>of going off the track</a:t>
            </a:r>
          </a:p>
          <a:p>
            <a:endParaRPr lang="en-IN" dirty="0"/>
          </a:p>
        </p:txBody>
      </p:sp>
    </p:spTree>
    <p:extLst>
      <p:ext uri="{BB962C8B-B14F-4D97-AF65-F5344CB8AC3E}">
        <p14:creationId xmlns:p14="http://schemas.microsoft.com/office/powerpoint/2010/main" val="26283654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534" y="204716"/>
            <a:ext cx="8925636" cy="6441744"/>
          </a:xfrm>
        </p:spPr>
        <p:txBody>
          <a:bodyPr>
            <a:normAutofit fontScale="92500" lnSpcReduction="20000"/>
          </a:bodyPr>
          <a:lstStyle/>
          <a:p>
            <a:pPr fontAlgn="base"/>
            <a:r>
              <a:rPr lang="en-US" b="1" u="sng" dirty="0" smtClean="0">
                <a:solidFill>
                  <a:srgbClr val="FF0000"/>
                </a:solidFill>
                <a:effectLst>
                  <a:outerShdw blurRad="38100" dist="38100" dir="2700000" algn="tl">
                    <a:srgbClr val="000000">
                      <a:alpha val="43137"/>
                    </a:srgbClr>
                  </a:outerShdw>
                </a:effectLst>
              </a:rPr>
              <a:t>Disadvantages  </a:t>
            </a:r>
            <a:r>
              <a:rPr lang="en-US" b="1" u="sng" dirty="0">
                <a:solidFill>
                  <a:srgbClr val="FF0000"/>
                </a:solidFill>
                <a:effectLst>
                  <a:outerShdw blurRad="38100" dist="38100" dir="2700000" algn="tl">
                    <a:srgbClr val="000000">
                      <a:alpha val="43137"/>
                    </a:srgbClr>
                  </a:outerShdw>
                </a:effectLst>
              </a:rPr>
              <a:t>of SDLC</a:t>
            </a:r>
            <a:r>
              <a:rPr lang="en-US" b="1" u="sng" dirty="0" smtClean="0">
                <a:solidFill>
                  <a:srgbClr val="FF0000"/>
                </a:solidFill>
                <a:effectLst>
                  <a:outerShdw blurRad="38100" dist="38100" dir="2700000" algn="tl">
                    <a:srgbClr val="000000">
                      <a:alpha val="43137"/>
                    </a:srgbClr>
                  </a:outerShdw>
                </a:effectLst>
              </a:rPr>
              <a:t>:</a:t>
            </a:r>
          </a:p>
          <a:p>
            <a:pPr marL="0" indent="0" fontAlgn="base">
              <a:buNone/>
            </a:pPr>
            <a:endParaRPr lang="en-US" b="1" u="sng" dirty="0">
              <a:solidFill>
                <a:srgbClr val="FF0000"/>
              </a:solidFill>
              <a:effectLst>
                <a:outerShdw blurRad="38100" dist="38100" dir="2700000" algn="tl">
                  <a:srgbClr val="000000">
                    <a:alpha val="43137"/>
                  </a:srgbClr>
                </a:outerShdw>
              </a:effectLst>
            </a:endParaRPr>
          </a:p>
          <a:p>
            <a:pPr algn="just" fontAlgn="base"/>
            <a:r>
              <a:rPr lang="en-US" dirty="0" smtClean="0"/>
              <a:t>Due </a:t>
            </a:r>
            <a:r>
              <a:rPr lang="en-US" dirty="0"/>
              <a:t>to assumptions made at the start of the project, if different unexpected circumstances complicate the development process, that can lead to more complications in the future. </a:t>
            </a:r>
            <a:endParaRPr lang="en-US" dirty="0" smtClean="0"/>
          </a:p>
          <a:p>
            <a:pPr algn="just" fontAlgn="base"/>
            <a:endParaRPr lang="en-US" dirty="0" smtClean="0"/>
          </a:p>
          <a:p>
            <a:pPr algn="just" fontAlgn="base"/>
            <a:r>
              <a:rPr lang="en-US" dirty="0" smtClean="0"/>
              <a:t>For </a:t>
            </a:r>
            <a:r>
              <a:rPr lang="en-US" dirty="0"/>
              <a:t>instance, if newly applied hardware is not working appropriately, it can increase the costs and the time required for the development</a:t>
            </a:r>
            <a:r>
              <a:rPr lang="en-US" dirty="0" smtClean="0"/>
              <a:t>.</a:t>
            </a:r>
          </a:p>
          <a:p>
            <a:pPr algn="just" fontAlgn="base"/>
            <a:endParaRPr lang="en-US" dirty="0"/>
          </a:p>
          <a:p>
            <a:pPr algn="just" fontAlgn="base"/>
            <a:r>
              <a:rPr lang="en-US" dirty="0"/>
              <a:t>Several approaches are not flexible</a:t>
            </a:r>
            <a:r>
              <a:rPr lang="en-US" dirty="0" smtClean="0"/>
              <a:t>.</a:t>
            </a:r>
          </a:p>
          <a:p>
            <a:pPr algn="just" fontAlgn="base"/>
            <a:endParaRPr lang="en-US" dirty="0"/>
          </a:p>
          <a:p>
            <a:pPr algn="just" fontAlgn="base"/>
            <a:r>
              <a:rPr lang="en-US" dirty="0"/>
              <a:t>It may be hard to estimate the </a:t>
            </a:r>
            <a:r>
              <a:rPr lang="en-US" b="1" u="sng" dirty="0">
                <a:solidFill>
                  <a:srgbClr val="0070C0"/>
                </a:solidFill>
              </a:rPr>
              <a:t>overall costs at the start of the project</a:t>
            </a:r>
            <a:r>
              <a:rPr lang="en-US" b="1" u="sng" dirty="0" smtClean="0">
                <a:solidFill>
                  <a:srgbClr val="0070C0"/>
                </a:solidFill>
              </a:rPr>
              <a:t>.</a:t>
            </a:r>
          </a:p>
          <a:p>
            <a:pPr algn="just" fontAlgn="base"/>
            <a:endParaRPr lang="en-US" dirty="0"/>
          </a:p>
          <a:p>
            <a:pPr algn="just" fontAlgn="base"/>
            <a:r>
              <a:rPr lang="en-US" dirty="0"/>
              <a:t>Performing testing at the end of the development process can </a:t>
            </a:r>
            <a:r>
              <a:rPr lang="en-US" b="1" u="sng" dirty="0">
                <a:solidFill>
                  <a:srgbClr val="0070C0"/>
                </a:solidFill>
              </a:rPr>
              <a:t>slow down development teams</a:t>
            </a:r>
            <a:r>
              <a:rPr lang="en-US" dirty="0"/>
              <a:t>.</a:t>
            </a:r>
          </a:p>
        </p:txBody>
      </p:sp>
    </p:spTree>
    <p:extLst>
      <p:ext uri="{BB962C8B-B14F-4D97-AF65-F5344CB8AC3E}">
        <p14:creationId xmlns:p14="http://schemas.microsoft.com/office/powerpoint/2010/main" val="24974632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lgn="ctr">
              <a:buNone/>
            </a:pPr>
            <a:endParaRPr lang="en-US" sz="4800" b="1" dirty="0" smtClean="0">
              <a:solidFill>
                <a:srgbClr val="FF0000"/>
              </a:solidFill>
              <a:effectLst>
                <a:outerShdw blurRad="38100" dist="38100" dir="2700000" algn="tl">
                  <a:srgbClr val="000000">
                    <a:alpha val="43137"/>
                  </a:srgbClr>
                </a:outerShdw>
              </a:effectLst>
            </a:endParaRPr>
          </a:p>
          <a:p>
            <a:pPr marL="0" indent="0" algn="ctr">
              <a:buNone/>
            </a:pPr>
            <a:r>
              <a:rPr lang="en-US" sz="4800" b="1" dirty="0" smtClean="0">
                <a:solidFill>
                  <a:srgbClr val="FF0000"/>
                </a:solidFill>
                <a:effectLst>
                  <a:outerShdw blurRad="38100" dist="38100" dir="2700000" algn="tl">
                    <a:srgbClr val="000000">
                      <a:alpha val="43137"/>
                    </a:srgbClr>
                  </a:outerShdw>
                </a:effectLst>
              </a:rPr>
              <a:t>TYPES OF SDLC MODELS</a:t>
            </a:r>
            <a:endParaRPr lang="en-IN" sz="48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634035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solidFill>
                  <a:srgbClr val="FF0000"/>
                </a:solidFill>
              </a:rPr>
              <a:t>What is the best SDLC model? Here are six to consider:</a:t>
            </a:r>
            <a:endParaRPr lang="en-IN" b="1" dirty="0">
              <a:solidFill>
                <a:srgbClr val="FF0000"/>
              </a:solidFill>
            </a:endParaRPr>
          </a:p>
        </p:txBody>
      </p:sp>
      <p:sp>
        <p:nvSpPr>
          <p:cNvPr id="3" name="Content Placeholder 2"/>
          <p:cNvSpPr>
            <a:spLocks noGrp="1"/>
          </p:cNvSpPr>
          <p:nvPr>
            <p:ph idx="1"/>
          </p:nvPr>
        </p:nvSpPr>
        <p:spPr/>
        <p:txBody>
          <a:bodyPr/>
          <a:lstStyle/>
          <a:p>
            <a:pPr marL="514350" indent="-514350">
              <a:buFont typeface="+mj-lt"/>
              <a:buAutoNum type="arabicPeriod"/>
            </a:pPr>
            <a:r>
              <a:rPr lang="en-IN" dirty="0">
                <a:hlinkClick r:id="rId2"/>
              </a:rPr>
              <a:t>Waterfall Model</a:t>
            </a:r>
            <a:endParaRPr lang="en-IN" dirty="0"/>
          </a:p>
          <a:p>
            <a:pPr marL="514350" indent="-514350">
              <a:buFont typeface="+mj-lt"/>
              <a:buAutoNum type="arabicPeriod"/>
            </a:pPr>
            <a:r>
              <a:rPr lang="en-IN" dirty="0">
                <a:hlinkClick r:id="rId3"/>
              </a:rPr>
              <a:t>V-Shaped Model</a:t>
            </a:r>
            <a:endParaRPr lang="en-IN" dirty="0"/>
          </a:p>
          <a:p>
            <a:pPr marL="514350" indent="-514350">
              <a:buFont typeface="+mj-lt"/>
              <a:buAutoNum type="arabicPeriod"/>
            </a:pPr>
            <a:r>
              <a:rPr lang="en-IN" dirty="0">
                <a:hlinkClick r:id="rId4"/>
              </a:rPr>
              <a:t>Iterative Model</a:t>
            </a:r>
            <a:endParaRPr lang="en-IN" dirty="0"/>
          </a:p>
          <a:p>
            <a:pPr marL="514350" indent="-514350">
              <a:buFont typeface="+mj-lt"/>
              <a:buAutoNum type="arabicPeriod"/>
            </a:pPr>
            <a:r>
              <a:rPr lang="en-IN" dirty="0">
                <a:hlinkClick r:id="rId5"/>
              </a:rPr>
              <a:t>Spiral Model</a:t>
            </a:r>
            <a:endParaRPr lang="en-IN" dirty="0"/>
          </a:p>
          <a:p>
            <a:pPr marL="514350" indent="-514350">
              <a:buFont typeface="+mj-lt"/>
              <a:buAutoNum type="arabicPeriod"/>
            </a:pPr>
            <a:r>
              <a:rPr lang="en-IN" dirty="0">
                <a:hlinkClick r:id="rId6"/>
              </a:rPr>
              <a:t>Big Bang Model</a:t>
            </a:r>
            <a:endParaRPr lang="en-IN" dirty="0"/>
          </a:p>
          <a:p>
            <a:pPr marL="514350" indent="-514350">
              <a:buFont typeface="+mj-lt"/>
              <a:buAutoNum type="arabicPeriod"/>
            </a:pPr>
            <a:r>
              <a:rPr lang="en-IN" dirty="0">
                <a:hlinkClick r:id="rId7"/>
              </a:rPr>
              <a:t>Agile Model</a:t>
            </a:r>
            <a:endParaRPr lang="en-IN" dirty="0"/>
          </a:p>
          <a:p>
            <a:pPr marL="514350" indent="-514350">
              <a:buFont typeface="+mj-lt"/>
              <a:buAutoNum type="arabicPeriod"/>
            </a:pPr>
            <a:endParaRPr lang="en-IN" dirty="0"/>
          </a:p>
        </p:txBody>
      </p:sp>
    </p:spTree>
    <p:extLst>
      <p:ext uri="{BB962C8B-B14F-4D97-AF65-F5344CB8AC3E}">
        <p14:creationId xmlns:p14="http://schemas.microsoft.com/office/powerpoint/2010/main" val="5234107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31161"/>
          </a:xfrm>
        </p:spPr>
        <p:txBody>
          <a:bodyPr>
            <a:normAutofit/>
          </a:bodyPr>
          <a:lstStyle/>
          <a:p>
            <a:r>
              <a:rPr lang="en-US" sz="3600" b="1" dirty="0" smtClean="0">
                <a:solidFill>
                  <a:srgbClr val="FF0000"/>
                </a:solidFill>
                <a:effectLst>
                  <a:outerShdw blurRad="38100" dist="38100" dir="2700000" algn="tl">
                    <a:srgbClr val="000000">
                      <a:alpha val="43137"/>
                    </a:srgbClr>
                  </a:outerShdw>
                </a:effectLst>
                <a:latin typeface="+mn-lt"/>
              </a:rPr>
              <a:t>1. The </a:t>
            </a:r>
            <a:r>
              <a:rPr lang="en-US" sz="3600" b="1" dirty="0">
                <a:solidFill>
                  <a:srgbClr val="FF0000"/>
                </a:solidFill>
                <a:effectLst>
                  <a:outerShdw blurRad="38100" dist="38100" dir="2700000" algn="tl">
                    <a:srgbClr val="000000">
                      <a:alpha val="43137"/>
                    </a:srgbClr>
                  </a:outerShdw>
                </a:effectLst>
                <a:latin typeface="+mn-lt"/>
              </a:rPr>
              <a:t>Waterfall </a:t>
            </a:r>
            <a:r>
              <a:rPr lang="en-US" sz="3600" b="1" dirty="0" smtClean="0">
                <a:solidFill>
                  <a:srgbClr val="FF0000"/>
                </a:solidFill>
                <a:effectLst>
                  <a:outerShdw blurRad="38100" dist="38100" dir="2700000" algn="tl">
                    <a:srgbClr val="000000">
                      <a:alpha val="43137"/>
                    </a:srgbClr>
                  </a:outerShdw>
                </a:effectLst>
                <a:latin typeface="+mn-lt"/>
              </a:rPr>
              <a:t>Model(1970-90)</a:t>
            </a:r>
            <a:endParaRPr lang="en-IN" sz="3600" b="1" dirty="0">
              <a:solidFill>
                <a:srgbClr val="FF0000"/>
              </a:solidFill>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177421" y="996286"/>
            <a:ext cx="8830101" cy="5861713"/>
          </a:xfrm>
        </p:spPr>
        <p:txBody>
          <a:bodyPr>
            <a:normAutofit fontScale="92500" lnSpcReduction="10000"/>
          </a:bodyPr>
          <a:lstStyle/>
          <a:p>
            <a:pPr algn="just">
              <a:lnSpc>
                <a:spcPct val="110000"/>
              </a:lnSpc>
            </a:pPr>
            <a:r>
              <a:rPr lang="en-US" sz="2200" dirty="0" smtClean="0"/>
              <a:t>It is </a:t>
            </a:r>
            <a:r>
              <a:rPr lang="en-US" sz="2200" dirty="0"/>
              <a:t>also referred to as a </a:t>
            </a:r>
            <a:r>
              <a:rPr lang="en-US" sz="2200" b="1" u="sng" dirty="0" smtClean="0">
                <a:solidFill>
                  <a:srgbClr val="0070C0"/>
                </a:solidFill>
              </a:rPr>
              <a:t>linear sequential</a:t>
            </a:r>
            <a:r>
              <a:rPr lang="en-US" sz="2200" b="1" u="sng" dirty="0">
                <a:solidFill>
                  <a:srgbClr val="0070C0"/>
                </a:solidFill>
              </a:rPr>
              <a:t> </a:t>
            </a:r>
            <a:r>
              <a:rPr lang="en-US" sz="2200" b="1" u="sng" dirty="0" smtClean="0">
                <a:solidFill>
                  <a:srgbClr val="0070C0"/>
                </a:solidFill>
              </a:rPr>
              <a:t>life </a:t>
            </a:r>
            <a:r>
              <a:rPr lang="en-US" sz="2200" b="1" u="sng" dirty="0">
                <a:solidFill>
                  <a:srgbClr val="0070C0"/>
                </a:solidFill>
              </a:rPr>
              <a:t>cycle mod</a:t>
            </a:r>
            <a:r>
              <a:rPr lang="en-US" sz="2200" dirty="0"/>
              <a:t>el. It is very simple to understand and use. </a:t>
            </a:r>
            <a:endParaRPr lang="en-US" sz="2200" dirty="0" smtClean="0"/>
          </a:p>
          <a:p>
            <a:pPr algn="just">
              <a:lnSpc>
                <a:spcPct val="110000"/>
              </a:lnSpc>
            </a:pPr>
            <a:endParaRPr lang="en-US" sz="2200" dirty="0" smtClean="0"/>
          </a:p>
          <a:p>
            <a:pPr algn="just">
              <a:lnSpc>
                <a:spcPct val="110000"/>
              </a:lnSpc>
            </a:pPr>
            <a:r>
              <a:rPr lang="en-US" sz="2200" dirty="0" smtClean="0"/>
              <a:t>In </a:t>
            </a:r>
            <a:r>
              <a:rPr lang="en-US" sz="2200" dirty="0"/>
              <a:t>a waterfall model, </a:t>
            </a:r>
            <a:r>
              <a:rPr lang="en-US" sz="2200" b="1" u="sng" dirty="0" smtClean="0">
                <a:solidFill>
                  <a:srgbClr val="0070C0"/>
                </a:solidFill>
              </a:rPr>
              <a:t>each phase </a:t>
            </a:r>
            <a:r>
              <a:rPr lang="en-US" sz="2200" b="1" u="sng" dirty="0">
                <a:solidFill>
                  <a:srgbClr val="0070C0"/>
                </a:solidFill>
              </a:rPr>
              <a:t>must be completed </a:t>
            </a:r>
            <a:r>
              <a:rPr lang="en-US" sz="2200" dirty="0"/>
              <a:t>before the next phase can begin and there is no overlapping in </a:t>
            </a:r>
            <a:r>
              <a:rPr lang="en-US" sz="2200" dirty="0" smtClean="0"/>
              <a:t>the </a:t>
            </a:r>
            <a:r>
              <a:rPr lang="en-IN" sz="2200" dirty="0" smtClean="0"/>
              <a:t>phases.</a:t>
            </a:r>
          </a:p>
          <a:p>
            <a:pPr algn="just">
              <a:lnSpc>
                <a:spcPct val="110000"/>
              </a:lnSpc>
            </a:pPr>
            <a:endParaRPr lang="en-IN" sz="2200" dirty="0"/>
          </a:p>
          <a:p>
            <a:pPr algn="just">
              <a:lnSpc>
                <a:spcPct val="110000"/>
              </a:lnSpc>
            </a:pPr>
            <a:r>
              <a:rPr lang="en-US" sz="2200" dirty="0"/>
              <a:t>Waterfall model is the </a:t>
            </a:r>
            <a:r>
              <a:rPr lang="en-US" sz="2200" b="1" u="sng" dirty="0">
                <a:solidFill>
                  <a:srgbClr val="7030A0"/>
                </a:solidFill>
                <a:effectLst>
                  <a:outerShdw blurRad="38100" dist="38100" dir="2700000" algn="tl">
                    <a:srgbClr val="000000">
                      <a:alpha val="43137"/>
                    </a:srgbClr>
                  </a:outerShdw>
                </a:effectLst>
              </a:rPr>
              <a:t>earliest SDLC approach </a:t>
            </a:r>
            <a:r>
              <a:rPr lang="en-US" sz="2200" dirty="0"/>
              <a:t>that was used for software development </a:t>
            </a:r>
            <a:r>
              <a:rPr lang="en-US" sz="2200" dirty="0" smtClean="0"/>
              <a:t>.</a:t>
            </a:r>
          </a:p>
          <a:p>
            <a:pPr algn="just">
              <a:lnSpc>
                <a:spcPct val="110000"/>
              </a:lnSpc>
            </a:pPr>
            <a:endParaRPr lang="en-US" sz="2200" dirty="0"/>
          </a:p>
          <a:p>
            <a:pPr algn="just">
              <a:lnSpc>
                <a:spcPct val="110000"/>
              </a:lnSpc>
            </a:pPr>
            <a:r>
              <a:rPr lang="en-US" sz="2200" dirty="0"/>
              <a:t>The waterfall Model illustrates the software development process in </a:t>
            </a:r>
            <a:r>
              <a:rPr lang="en-US" sz="2200" b="1" u="sng" dirty="0">
                <a:solidFill>
                  <a:srgbClr val="7030A0"/>
                </a:solidFill>
              </a:rPr>
              <a:t>a linear sequential flo</a:t>
            </a:r>
            <a:r>
              <a:rPr lang="en-US" sz="2200" dirty="0"/>
              <a:t>w; </a:t>
            </a:r>
            <a:r>
              <a:rPr lang="en-US" sz="2200" dirty="0" smtClean="0"/>
              <a:t>hence it </a:t>
            </a:r>
            <a:r>
              <a:rPr lang="en-US" sz="2200" dirty="0"/>
              <a:t>is also referred to as a </a:t>
            </a:r>
            <a:r>
              <a:rPr lang="en-US" sz="2200" b="1" u="sng" dirty="0">
                <a:solidFill>
                  <a:srgbClr val="0070C0"/>
                </a:solidFill>
              </a:rPr>
              <a:t>linear-sequential life cycle </a:t>
            </a:r>
            <a:r>
              <a:rPr lang="en-US" sz="2200" dirty="0"/>
              <a:t>model</a:t>
            </a:r>
            <a:r>
              <a:rPr lang="en-US" sz="2200" dirty="0" smtClean="0"/>
              <a:t>.</a:t>
            </a:r>
          </a:p>
          <a:p>
            <a:pPr algn="just">
              <a:lnSpc>
                <a:spcPct val="110000"/>
              </a:lnSpc>
            </a:pPr>
            <a:endParaRPr lang="en-US" sz="2200" dirty="0" smtClean="0"/>
          </a:p>
          <a:p>
            <a:pPr algn="just">
              <a:lnSpc>
                <a:spcPct val="110000"/>
              </a:lnSpc>
            </a:pPr>
            <a:r>
              <a:rPr lang="en-US" sz="2200" dirty="0" smtClean="0"/>
              <a:t>This </a:t>
            </a:r>
            <a:r>
              <a:rPr lang="en-US" sz="2200" dirty="0"/>
              <a:t>means that any phase in </a:t>
            </a:r>
            <a:r>
              <a:rPr lang="en-US" sz="2200" dirty="0" smtClean="0"/>
              <a:t>the development </a:t>
            </a:r>
            <a:r>
              <a:rPr lang="en-US" sz="2200" dirty="0"/>
              <a:t>process begins only if the </a:t>
            </a:r>
            <a:r>
              <a:rPr lang="en-US" sz="2200" b="1" u="sng" dirty="0">
                <a:solidFill>
                  <a:srgbClr val="0070C0"/>
                </a:solidFill>
              </a:rPr>
              <a:t>previous phase is complete</a:t>
            </a:r>
            <a:r>
              <a:rPr lang="en-US" sz="2200" dirty="0"/>
              <a:t>. In waterfall model </a:t>
            </a:r>
            <a:r>
              <a:rPr lang="en-US" sz="2200" b="1" i="1" u="sng" dirty="0">
                <a:solidFill>
                  <a:srgbClr val="0070C0"/>
                </a:solidFill>
                <a:effectLst>
                  <a:outerShdw blurRad="38100" dist="38100" dir="2700000" algn="tl">
                    <a:srgbClr val="000000">
                      <a:alpha val="43137"/>
                    </a:srgbClr>
                  </a:outerShdw>
                </a:effectLst>
              </a:rPr>
              <a:t>phases </a:t>
            </a:r>
            <a:r>
              <a:rPr lang="en-US" sz="2200" b="1" i="1" u="sng" dirty="0" smtClean="0">
                <a:solidFill>
                  <a:srgbClr val="0070C0"/>
                </a:solidFill>
                <a:effectLst>
                  <a:outerShdw blurRad="38100" dist="38100" dir="2700000" algn="tl">
                    <a:srgbClr val="000000">
                      <a:alpha val="43137"/>
                    </a:srgbClr>
                  </a:outerShdw>
                </a:effectLst>
              </a:rPr>
              <a:t>do </a:t>
            </a:r>
            <a:r>
              <a:rPr lang="en-IN" sz="2200" b="1" i="1" u="sng" dirty="0" smtClean="0">
                <a:solidFill>
                  <a:srgbClr val="0070C0"/>
                </a:solidFill>
                <a:effectLst>
                  <a:outerShdw blurRad="38100" dist="38100" dir="2700000" algn="tl">
                    <a:srgbClr val="000000">
                      <a:alpha val="43137"/>
                    </a:srgbClr>
                  </a:outerShdw>
                </a:effectLst>
              </a:rPr>
              <a:t>not </a:t>
            </a:r>
            <a:r>
              <a:rPr lang="en-IN" sz="2200" b="1" i="1" u="sng" dirty="0">
                <a:solidFill>
                  <a:srgbClr val="0070C0"/>
                </a:solidFill>
                <a:effectLst>
                  <a:outerShdw blurRad="38100" dist="38100" dir="2700000" algn="tl">
                    <a:srgbClr val="000000">
                      <a:alpha val="43137"/>
                    </a:srgbClr>
                  </a:outerShdw>
                </a:effectLst>
              </a:rPr>
              <a:t>overlap</a:t>
            </a:r>
            <a:r>
              <a:rPr lang="en-IN" sz="2200" dirty="0"/>
              <a:t>.</a:t>
            </a:r>
          </a:p>
        </p:txBody>
      </p:sp>
    </p:spTree>
    <p:extLst>
      <p:ext uri="{BB962C8B-B14F-4D97-AF65-F5344CB8AC3E}">
        <p14:creationId xmlns:p14="http://schemas.microsoft.com/office/powerpoint/2010/main" val="37371477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307" y="232012"/>
            <a:ext cx="8543499" cy="6387152"/>
          </a:xfrm>
        </p:spPr>
        <p:txBody>
          <a:bodyPr/>
          <a:lstStyle/>
          <a:p>
            <a:pPr marL="0" indent="0">
              <a:buNone/>
            </a:pPr>
            <a:r>
              <a:rPr lang="en-IN" b="1" u="sng" dirty="0" smtClean="0">
                <a:solidFill>
                  <a:srgbClr val="7030A0"/>
                </a:solidFill>
              </a:rPr>
              <a:t>Waterfall Model design</a:t>
            </a:r>
          </a:p>
          <a:p>
            <a:pPr algn="just"/>
            <a:r>
              <a:rPr lang="en-US" dirty="0" smtClean="0"/>
              <a:t>Waterfall </a:t>
            </a:r>
            <a:r>
              <a:rPr lang="en-US" dirty="0"/>
              <a:t>approach was first SDLC Model to be used widely in Software Engineering to </a:t>
            </a:r>
            <a:r>
              <a:rPr lang="en-US" dirty="0" smtClean="0"/>
              <a:t>ensure success </a:t>
            </a:r>
            <a:r>
              <a:rPr lang="en-US" dirty="0"/>
              <a:t>of the project. </a:t>
            </a:r>
            <a:endParaRPr lang="en-US" dirty="0" smtClean="0"/>
          </a:p>
          <a:p>
            <a:pPr algn="just"/>
            <a:endParaRPr lang="en-US" dirty="0" smtClean="0"/>
          </a:p>
          <a:p>
            <a:pPr algn="just"/>
            <a:r>
              <a:rPr lang="en-US" dirty="0" smtClean="0"/>
              <a:t>In </a:t>
            </a:r>
            <a:r>
              <a:rPr lang="en-US" dirty="0"/>
              <a:t>"The Waterfall" approach, the whole process of software development </a:t>
            </a:r>
            <a:r>
              <a:rPr lang="en-US" dirty="0" smtClean="0"/>
              <a:t>is divided </a:t>
            </a:r>
            <a:r>
              <a:rPr lang="en-US" dirty="0"/>
              <a:t>into separate phases. </a:t>
            </a:r>
            <a:endParaRPr lang="en-US" dirty="0" smtClean="0"/>
          </a:p>
          <a:p>
            <a:pPr algn="just"/>
            <a:endParaRPr lang="en-US" dirty="0" smtClean="0"/>
          </a:p>
          <a:p>
            <a:pPr algn="just"/>
            <a:r>
              <a:rPr lang="en-US" dirty="0" smtClean="0"/>
              <a:t>In </a:t>
            </a:r>
            <a:r>
              <a:rPr lang="en-US" dirty="0"/>
              <a:t>Waterfall model, typically, the </a:t>
            </a:r>
            <a:r>
              <a:rPr lang="en-US" u="sng" dirty="0">
                <a:solidFill>
                  <a:srgbClr val="0070C0"/>
                </a:solidFill>
              </a:rPr>
              <a:t>outcome of one phase acts as </a:t>
            </a:r>
            <a:r>
              <a:rPr lang="en-US" u="sng" dirty="0" smtClean="0">
                <a:solidFill>
                  <a:srgbClr val="0070C0"/>
                </a:solidFill>
              </a:rPr>
              <a:t>the input </a:t>
            </a:r>
            <a:r>
              <a:rPr lang="en-US" u="sng" dirty="0">
                <a:solidFill>
                  <a:srgbClr val="0070C0"/>
                </a:solidFill>
              </a:rPr>
              <a:t>for the next pha</a:t>
            </a:r>
            <a:r>
              <a:rPr lang="en-US" dirty="0"/>
              <a:t>se sequentially.</a:t>
            </a:r>
            <a:endParaRPr lang="en-IN" dirty="0"/>
          </a:p>
        </p:txBody>
      </p:sp>
    </p:spTree>
    <p:extLst>
      <p:ext uri="{BB962C8B-B14F-4D97-AF65-F5344CB8AC3E}">
        <p14:creationId xmlns:p14="http://schemas.microsoft.com/office/powerpoint/2010/main" val="27334440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069" y="300251"/>
            <a:ext cx="8830101" cy="6414448"/>
          </a:xfrm>
        </p:spPr>
        <p:txBody>
          <a:bodyPr/>
          <a:lstStyle/>
          <a:p>
            <a:r>
              <a:rPr lang="en-US" b="1" u="sng" dirty="0" smtClean="0">
                <a:solidFill>
                  <a:srgbClr val="0070C0"/>
                </a:solidFill>
              </a:rPr>
              <a:t>Different phases </a:t>
            </a:r>
            <a:r>
              <a:rPr lang="en-US" b="1" u="sng" dirty="0">
                <a:solidFill>
                  <a:srgbClr val="0070C0"/>
                </a:solidFill>
              </a:rPr>
              <a:t>of waterfall model.</a:t>
            </a:r>
            <a:endParaRPr lang="en-IN" b="1" u="sng" dirty="0">
              <a:solidFill>
                <a:srgbClr val="0070C0"/>
              </a:solidFill>
            </a:endParaRPr>
          </a:p>
        </p:txBody>
      </p:sp>
      <p:pic>
        <p:nvPicPr>
          <p:cNvPr id="4" name="Picture 3"/>
          <p:cNvPicPr>
            <a:picLocks noChangeAspect="1"/>
          </p:cNvPicPr>
          <p:nvPr/>
        </p:nvPicPr>
        <p:blipFill>
          <a:blip r:embed="rId2"/>
          <a:stretch>
            <a:fillRect/>
          </a:stretch>
        </p:blipFill>
        <p:spPr>
          <a:xfrm>
            <a:off x="450377" y="1378425"/>
            <a:ext cx="7970292" cy="5336274"/>
          </a:xfrm>
          <a:prstGeom prst="rect">
            <a:avLst/>
          </a:prstGeom>
        </p:spPr>
      </p:pic>
    </p:spTree>
    <p:extLst>
      <p:ext uri="{BB962C8B-B14F-4D97-AF65-F5344CB8AC3E}">
        <p14:creationId xmlns:p14="http://schemas.microsoft.com/office/powerpoint/2010/main" val="13031178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307" y="191068"/>
            <a:ext cx="8775511" cy="6482688"/>
          </a:xfrm>
        </p:spPr>
        <p:txBody>
          <a:bodyPr>
            <a:normAutofit fontScale="92500" lnSpcReduction="10000"/>
          </a:bodyPr>
          <a:lstStyle/>
          <a:p>
            <a:pPr marL="0" indent="0" algn="just">
              <a:buNone/>
            </a:pPr>
            <a:r>
              <a:rPr lang="en-US" dirty="0"/>
              <a:t>The sequential phases in Waterfall model are:</a:t>
            </a:r>
          </a:p>
          <a:p>
            <a:pPr marL="514350" indent="-514350" algn="just">
              <a:buFont typeface="+mj-lt"/>
              <a:buAutoNum type="arabicPeriod"/>
            </a:pPr>
            <a:r>
              <a:rPr lang="en-US" sz="2600" b="1" dirty="0">
                <a:solidFill>
                  <a:srgbClr val="FF0000"/>
                </a:solidFill>
              </a:rPr>
              <a:t>Requirement Gathering and analysis</a:t>
            </a:r>
            <a:r>
              <a:rPr lang="en-US" sz="2600" b="1" dirty="0"/>
              <a:t>: </a:t>
            </a:r>
            <a:endParaRPr lang="en-US" sz="2600" b="1" dirty="0" smtClean="0"/>
          </a:p>
          <a:p>
            <a:pPr lvl="1" algn="just">
              <a:lnSpc>
                <a:spcPct val="100000"/>
              </a:lnSpc>
            </a:pPr>
            <a:r>
              <a:rPr lang="en-US" dirty="0" smtClean="0"/>
              <a:t>All </a:t>
            </a:r>
            <a:r>
              <a:rPr lang="en-US" dirty="0"/>
              <a:t>possible requirements of the system to </a:t>
            </a:r>
            <a:r>
              <a:rPr lang="en-US" dirty="0" smtClean="0"/>
              <a:t>be developed </a:t>
            </a:r>
            <a:r>
              <a:rPr lang="en-US" dirty="0"/>
              <a:t>are captured in this phase and documented in a requirement specification doc</a:t>
            </a:r>
            <a:r>
              <a:rPr lang="en-US" dirty="0" smtClean="0"/>
              <a:t>.</a:t>
            </a:r>
          </a:p>
          <a:p>
            <a:pPr lvl="1" algn="just">
              <a:lnSpc>
                <a:spcPct val="100000"/>
              </a:lnSpc>
            </a:pPr>
            <a:endParaRPr lang="en-US" dirty="0"/>
          </a:p>
          <a:p>
            <a:pPr marL="514350" indent="-514350" algn="just">
              <a:buFont typeface="+mj-lt"/>
              <a:buAutoNum type="arabicPeriod"/>
            </a:pPr>
            <a:r>
              <a:rPr lang="en-US" sz="2600" b="1" dirty="0">
                <a:solidFill>
                  <a:srgbClr val="FF0000"/>
                </a:solidFill>
              </a:rPr>
              <a:t>System Design</a:t>
            </a:r>
            <a:r>
              <a:rPr lang="en-US" sz="2600" b="1" dirty="0"/>
              <a:t>: </a:t>
            </a:r>
            <a:endParaRPr lang="en-US" sz="2600" b="1" dirty="0" smtClean="0"/>
          </a:p>
          <a:p>
            <a:pPr lvl="1" algn="just"/>
            <a:r>
              <a:rPr lang="en-US" dirty="0" smtClean="0"/>
              <a:t>The </a:t>
            </a:r>
            <a:r>
              <a:rPr lang="en-US" dirty="0"/>
              <a:t>requirement specifications from first phase are studied in this </a:t>
            </a:r>
            <a:r>
              <a:rPr lang="en-US" dirty="0" smtClean="0"/>
              <a:t>phase and </a:t>
            </a:r>
            <a:r>
              <a:rPr lang="en-US" dirty="0"/>
              <a:t>system design is prepared. </a:t>
            </a:r>
            <a:endParaRPr lang="en-US" dirty="0" smtClean="0"/>
          </a:p>
          <a:p>
            <a:pPr marL="457200" lvl="1" indent="0" algn="just">
              <a:buNone/>
            </a:pPr>
            <a:endParaRPr lang="en-US" dirty="0" smtClean="0"/>
          </a:p>
          <a:p>
            <a:pPr lvl="1" algn="just"/>
            <a:r>
              <a:rPr lang="en-US" dirty="0" smtClean="0"/>
              <a:t>System </a:t>
            </a:r>
            <a:r>
              <a:rPr lang="en-US" dirty="0"/>
              <a:t>Design helps in specifying </a:t>
            </a:r>
            <a:r>
              <a:rPr lang="en-US" b="1" u="sng" dirty="0">
                <a:solidFill>
                  <a:srgbClr val="0070C0"/>
                </a:solidFill>
              </a:rPr>
              <a:t>hardware and </a:t>
            </a:r>
            <a:r>
              <a:rPr lang="en-US" b="1" u="sng" dirty="0" smtClean="0">
                <a:solidFill>
                  <a:srgbClr val="0070C0"/>
                </a:solidFill>
              </a:rPr>
              <a:t>system requirements</a:t>
            </a:r>
            <a:r>
              <a:rPr lang="en-US" dirty="0" smtClean="0"/>
              <a:t> </a:t>
            </a:r>
            <a:r>
              <a:rPr lang="en-US" dirty="0"/>
              <a:t>and also helps in defining overall system architecture</a:t>
            </a:r>
            <a:r>
              <a:rPr lang="en-US" dirty="0" smtClean="0"/>
              <a:t>.</a:t>
            </a:r>
          </a:p>
          <a:p>
            <a:pPr lvl="1" algn="just"/>
            <a:endParaRPr lang="en-US" sz="2200" dirty="0"/>
          </a:p>
          <a:p>
            <a:pPr marL="514350" indent="-514350" algn="just">
              <a:buFont typeface="+mj-lt"/>
              <a:buAutoNum type="arabicPeriod"/>
            </a:pPr>
            <a:r>
              <a:rPr lang="en-US" sz="2600" b="1" dirty="0">
                <a:solidFill>
                  <a:srgbClr val="FF0000"/>
                </a:solidFill>
              </a:rPr>
              <a:t>Implementation</a:t>
            </a:r>
            <a:r>
              <a:rPr lang="en-US" sz="2600" b="1" dirty="0"/>
              <a:t>: </a:t>
            </a:r>
            <a:endParaRPr lang="en-US" sz="2600" b="1" dirty="0" smtClean="0"/>
          </a:p>
          <a:p>
            <a:pPr lvl="1" algn="just"/>
            <a:r>
              <a:rPr lang="en-US" dirty="0" smtClean="0"/>
              <a:t>With </a:t>
            </a:r>
            <a:r>
              <a:rPr lang="en-US" dirty="0"/>
              <a:t>inputs from system design, the system is first developed in </a:t>
            </a:r>
            <a:r>
              <a:rPr lang="en-US" dirty="0" smtClean="0"/>
              <a:t>small programs </a:t>
            </a:r>
            <a:r>
              <a:rPr lang="en-US" dirty="0"/>
              <a:t>called units, which are integrated in the next phase. </a:t>
            </a:r>
            <a:endParaRPr lang="en-US" dirty="0" smtClean="0"/>
          </a:p>
          <a:p>
            <a:pPr marL="457200" lvl="1" indent="0" algn="just">
              <a:buNone/>
            </a:pPr>
            <a:endParaRPr lang="en-US" dirty="0" smtClean="0"/>
          </a:p>
          <a:p>
            <a:pPr lvl="1" algn="just"/>
            <a:r>
              <a:rPr lang="en-US" b="1" u="sng" dirty="0" smtClean="0">
                <a:solidFill>
                  <a:srgbClr val="0070C0"/>
                </a:solidFill>
              </a:rPr>
              <a:t>Each </a:t>
            </a:r>
            <a:r>
              <a:rPr lang="en-US" b="1" u="sng" dirty="0">
                <a:solidFill>
                  <a:srgbClr val="0070C0"/>
                </a:solidFill>
              </a:rPr>
              <a:t>unit is developed </a:t>
            </a:r>
            <a:r>
              <a:rPr lang="en-US" b="1" u="sng" dirty="0" smtClean="0">
                <a:solidFill>
                  <a:srgbClr val="0070C0"/>
                </a:solidFill>
              </a:rPr>
              <a:t>and tested </a:t>
            </a:r>
            <a:r>
              <a:rPr lang="en-US" dirty="0"/>
              <a:t>for its functionality which is referred to as Unit Testing.</a:t>
            </a:r>
            <a:endParaRPr lang="en-IN" dirty="0"/>
          </a:p>
        </p:txBody>
      </p:sp>
    </p:spTree>
    <p:extLst>
      <p:ext uri="{BB962C8B-B14F-4D97-AF65-F5344CB8AC3E}">
        <p14:creationId xmlns:p14="http://schemas.microsoft.com/office/powerpoint/2010/main" val="2032136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364" y="245660"/>
            <a:ext cx="8625384" cy="6428095"/>
          </a:xfrm>
        </p:spPr>
        <p:txBody>
          <a:bodyPr>
            <a:normAutofit fontScale="92500" lnSpcReduction="10000"/>
          </a:bodyPr>
          <a:lstStyle/>
          <a:p>
            <a:pPr marL="514350" indent="-514350" algn="just">
              <a:buFont typeface="+mj-lt"/>
              <a:buAutoNum type="arabicPeriod" startAt="4"/>
            </a:pPr>
            <a:r>
              <a:rPr lang="en-US" sz="2400" b="1" dirty="0">
                <a:solidFill>
                  <a:srgbClr val="FF0000"/>
                </a:solidFill>
              </a:rPr>
              <a:t>Integration and Testing: </a:t>
            </a:r>
            <a:endParaRPr lang="en-US" sz="2400" b="1" dirty="0" smtClean="0">
              <a:solidFill>
                <a:srgbClr val="FF0000"/>
              </a:solidFill>
            </a:endParaRPr>
          </a:p>
          <a:p>
            <a:pPr lvl="1" algn="just"/>
            <a:r>
              <a:rPr lang="en-US" dirty="0" smtClean="0"/>
              <a:t>All </a:t>
            </a:r>
            <a:r>
              <a:rPr lang="en-US" dirty="0"/>
              <a:t>the units developed in the implementation phase </a:t>
            </a:r>
            <a:r>
              <a:rPr lang="en-US" dirty="0" smtClean="0"/>
              <a:t>are </a:t>
            </a:r>
            <a:r>
              <a:rPr lang="en-US" b="1" u="sng" dirty="0" smtClean="0">
                <a:solidFill>
                  <a:srgbClr val="0070C0"/>
                </a:solidFill>
              </a:rPr>
              <a:t>integrated </a:t>
            </a:r>
            <a:r>
              <a:rPr lang="en-US" b="1" u="sng" dirty="0">
                <a:solidFill>
                  <a:srgbClr val="0070C0"/>
                </a:solidFill>
              </a:rPr>
              <a:t>into a system</a:t>
            </a:r>
            <a:r>
              <a:rPr lang="en-US" dirty="0"/>
              <a:t> after testing of each unit. </a:t>
            </a:r>
            <a:endParaRPr lang="en-US" dirty="0" smtClean="0"/>
          </a:p>
          <a:p>
            <a:pPr lvl="1" algn="just"/>
            <a:endParaRPr lang="en-US" dirty="0" smtClean="0"/>
          </a:p>
          <a:p>
            <a:pPr lvl="1" algn="just"/>
            <a:r>
              <a:rPr lang="en-US" dirty="0" smtClean="0"/>
              <a:t>Post </a:t>
            </a:r>
            <a:r>
              <a:rPr lang="en-US" dirty="0"/>
              <a:t>integration the </a:t>
            </a:r>
            <a:r>
              <a:rPr lang="en-US" b="1" u="sng" dirty="0">
                <a:solidFill>
                  <a:srgbClr val="0070C0"/>
                </a:solidFill>
              </a:rPr>
              <a:t>entire system is </a:t>
            </a:r>
            <a:r>
              <a:rPr lang="en-US" b="1" u="sng" dirty="0" smtClean="0">
                <a:solidFill>
                  <a:srgbClr val="0070C0"/>
                </a:solidFill>
              </a:rPr>
              <a:t>tested </a:t>
            </a:r>
            <a:r>
              <a:rPr lang="en-US" dirty="0" smtClean="0"/>
              <a:t>for </a:t>
            </a:r>
            <a:r>
              <a:rPr lang="en-US" dirty="0"/>
              <a:t>any faults and failures</a:t>
            </a:r>
            <a:r>
              <a:rPr lang="en-US" dirty="0" smtClean="0"/>
              <a:t>.</a:t>
            </a:r>
          </a:p>
          <a:p>
            <a:pPr lvl="1" algn="just"/>
            <a:endParaRPr lang="en-US" dirty="0"/>
          </a:p>
          <a:p>
            <a:pPr marL="514350" indent="-514350" algn="just">
              <a:buFont typeface="+mj-lt"/>
              <a:buAutoNum type="arabicPeriod" startAt="5"/>
            </a:pPr>
            <a:r>
              <a:rPr lang="en-US" sz="2400" b="1" dirty="0">
                <a:solidFill>
                  <a:srgbClr val="FF0000"/>
                </a:solidFill>
              </a:rPr>
              <a:t>Deployment of system: </a:t>
            </a:r>
            <a:endParaRPr lang="en-US" sz="2400" b="1" dirty="0" smtClean="0">
              <a:solidFill>
                <a:srgbClr val="FF0000"/>
              </a:solidFill>
            </a:endParaRPr>
          </a:p>
          <a:p>
            <a:pPr lvl="1" algn="just"/>
            <a:r>
              <a:rPr lang="en-US" dirty="0" smtClean="0"/>
              <a:t>Once </a:t>
            </a:r>
            <a:r>
              <a:rPr lang="en-US" dirty="0"/>
              <a:t>the </a:t>
            </a:r>
            <a:r>
              <a:rPr lang="en-US" dirty="0" smtClean="0"/>
              <a:t>testing </a:t>
            </a:r>
            <a:r>
              <a:rPr lang="en-US" dirty="0"/>
              <a:t>is done, the </a:t>
            </a:r>
            <a:r>
              <a:rPr lang="en-US" dirty="0" smtClean="0"/>
              <a:t>product is </a:t>
            </a:r>
            <a:r>
              <a:rPr lang="en-US" b="1" u="sng" dirty="0">
                <a:solidFill>
                  <a:srgbClr val="0070C0"/>
                </a:solidFill>
              </a:rPr>
              <a:t>deployed in the customer </a:t>
            </a:r>
            <a:r>
              <a:rPr lang="en-US" dirty="0"/>
              <a:t>environment or released into the market</a:t>
            </a:r>
            <a:r>
              <a:rPr lang="en-US" dirty="0" smtClean="0"/>
              <a:t>.</a:t>
            </a:r>
          </a:p>
          <a:p>
            <a:pPr lvl="1" algn="just"/>
            <a:endParaRPr lang="en-US" dirty="0"/>
          </a:p>
          <a:p>
            <a:pPr marL="514350" indent="-514350" algn="just">
              <a:buFont typeface="+mj-lt"/>
              <a:buAutoNum type="arabicPeriod" startAt="6"/>
            </a:pPr>
            <a:r>
              <a:rPr lang="en-US" sz="2400" b="1" dirty="0">
                <a:solidFill>
                  <a:srgbClr val="FF0000"/>
                </a:solidFill>
              </a:rPr>
              <a:t>Maintenance: </a:t>
            </a:r>
            <a:endParaRPr lang="en-US" sz="2400" b="1" dirty="0" smtClean="0">
              <a:solidFill>
                <a:srgbClr val="FF0000"/>
              </a:solidFill>
            </a:endParaRPr>
          </a:p>
          <a:p>
            <a:pPr lvl="1" algn="just"/>
            <a:r>
              <a:rPr lang="en-US" dirty="0" smtClean="0"/>
              <a:t>There </a:t>
            </a:r>
            <a:r>
              <a:rPr lang="en-US" dirty="0"/>
              <a:t>are some issues which come up in the client environment. </a:t>
            </a:r>
            <a:endParaRPr lang="en-US" dirty="0" smtClean="0"/>
          </a:p>
          <a:p>
            <a:pPr lvl="1" algn="just"/>
            <a:endParaRPr lang="en-US" dirty="0" smtClean="0"/>
          </a:p>
          <a:p>
            <a:pPr lvl="1" algn="just"/>
            <a:r>
              <a:rPr lang="en-US" dirty="0" smtClean="0"/>
              <a:t>To </a:t>
            </a:r>
            <a:r>
              <a:rPr lang="en-US" dirty="0"/>
              <a:t>fix </a:t>
            </a:r>
            <a:r>
              <a:rPr lang="en-US" dirty="0" smtClean="0"/>
              <a:t>those issues </a:t>
            </a:r>
            <a:r>
              <a:rPr lang="en-US" dirty="0"/>
              <a:t>patches are released. Also to enhance the product some better versions are released</a:t>
            </a:r>
            <a:r>
              <a:rPr lang="en-US" dirty="0" smtClean="0"/>
              <a:t>.</a:t>
            </a:r>
          </a:p>
          <a:p>
            <a:pPr lvl="1" algn="just"/>
            <a:endParaRPr lang="en-US" dirty="0"/>
          </a:p>
          <a:p>
            <a:pPr lvl="1" algn="just"/>
            <a:r>
              <a:rPr lang="en-US" dirty="0"/>
              <a:t>Maintenance is done to deliver these changes in the customer environment</a:t>
            </a:r>
            <a:endParaRPr lang="en-IN" dirty="0"/>
          </a:p>
        </p:txBody>
      </p:sp>
    </p:spTree>
    <p:extLst>
      <p:ext uri="{BB962C8B-B14F-4D97-AF65-F5344CB8AC3E}">
        <p14:creationId xmlns:p14="http://schemas.microsoft.com/office/powerpoint/2010/main" val="31198690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6602" y="532264"/>
            <a:ext cx="8720919" cy="5882184"/>
          </a:xfrm>
        </p:spPr>
        <p:txBody>
          <a:bodyPr/>
          <a:lstStyle/>
          <a:p>
            <a:pPr algn="just"/>
            <a:r>
              <a:rPr lang="en-US" dirty="0"/>
              <a:t>All these phases </a:t>
            </a:r>
            <a:r>
              <a:rPr lang="en-US" b="1" u="sng" dirty="0">
                <a:solidFill>
                  <a:srgbClr val="0070C0"/>
                </a:solidFill>
                <a:effectLst>
                  <a:outerShdw blurRad="38100" dist="38100" dir="2700000" algn="tl">
                    <a:srgbClr val="000000">
                      <a:alpha val="43137"/>
                    </a:srgbClr>
                  </a:outerShdw>
                </a:effectLst>
              </a:rPr>
              <a:t>are cascaded to each othe</a:t>
            </a:r>
            <a:r>
              <a:rPr lang="en-US" dirty="0"/>
              <a:t>r in which progress is seen as flowing </a:t>
            </a:r>
            <a:r>
              <a:rPr lang="en-US" b="1" i="1" dirty="0" smtClean="0">
                <a:solidFill>
                  <a:srgbClr val="7030A0"/>
                </a:solidFill>
              </a:rPr>
              <a:t>steadily downwards </a:t>
            </a:r>
            <a:r>
              <a:rPr lang="en-US" i="1" dirty="0" smtClean="0"/>
              <a:t>like a waterfall </a:t>
            </a:r>
            <a:r>
              <a:rPr lang="en-US" dirty="0"/>
              <a:t>through the phases. </a:t>
            </a:r>
            <a:endParaRPr lang="en-US" dirty="0" smtClean="0"/>
          </a:p>
          <a:p>
            <a:pPr algn="just"/>
            <a:endParaRPr lang="en-US" dirty="0" smtClean="0"/>
          </a:p>
          <a:p>
            <a:pPr algn="just"/>
            <a:r>
              <a:rPr lang="en-US" dirty="0" smtClean="0"/>
              <a:t>The </a:t>
            </a:r>
            <a:r>
              <a:rPr lang="en-US" dirty="0"/>
              <a:t>next phase is started only after the defined set </a:t>
            </a:r>
            <a:r>
              <a:rPr lang="en-US" dirty="0" smtClean="0"/>
              <a:t>of goals </a:t>
            </a:r>
            <a:r>
              <a:rPr lang="en-US" dirty="0"/>
              <a:t>are achieved for previous phase and it is signed off, so the name "Waterfall Model". In </a:t>
            </a:r>
            <a:r>
              <a:rPr lang="en-US" dirty="0" smtClean="0"/>
              <a:t>this model </a:t>
            </a:r>
            <a:r>
              <a:rPr lang="en-US" b="1" u="sng" dirty="0">
                <a:solidFill>
                  <a:srgbClr val="7030A0"/>
                </a:solidFill>
                <a:effectLst>
                  <a:outerShdw blurRad="38100" dist="38100" dir="2700000" algn="tl">
                    <a:srgbClr val="000000">
                      <a:alpha val="43137"/>
                    </a:srgbClr>
                  </a:outerShdw>
                </a:effectLst>
              </a:rPr>
              <a:t>phases do not overlap</a:t>
            </a:r>
            <a:r>
              <a:rPr lang="en-US" b="1" u="sng" dirty="0" smtClean="0">
                <a:solidFill>
                  <a:srgbClr val="7030A0"/>
                </a:solidFill>
                <a:effectLst>
                  <a:outerShdw blurRad="38100" dist="38100" dir="2700000" algn="tl">
                    <a:srgbClr val="000000">
                      <a:alpha val="43137"/>
                    </a:srgbClr>
                  </a:outerShdw>
                </a:effectLst>
              </a:rPr>
              <a:t>.</a:t>
            </a:r>
          </a:p>
          <a:p>
            <a:pPr algn="just"/>
            <a:endParaRPr lang="en-IN" dirty="0"/>
          </a:p>
        </p:txBody>
      </p:sp>
    </p:spTree>
    <p:extLst>
      <p:ext uri="{BB962C8B-B14F-4D97-AF65-F5344CB8AC3E}">
        <p14:creationId xmlns:p14="http://schemas.microsoft.com/office/powerpoint/2010/main" val="40169975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116" y="119466"/>
            <a:ext cx="7886700" cy="617513"/>
          </a:xfrm>
        </p:spPr>
        <p:txBody>
          <a:bodyPr>
            <a:normAutofit/>
          </a:bodyPr>
          <a:lstStyle/>
          <a:p>
            <a:pPr algn="ctr"/>
            <a:r>
              <a:rPr lang="en-US" sz="3200" b="1" dirty="0">
                <a:solidFill>
                  <a:srgbClr val="FF0000"/>
                </a:solidFill>
              </a:rPr>
              <a:t>Software Development Life Cycle</a:t>
            </a:r>
            <a:endParaRPr lang="en-IN" sz="3200" b="1" dirty="0">
              <a:solidFill>
                <a:srgbClr val="FF0000"/>
              </a:solidFill>
            </a:endParaRPr>
          </a:p>
        </p:txBody>
      </p:sp>
      <p:sp>
        <p:nvSpPr>
          <p:cNvPr id="3" name="Content Placeholder 2"/>
          <p:cNvSpPr>
            <a:spLocks noGrp="1"/>
          </p:cNvSpPr>
          <p:nvPr>
            <p:ph idx="1"/>
          </p:nvPr>
        </p:nvSpPr>
        <p:spPr>
          <a:xfrm>
            <a:off x="204716" y="859809"/>
            <a:ext cx="8802806" cy="5813946"/>
          </a:xfrm>
        </p:spPr>
        <p:txBody>
          <a:bodyPr>
            <a:normAutofit fontScale="85000" lnSpcReduction="20000"/>
          </a:bodyPr>
          <a:lstStyle/>
          <a:p>
            <a:pPr algn="just"/>
            <a:r>
              <a:rPr lang="en-US" dirty="0"/>
              <a:t>Software Development Life Cycle </a:t>
            </a:r>
            <a:r>
              <a:rPr lang="en-US" dirty="0" smtClean="0"/>
              <a:t>(SDLC) </a:t>
            </a:r>
            <a:r>
              <a:rPr lang="en-US" dirty="0"/>
              <a:t>offers a systematic process for </a:t>
            </a:r>
            <a:r>
              <a:rPr lang="en-US" b="1" dirty="0">
                <a:solidFill>
                  <a:srgbClr val="0070C0"/>
                </a:solidFill>
              </a:rPr>
              <a:t>building </a:t>
            </a:r>
            <a:r>
              <a:rPr lang="en-US" dirty="0"/>
              <a:t>as well as </a:t>
            </a:r>
            <a:r>
              <a:rPr lang="en-US" b="1" dirty="0">
                <a:solidFill>
                  <a:srgbClr val="0070C0"/>
                </a:solidFill>
              </a:rPr>
              <a:t>delivering software applications</a:t>
            </a:r>
            <a:r>
              <a:rPr lang="en-US" dirty="0"/>
              <a:t>. </a:t>
            </a:r>
            <a:endParaRPr lang="en-US" dirty="0" smtClean="0"/>
          </a:p>
          <a:p>
            <a:pPr algn="just"/>
            <a:endParaRPr lang="en-US" dirty="0" smtClean="0"/>
          </a:p>
          <a:p>
            <a:pPr algn="just"/>
            <a:r>
              <a:rPr lang="en-US" dirty="0" smtClean="0"/>
              <a:t>It </a:t>
            </a:r>
            <a:r>
              <a:rPr lang="en-US" dirty="0"/>
              <a:t>is a </a:t>
            </a:r>
            <a:r>
              <a:rPr lang="en-US" b="1" dirty="0">
                <a:solidFill>
                  <a:srgbClr val="0070C0"/>
                </a:solidFill>
              </a:rPr>
              <a:t>multistep, iterative process</a:t>
            </a:r>
            <a:r>
              <a:rPr lang="en-US" dirty="0"/>
              <a:t>. Development teams rely on a system development life cycle to create </a:t>
            </a:r>
            <a:r>
              <a:rPr lang="en-US" dirty="0" smtClean="0"/>
              <a:t>software </a:t>
            </a:r>
            <a:r>
              <a:rPr lang="en-US" dirty="0"/>
              <a:t>with as little issues as possible</a:t>
            </a:r>
            <a:r>
              <a:rPr lang="en-US" dirty="0" smtClean="0"/>
              <a:t>.</a:t>
            </a:r>
          </a:p>
          <a:p>
            <a:pPr algn="just"/>
            <a:endParaRPr lang="en-US" dirty="0"/>
          </a:p>
          <a:p>
            <a:pPr algn="just"/>
            <a:r>
              <a:rPr lang="en-US" dirty="0"/>
              <a:t>The generalized version of an SDLC has </a:t>
            </a:r>
            <a:r>
              <a:rPr lang="en-US" dirty="0">
                <a:solidFill>
                  <a:srgbClr val="FF0000"/>
                </a:solidFill>
              </a:rPr>
              <a:t>6 distinct stages, </a:t>
            </a:r>
            <a:r>
              <a:rPr lang="en-US" dirty="0"/>
              <a:t>namely: </a:t>
            </a:r>
            <a:endParaRPr lang="en-US" dirty="0" smtClean="0"/>
          </a:p>
          <a:p>
            <a:pPr marL="514350" indent="-514350" algn="just">
              <a:buFont typeface="+mj-lt"/>
              <a:buAutoNum type="arabicPeriod"/>
            </a:pPr>
            <a:r>
              <a:rPr lang="en-US" dirty="0" smtClean="0">
                <a:solidFill>
                  <a:srgbClr val="7030A0"/>
                </a:solidFill>
              </a:rPr>
              <a:t>Planning, </a:t>
            </a:r>
          </a:p>
          <a:p>
            <a:pPr marL="514350" indent="-514350" algn="just">
              <a:buFont typeface="+mj-lt"/>
              <a:buAutoNum type="arabicPeriod"/>
            </a:pPr>
            <a:r>
              <a:rPr lang="en-US" dirty="0" smtClean="0">
                <a:solidFill>
                  <a:srgbClr val="7030A0"/>
                </a:solidFill>
              </a:rPr>
              <a:t>Analysis, </a:t>
            </a:r>
          </a:p>
          <a:p>
            <a:pPr marL="514350" indent="-514350" algn="just">
              <a:buFont typeface="+mj-lt"/>
              <a:buAutoNum type="arabicPeriod"/>
            </a:pPr>
            <a:r>
              <a:rPr lang="en-US" dirty="0" smtClean="0">
                <a:solidFill>
                  <a:srgbClr val="7030A0"/>
                </a:solidFill>
              </a:rPr>
              <a:t>Designing, </a:t>
            </a:r>
          </a:p>
          <a:p>
            <a:pPr marL="514350" indent="-514350" algn="just">
              <a:buFont typeface="+mj-lt"/>
              <a:buAutoNum type="arabicPeriod"/>
            </a:pPr>
            <a:r>
              <a:rPr lang="en-US" dirty="0" smtClean="0">
                <a:solidFill>
                  <a:srgbClr val="7030A0"/>
                </a:solidFill>
              </a:rPr>
              <a:t>Development &amp; testing, </a:t>
            </a:r>
          </a:p>
          <a:p>
            <a:pPr marL="514350" indent="-514350" algn="just">
              <a:buFont typeface="+mj-lt"/>
              <a:buAutoNum type="arabicPeriod"/>
            </a:pPr>
            <a:r>
              <a:rPr lang="en-US" dirty="0" smtClean="0">
                <a:solidFill>
                  <a:srgbClr val="7030A0"/>
                </a:solidFill>
              </a:rPr>
              <a:t>Implementation</a:t>
            </a:r>
          </a:p>
          <a:p>
            <a:pPr marL="514350" indent="-514350" algn="just">
              <a:buFont typeface="+mj-lt"/>
              <a:buAutoNum type="arabicPeriod"/>
            </a:pPr>
            <a:r>
              <a:rPr lang="en-US" dirty="0" smtClean="0">
                <a:solidFill>
                  <a:srgbClr val="7030A0"/>
                </a:solidFill>
              </a:rPr>
              <a:t>maintenance</a:t>
            </a:r>
            <a:r>
              <a:rPr lang="en-US" dirty="0"/>
              <a:t>. </a:t>
            </a:r>
            <a:endParaRPr lang="en-US" dirty="0" smtClean="0"/>
          </a:p>
          <a:p>
            <a:pPr marL="0" indent="0" algn="just">
              <a:buNone/>
            </a:pPr>
            <a:endParaRPr lang="en-US" dirty="0" smtClean="0"/>
          </a:p>
          <a:p>
            <a:pPr algn="just"/>
            <a:r>
              <a:rPr lang="en-US" dirty="0" smtClean="0"/>
              <a:t>Each </a:t>
            </a:r>
            <a:r>
              <a:rPr lang="en-US" dirty="0"/>
              <a:t>of them is briefly explained in the following section.</a:t>
            </a:r>
          </a:p>
          <a:p>
            <a:endParaRPr lang="en-IN" dirty="0"/>
          </a:p>
        </p:txBody>
      </p:sp>
    </p:spTree>
    <p:extLst>
      <p:ext uri="{BB962C8B-B14F-4D97-AF65-F5344CB8AC3E}">
        <p14:creationId xmlns:p14="http://schemas.microsoft.com/office/powerpoint/2010/main" val="14478060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717" y="232012"/>
            <a:ext cx="8707272" cy="6455391"/>
          </a:xfrm>
        </p:spPr>
        <p:txBody>
          <a:bodyPr>
            <a:normAutofit fontScale="77500" lnSpcReduction="20000"/>
          </a:bodyPr>
          <a:lstStyle/>
          <a:p>
            <a:pPr marL="0" indent="0">
              <a:buNone/>
            </a:pPr>
            <a:r>
              <a:rPr lang="en-IN" b="1" u="sng" dirty="0">
                <a:solidFill>
                  <a:srgbClr val="FF0000"/>
                </a:solidFill>
              </a:rPr>
              <a:t>Waterfall Model Application</a:t>
            </a:r>
          </a:p>
          <a:p>
            <a:pPr algn="just"/>
            <a:r>
              <a:rPr lang="en-US" dirty="0"/>
              <a:t>Every software developed is different and requires a suitable SDLC approach to be followed </a:t>
            </a:r>
            <a:r>
              <a:rPr lang="en-US" dirty="0" smtClean="0"/>
              <a:t>based on </a:t>
            </a:r>
            <a:r>
              <a:rPr lang="en-US" dirty="0"/>
              <a:t>the internal and external factors</a:t>
            </a:r>
            <a:r>
              <a:rPr lang="en-US" dirty="0" smtClean="0"/>
              <a:t>.</a:t>
            </a:r>
          </a:p>
          <a:p>
            <a:pPr algn="just"/>
            <a:endParaRPr lang="en-US" dirty="0" smtClean="0"/>
          </a:p>
          <a:p>
            <a:pPr algn="just"/>
            <a:r>
              <a:rPr lang="en-US" dirty="0" smtClean="0"/>
              <a:t>Some </a:t>
            </a:r>
            <a:r>
              <a:rPr lang="en-US" dirty="0"/>
              <a:t>situations where the use of Waterfall model is </a:t>
            </a:r>
            <a:r>
              <a:rPr lang="en-US" dirty="0" smtClean="0"/>
              <a:t>most </a:t>
            </a:r>
            <a:r>
              <a:rPr lang="en-IN" dirty="0" smtClean="0"/>
              <a:t>appropriate </a:t>
            </a:r>
            <a:r>
              <a:rPr lang="en-IN" dirty="0"/>
              <a:t>are</a:t>
            </a:r>
            <a:r>
              <a:rPr lang="en-IN" dirty="0" smtClean="0"/>
              <a:t>:</a:t>
            </a:r>
            <a:endParaRPr lang="en-IN" dirty="0"/>
          </a:p>
          <a:p>
            <a:pPr algn="just">
              <a:buFont typeface="Wingdings" panose="05000000000000000000" pitchFamily="2" charset="2"/>
              <a:buChar char="ü"/>
            </a:pPr>
            <a:r>
              <a:rPr lang="en-US" dirty="0"/>
              <a:t>Requirements are very well documented, </a:t>
            </a:r>
            <a:r>
              <a:rPr lang="en-US" b="1" u="sng" dirty="0">
                <a:solidFill>
                  <a:srgbClr val="0070C0"/>
                </a:solidFill>
                <a:effectLst>
                  <a:outerShdw blurRad="38100" dist="38100" dir="2700000" algn="tl">
                    <a:srgbClr val="000000">
                      <a:alpha val="43137"/>
                    </a:srgbClr>
                  </a:outerShdw>
                </a:effectLst>
              </a:rPr>
              <a:t>clear and fixed</a:t>
            </a:r>
            <a:r>
              <a:rPr lang="en-US" dirty="0" smtClean="0"/>
              <a:t>.</a:t>
            </a:r>
          </a:p>
          <a:p>
            <a:pPr algn="just">
              <a:buFont typeface="Wingdings" panose="05000000000000000000" pitchFamily="2" charset="2"/>
              <a:buChar char="ü"/>
            </a:pPr>
            <a:endParaRPr lang="en-US" dirty="0"/>
          </a:p>
          <a:p>
            <a:pPr algn="just">
              <a:buFont typeface="Wingdings" panose="05000000000000000000" pitchFamily="2" charset="2"/>
              <a:buChar char="ü"/>
            </a:pPr>
            <a:r>
              <a:rPr lang="en-IN" dirty="0"/>
              <a:t>Product definition </a:t>
            </a:r>
            <a:r>
              <a:rPr lang="en-IN" b="1" u="sng" dirty="0">
                <a:solidFill>
                  <a:srgbClr val="0070C0"/>
                </a:solidFill>
              </a:rPr>
              <a:t>is stable</a:t>
            </a:r>
            <a:r>
              <a:rPr lang="en-IN" dirty="0" smtClean="0"/>
              <a:t>.</a:t>
            </a:r>
          </a:p>
          <a:p>
            <a:pPr algn="just">
              <a:buFont typeface="Wingdings" panose="05000000000000000000" pitchFamily="2" charset="2"/>
              <a:buChar char="ü"/>
            </a:pPr>
            <a:endParaRPr lang="en-IN" dirty="0"/>
          </a:p>
          <a:p>
            <a:pPr algn="just">
              <a:buFont typeface="Wingdings" panose="05000000000000000000" pitchFamily="2" charset="2"/>
              <a:buChar char="ü"/>
            </a:pPr>
            <a:r>
              <a:rPr lang="en-US" dirty="0"/>
              <a:t>Technology is understood and is not dynamic</a:t>
            </a:r>
            <a:r>
              <a:rPr lang="en-US" dirty="0" smtClean="0"/>
              <a:t>.</a:t>
            </a:r>
          </a:p>
          <a:p>
            <a:pPr algn="just">
              <a:buFont typeface="Wingdings" panose="05000000000000000000" pitchFamily="2" charset="2"/>
              <a:buChar char="ü"/>
            </a:pPr>
            <a:endParaRPr lang="en-US" dirty="0"/>
          </a:p>
          <a:p>
            <a:pPr algn="just">
              <a:buFont typeface="Wingdings" panose="05000000000000000000" pitchFamily="2" charset="2"/>
              <a:buChar char="ü"/>
            </a:pPr>
            <a:r>
              <a:rPr lang="en-US" dirty="0"/>
              <a:t>There are no </a:t>
            </a:r>
            <a:r>
              <a:rPr lang="en-US" b="1" u="sng" dirty="0">
                <a:solidFill>
                  <a:srgbClr val="0070C0"/>
                </a:solidFill>
              </a:rPr>
              <a:t>ambiguous requirements</a:t>
            </a:r>
            <a:r>
              <a:rPr lang="en-US" dirty="0" smtClean="0"/>
              <a:t>.</a:t>
            </a:r>
          </a:p>
          <a:p>
            <a:pPr algn="just">
              <a:buFont typeface="Wingdings" panose="05000000000000000000" pitchFamily="2" charset="2"/>
              <a:buChar char="ü"/>
            </a:pPr>
            <a:endParaRPr lang="en-US" dirty="0"/>
          </a:p>
          <a:p>
            <a:pPr algn="just">
              <a:buFont typeface="Wingdings" panose="05000000000000000000" pitchFamily="2" charset="2"/>
              <a:buChar char="ü"/>
            </a:pPr>
            <a:r>
              <a:rPr lang="en-US" b="1" u="sng" dirty="0">
                <a:solidFill>
                  <a:srgbClr val="0070C0"/>
                </a:solidFill>
              </a:rPr>
              <a:t>Ample resources </a:t>
            </a:r>
            <a:r>
              <a:rPr lang="en-US" dirty="0"/>
              <a:t>with required expertise are available to support the product</a:t>
            </a:r>
            <a:r>
              <a:rPr lang="en-US" dirty="0" smtClean="0"/>
              <a:t>.</a:t>
            </a:r>
          </a:p>
          <a:p>
            <a:pPr algn="just">
              <a:buFont typeface="Wingdings" panose="05000000000000000000" pitchFamily="2" charset="2"/>
              <a:buChar char="ü"/>
            </a:pPr>
            <a:endParaRPr lang="en-US" dirty="0"/>
          </a:p>
          <a:p>
            <a:pPr algn="just">
              <a:buFont typeface="Wingdings" panose="05000000000000000000" pitchFamily="2" charset="2"/>
              <a:buChar char="ü"/>
            </a:pPr>
            <a:r>
              <a:rPr lang="en-IN" dirty="0"/>
              <a:t>The project is </a:t>
            </a:r>
            <a:r>
              <a:rPr lang="en-IN" b="1" u="sng" dirty="0">
                <a:solidFill>
                  <a:srgbClr val="FF0000"/>
                </a:solidFill>
                <a:effectLst>
                  <a:outerShdw blurRad="38100" dist="38100" dir="2700000" algn="tl">
                    <a:srgbClr val="000000">
                      <a:alpha val="43137"/>
                    </a:srgbClr>
                  </a:outerShdw>
                </a:effectLst>
              </a:rPr>
              <a:t>short</a:t>
            </a:r>
            <a:r>
              <a:rPr lang="en-IN" dirty="0"/>
              <a:t>.</a:t>
            </a:r>
          </a:p>
        </p:txBody>
      </p:sp>
    </p:spTree>
    <p:extLst>
      <p:ext uri="{BB962C8B-B14F-4D97-AF65-F5344CB8AC3E}">
        <p14:creationId xmlns:p14="http://schemas.microsoft.com/office/powerpoint/2010/main" val="1043573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069" y="300251"/>
            <a:ext cx="8843749" cy="6264322"/>
          </a:xfrm>
        </p:spPr>
        <p:txBody>
          <a:bodyPr>
            <a:normAutofit/>
          </a:bodyPr>
          <a:lstStyle/>
          <a:p>
            <a:pPr marL="0" indent="0">
              <a:buNone/>
            </a:pPr>
            <a:r>
              <a:rPr lang="en-IN" b="1" u="sng" dirty="0">
                <a:solidFill>
                  <a:srgbClr val="FF0000"/>
                </a:solidFill>
                <a:effectLst>
                  <a:outerShdw blurRad="38100" dist="38100" dir="2700000" algn="tl">
                    <a:srgbClr val="000000">
                      <a:alpha val="43137"/>
                    </a:srgbClr>
                  </a:outerShdw>
                </a:effectLst>
              </a:rPr>
              <a:t>Advantages of waterfall </a:t>
            </a:r>
            <a:r>
              <a:rPr lang="en-IN" b="1" u="sng" dirty="0" smtClean="0">
                <a:solidFill>
                  <a:srgbClr val="FF0000"/>
                </a:solidFill>
                <a:effectLst>
                  <a:outerShdw blurRad="38100" dist="38100" dir="2700000" algn="tl">
                    <a:srgbClr val="000000">
                      <a:alpha val="43137"/>
                    </a:srgbClr>
                  </a:outerShdw>
                </a:effectLst>
              </a:rPr>
              <a:t>model</a:t>
            </a:r>
          </a:p>
          <a:p>
            <a:pPr marL="0" indent="0">
              <a:buNone/>
            </a:pPr>
            <a:endParaRPr lang="en-IN" b="1" u="sng" dirty="0">
              <a:solidFill>
                <a:srgbClr val="FF0000"/>
              </a:solidFill>
              <a:effectLst>
                <a:outerShdw blurRad="38100" dist="38100" dir="2700000" algn="tl">
                  <a:srgbClr val="000000">
                    <a:alpha val="43137"/>
                  </a:srgbClr>
                </a:outerShdw>
              </a:effectLst>
            </a:endParaRPr>
          </a:p>
          <a:p>
            <a:pPr algn="just"/>
            <a:r>
              <a:rPr lang="en-US" dirty="0" smtClean="0"/>
              <a:t>This </a:t>
            </a:r>
            <a:r>
              <a:rPr lang="en-US" b="1" u="sng" dirty="0">
                <a:solidFill>
                  <a:srgbClr val="0070C0"/>
                </a:solidFill>
              </a:rPr>
              <a:t>model is simple </a:t>
            </a:r>
            <a:r>
              <a:rPr lang="en-US" dirty="0"/>
              <a:t>and easy to understand and use</a:t>
            </a:r>
            <a:r>
              <a:rPr lang="en-US" dirty="0" smtClean="0"/>
              <a:t>.</a:t>
            </a:r>
          </a:p>
          <a:p>
            <a:pPr algn="just"/>
            <a:endParaRPr lang="en-US" dirty="0"/>
          </a:p>
          <a:p>
            <a:pPr algn="just"/>
            <a:r>
              <a:rPr lang="en-US" dirty="0"/>
              <a:t>It is easy to manage due to the rigidity of the model – each phase has specific deliverables and a review process</a:t>
            </a:r>
            <a:r>
              <a:rPr lang="en-US" dirty="0" smtClean="0"/>
              <a:t>.</a:t>
            </a:r>
          </a:p>
          <a:p>
            <a:pPr algn="just"/>
            <a:endParaRPr lang="en-US" dirty="0"/>
          </a:p>
          <a:p>
            <a:pPr algn="just"/>
            <a:r>
              <a:rPr lang="en-US" dirty="0"/>
              <a:t>In this model phases are processed and completed one at a time. Phases do not overlap</a:t>
            </a:r>
            <a:r>
              <a:rPr lang="en-US" dirty="0" smtClean="0"/>
              <a:t>.</a:t>
            </a:r>
          </a:p>
          <a:p>
            <a:pPr algn="just"/>
            <a:endParaRPr lang="en-US" dirty="0"/>
          </a:p>
          <a:p>
            <a:pPr algn="just"/>
            <a:r>
              <a:rPr lang="en-US" dirty="0"/>
              <a:t>Waterfall model </a:t>
            </a:r>
            <a:r>
              <a:rPr lang="en-US" b="1" u="sng" dirty="0">
                <a:solidFill>
                  <a:srgbClr val="0070C0"/>
                </a:solidFill>
              </a:rPr>
              <a:t>works well for smaller projects </a:t>
            </a:r>
            <a:r>
              <a:rPr lang="en-US" dirty="0"/>
              <a:t>where requirements are clearly defined and very well understood.</a:t>
            </a:r>
          </a:p>
        </p:txBody>
      </p:sp>
    </p:spTree>
    <p:extLst>
      <p:ext uri="{BB962C8B-B14F-4D97-AF65-F5344CB8AC3E}">
        <p14:creationId xmlns:p14="http://schemas.microsoft.com/office/powerpoint/2010/main" val="29086175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955" y="259306"/>
            <a:ext cx="8543499" cy="6469039"/>
          </a:xfrm>
        </p:spPr>
        <p:txBody>
          <a:bodyPr>
            <a:normAutofit lnSpcReduction="10000"/>
          </a:bodyPr>
          <a:lstStyle/>
          <a:p>
            <a:pPr marL="0" indent="0">
              <a:buNone/>
            </a:pPr>
            <a:r>
              <a:rPr lang="en-IN" b="1" u="sng" dirty="0">
                <a:solidFill>
                  <a:srgbClr val="FF0000"/>
                </a:solidFill>
                <a:effectLst>
                  <a:outerShdw blurRad="38100" dist="38100" dir="2700000" algn="tl">
                    <a:srgbClr val="000000">
                      <a:alpha val="43137"/>
                    </a:srgbClr>
                  </a:outerShdw>
                </a:effectLst>
              </a:rPr>
              <a:t>Disadvantages of waterfall </a:t>
            </a:r>
            <a:r>
              <a:rPr lang="en-IN" b="1" u="sng" dirty="0" smtClean="0">
                <a:solidFill>
                  <a:srgbClr val="FF0000"/>
                </a:solidFill>
                <a:effectLst>
                  <a:outerShdw blurRad="38100" dist="38100" dir="2700000" algn="tl">
                    <a:srgbClr val="000000">
                      <a:alpha val="43137"/>
                    </a:srgbClr>
                  </a:outerShdw>
                </a:effectLst>
              </a:rPr>
              <a:t>model</a:t>
            </a:r>
          </a:p>
          <a:p>
            <a:pPr marL="0" indent="0">
              <a:buNone/>
            </a:pPr>
            <a:endParaRPr lang="en-IN" b="1" u="sng" dirty="0" smtClean="0">
              <a:solidFill>
                <a:srgbClr val="FF0000"/>
              </a:solidFill>
              <a:effectLst>
                <a:outerShdw blurRad="38100" dist="38100" dir="2700000" algn="tl">
                  <a:srgbClr val="000000">
                    <a:alpha val="43137"/>
                  </a:srgbClr>
                </a:outerShdw>
              </a:effectLst>
            </a:endParaRPr>
          </a:p>
          <a:p>
            <a:pPr algn="just"/>
            <a:r>
              <a:rPr lang="en-US" sz="2400" dirty="0"/>
              <a:t>Once an application is in the </a:t>
            </a:r>
            <a:r>
              <a:rPr lang="en-US" sz="2400" b="1" dirty="0">
                <a:hlinkClick r:id="rId2" tooltip="what is software testing"/>
              </a:rPr>
              <a:t>testing</a:t>
            </a:r>
            <a:r>
              <a:rPr lang="en-US" sz="2400" dirty="0"/>
              <a:t> stage, it is very difficult to go back and change something that was not well-thought out in the concept stage</a:t>
            </a:r>
            <a:r>
              <a:rPr lang="en-US" sz="2400" dirty="0" smtClean="0"/>
              <a:t>.</a:t>
            </a:r>
          </a:p>
          <a:p>
            <a:pPr marL="0" indent="0" algn="just">
              <a:buNone/>
            </a:pPr>
            <a:endParaRPr lang="en-US" sz="2400" dirty="0"/>
          </a:p>
          <a:p>
            <a:pPr algn="just"/>
            <a:r>
              <a:rPr lang="en-US" sz="2400" dirty="0"/>
              <a:t>High amounts of risk and uncertainty</a:t>
            </a:r>
            <a:r>
              <a:rPr lang="en-US" sz="2400" dirty="0" smtClean="0"/>
              <a:t>.</a:t>
            </a:r>
          </a:p>
          <a:p>
            <a:pPr algn="just"/>
            <a:endParaRPr lang="en-US" sz="2400" dirty="0"/>
          </a:p>
          <a:p>
            <a:pPr algn="just"/>
            <a:r>
              <a:rPr lang="en-US" sz="2400" b="1" u="sng" dirty="0">
                <a:solidFill>
                  <a:srgbClr val="0070C0"/>
                </a:solidFill>
              </a:rPr>
              <a:t>Not a good model for complex </a:t>
            </a:r>
            <a:r>
              <a:rPr lang="en-US" sz="2400" dirty="0"/>
              <a:t>and object-oriented projects</a:t>
            </a:r>
            <a:r>
              <a:rPr lang="en-US" sz="2400" dirty="0" smtClean="0"/>
              <a:t>.</a:t>
            </a:r>
          </a:p>
          <a:p>
            <a:pPr algn="just"/>
            <a:endParaRPr lang="en-US" sz="2400" dirty="0"/>
          </a:p>
          <a:p>
            <a:pPr algn="just"/>
            <a:r>
              <a:rPr lang="en-US" sz="2400" b="1" u="sng" dirty="0">
                <a:solidFill>
                  <a:srgbClr val="0070C0"/>
                </a:solidFill>
              </a:rPr>
              <a:t>Poor model </a:t>
            </a:r>
            <a:r>
              <a:rPr lang="en-US" sz="2400" dirty="0"/>
              <a:t>for long and ongoing projects</a:t>
            </a:r>
            <a:r>
              <a:rPr lang="en-US" sz="2400" dirty="0" smtClean="0"/>
              <a:t>.</a:t>
            </a:r>
          </a:p>
          <a:p>
            <a:pPr algn="just"/>
            <a:endParaRPr lang="en-US" sz="2400" dirty="0"/>
          </a:p>
          <a:p>
            <a:pPr algn="just"/>
            <a:r>
              <a:rPr lang="en-US" sz="2400" dirty="0"/>
              <a:t>Not suitable for the projects where requirements are at a moderate to </a:t>
            </a:r>
            <a:r>
              <a:rPr lang="en-US" sz="2400" b="1" u="sng" dirty="0">
                <a:solidFill>
                  <a:srgbClr val="0070C0"/>
                </a:solidFill>
              </a:rPr>
              <a:t>high risk of changing</a:t>
            </a:r>
            <a:r>
              <a:rPr lang="en-US" sz="2400" dirty="0" smtClean="0"/>
              <a:t>.</a:t>
            </a:r>
          </a:p>
          <a:p>
            <a:pPr algn="just"/>
            <a:endParaRPr lang="en-US" sz="2400" dirty="0"/>
          </a:p>
          <a:p>
            <a:pPr algn="just"/>
            <a:r>
              <a:rPr lang="en-IN" sz="2400" dirty="0"/>
              <a:t>Cannot accommodate changing requirements.</a:t>
            </a:r>
          </a:p>
          <a:p>
            <a:pPr algn="just"/>
            <a:endParaRPr lang="en-US" sz="2400" dirty="0"/>
          </a:p>
          <a:p>
            <a:pPr marL="0" indent="0">
              <a:buNone/>
            </a:pPr>
            <a:endParaRPr lang="en-IN" b="1" u="sng"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731615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421" y="218364"/>
            <a:ext cx="8720919" cy="6469039"/>
          </a:xfrm>
        </p:spPr>
        <p:txBody>
          <a:bodyPr>
            <a:normAutofit fontScale="92500" lnSpcReduction="10000"/>
          </a:bodyPr>
          <a:lstStyle/>
          <a:p>
            <a:pPr marL="0" indent="0">
              <a:buNone/>
            </a:pPr>
            <a:r>
              <a:rPr lang="en-US" b="1" u="sng" dirty="0">
                <a:solidFill>
                  <a:srgbClr val="FF0000"/>
                </a:solidFill>
              </a:rPr>
              <a:t>When to use the waterfall </a:t>
            </a:r>
            <a:r>
              <a:rPr lang="en-US" b="1" u="sng" dirty="0" smtClean="0">
                <a:solidFill>
                  <a:srgbClr val="FF0000"/>
                </a:solidFill>
              </a:rPr>
              <a:t>model</a:t>
            </a:r>
          </a:p>
          <a:p>
            <a:pPr marL="0" indent="0">
              <a:buNone/>
            </a:pPr>
            <a:endParaRPr lang="en-US" b="1" u="sng" dirty="0">
              <a:solidFill>
                <a:srgbClr val="FF0000"/>
              </a:solidFill>
            </a:endParaRPr>
          </a:p>
          <a:p>
            <a:r>
              <a:rPr lang="en-US" dirty="0"/>
              <a:t>This model is used only when the requirements are very well known, clear and fixed</a:t>
            </a:r>
            <a:r>
              <a:rPr lang="en-US" dirty="0" smtClean="0"/>
              <a:t>.</a:t>
            </a:r>
            <a:endParaRPr lang="en-US" dirty="0"/>
          </a:p>
          <a:p>
            <a:r>
              <a:rPr lang="en-US" dirty="0"/>
              <a:t>Product definition is stable</a:t>
            </a:r>
            <a:r>
              <a:rPr lang="en-US" dirty="0" smtClean="0"/>
              <a:t>.</a:t>
            </a:r>
            <a:endParaRPr lang="en-US" dirty="0"/>
          </a:p>
          <a:p>
            <a:r>
              <a:rPr lang="en-US" dirty="0"/>
              <a:t>Technology is understood</a:t>
            </a:r>
            <a:r>
              <a:rPr lang="en-US" dirty="0" smtClean="0"/>
              <a:t>.</a:t>
            </a:r>
            <a:endParaRPr lang="en-US" dirty="0"/>
          </a:p>
          <a:p>
            <a:r>
              <a:rPr lang="en-US" dirty="0"/>
              <a:t>There are no ambiguous </a:t>
            </a:r>
            <a:r>
              <a:rPr lang="en-US" dirty="0" smtClean="0"/>
              <a:t>requirements</a:t>
            </a:r>
          </a:p>
          <a:p>
            <a:endParaRPr lang="en-US" dirty="0" smtClean="0"/>
          </a:p>
          <a:p>
            <a:pPr marL="0" indent="0">
              <a:buNone/>
            </a:pPr>
            <a:r>
              <a:rPr lang="en-US" b="1" u="sng" dirty="0" smtClean="0">
                <a:solidFill>
                  <a:srgbClr val="7030A0"/>
                </a:solidFill>
                <a:effectLst>
                  <a:outerShdw blurRad="38100" dist="38100" dir="2700000" algn="tl">
                    <a:srgbClr val="000000">
                      <a:alpha val="43137"/>
                    </a:srgbClr>
                  </a:outerShdw>
                </a:effectLst>
              </a:rPr>
              <a:t>NOTE:</a:t>
            </a:r>
          </a:p>
          <a:p>
            <a:pPr algn="just"/>
            <a:r>
              <a:rPr lang="en-US" dirty="0" smtClean="0"/>
              <a:t>In </a:t>
            </a:r>
            <a:r>
              <a:rPr lang="en-US" dirty="0"/>
              <a:t>Waterfall model, very less customer interaction is involved during the development of the product. Once the product is ready then only it can be demonstrated to the end users</a:t>
            </a:r>
            <a:r>
              <a:rPr lang="en-US" dirty="0" smtClean="0"/>
              <a:t>.</a:t>
            </a:r>
          </a:p>
          <a:p>
            <a:pPr algn="just"/>
            <a:endParaRPr lang="en-US" dirty="0"/>
          </a:p>
          <a:p>
            <a:pPr algn="just"/>
            <a:r>
              <a:rPr lang="en-US" dirty="0"/>
              <a:t>Once the product is developed and if any failure occurs then the cost of fixing such issues are very high, because we need to update everything from document till the logic.</a:t>
            </a:r>
          </a:p>
          <a:p>
            <a:endParaRPr lang="en-US" dirty="0"/>
          </a:p>
          <a:p>
            <a:endParaRPr lang="en-IN" dirty="0"/>
          </a:p>
        </p:txBody>
      </p:sp>
    </p:spTree>
    <p:extLst>
      <p:ext uri="{BB962C8B-B14F-4D97-AF65-F5344CB8AC3E}">
        <p14:creationId xmlns:p14="http://schemas.microsoft.com/office/powerpoint/2010/main" val="4777628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494683"/>
          </a:xfrm>
        </p:spPr>
        <p:txBody>
          <a:bodyPr>
            <a:normAutofit fontScale="90000"/>
          </a:bodyPr>
          <a:lstStyle/>
          <a:p>
            <a:r>
              <a:rPr lang="en-IN" sz="4000" b="1" dirty="0" smtClean="0">
                <a:solidFill>
                  <a:srgbClr val="FF0000"/>
                </a:solidFill>
                <a:effectLst>
                  <a:outerShdw blurRad="38100" dist="38100" dir="2700000" algn="tl">
                    <a:srgbClr val="000000">
                      <a:alpha val="43137"/>
                    </a:srgbClr>
                  </a:outerShdw>
                </a:effectLst>
                <a:latin typeface="+mn-lt"/>
              </a:rPr>
              <a:t>2. V-</a:t>
            </a:r>
            <a:r>
              <a:rPr lang="en-IN" sz="4000" b="1" dirty="0">
                <a:solidFill>
                  <a:srgbClr val="FF0000"/>
                </a:solidFill>
                <a:effectLst>
                  <a:outerShdw blurRad="38100" dist="38100" dir="2700000" algn="tl">
                    <a:srgbClr val="000000">
                      <a:alpha val="43137"/>
                    </a:srgbClr>
                  </a:outerShdw>
                </a:effectLst>
                <a:latin typeface="+mn-lt"/>
              </a:rPr>
              <a:t>-</a:t>
            </a:r>
            <a:r>
              <a:rPr lang="en-IN" sz="4000" b="1" dirty="0" smtClean="0">
                <a:solidFill>
                  <a:srgbClr val="FF0000"/>
                </a:solidFill>
                <a:effectLst>
                  <a:outerShdw blurRad="38100" dist="38100" dir="2700000" algn="tl">
                    <a:srgbClr val="000000">
                      <a:alpha val="43137"/>
                    </a:srgbClr>
                  </a:outerShdw>
                </a:effectLst>
                <a:latin typeface="+mn-lt"/>
              </a:rPr>
              <a:t>MODEL</a:t>
            </a:r>
            <a:endParaRPr lang="en-IN" sz="4000" b="1" dirty="0">
              <a:solidFill>
                <a:srgbClr val="FF0000"/>
              </a:solidFill>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204715" y="955343"/>
            <a:ext cx="8734569" cy="5704764"/>
          </a:xfrm>
        </p:spPr>
        <p:txBody>
          <a:bodyPr>
            <a:normAutofit fontScale="92500" lnSpcReduction="10000"/>
          </a:bodyPr>
          <a:lstStyle/>
          <a:p>
            <a:pPr algn="just"/>
            <a:r>
              <a:rPr lang="en-US" dirty="0"/>
              <a:t>The V - model is SDLC model where execution of processes happens in a sequential manner in </a:t>
            </a:r>
            <a:r>
              <a:rPr lang="en-US" dirty="0" smtClean="0"/>
              <a:t>V shape.</a:t>
            </a:r>
          </a:p>
          <a:p>
            <a:pPr algn="just"/>
            <a:endParaRPr lang="en-US" dirty="0"/>
          </a:p>
          <a:p>
            <a:pPr algn="just"/>
            <a:r>
              <a:rPr lang="en-US" dirty="0"/>
              <a:t>It is also known as Verification and Validation model</a:t>
            </a:r>
            <a:r>
              <a:rPr lang="en-US" dirty="0" smtClean="0"/>
              <a:t>.</a:t>
            </a:r>
          </a:p>
          <a:p>
            <a:pPr algn="just"/>
            <a:endParaRPr lang="en-US" dirty="0"/>
          </a:p>
          <a:p>
            <a:pPr algn="just"/>
            <a:r>
              <a:rPr lang="en-US" dirty="0"/>
              <a:t>V - Model is an extension of the waterfall model and is based on association of a testing phase </a:t>
            </a:r>
            <a:r>
              <a:rPr lang="en-US" dirty="0" smtClean="0"/>
              <a:t>for each </a:t>
            </a:r>
            <a:r>
              <a:rPr lang="en-US" dirty="0"/>
              <a:t>corresponding development stage. </a:t>
            </a:r>
            <a:endParaRPr lang="en-US" dirty="0" smtClean="0"/>
          </a:p>
          <a:p>
            <a:pPr algn="just"/>
            <a:endParaRPr lang="en-US" dirty="0" smtClean="0"/>
          </a:p>
          <a:p>
            <a:pPr algn="just"/>
            <a:r>
              <a:rPr lang="en-US" dirty="0" smtClean="0"/>
              <a:t>This </a:t>
            </a:r>
            <a:r>
              <a:rPr lang="en-US" dirty="0"/>
              <a:t>means that for every single phase in </a:t>
            </a:r>
            <a:r>
              <a:rPr lang="en-US" dirty="0" smtClean="0"/>
              <a:t>the development </a:t>
            </a:r>
            <a:r>
              <a:rPr lang="en-US" dirty="0"/>
              <a:t>cycle there is a directly associated testing phase. </a:t>
            </a:r>
            <a:endParaRPr lang="en-US" dirty="0" smtClean="0"/>
          </a:p>
          <a:p>
            <a:pPr algn="just"/>
            <a:endParaRPr lang="en-US" dirty="0" smtClean="0"/>
          </a:p>
          <a:p>
            <a:pPr algn="just"/>
            <a:r>
              <a:rPr lang="en-US" dirty="0" smtClean="0"/>
              <a:t>This </a:t>
            </a:r>
            <a:r>
              <a:rPr lang="en-US" dirty="0"/>
              <a:t>is a highly disciplined </a:t>
            </a:r>
            <a:r>
              <a:rPr lang="en-US" dirty="0" smtClean="0"/>
              <a:t>model and </a:t>
            </a:r>
            <a:r>
              <a:rPr lang="en-US" dirty="0"/>
              <a:t>next phase starts only after completion of the previous phase.</a:t>
            </a:r>
            <a:endParaRPr lang="en-IN" dirty="0"/>
          </a:p>
        </p:txBody>
      </p:sp>
    </p:spTree>
    <p:extLst>
      <p:ext uri="{BB962C8B-B14F-4D97-AF65-F5344CB8AC3E}">
        <p14:creationId xmlns:p14="http://schemas.microsoft.com/office/powerpoint/2010/main" val="1082039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307" y="354842"/>
            <a:ext cx="8679977" cy="6264322"/>
          </a:xfrm>
        </p:spPr>
        <p:txBody>
          <a:bodyPr/>
          <a:lstStyle/>
          <a:p>
            <a:pPr marL="0" indent="0">
              <a:buNone/>
            </a:pPr>
            <a:r>
              <a:rPr lang="en-IN" b="1" u="sng" dirty="0">
                <a:solidFill>
                  <a:srgbClr val="7030A0"/>
                </a:solidFill>
                <a:effectLst>
                  <a:outerShdw blurRad="38100" dist="38100" dir="2700000" algn="tl">
                    <a:srgbClr val="000000">
                      <a:alpha val="43137"/>
                    </a:srgbClr>
                  </a:outerShdw>
                </a:effectLst>
              </a:rPr>
              <a:t>V- Model design</a:t>
            </a:r>
          </a:p>
          <a:p>
            <a:pPr algn="just"/>
            <a:r>
              <a:rPr lang="en-US" dirty="0"/>
              <a:t>Under V-Model, the corresponding testing phase of the development phase is planned in parallel</a:t>
            </a:r>
            <a:r>
              <a:rPr lang="en-US" dirty="0" smtClean="0"/>
              <a:t>.</a:t>
            </a:r>
          </a:p>
          <a:p>
            <a:pPr algn="just"/>
            <a:endParaRPr lang="en-US" dirty="0"/>
          </a:p>
          <a:p>
            <a:pPr algn="just"/>
            <a:r>
              <a:rPr lang="en-US" dirty="0"/>
              <a:t>So there are </a:t>
            </a:r>
            <a:r>
              <a:rPr lang="en-US" b="1" u="sng" dirty="0" smtClean="0">
                <a:solidFill>
                  <a:srgbClr val="FF0000"/>
                </a:solidFill>
                <a:effectLst>
                  <a:outerShdw blurRad="38100" dist="38100" dir="2700000" algn="tl">
                    <a:srgbClr val="000000">
                      <a:alpha val="43137"/>
                    </a:srgbClr>
                  </a:outerShdw>
                </a:effectLst>
              </a:rPr>
              <a:t>VERIFICATION PHASES </a:t>
            </a:r>
            <a:r>
              <a:rPr lang="en-US" dirty="0" smtClean="0"/>
              <a:t>on </a:t>
            </a:r>
            <a:r>
              <a:rPr lang="en-US" dirty="0"/>
              <a:t>one side of the .V. and </a:t>
            </a:r>
            <a:r>
              <a:rPr lang="en-US" b="1" u="sng" dirty="0" smtClean="0">
                <a:solidFill>
                  <a:srgbClr val="FF0000"/>
                </a:solidFill>
                <a:effectLst>
                  <a:outerShdw blurRad="38100" dist="38100" dir="2700000" algn="tl">
                    <a:srgbClr val="000000">
                      <a:alpha val="43137"/>
                    </a:srgbClr>
                  </a:outerShdw>
                </a:effectLst>
              </a:rPr>
              <a:t>VALIDATION PHASES </a:t>
            </a:r>
            <a:r>
              <a:rPr lang="en-US" dirty="0" smtClean="0"/>
              <a:t>on </a:t>
            </a:r>
            <a:r>
              <a:rPr lang="en-US" dirty="0"/>
              <a:t>the other side</a:t>
            </a:r>
            <a:r>
              <a:rPr lang="en-US" dirty="0" smtClean="0"/>
              <a:t>.</a:t>
            </a:r>
          </a:p>
          <a:p>
            <a:pPr algn="just"/>
            <a:endParaRPr lang="en-US" dirty="0"/>
          </a:p>
          <a:p>
            <a:pPr algn="just"/>
            <a:r>
              <a:rPr lang="en-US" b="1" u="sng" dirty="0" smtClean="0">
                <a:solidFill>
                  <a:srgbClr val="FF0000"/>
                </a:solidFill>
                <a:effectLst>
                  <a:outerShdw blurRad="38100" dist="38100" dir="2700000" algn="tl">
                    <a:srgbClr val="000000">
                      <a:alpha val="43137"/>
                    </a:srgbClr>
                  </a:outerShdw>
                </a:effectLst>
              </a:rPr>
              <a:t>CODING PHASE </a:t>
            </a:r>
            <a:r>
              <a:rPr lang="en-US" dirty="0" smtClean="0"/>
              <a:t>joins </a:t>
            </a:r>
            <a:r>
              <a:rPr lang="en-US" dirty="0"/>
              <a:t>the two sides of the V-Model.</a:t>
            </a:r>
            <a:endParaRPr lang="en-IN" dirty="0"/>
          </a:p>
        </p:txBody>
      </p:sp>
    </p:spTree>
    <p:extLst>
      <p:ext uri="{BB962C8B-B14F-4D97-AF65-F5344CB8AC3E}">
        <p14:creationId xmlns:p14="http://schemas.microsoft.com/office/powerpoint/2010/main" val="34311341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8" name="Picture 4" descr="Software Engineering | SDLC V-Model - GeeksforGeek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7148" y="1498079"/>
            <a:ext cx="546945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7458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182" y="163774"/>
            <a:ext cx="8830102" cy="6482686"/>
          </a:xfrm>
        </p:spPr>
        <p:txBody>
          <a:bodyPr>
            <a:normAutofit lnSpcReduction="10000"/>
          </a:bodyPr>
          <a:lstStyle/>
          <a:p>
            <a:pPr marL="0" indent="0" algn="just">
              <a:buNone/>
            </a:pPr>
            <a:r>
              <a:rPr lang="en-IN" b="1" u="sng" dirty="0">
                <a:solidFill>
                  <a:srgbClr val="7030A0"/>
                </a:solidFill>
                <a:effectLst>
                  <a:outerShdw blurRad="38100" dist="38100" dir="2700000" algn="tl">
                    <a:srgbClr val="000000">
                      <a:alpha val="43137"/>
                    </a:srgbClr>
                  </a:outerShdw>
                </a:effectLst>
              </a:rPr>
              <a:t>Verification Phases</a:t>
            </a:r>
          </a:p>
          <a:p>
            <a:pPr marL="0" indent="0" algn="just">
              <a:buNone/>
            </a:pPr>
            <a:r>
              <a:rPr lang="en-US" dirty="0"/>
              <a:t>Following are the Verification phases in V-Model:</a:t>
            </a:r>
          </a:p>
          <a:p>
            <a:pPr marL="514350" indent="-514350" algn="just">
              <a:buFont typeface="+mj-lt"/>
              <a:buAutoNum type="arabicPeriod"/>
            </a:pPr>
            <a:r>
              <a:rPr lang="en-US" b="1" u="sng" dirty="0">
                <a:solidFill>
                  <a:srgbClr val="FF0000"/>
                </a:solidFill>
                <a:effectLst>
                  <a:outerShdw blurRad="38100" dist="38100" dir="2700000" algn="tl">
                    <a:srgbClr val="000000">
                      <a:alpha val="43137"/>
                    </a:srgbClr>
                  </a:outerShdw>
                </a:effectLst>
              </a:rPr>
              <a:t>Business Requirement Analysis: </a:t>
            </a:r>
            <a:endParaRPr lang="en-US" b="1" u="sng" dirty="0" smtClean="0">
              <a:solidFill>
                <a:srgbClr val="FF0000"/>
              </a:solidFill>
              <a:effectLst>
                <a:outerShdw blurRad="38100" dist="38100" dir="2700000" algn="tl">
                  <a:srgbClr val="000000">
                    <a:alpha val="43137"/>
                  </a:srgbClr>
                </a:outerShdw>
              </a:effectLst>
            </a:endParaRPr>
          </a:p>
          <a:p>
            <a:pPr marL="0" indent="0">
              <a:buNone/>
            </a:pPr>
            <a:endParaRPr lang="en-US" b="1" u="sng" dirty="0" smtClean="0">
              <a:solidFill>
                <a:srgbClr val="0070C0"/>
              </a:solidFill>
              <a:effectLst>
                <a:outerShdw blurRad="38100" dist="38100" dir="2700000" algn="tl">
                  <a:srgbClr val="000000">
                    <a:alpha val="43137"/>
                  </a:srgbClr>
                </a:outerShdw>
              </a:effectLst>
            </a:endParaRPr>
          </a:p>
          <a:p>
            <a:pPr algn="just"/>
            <a:r>
              <a:rPr lang="en-US" dirty="0" smtClean="0"/>
              <a:t>This </a:t>
            </a:r>
            <a:r>
              <a:rPr lang="en-US" dirty="0"/>
              <a:t>is the first phase in the development cycle </a:t>
            </a:r>
            <a:r>
              <a:rPr lang="en-US" dirty="0" smtClean="0"/>
              <a:t>where the </a:t>
            </a:r>
            <a:r>
              <a:rPr lang="en-US" b="1" u="sng" dirty="0">
                <a:solidFill>
                  <a:srgbClr val="0070C0"/>
                </a:solidFill>
              </a:rPr>
              <a:t>product requirements are understood </a:t>
            </a:r>
            <a:r>
              <a:rPr lang="en-US" dirty="0"/>
              <a:t>from the customer perspective. </a:t>
            </a:r>
            <a:endParaRPr lang="en-US" dirty="0" smtClean="0"/>
          </a:p>
          <a:p>
            <a:pPr algn="just"/>
            <a:endParaRPr lang="en-US" dirty="0" smtClean="0"/>
          </a:p>
          <a:p>
            <a:pPr algn="just"/>
            <a:r>
              <a:rPr lang="en-US" dirty="0" smtClean="0"/>
              <a:t>This phase involves </a:t>
            </a:r>
            <a:r>
              <a:rPr lang="en-US" b="1" u="sng" dirty="0">
                <a:solidFill>
                  <a:srgbClr val="0070C0"/>
                </a:solidFill>
              </a:rPr>
              <a:t>detailed communication with the custome</a:t>
            </a:r>
            <a:r>
              <a:rPr lang="en-US" b="1" u="sng" dirty="0">
                <a:solidFill>
                  <a:srgbClr val="FF0000"/>
                </a:solidFill>
              </a:rPr>
              <a:t>r</a:t>
            </a:r>
            <a:r>
              <a:rPr lang="en-US" dirty="0"/>
              <a:t> to understand his expectations </a:t>
            </a:r>
            <a:r>
              <a:rPr lang="en-US" dirty="0" smtClean="0"/>
              <a:t>and exact </a:t>
            </a:r>
            <a:r>
              <a:rPr lang="en-US" dirty="0"/>
              <a:t>requirement. </a:t>
            </a:r>
            <a:endParaRPr lang="en-US" dirty="0" smtClean="0"/>
          </a:p>
          <a:p>
            <a:pPr algn="just"/>
            <a:endParaRPr lang="en-US" dirty="0" smtClean="0"/>
          </a:p>
          <a:p>
            <a:pPr algn="just"/>
            <a:r>
              <a:rPr lang="en-US" dirty="0" smtClean="0"/>
              <a:t>The </a:t>
            </a:r>
            <a:r>
              <a:rPr lang="en-US" dirty="0"/>
              <a:t>acceptance test </a:t>
            </a:r>
            <a:r>
              <a:rPr lang="en-US" dirty="0" smtClean="0"/>
              <a:t>design planning </a:t>
            </a:r>
            <a:r>
              <a:rPr lang="en-US" dirty="0"/>
              <a:t>is done at this stage as business requirements can be used as an input </a:t>
            </a:r>
            <a:r>
              <a:rPr lang="en-US" dirty="0" smtClean="0"/>
              <a:t>for </a:t>
            </a:r>
            <a:r>
              <a:rPr lang="en-IN" u="sng" dirty="0" smtClean="0">
                <a:solidFill>
                  <a:srgbClr val="0070C0"/>
                </a:solidFill>
              </a:rPr>
              <a:t>acceptance </a:t>
            </a:r>
            <a:r>
              <a:rPr lang="en-IN" u="sng" dirty="0">
                <a:solidFill>
                  <a:srgbClr val="0070C0"/>
                </a:solidFill>
              </a:rPr>
              <a:t>testing</a:t>
            </a:r>
            <a:r>
              <a:rPr lang="en-IN" u="sng" dirty="0" smtClean="0">
                <a:solidFill>
                  <a:srgbClr val="0070C0"/>
                </a:solidFill>
              </a:rPr>
              <a:t>.</a:t>
            </a:r>
            <a:endParaRPr lang="en-IN" u="sng" dirty="0">
              <a:solidFill>
                <a:srgbClr val="0070C0"/>
              </a:solidFill>
            </a:endParaRPr>
          </a:p>
        </p:txBody>
      </p:sp>
    </p:spTree>
    <p:extLst>
      <p:ext uri="{BB962C8B-B14F-4D97-AF65-F5344CB8AC3E}">
        <p14:creationId xmlns:p14="http://schemas.microsoft.com/office/powerpoint/2010/main" val="15577485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307" y="232012"/>
            <a:ext cx="8584442" cy="6625988"/>
          </a:xfrm>
        </p:spPr>
        <p:txBody>
          <a:bodyPr>
            <a:normAutofit fontScale="85000" lnSpcReduction="20000"/>
          </a:bodyPr>
          <a:lstStyle/>
          <a:p>
            <a:pPr marL="514350" indent="-514350" algn="just">
              <a:buFont typeface="+mj-lt"/>
              <a:buAutoNum type="arabicPeriod" startAt="2"/>
            </a:pPr>
            <a:r>
              <a:rPr lang="en-US" b="1" u="sng" dirty="0">
                <a:solidFill>
                  <a:srgbClr val="FF0000"/>
                </a:solidFill>
                <a:effectLst>
                  <a:outerShdw blurRad="38100" dist="38100" dir="2700000" algn="tl">
                    <a:srgbClr val="000000">
                      <a:alpha val="43137"/>
                    </a:srgbClr>
                  </a:outerShdw>
                </a:effectLst>
              </a:rPr>
              <a:t>System Design: </a:t>
            </a:r>
            <a:endParaRPr lang="en-US" b="1" u="sng" dirty="0" smtClean="0">
              <a:solidFill>
                <a:srgbClr val="FF0000"/>
              </a:solidFill>
              <a:effectLst>
                <a:outerShdw blurRad="38100" dist="38100" dir="2700000" algn="tl">
                  <a:srgbClr val="000000">
                    <a:alpha val="43137"/>
                  </a:srgbClr>
                </a:outerShdw>
              </a:effectLst>
            </a:endParaRPr>
          </a:p>
          <a:p>
            <a:pPr algn="just"/>
            <a:r>
              <a:rPr lang="en-US" dirty="0" smtClean="0"/>
              <a:t>Once </a:t>
            </a:r>
            <a:r>
              <a:rPr lang="en-US" dirty="0"/>
              <a:t>you have the clear and detailed product requirements, </a:t>
            </a:r>
            <a:r>
              <a:rPr lang="en-US" dirty="0" smtClean="0"/>
              <a:t>it's </a:t>
            </a:r>
            <a:r>
              <a:rPr lang="en-US" dirty="0"/>
              <a:t>time </a:t>
            </a:r>
            <a:r>
              <a:rPr lang="en-US" dirty="0" smtClean="0"/>
              <a:t>to design </a:t>
            </a:r>
            <a:r>
              <a:rPr lang="en-US" dirty="0"/>
              <a:t>the complete system</a:t>
            </a:r>
            <a:r>
              <a:rPr lang="en-US" dirty="0" smtClean="0"/>
              <a:t>.</a:t>
            </a:r>
          </a:p>
          <a:p>
            <a:pPr algn="just"/>
            <a:endParaRPr lang="en-US" dirty="0" smtClean="0"/>
          </a:p>
          <a:p>
            <a:pPr algn="just"/>
            <a:r>
              <a:rPr lang="en-US" dirty="0" smtClean="0"/>
              <a:t> </a:t>
            </a:r>
            <a:r>
              <a:rPr lang="en-US" dirty="0"/>
              <a:t>System design would comprise of </a:t>
            </a:r>
            <a:r>
              <a:rPr lang="en-US" b="1" u="sng" dirty="0">
                <a:solidFill>
                  <a:srgbClr val="002060"/>
                </a:solidFill>
                <a:effectLst>
                  <a:outerShdw blurRad="38100" dist="38100" dir="2700000" algn="tl">
                    <a:srgbClr val="000000">
                      <a:alpha val="43137"/>
                    </a:srgbClr>
                  </a:outerShdw>
                </a:effectLst>
              </a:rPr>
              <a:t>understanding and </a:t>
            </a:r>
            <a:r>
              <a:rPr lang="en-US" b="1" u="sng" dirty="0" smtClean="0">
                <a:solidFill>
                  <a:srgbClr val="002060"/>
                </a:solidFill>
                <a:effectLst>
                  <a:outerShdw blurRad="38100" dist="38100" dir="2700000" algn="tl">
                    <a:srgbClr val="000000">
                      <a:alpha val="43137"/>
                    </a:srgbClr>
                  </a:outerShdw>
                </a:effectLst>
              </a:rPr>
              <a:t>detailing the </a:t>
            </a:r>
            <a:r>
              <a:rPr lang="en-US" dirty="0"/>
              <a:t>complete hardware and communication setup for the product under development</a:t>
            </a:r>
            <a:r>
              <a:rPr lang="en-US" dirty="0" smtClean="0"/>
              <a:t>.</a:t>
            </a:r>
          </a:p>
          <a:p>
            <a:pPr algn="just"/>
            <a:endParaRPr lang="en-US" dirty="0"/>
          </a:p>
          <a:p>
            <a:pPr marL="514350" indent="-514350" algn="just">
              <a:buFont typeface="+mj-lt"/>
              <a:buAutoNum type="arabicPeriod" startAt="3"/>
            </a:pPr>
            <a:r>
              <a:rPr lang="en-US" b="1" u="sng" dirty="0" smtClean="0">
                <a:solidFill>
                  <a:srgbClr val="FF0000"/>
                </a:solidFill>
                <a:effectLst>
                  <a:outerShdw blurRad="38100" dist="38100" dir="2700000" algn="tl">
                    <a:srgbClr val="000000">
                      <a:alpha val="43137"/>
                    </a:srgbClr>
                  </a:outerShdw>
                </a:effectLst>
              </a:rPr>
              <a:t>Architectural </a:t>
            </a:r>
            <a:r>
              <a:rPr lang="en-US" b="1" u="sng" dirty="0">
                <a:solidFill>
                  <a:srgbClr val="FF0000"/>
                </a:solidFill>
                <a:effectLst>
                  <a:outerShdw blurRad="38100" dist="38100" dir="2700000" algn="tl">
                    <a:srgbClr val="000000">
                      <a:alpha val="43137"/>
                    </a:srgbClr>
                  </a:outerShdw>
                </a:effectLst>
              </a:rPr>
              <a:t>Design: </a:t>
            </a:r>
            <a:endParaRPr lang="en-US" b="1" u="sng" dirty="0" smtClean="0">
              <a:solidFill>
                <a:srgbClr val="FF0000"/>
              </a:solidFill>
              <a:effectLst>
                <a:outerShdw blurRad="38100" dist="38100" dir="2700000" algn="tl">
                  <a:srgbClr val="000000">
                    <a:alpha val="43137"/>
                  </a:srgbClr>
                </a:outerShdw>
              </a:effectLst>
            </a:endParaRPr>
          </a:p>
          <a:p>
            <a:pPr algn="just"/>
            <a:r>
              <a:rPr lang="en-US" dirty="0" smtClean="0"/>
              <a:t>Architectural </a:t>
            </a:r>
            <a:r>
              <a:rPr lang="en-US" dirty="0"/>
              <a:t>specifications are understood and designed in </a:t>
            </a:r>
            <a:r>
              <a:rPr lang="en-US" dirty="0" smtClean="0"/>
              <a:t>this phase</a:t>
            </a:r>
            <a:r>
              <a:rPr lang="en-US" dirty="0"/>
              <a:t>. </a:t>
            </a:r>
            <a:endParaRPr lang="en-US" dirty="0" smtClean="0"/>
          </a:p>
          <a:p>
            <a:pPr algn="just"/>
            <a:endParaRPr lang="en-US" dirty="0" smtClean="0"/>
          </a:p>
          <a:p>
            <a:pPr algn="just"/>
            <a:r>
              <a:rPr lang="en-US" dirty="0" smtClean="0"/>
              <a:t>Usually </a:t>
            </a:r>
            <a:r>
              <a:rPr lang="en-US" dirty="0"/>
              <a:t>more than one technical approach is proposed and based on the </a:t>
            </a:r>
            <a:r>
              <a:rPr lang="en-US" dirty="0" smtClean="0"/>
              <a:t>technical </a:t>
            </a:r>
            <a:r>
              <a:rPr lang="en-US" dirty="0"/>
              <a:t>and financial feasibility the final decision is taken</a:t>
            </a:r>
            <a:r>
              <a:rPr lang="en-US" dirty="0" smtClean="0"/>
              <a:t>.</a:t>
            </a:r>
          </a:p>
          <a:p>
            <a:pPr algn="just"/>
            <a:endParaRPr lang="en-US" dirty="0" smtClean="0"/>
          </a:p>
          <a:p>
            <a:pPr algn="just"/>
            <a:r>
              <a:rPr lang="en-US" dirty="0" smtClean="0"/>
              <a:t>System </a:t>
            </a:r>
            <a:r>
              <a:rPr lang="en-US" dirty="0"/>
              <a:t>design is broken down further </a:t>
            </a:r>
            <a:r>
              <a:rPr lang="en-US" dirty="0" smtClean="0"/>
              <a:t>into modules </a:t>
            </a:r>
            <a:r>
              <a:rPr lang="en-US" dirty="0"/>
              <a:t>taking up different functionality. </a:t>
            </a:r>
            <a:endParaRPr lang="en-US" dirty="0" smtClean="0"/>
          </a:p>
          <a:p>
            <a:pPr algn="just"/>
            <a:endParaRPr lang="en-US" dirty="0" smtClean="0"/>
          </a:p>
          <a:p>
            <a:pPr algn="just"/>
            <a:r>
              <a:rPr lang="en-US" dirty="0" smtClean="0"/>
              <a:t>This </a:t>
            </a:r>
            <a:r>
              <a:rPr lang="en-US" dirty="0"/>
              <a:t>is also referred to as </a:t>
            </a:r>
            <a:r>
              <a:rPr lang="en-US" b="1" u="sng" dirty="0">
                <a:solidFill>
                  <a:srgbClr val="002060"/>
                </a:solidFill>
                <a:effectLst>
                  <a:outerShdw blurRad="38100" dist="38100" dir="2700000" algn="tl">
                    <a:srgbClr val="000000">
                      <a:alpha val="43137"/>
                    </a:srgbClr>
                  </a:outerShdw>
                </a:effectLst>
              </a:rPr>
              <a:t>High Level Design </a:t>
            </a:r>
            <a:r>
              <a:rPr lang="en-US" b="1" i="1" u="sng" dirty="0">
                <a:solidFill>
                  <a:srgbClr val="002060"/>
                </a:solidFill>
                <a:effectLst>
                  <a:outerShdw blurRad="38100" dist="38100" dir="2700000" algn="tl">
                    <a:srgbClr val="000000">
                      <a:alpha val="43137"/>
                    </a:srgbClr>
                  </a:outerShdw>
                </a:effectLst>
              </a:rPr>
              <a:t>HLD</a:t>
            </a:r>
            <a:r>
              <a:rPr lang="en-US" b="1" u="sng" dirty="0">
                <a:solidFill>
                  <a:srgbClr val="002060"/>
                </a:solidFill>
                <a:effectLst>
                  <a:outerShdw blurRad="38100" dist="38100" dir="2700000" algn="tl">
                    <a:srgbClr val="000000">
                      <a:alpha val="43137"/>
                    </a:srgbClr>
                  </a:outerShdw>
                </a:effectLst>
              </a:rPr>
              <a:t>.</a:t>
            </a:r>
            <a:endParaRPr lang="en-IN" b="1" u="sng" dirty="0">
              <a:solidFill>
                <a:srgbClr val="002060"/>
              </a:solidFill>
              <a:effectLst>
                <a:outerShdw blurRad="38100" dist="38100" dir="2700000" algn="tl">
                  <a:srgbClr val="000000">
                    <a:alpha val="43137"/>
                  </a:srgbClr>
                </a:outerShdw>
              </a:effectLst>
            </a:endParaRPr>
          </a:p>
          <a:p>
            <a:pPr algn="just"/>
            <a:endParaRPr lang="en-IN" dirty="0"/>
          </a:p>
        </p:txBody>
      </p:sp>
    </p:spTree>
    <p:extLst>
      <p:ext uri="{BB962C8B-B14F-4D97-AF65-F5344CB8AC3E}">
        <p14:creationId xmlns:p14="http://schemas.microsoft.com/office/powerpoint/2010/main" val="12414830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069" y="177421"/>
            <a:ext cx="8679976" cy="6496334"/>
          </a:xfrm>
        </p:spPr>
        <p:txBody>
          <a:bodyPr>
            <a:normAutofit lnSpcReduction="10000"/>
          </a:bodyPr>
          <a:lstStyle/>
          <a:p>
            <a:pPr marL="514350" indent="-514350">
              <a:buFont typeface="+mj-lt"/>
              <a:buAutoNum type="arabicPeriod" startAt="4"/>
            </a:pPr>
            <a:r>
              <a:rPr lang="en-US" b="1" u="sng" dirty="0">
                <a:solidFill>
                  <a:srgbClr val="FF0000"/>
                </a:solidFill>
                <a:effectLst>
                  <a:outerShdw blurRad="38100" dist="38100" dir="2700000" algn="tl">
                    <a:srgbClr val="000000">
                      <a:alpha val="43137"/>
                    </a:srgbClr>
                  </a:outerShdw>
                </a:effectLst>
              </a:rPr>
              <a:t>Module Design</a:t>
            </a:r>
            <a:r>
              <a:rPr lang="en-US" b="1" u="sng" dirty="0" smtClean="0">
                <a:solidFill>
                  <a:srgbClr val="FF0000"/>
                </a:solidFill>
                <a:effectLst>
                  <a:outerShdw blurRad="38100" dist="38100" dir="2700000" algn="tl">
                    <a:srgbClr val="000000">
                      <a:alpha val="43137"/>
                    </a:srgbClr>
                  </a:outerShdw>
                </a:effectLst>
              </a:rPr>
              <a:t>:</a:t>
            </a:r>
          </a:p>
          <a:p>
            <a:pPr algn="just"/>
            <a:r>
              <a:rPr lang="en-US" dirty="0" smtClean="0"/>
              <a:t>In </a:t>
            </a:r>
            <a:r>
              <a:rPr lang="en-US" dirty="0"/>
              <a:t>this phase the </a:t>
            </a:r>
            <a:r>
              <a:rPr lang="en-US" i="1" dirty="0">
                <a:solidFill>
                  <a:srgbClr val="7030A0"/>
                </a:solidFill>
              </a:rPr>
              <a:t>detailed internal design </a:t>
            </a:r>
            <a:r>
              <a:rPr lang="en-US" dirty="0"/>
              <a:t>for all the system modules </a:t>
            </a:r>
            <a:r>
              <a:rPr lang="en-US" dirty="0" smtClean="0"/>
              <a:t>is specified</a:t>
            </a:r>
            <a:r>
              <a:rPr lang="en-US" dirty="0"/>
              <a:t>, referred to as </a:t>
            </a:r>
            <a:r>
              <a:rPr lang="en-US" b="1" u="sng" dirty="0">
                <a:solidFill>
                  <a:srgbClr val="002060"/>
                </a:solidFill>
                <a:effectLst>
                  <a:outerShdw blurRad="38100" dist="38100" dir="2700000" algn="tl">
                    <a:srgbClr val="000000">
                      <a:alpha val="43137"/>
                    </a:srgbClr>
                  </a:outerShdw>
                </a:effectLst>
              </a:rPr>
              <a:t>Low Level Design </a:t>
            </a:r>
            <a:r>
              <a:rPr lang="en-US" b="1" i="1" u="sng" dirty="0">
                <a:solidFill>
                  <a:srgbClr val="002060"/>
                </a:solidFill>
                <a:effectLst>
                  <a:outerShdw blurRad="38100" dist="38100" dir="2700000" algn="tl">
                    <a:srgbClr val="000000">
                      <a:alpha val="43137"/>
                    </a:srgbClr>
                  </a:outerShdw>
                </a:effectLst>
              </a:rPr>
              <a:t>LLD</a:t>
            </a:r>
            <a:r>
              <a:rPr lang="en-US" b="1" u="sng" dirty="0">
                <a:solidFill>
                  <a:srgbClr val="002060"/>
                </a:solidFill>
                <a:effectLst>
                  <a:outerShdw blurRad="38100" dist="38100" dir="2700000" algn="tl">
                    <a:srgbClr val="000000">
                      <a:alpha val="43137"/>
                    </a:srgbClr>
                  </a:outerShdw>
                </a:effectLst>
              </a:rPr>
              <a:t>. </a:t>
            </a:r>
            <a:endParaRPr lang="en-US" b="1" u="sng" dirty="0" smtClean="0">
              <a:solidFill>
                <a:srgbClr val="002060"/>
              </a:solidFill>
              <a:effectLst>
                <a:outerShdw blurRad="38100" dist="38100" dir="2700000" algn="tl">
                  <a:srgbClr val="000000">
                    <a:alpha val="43137"/>
                  </a:srgbClr>
                </a:outerShdw>
              </a:effectLst>
            </a:endParaRPr>
          </a:p>
          <a:p>
            <a:pPr algn="just"/>
            <a:endParaRPr lang="en-US" dirty="0" smtClean="0"/>
          </a:p>
          <a:p>
            <a:pPr algn="just"/>
            <a:r>
              <a:rPr lang="en-US" dirty="0" smtClean="0"/>
              <a:t>It </a:t>
            </a:r>
            <a:r>
              <a:rPr lang="en-US" dirty="0"/>
              <a:t>is important that the design is </a:t>
            </a:r>
            <a:r>
              <a:rPr lang="en-US" dirty="0" smtClean="0"/>
              <a:t>compatible with </a:t>
            </a:r>
            <a:r>
              <a:rPr lang="en-US" dirty="0"/>
              <a:t>the other modules in the system architecture and the other external systems. </a:t>
            </a:r>
            <a:endParaRPr lang="en-US" dirty="0" smtClean="0"/>
          </a:p>
          <a:p>
            <a:pPr algn="just"/>
            <a:endParaRPr lang="en-US" dirty="0" smtClean="0"/>
          </a:p>
          <a:p>
            <a:pPr algn="just"/>
            <a:r>
              <a:rPr lang="en-US" dirty="0" smtClean="0"/>
              <a:t>Unit tests are </a:t>
            </a:r>
            <a:r>
              <a:rPr lang="en-US" dirty="0"/>
              <a:t>an essential part of any development process and helps </a:t>
            </a:r>
            <a:r>
              <a:rPr lang="en-US" i="1" dirty="0">
                <a:solidFill>
                  <a:srgbClr val="7030A0"/>
                </a:solidFill>
              </a:rPr>
              <a:t>eliminate the maximum </a:t>
            </a:r>
            <a:r>
              <a:rPr lang="en-US" i="1" dirty="0" smtClean="0">
                <a:solidFill>
                  <a:srgbClr val="7030A0"/>
                </a:solidFill>
              </a:rPr>
              <a:t>faults and </a:t>
            </a:r>
            <a:r>
              <a:rPr lang="en-US" i="1" dirty="0">
                <a:solidFill>
                  <a:srgbClr val="7030A0"/>
                </a:solidFill>
              </a:rPr>
              <a:t>errors</a:t>
            </a:r>
            <a:r>
              <a:rPr lang="en-US" dirty="0"/>
              <a:t> at a very early stage</a:t>
            </a:r>
            <a:r>
              <a:rPr lang="en-US" dirty="0" smtClean="0"/>
              <a:t>.</a:t>
            </a:r>
          </a:p>
          <a:p>
            <a:pPr algn="just"/>
            <a:endParaRPr lang="en-US" dirty="0" smtClean="0"/>
          </a:p>
          <a:p>
            <a:pPr algn="just"/>
            <a:r>
              <a:rPr lang="en-US" dirty="0" smtClean="0"/>
              <a:t>Unit </a:t>
            </a:r>
            <a:r>
              <a:rPr lang="en-US" dirty="0"/>
              <a:t>tests can be designed at this stage based on </a:t>
            </a:r>
            <a:r>
              <a:rPr lang="en-US" dirty="0" smtClean="0"/>
              <a:t>the </a:t>
            </a:r>
            <a:r>
              <a:rPr lang="en-IN" dirty="0" smtClean="0"/>
              <a:t>internal </a:t>
            </a:r>
            <a:r>
              <a:rPr lang="en-IN" dirty="0"/>
              <a:t>module designs.</a:t>
            </a:r>
            <a:endParaRPr lang="en-IN" dirty="0"/>
          </a:p>
        </p:txBody>
      </p:sp>
    </p:spTree>
    <p:extLst>
      <p:ext uri="{BB962C8B-B14F-4D97-AF65-F5344CB8AC3E}">
        <p14:creationId xmlns:p14="http://schemas.microsoft.com/office/powerpoint/2010/main" val="30112434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descr="7 Phases of the System Development Life Cycle Guid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44301" y="1137535"/>
            <a:ext cx="6059206" cy="336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2967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773" y="300250"/>
            <a:ext cx="8652681" cy="6305265"/>
          </a:xfrm>
        </p:spPr>
        <p:txBody>
          <a:bodyPr>
            <a:normAutofit/>
          </a:bodyPr>
          <a:lstStyle/>
          <a:p>
            <a:pPr marL="0" indent="0">
              <a:buNone/>
            </a:pPr>
            <a:r>
              <a:rPr lang="en-IN" sz="3000" b="1" u="sng" dirty="0">
                <a:solidFill>
                  <a:srgbClr val="FF0000"/>
                </a:solidFill>
                <a:effectLst>
                  <a:outerShdw blurRad="38100" dist="38100" dir="2700000" algn="tl">
                    <a:srgbClr val="000000">
                      <a:alpha val="43137"/>
                    </a:srgbClr>
                  </a:outerShdw>
                </a:effectLst>
              </a:rPr>
              <a:t>Coding Phase</a:t>
            </a:r>
          </a:p>
          <a:p>
            <a:pPr algn="just"/>
            <a:r>
              <a:rPr lang="en-US" dirty="0"/>
              <a:t>This is at the bottom of the V-Shape model. Module design is converted into code by developers</a:t>
            </a:r>
            <a:r>
              <a:rPr lang="en-US" dirty="0" smtClean="0"/>
              <a:t>.</a:t>
            </a:r>
          </a:p>
          <a:p>
            <a:pPr algn="just"/>
            <a:endParaRPr lang="en-US" dirty="0" smtClean="0"/>
          </a:p>
          <a:p>
            <a:pPr algn="just"/>
            <a:r>
              <a:rPr lang="en-US" dirty="0" smtClean="0"/>
              <a:t>The </a:t>
            </a:r>
            <a:r>
              <a:rPr lang="en-US" dirty="0"/>
              <a:t>best suitable programming language is decided based on the system and </a:t>
            </a:r>
            <a:r>
              <a:rPr lang="en-US" dirty="0" smtClean="0"/>
              <a:t>architectural requirements</a:t>
            </a:r>
            <a:r>
              <a:rPr lang="en-US" dirty="0"/>
              <a:t>. </a:t>
            </a:r>
            <a:endParaRPr lang="en-US" dirty="0" smtClean="0"/>
          </a:p>
          <a:p>
            <a:pPr algn="just"/>
            <a:endParaRPr lang="en-US" dirty="0" smtClean="0"/>
          </a:p>
          <a:p>
            <a:pPr algn="just"/>
            <a:r>
              <a:rPr lang="en-US" dirty="0" smtClean="0"/>
              <a:t>The </a:t>
            </a:r>
            <a:r>
              <a:rPr lang="en-US" dirty="0"/>
              <a:t>coding is performed based on the coding guidelines and standards. </a:t>
            </a:r>
            <a:endParaRPr lang="en-US" dirty="0" smtClean="0"/>
          </a:p>
          <a:p>
            <a:pPr algn="just"/>
            <a:endParaRPr lang="en-US" dirty="0" smtClean="0"/>
          </a:p>
          <a:p>
            <a:pPr algn="just"/>
            <a:r>
              <a:rPr lang="en-US" dirty="0"/>
              <a:t> </a:t>
            </a:r>
            <a:r>
              <a:rPr lang="en-US" b="1" u="sng" dirty="0">
                <a:hlinkClick r:id="rId2"/>
              </a:rPr>
              <a:t>Unit Testing</a:t>
            </a:r>
            <a:r>
              <a:rPr lang="en-US" dirty="0"/>
              <a:t> is performed by the developers on the code written by them.</a:t>
            </a:r>
            <a:endParaRPr lang="en-US" dirty="0" smtClean="0"/>
          </a:p>
        </p:txBody>
      </p:sp>
    </p:spTree>
    <p:extLst>
      <p:ext uri="{BB962C8B-B14F-4D97-AF65-F5344CB8AC3E}">
        <p14:creationId xmlns:p14="http://schemas.microsoft.com/office/powerpoint/2010/main" val="2475917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773" y="204716"/>
            <a:ext cx="8871045" cy="6496335"/>
          </a:xfrm>
        </p:spPr>
        <p:txBody>
          <a:bodyPr>
            <a:normAutofit/>
          </a:bodyPr>
          <a:lstStyle/>
          <a:p>
            <a:pPr marL="0" indent="0">
              <a:buNone/>
            </a:pPr>
            <a:r>
              <a:rPr lang="en-IN" b="1" u="sng" dirty="0">
                <a:solidFill>
                  <a:srgbClr val="FF0000"/>
                </a:solidFill>
                <a:effectLst>
                  <a:outerShdw blurRad="38100" dist="38100" dir="2700000" algn="tl">
                    <a:srgbClr val="000000">
                      <a:alpha val="43137"/>
                    </a:srgbClr>
                  </a:outerShdw>
                </a:effectLst>
              </a:rPr>
              <a:t>Validation Phases</a:t>
            </a:r>
          </a:p>
          <a:p>
            <a:pPr marL="0" indent="0">
              <a:buNone/>
            </a:pPr>
            <a:r>
              <a:rPr lang="en-US" dirty="0"/>
              <a:t>Following are the Validation phases in V-Model:</a:t>
            </a:r>
          </a:p>
          <a:p>
            <a:pPr marL="514350" indent="-514350">
              <a:buFont typeface="+mj-lt"/>
              <a:buAutoNum type="arabicPeriod"/>
            </a:pPr>
            <a:r>
              <a:rPr lang="en-US" b="1" u="sng" dirty="0">
                <a:solidFill>
                  <a:srgbClr val="FF0000"/>
                </a:solidFill>
                <a:effectLst>
                  <a:outerShdw blurRad="38100" dist="38100" dir="2700000" algn="tl">
                    <a:srgbClr val="000000">
                      <a:alpha val="43137"/>
                    </a:srgbClr>
                  </a:outerShdw>
                </a:effectLst>
              </a:rPr>
              <a:t>Unit Testing: </a:t>
            </a:r>
            <a:endParaRPr lang="en-US" b="1" u="sng" dirty="0" smtClean="0">
              <a:solidFill>
                <a:srgbClr val="FF0000"/>
              </a:solidFill>
              <a:effectLst>
                <a:outerShdw blurRad="38100" dist="38100" dir="2700000" algn="tl">
                  <a:srgbClr val="000000">
                    <a:alpha val="43137"/>
                  </a:srgbClr>
                </a:outerShdw>
              </a:effectLst>
            </a:endParaRPr>
          </a:p>
          <a:p>
            <a:r>
              <a:rPr lang="en-US" dirty="0" smtClean="0"/>
              <a:t>Unit </a:t>
            </a:r>
            <a:r>
              <a:rPr lang="en-US" dirty="0"/>
              <a:t>tests designed in the module design phase are executed on the </a:t>
            </a:r>
            <a:r>
              <a:rPr lang="en-US" dirty="0" smtClean="0"/>
              <a:t>code during </a:t>
            </a:r>
            <a:r>
              <a:rPr lang="en-US" dirty="0"/>
              <a:t>this validation phase. </a:t>
            </a:r>
            <a:endParaRPr lang="en-US" dirty="0" smtClean="0"/>
          </a:p>
          <a:p>
            <a:r>
              <a:rPr lang="en-US" dirty="0" smtClean="0"/>
              <a:t>Unit </a:t>
            </a:r>
            <a:r>
              <a:rPr lang="en-US" dirty="0"/>
              <a:t>testing is the testing at code level and helps eliminate </a:t>
            </a:r>
            <a:r>
              <a:rPr lang="en-US" dirty="0" smtClean="0"/>
              <a:t>bugs at </a:t>
            </a:r>
            <a:r>
              <a:rPr lang="en-US" dirty="0"/>
              <a:t>an early stage, though all defects cannot be uncovered by unit testing.</a:t>
            </a:r>
          </a:p>
          <a:p>
            <a:pPr marL="514350" indent="-514350">
              <a:buFont typeface="+mj-lt"/>
              <a:buAutoNum type="arabicPeriod" startAt="2"/>
            </a:pPr>
            <a:r>
              <a:rPr lang="en-US" b="1" u="sng" dirty="0">
                <a:solidFill>
                  <a:srgbClr val="FF0000"/>
                </a:solidFill>
                <a:effectLst>
                  <a:outerShdw blurRad="38100" dist="38100" dir="2700000" algn="tl">
                    <a:srgbClr val="000000">
                      <a:alpha val="43137"/>
                    </a:srgbClr>
                  </a:outerShdw>
                </a:effectLst>
              </a:rPr>
              <a:t>Integration Testing: </a:t>
            </a:r>
            <a:endParaRPr lang="en-US" b="1" u="sng" dirty="0" smtClean="0">
              <a:solidFill>
                <a:srgbClr val="FF0000"/>
              </a:solidFill>
              <a:effectLst>
                <a:outerShdw blurRad="38100" dist="38100" dir="2700000" algn="tl">
                  <a:srgbClr val="000000">
                    <a:alpha val="43137"/>
                  </a:srgbClr>
                </a:outerShdw>
              </a:effectLst>
            </a:endParaRPr>
          </a:p>
          <a:p>
            <a:r>
              <a:rPr lang="en-US" dirty="0" smtClean="0"/>
              <a:t>Integration </a:t>
            </a:r>
            <a:r>
              <a:rPr lang="en-US" dirty="0"/>
              <a:t>testing is associated with the architectural design phase.</a:t>
            </a:r>
          </a:p>
          <a:p>
            <a:r>
              <a:rPr lang="en-US" dirty="0"/>
              <a:t>Integration tests are performed to test the coexistence and communication of the </a:t>
            </a:r>
            <a:r>
              <a:rPr lang="en-US" dirty="0" smtClean="0"/>
              <a:t>internal </a:t>
            </a:r>
            <a:r>
              <a:rPr lang="en-IN" dirty="0" smtClean="0"/>
              <a:t>modules within the system</a:t>
            </a:r>
            <a:endParaRPr lang="en-IN" dirty="0"/>
          </a:p>
        </p:txBody>
      </p:sp>
    </p:spTree>
    <p:extLst>
      <p:ext uri="{BB962C8B-B14F-4D97-AF65-F5344CB8AC3E}">
        <p14:creationId xmlns:p14="http://schemas.microsoft.com/office/powerpoint/2010/main" val="12070446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069" y="218364"/>
            <a:ext cx="8734567" cy="6482687"/>
          </a:xfrm>
        </p:spPr>
        <p:txBody>
          <a:bodyPr>
            <a:normAutofit fontScale="92500" lnSpcReduction="10000"/>
          </a:bodyPr>
          <a:lstStyle/>
          <a:p>
            <a:pPr marL="514350" indent="-514350" algn="just">
              <a:buFont typeface="+mj-lt"/>
              <a:buAutoNum type="arabicPeriod" startAt="3"/>
            </a:pPr>
            <a:r>
              <a:rPr lang="en-US" b="1" u="sng" dirty="0">
                <a:solidFill>
                  <a:srgbClr val="FF0000"/>
                </a:solidFill>
                <a:effectLst>
                  <a:outerShdw blurRad="38100" dist="38100" dir="2700000" algn="tl">
                    <a:srgbClr val="000000">
                      <a:alpha val="43137"/>
                    </a:srgbClr>
                  </a:outerShdw>
                </a:effectLst>
              </a:rPr>
              <a:t>System Testing: </a:t>
            </a:r>
            <a:endParaRPr lang="en-US" b="1" u="sng" dirty="0" smtClean="0">
              <a:solidFill>
                <a:srgbClr val="FF0000"/>
              </a:solidFill>
              <a:effectLst>
                <a:outerShdw blurRad="38100" dist="38100" dir="2700000" algn="tl">
                  <a:srgbClr val="000000">
                    <a:alpha val="43137"/>
                  </a:srgbClr>
                </a:outerShdw>
              </a:effectLst>
            </a:endParaRPr>
          </a:p>
          <a:p>
            <a:pPr algn="just"/>
            <a:r>
              <a:rPr lang="en-US" dirty="0" smtClean="0"/>
              <a:t>System </a:t>
            </a:r>
            <a:r>
              <a:rPr lang="en-US" dirty="0"/>
              <a:t>testing is directly associated with the System design phase.</a:t>
            </a:r>
          </a:p>
          <a:p>
            <a:pPr algn="just"/>
            <a:r>
              <a:rPr lang="en-US" dirty="0"/>
              <a:t>System tests check the entire system functionality and the communication of the </a:t>
            </a:r>
            <a:r>
              <a:rPr lang="en-US" dirty="0" smtClean="0"/>
              <a:t>system under </a:t>
            </a:r>
            <a:r>
              <a:rPr lang="en-US" dirty="0"/>
              <a:t>development with external systems. </a:t>
            </a:r>
            <a:endParaRPr lang="en-US" dirty="0" smtClean="0"/>
          </a:p>
          <a:p>
            <a:pPr algn="just"/>
            <a:r>
              <a:rPr lang="en-US" dirty="0" smtClean="0"/>
              <a:t>Most </a:t>
            </a:r>
            <a:r>
              <a:rPr lang="en-US" dirty="0"/>
              <a:t>of the software and hardware </a:t>
            </a:r>
            <a:r>
              <a:rPr lang="en-US" dirty="0" smtClean="0"/>
              <a:t>compatibility issues </a:t>
            </a:r>
            <a:r>
              <a:rPr lang="en-US" dirty="0"/>
              <a:t>can be uncovered during system test execution.</a:t>
            </a:r>
          </a:p>
          <a:p>
            <a:pPr marL="514350" indent="-514350" algn="just">
              <a:buFont typeface="+mj-lt"/>
              <a:buAutoNum type="arabicPeriod" startAt="4"/>
            </a:pPr>
            <a:r>
              <a:rPr lang="en-US" b="1" u="sng" dirty="0">
                <a:solidFill>
                  <a:srgbClr val="FF0000"/>
                </a:solidFill>
                <a:effectLst>
                  <a:outerShdw blurRad="38100" dist="38100" dir="2700000" algn="tl">
                    <a:srgbClr val="000000">
                      <a:alpha val="43137"/>
                    </a:srgbClr>
                  </a:outerShdw>
                </a:effectLst>
              </a:rPr>
              <a:t>Acceptance Testing: </a:t>
            </a:r>
            <a:endParaRPr lang="en-US" b="1" u="sng" dirty="0" smtClean="0">
              <a:solidFill>
                <a:srgbClr val="FF0000"/>
              </a:solidFill>
              <a:effectLst>
                <a:outerShdw blurRad="38100" dist="38100" dir="2700000" algn="tl">
                  <a:srgbClr val="000000">
                    <a:alpha val="43137"/>
                  </a:srgbClr>
                </a:outerShdw>
              </a:effectLst>
            </a:endParaRPr>
          </a:p>
          <a:p>
            <a:pPr algn="just"/>
            <a:r>
              <a:rPr lang="en-US" dirty="0" smtClean="0"/>
              <a:t>Acceptance </a:t>
            </a:r>
            <a:r>
              <a:rPr lang="en-US" dirty="0"/>
              <a:t>testing is associated with the business </a:t>
            </a:r>
            <a:r>
              <a:rPr lang="en-US" dirty="0" smtClean="0"/>
              <a:t>requirement analysis </a:t>
            </a:r>
            <a:r>
              <a:rPr lang="en-US" dirty="0"/>
              <a:t>phase and involves testing the product in user environment. </a:t>
            </a:r>
            <a:endParaRPr lang="en-US" dirty="0" smtClean="0"/>
          </a:p>
          <a:p>
            <a:pPr algn="just"/>
            <a:r>
              <a:rPr lang="en-US" dirty="0" smtClean="0"/>
              <a:t>Acceptance tests uncover </a:t>
            </a:r>
            <a:r>
              <a:rPr lang="en-US" dirty="0"/>
              <a:t>the compatibility issues with the other systems available in the user environment. </a:t>
            </a:r>
            <a:endParaRPr lang="en-US" dirty="0" smtClean="0"/>
          </a:p>
          <a:p>
            <a:pPr algn="just"/>
            <a:r>
              <a:rPr lang="en-US" dirty="0" smtClean="0"/>
              <a:t>It</a:t>
            </a:r>
            <a:r>
              <a:rPr lang="en-US" dirty="0"/>
              <a:t> </a:t>
            </a:r>
            <a:r>
              <a:rPr lang="en-US" dirty="0" smtClean="0"/>
              <a:t>also </a:t>
            </a:r>
            <a:r>
              <a:rPr lang="en-US" dirty="0"/>
              <a:t>discovers the non functional issues such as load and performance defects in the </a:t>
            </a:r>
            <a:r>
              <a:rPr lang="en-US" dirty="0" smtClean="0"/>
              <a:t>actual </a:t>
            </a:r>
            <a:r>
              <a:rPr lang="en-IN" dirty="0" smtClean="0"/>
              <a:t>user </a:t>
            </a:r>
            <a:r>
              <a:rPr lang="en-IN" dirty="0"/>
              <a:t>environment.</a:t>
            </a:r>
            <a:endParaRPr lang="en-IN" dirty="0"/>
          </a:p>
        </p:txBody>
      </p:sp>
    </p:spTree>
    <p:extLst>
      <p:ext uri="{BB962C8B-B14F-4D97-AF65-F5344CB8AC3E}">
        <p14:creationId xmlns:p14="http://schemas.microsoft.com/office/powerpoint/2010/main" val="17898629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363" y="218364"/>
            <a:ext cx="8734567" cy="6496335"/>
          </a:xfrm>
        </p:spPr>
        <p:txBody>
          <a:bodyPr>
            <a:normAutofit fontScale="85000" lnSpcReduction="20000"/>
          </a:bodyPr>
          <a:lstStyle/>
          <a:p>
            <a:r>
              <a:rPr lang="en-IN" b="1" dirty="0">
                <a:solidFill>
                  <a:srgbClr val="FF0000"/>
                </a:solidFill>
                <a:effectLst>
                  <a:outerShdw blurRad="38100" dist="38100" dir="2700000" algn="tl">
                    <a:srgbClr val="000000">
                      <a:alpha val="43137"/>
                    </a:srgbClr>
                  </a:outerShdw>
                </a:effectLst>
              </a:rPr>
              <a:t>V- Model Application</a:t>
            </a:r>
          </a:p>
          <a:p>
            <a:r>
              <a:rPr lang="en-US" dirty="0"/>
              <a:t>V- Model application is almost same as waterfall model, as both the models are of sequential type.</a:t>
            </a:r>
          </a:p>
          <a:p>
            <a:pPr marL="0" indent="0">
              <a:buNone/>
            </a:pPr>
            <a:endParaRPr lang="en-US" dirty="0" smtClean="0"/>
          </a:p>
          <a:p>
            <a:r>
              <a:rPr lang="en-US" dirty="0" smtClean="0"/>
              <a:t>This </a:t>
            </a:r>
            <a:r>
              <a:rPr lang="en-US" dirty="0"/>
              <a:t>model is used in the medical development field, as it is </a:t>
            </a:r>
            <a:r>
              <a:rPr lang="en-US" dirty="0" smtClean="0"/>
              <a:t>strictly disciplined </a:t>
            </a:r>
            <a:r>
              <a:rPr lang="en-US" dirty="0"/>
              <a:t>domain. </a:t>
            </a:r>
            <a:endParaRPr lang="en-US" dirty="0" smtClean="0"/>
          </a:p>
          <a:p>
            <a:endParaRPr lang="en-US" dirty="0" smtClean="0"/>
          </a:p>
          <a:p>
            <a:r>
              <a:rPr lang="en-US" dirty="0" smtClean="0"/>
              <a:t>Following </a:t>
            </a:r>
            <a:r>
              <a:rPr lang="en-US" dirty="0"/>
              <a:t>are the suitable scenarios to use V-Model:</a:t>
            </a:r>
          </a:p>
          <a:p>
            <a:pPr>
              <a:buFont typeface="Wingdings" panose="05000000000000000000" pitchFamily="2" charset="2"/>
              <a:buChar char="ü"/>
            </a:pPr>
            <a:r>
              <a:rPr lang="en-US" dirty="0"/>
              <a:t>Requirements are well defined, clearly documented and fixed</a:t>
            </a:r>
            <a:r>
              <a:rPr lang="en-US" dirty="0" smtClean="0"/>
              <a:t>.</a:t>
            </a:r>
          </a:p>
          <a:p>
            <a:pPr>
              <a:buFont typeface="Wingdings" panose="05000000000000000000" pitchFamily="2" charset="2"/>
              <a:buChar char="ü"/>
            </a:pPr>
            <a:endParaRPr lang="en-US" dirty="0"/>
          </a:p>
          <a:p>
            <a:pPr>
              <a:buFont typeface="Wingdings" panose="05000000000000000000" pitchFamily="2" charset="2"/>
              <a:buChar char="ü"/>
            </a:pPr>
            <a:r>
              <a:rPr lang="en-IN" dirty="0"/>
              <a:t>Product definition is stable</a:t>
            </a:r>
            <a:r>
              <a:rPr lang="en-IN" dirty="0" smtClean="0"/>
              <a:t>.</a:t>
            </a:r>
          </a:p>
          <a:p>
            <a:pPr>
              <a:buFont typeface="Wingdings" panose="05000000000000000000" pitchFamily="2" charset="2"/>
              <a:buChar char="ü"/>
            </a:pPr>
            <a:endParaRPr lang="en-IN" dirty="0"/>
          </a:p>
          <a:p>
            <a:pPr>
              <a:buFont typeface="Wingdings" panose="05000000000000000000" pitchFamily="2" charset="2"/>
              <a:buChar char="ü"/>
            </a:pPr>
            <a:r>
              <a:rPr lang="en-US" dirty="0"/>
              <a:t>Technology is not dynamic and is well understood by the project team</a:t>
            </a:r>
            <a:r>
              <a:rPr lang="en-US" dirty="0" smtClean="0"/>
              <a:t>.</a:t>
            </a:r>
          </a:p>
          <a:p>
            <a:pPr>
              <a:buFont typeface="Wingdings" panose="05000000000000000000" pitchFamily="2" charset="2"/>
              <a:buChar char="ü"/>
            </a:pPr>
            <a:endParaRPr lang="en-US" dirty="0"/>
          </a:p>
          <a:p>
            <a:pPr>
              <a:buFont typeface="Wingdings" panose="05000000000000000000" pitchFamily="2" charset="2"/>
              <a:buChar char="ü"/>
            </a:pPr>
            <a:r>
              <a:rPr lang="en-US" dirty="0"/>
              <a:t>There are no ambiguous or undefined requirements</a:t>
            </a:r>
            <a:r>
              <a:rPr lang="en-US" dirty="0" smtClean="0"/>
              <a:t>.</a:t>
            </a:r>
          </a:p>
          <a:p>
            <a:pPr marL="0" indent="0">
              <a:buNone/>
            </a:pPr>
            <a:endParaRPr lang="en-US" dirty="0"/>
          </a:p>
          <a:p>
            <a:pPr>
              <a:buFont typeface="Wingdings" panose="05000000000000000000" pitchFamily="2" charset="2"/>
              <a:buChar char="ü"/>
            </a:pPr>
            <a:r>
              <a:rPr lang="en-IN" dirty="0"/>
              <a:t>The project is short</a:t>
            </a:r>
            <a:endParaRPr lang="en-IN" dirty="0"/>
          </a:p>
        </p:txBody>
      </p:sp>
    </p:spTree>
    <p:extLst>
      <p:ext uri="{BB962C8B-B14F-4D97-AF65-F5344CB8AC3E}">
        <p14:creationId xmlns:p14="http://schemas.microsoft.com/office/powerpoint/2010/main" val="29870698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421" y="341194"/>
            <a:ext cx="8693624" cy="6373505"/>
          </a:xfrm>
        </p:spPr>
        <p:txBody>
          <a:bodyPr>
            <a:normAutofit lnSpcReduction="10000"/>
          </a:bodyPr>
          <a:lstStyle/>
          <a:p>
            <a:r>
              <a:rPr lang="en-US" b="1" u="sng" dirty="0">
                <a:solidFill>
                  <a:srgbClr val="FF0000"/>
                </a:solidFill>
                <a:effectLst>
                  <a:outerShdw blurRad="38100" dist="38100" dir="2700000" algn="tl">
                    <a:srgbClr val="000000">
                      <a:alpha val="43137"/>
                    </a:srgbClr>
                  </a:outerShdw>
                </a:effectLst>
              </a:rPr>
              <a:t>Advantages of V-model:</a:t>
            </a:r>
          </a:p>
          <a:p>
            <a:pPr algn="just"/>
            <a:r>
              <a:rPr lang="en-US" dirty="0"/>
              <a:t>Simple and easy to use</a:t>
            </a:r>
            <a:r>
              <a:rPr lang="en-US" dirty="0" smtClean="0"/>
              <a:t>.</a:t>
            </a:r>
          </a:p>
          <a:p>
            <a:pPr algn="just"/>
            <a:endParaRPr lang="en-US" dirty="0"/>
          </a:p>
          <a:p>
            <a:pPr algn="just"/>
            <a:r>
              <a:rPr lang="en-US" dirty="0"/>
              <a:t>Testing activities like planning, </a:t>
            </a:r>
            <a:r>
              <a:rPr lang="en-US" b="1" dirty="0">
                <a:hlinkClick r:id="rId2" tooltip="What is Test design?"/>
              </a:rPr>
              <a:t>test designing</a:t>
            </a:r>
            <a:r>
              <a:rPr lang="en-US" dirty="0"/>
              <a:t> happens well before coding. This saves a lot of time. Hence higher chance of success over the waterfall model</a:t>
            </a:r>
            <a:r>
              <a:rPr lang="en-US" dirty="0" smtClean="0"/>
              <a:t>.</a:t>
            </a:r>
          </a:p>
          <a:p>
            <a:pPr algn="just"/>
            <a:endParaRPr lang="en-US" dirty="0"/>
          </a:p>
          <a:p>
            <a:pPr algn="just"/>
            <a:r>
              <a:rPr lang="en-US" dirty="0"/>
              <a:t>Proactive defect tracking – that is defects are found at early stage</a:t>
            </a:r>
            <a:r>
              <a:rPr lang="en-US" dirty="0" smtClean="0"/>
              <a:t>.</a:t>
            </a:r>
          </a:p>
          <a:p>
            <a:pPr algn="just"/>
            <a:endParaRPr lang="en-US" dirty="0"/>
          </a:p>
          <a:p>
            <a:pPr algn="just"/>
            <a:r>
              <a:rPr lang="en-US" dirty="0"/>
              <a:t>Avoids the downward flow of the defects</a:t>
            </a:r>
            <a:r>
              <a:rPr lang="en-US" dirty="0" smtClean="0"/>
              <a:t>.</a:t>
            </a:r>
          </a:p>
          <a:p>
            <a:pPr algn="just"/>
            <a:endParaRPr lang="en-US" dirty="0"/>
          </a:p>
          <a:p>
            <a:pPr algn="just"/>
            <a:r>
              <a:rPr lang="en-US" dirty="0"/>
              <a:t>Works well for small projects where requirements are easily understood.</a:t>
            </a:r>
          </a:p>
          <a:p>
            <a:endParaRPr lang="en-IN" dirty="0"/>
          </a:p>
        </p:txBody>
      </p:sp>
    </p:spTree>
    <p:extLst>
      <p:ext uri="{BB962C8B-B14F-4D97-AF65-F5344CB8AC3E}">
        <p14:creationId xmlns:p14="http://schemas.microsoft.com/office/powerpoint/2010/main" val="34801666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421" y="286603"/>
            <a:ext cx="8748215" cy="5890360"/>
          </a:xfrm>
        </p:spPr>
        <p:txBody>
          <a:bodyPr/>
          <a:lstStyle/>
          <a:p>
            <a:pPr marL="0" indent="0">
              <a:buNone/>
            </a:pPr>
            <a:r>
              <a:rPr lang="en-US" b="1" u="sng" dirty="0">
                <a:solidFill>
                  <a:srgbClr val="FF0000"/>
                </a:solidFill>
                <a:effectLst>
                  <a:outerShdw blurRad="38100" dist="38100" dir="2700000" algn="tl">
                    <a:srgbClr val="000000">
                      <a:alpha val="43137"/>
                    </a:srgbClr>
                  </a:outerShdw>
                </a:effectLst>
              </a:rPr>
              <a:t>Disadvantages of V-model:</a:t>
            </a:r>
          </a:p>
          <a:p>
            <a:pPr algn="just"/>
            <a:r>
              <a:rPr lang="en-US" dirty="0"/>
              <a:t>Very rigid and least flexible</a:t>
            </a:r>
            <a:r>
              <a:rPr lang="en-US" dirty="0" smtClean="0"/>
              <a:t>.</a:t>
            </a:r>
          </a:p>
          <a:p>
            <a:pPr algn="just"/>
            <a:endParaRPr lang="en-US" dirty="0"/>
          </a:p>
          <a:p>
            <a:pPr algn="just"/>
            <a:r>
              <a:rPr lang="en-US" dirty="0"/>
              <a:t>Software is developed during the implementation phase, so no early prototypes of the software are produced</a:t>
            </a:r>
            <a:r>
              <a:rPr lang="en-US" dirty="0" smtClean="0"/>
              <a:t>.</a:t>
            </a:r>
          </a:p>
          <a:p>
            <a:pPr algn="just"/>
            <a:endParaRPr lang="en-US" dirty="0"/>
          </a:p>
          <a:p>
            <a:pPr algn="just"/>
            <a:r>
              <a:rPr lang="en-US" dirty="0"/>
              <a:t>If any changes happen in midway, then the test documents along with requirement documents has to be updated</a:t>
            </a:r>
          </a:p>
          <a:p>
            <a:endParaRPr lang="en-IN" dirty="0"/>
          </a:p>
        </p:txBody>
      </p:sp>
    </p:spTree>
    <p:extLst>
      <p:ext uri="{BB962C8B-B14F-4D97-AF65-F5344CB8AC3E}">
        <p14:creationId xmlns:p14="http://schemas.microsoft.com/office/powerpoint/2010/main" val="29010429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5659" y="327546"/>
            <a:ext cx="8720919" cy="6318914"/>
          </a:xfrm>
        </p:spPr>
        <p:txBody>
          <a:bodyPr>
            <a:normAutofit/>
          </a:bodyPr>
          <a:lstStyle/>
          <a:p>
            <a:pPr marL="0" indent="0" algn="just">
              <a:buNone/>
            </a:pPr>
            <a:r>
              <a:rPr lang="en-US" b="1" u="sng" dirty="0">
                <a:solidFill>
                  <a:srgbClr val="FF0000"/>
                </a:solidFill>
                <a:effectLst>
                  <a:outerShdw blurRad="38100" dist="38100" dir="2700000" algn="tl">
                    <a:srgbClr val="000000">
                      <a:alpha val="43137"/>
                    </a:srgbClr>
                  </a:outerShdw>
                </a:effectLst>
              </a:rPr>
              <a:t>When to use the V-model</a:t>
            </a:r>
            <a:r>
              <a:rPr lang="en-US" b="1" u="sng" dirty="0" smtClean="0">
                <a:solidFill>
                  <a:srgbClr val="FF0000"/>
                </a:solidFill>
                <a:effectLst>
                  <a:outerShdw blurRad="38100" dist="38100" dir="2700000" algn="tl">
                    <a:srgbClr val="000000">
                      <a:alpha val="43137"/>
                    </a:srgbClr>
                  </a:outerShdw>
                </a:effectLst>
              </a:rPr>
              <a:t>:</a:t>
            </a:r>
          </a:p>
          <a:p>
            <a:pPr marL="0" indent="0" algn="just">
              <a:buNone/>
            </a:pPr>
            <a:endParaRPr lang="en-US" b="1" u="sng" dirty="0">
              <a:solidFill>
                <a:srgbClr val="FF0000"/>
              </a:solidFill>
              <a:effectLst>
                <a:outerShdw blurRad="38100" dist="38100" dir="2700000" algn="tl">
                  <a:srgbClr val="000000">
                    <a:alpha val="43137"/>
                  </a:srgbClr>
                </a:outerShdw>
              </a:effectLst>
            </a:endParaRPr>
          </a:p>
          <a:p>
            <a:pPr algn="just"/>
            <a:r>
              <a:rPr lang="en-US" dirty="0"/>
              <a:t>The V-shaped model should be used for </a:t>
            </a:r>
            <a:r>
              <a:rPr lang="en-US" b="1" u="sng" dirty="0">
                <a:solidFill>
                  <a:srgbClr val="002060"/>
                </a:solidFill>
                <a:effectLst>
                  <a:outerShdw blurRad="38100" dist="38100" dir="2700000" algn="tl">
                    <a:srgbClr val="000000">
                      <a:alpha val="43137"/>
                    </a:srgbClr>
                  </a:outerShdw>
                </a:effectLst>
              </a:rPr>
              <a:t>small to medium </a:t>
            </a:r>
            <a:r>
              <a:rPr lang="en-US" dirty="0"/>
              <a:t>sized projects where requirements are clearly defined and fixed</a:t>
            </a:r>
            <a:r>
              <a:rPr lang="en-US" dirty="0" smtClean="0"/>
              <a:t>.</a:t>
            </a:r>
          </a:p>
          <a:p>
            <a:pPr algn="just"/>
            <a:endParaRPr lang="en-US" dirty="0"/>
          </a:p>
          <a:p>
            <a:pPr algn="just"/>
            <a:r>
              <a:rPr lang="en-US" dirty="0"/>
              <a:t>The V-Shaped model should be chosen when </a:t>
            </a:r>
            <a:r>
              <a:rPr lang="en-US" b="1" u="sng" dirty="0">
                <a:solidFill>
                  <a:srgbClr val="002060"/>
                </a:solidFill>
              </a:rPr>
              <a:t>ample technical resources </a:t>
            </a:r>
            <a:r>
              <a:rPr lang="en-US" dirty="0"/>
              <a:t>are available with needed technical expertise</a:t>
            </a:r>
            <a:r>
              <a:rPr lang="en-US" dirty="0" smtClean="0"/>
              <a:t>.</a:t>
            </a:r>
          </a:p>
          <a:p>
            <a:pPr algn="just"/>
            <a:endParaRPr lang="en-US" dirty="0"/>
          </a:p>
          <a:p>
            <a:pPr algn="just"/>
            <a:r>
              <a:rPr lang="en-US" dirty="0"/>
              <a:t>High confidence of customer is required for choosing the V-Shaped model approach. Since, </a:t>
            </a:r>
            <a:r>
              <a:rPr lang="en-US" b="1" u="sng" dirty="0">
                <a:solidFill>
                  <a:srgbClr val="002060"/>
                </a:solidFill>
                <a:effectLst>
                  <a:outerShdw blurRad="38100" dist="38100" dir="2700000" algn="tl">
                    <a:srgbClr val="000000">
                      <a:alpha val="43137"/>
                    </a:srgbClr>
                  </a:outerShdw>
                </a:effectLst>
              </a:rPr>
              <a:t>no prototypes are produce</a:t>
            </a:r>
            <a:r>
              <a:rPr lang="en-US" dirty="0"/>
              <a:t>d, there is a very high risk involved in meeting customer expectations.</a:t>
            </a:r>
          </a:p>
          <a:p>
            <a:endParaRPr lang="en-IN" dirty="0"/>
          </a:p>
        </p:txBody>
      </p:sp>
    </p:spTree>
    <p:extLst>
      <p:ext uri="{BB962C8B-B14F-4D97-AF65-F5344CB8AC3E}">
        <p14:creationId xmlns:p14="http://schemas.microsoft.com/office/powerpoint/2010/main" val="1069932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955" y="286602"/>
            <a:ext cx="8707271" cy="6571398"/>
          </a:xfrm>
        </p:spPr>
        <p:txBody>
          <a:bodyPr>
            <a:normAutofit/>
          </a:bodyPr>
          <a:lstStyle/>
          <a:p>
            <a:pPr marL="0" indent="0">
              <a:buNone/>
            </a:pPr>
            <a:r>
              <a:rPr lang="en-US" b="1" u="sng" dirty="0" smtClean="0">
                <a:solidFill>
                  <a:srgbClr val="FF0000"/>
                </a:solidFill>
                <a:effectLst>
                  <a:outerShdw blurRad="38100" dist="38100" dir="2700000" algn="tl">
                    <a:srgbClr val="000000">
                      <a:alpha val="43137"/>
                    </a:srgbClr>
                  </a:outerShdw>
                </a:effectLst>
              </a:rPr>
              <a:t>Stage 1 – Planning</a:t>
            </a:r>
          </a:p>
          <a:p>
            <a:pPr algn="just"/>
            <a:r>
              <a:rPr lang="en-US" dirty="0" smtClean="0"/>
              <a:t>The </a:t>
            </a:r>
            <a:r>
              <a:rPr lang="en-US" dirty="0"/>
              <a:t>very first phase of the SDLC </a:t>
            </a:r>
            <a:r>
              <a:rPr lang="en-US" b="1" u="sng" dirty="0">
                <a:solidFill>
                  <a:srgbClr val="0070C0"/>
                </a:solidFill>
              </a:rPr>
              <a:t>starts with requirement gathering. </a:t>
            </a:r>
            <a:endParaRPr lang="en-US" b="1" u="sng" dirty="0" smtClean="0">
              <a:solidFill>
                <a:srgbClr val="0070C0"/>
              </a:solidFill>
            </a:endParaRPr>
          </a:p>
          <a:p>
            <a:pPr algn="just"/>
            <a:endParaRPr lang="en-US" b="1" u="sng" dirty="0" smtClean="0">
              <a:solidFill>
                <a:srgbClr val="0070C0"/>
              </a:solidFill>
            </a:endParaRPr>
          </a:p>
          <a:p>
            <a:pPr algn="just"/>
            <a:r>
              <a:rPr lang="en-US" dirty="0" smtClean="0"/>
              <a:t>It </a:t>
            </a:r>
            <a:r>
              <a:rPr lang="en-US" dirty="0"/>
              <a:t>is the </a:t>
            </a:r>
            <a:r>
              <a:rPr lang="en-US" b="1" u="sng" dirty="0">
                <a:solidFill>
                  <a:srgbClr val="0070C0"/>
                </a:solidFill>
              </a:rPr>
              <a:t>most important phase </a:t>
            </a:r>
            <a:r>
              <a:rPr lang="en-US" dirty="0"/>
              <a:t>of the entire SDLC from the perspective of project managers and stakeholders</a:t>
            </a:r>
            <a:r>
              <a:rPr lang="en-US" dirty="0" smtClean="0"/>
              <a:t>.</a:t>
            </a:r>
          </a:p>
          <a:p>
            <a:pPr algn="just"/>
            <a:endParaRPr lang="en-US" dirty="0"/>
          </a:p>
          <a:p>
            <a:pPr algn="just"/>
            <a:r>
              <a:rPr lang="en-US" dirty="0"/>
              <a:t>The planning stage answers questions such as:</a:t>
            </a:r>
          </a:p>
          <a:p>
            <a:pPr lvl="1" algn="just">
              <a:buFont typeface="Wingdings" panose="05000000000000000000" pitchFamily="2" charset="2"/>
              <a:buChar char="ü"/>
            </a:pPr>
            <a:r>
              <a:rPr lang="en-US" sz="2800" dirty="0"/>
              <a:t>How the software will be used?</a:t>
            </a:r>
          </a:p>
          <a:p>
            <a:pPr lvl="1" algn="just">
              <a:buFont typeface="Wingdings" panose="05000000000000000000" pitchFamily="2" charset="2"/>
              <a:buChar char="ü"/>
            </a:pPr>
            <a:r>
              <a:rPr lang="en-US" sz="2800" dirty="0"/>
              <a:t>What data will serve as the </a:t>
            </a:r>
            <a:r>
              <a:rPr lang="en-US" sz="2800" i="1" dirty="0">
                <a:solidFill>
                  <a:srgbClr val="0070C0"/>
                </a:solidFill>
              </a:rPr>
              <a:t>input of the software</a:t>
            </a:r>
            <a:r>
              <a:rPr lang="en-US" sz="2800" dirty="0"/>
              <a:t>?</a:t>
            </a:r>
          </a:p>
          <a:p>
            <a:pPr lvl="1" algn="just">
              <a:buFont typeface="Wingdings" panose="05000000000000000000" pitchFamily="2" charset="2"/>
              <a:buChar char="ü"/>
            </a:pPr>
            <a:r>
              <a:rPr lang="en-US" sz="2800" dirty="0"/>
              <a:t>What data will be the </a:t>
            </a:r>
            <a:r>
              <a:rPr lang="en-US" sz="2800" i="1" dirty="0">
                <a:solidFill>
                  <a:srgbClr val="0070C0"/>
                </a:solidFill>
              </a:rPr>
              <a:t>output given by the software</a:t>
            </a:r>
            <a:r>
              <a:rPr lang="en-US" sz="2800" dirty="0"/>
              <a:t>?</a:t>
            </a:r>
          </a:p>
          <a:p>
            <a:pPr lvl="1" algn="just">
              <a:buFont typeface="Wingdings" panose="05000000000000000000" pitchFamily="2" charset="2"/>
              <a:buChar char="ü"/>
            </a:pPr>
            <a:r>
              <a:rPr lang="en-US" sz="2800" i="1" dirty="0">
                <a:solidFill>
                  <a:srgbClr val="0070C0"/>
                </a:solidFill>
              </a:rPr>
              <a:t>Who is going to use </a:t>
            </a:r>
            <a:r>
              <a:rPr lang="en-US" sz="2800" dirty="0"/>
              <a:t>the software?</a:t>
            </a:r>
          </a:p>
          <a:p>
            <a:pPr lvl="1" algn="just"/>
            <a:endParaRPr lang="en-IN" dirty="0"/>
          </a:p>
        </p:txBody>
      </p:sp>
    </p:spTree>
    <p:extLst>
      <p:ext uri="{BB962C8B-B14F-4D97-AF65-F5344CB8AC3E}">
        <p14:creationId xmlns:p14="http://schemas.microsoft.com/office/powerpoint/2010/main" val="9541545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5659" y="341194"/>
            <a:ext cx="8598089" cy="6291618"/>
          </a:xfrm>
        </p:spPr>
        <p:txBody>
          <a:bodyPr>
            <a:normAutofit/>
          </a:bodyPr>
          <a:lstStyle/>
          <a:p>
            <a:pPr marL="0" indent="0">
              <a:buNone/>
            </a:pPr>
            <a:r>
              <a:rPr lang="en-US" b="1" u="sng" dirty="0">
                <a:solidFill>
                  <a:srgbClr val="FF0000"/>
                </a:solidFill>
                <a:effectLst>
                  <a:outerShdw blurRad="38100" dist="38100" dir="2700000" algn="tl">
                    <a:srgbClr val="000000">
                      <a:alpha val="43137"/>
                    </a:srgbClr>
                  </a:outerShdw>
                </a:effectLst>
              </a:rPr>
              <a:t>Stage 2 – </a:t>
            </a:r>
            <a:r>
              <a:rPr lang="en-US" b="1" u="sng" dirty="0" smtClean="0">
                <a:solidFill>
                  <a:srgbClr val="FF0000"/>
                </a:solidFill>
                <a:effectLst>
                  <a:outerShdw blurRad="38100" dist="38100" dir="2700000" algn="tl">
                    <a:srgbClr val="000000">
                      <a:alpha val="43137"/>
                    </a:srgbClr>
                  </a:outerShdw>
                </a:effectLst>
              </a:rPr>
              <a:t>Analysis</a:t>
            </a:r>
          </a:p>
          <a:p>
            <a:pPr marL="0" indent="0">
              <a:buNone/>
            </a:pPr>
            <a:endParaRPr lang="en-US" b="1" u="sng" dirty="0">
              <a:solidFill>
                <a:srgbClr val="FF0000"/>
              </a:solidFill>
              <a:effectLst>
                <a:outerShdw blurRad="38100" dist="38100" dir="2700000" algn="tl">
                  <a:srgbClr val="000000">
                    <a:alpha val="43137"/>
                  </a:srgbClr>
                </a:outerShdw>
              </a:effectLst>
            </a:endParaRPr>
          </a:p>
          <a:p>
            <a:pPr algn="just"/>
            <a:r>
              <a:rPr lang="en-US" sz="2400" dirty="0"/>
              <a:t>Once all the requirements are collected, it’s time to </a:t>
            </a:r>
            <a:r>
              <a:rPr lang="en-US" sz="2400" b="1" u="sng" dirty="0">
                <a:solidFill>
                  <a:srgbClr val="0070C0"/>
                </a:solidFill>
              </a:rPr>
              <a:t>analyze those requirements</a:t>
            </a:r>
            <a:r>
              <a:rPr lang="en-US" sz="2400" dirty="0"/>
              <a:t> for feasibility and validity</a:t>
            </a:r>
            <a:r>
              <a:rPr lang="en-US" sz="2400" dirty="0" smtClean="0"/>
              <a:t>.</a:t>
            </a:r>
          </a:p>
          <a:p>
            <a:pPr algn="just"/>
            <a:endParaRPr lang="en-US" sz="2400" dirty="0" smtClean="0"/>
          </a:p>
          <a:p>
            <a:pPr algn="just"/>
            <a:r>
              <a:rPr lang="en-US" sz="2400" dirty="0" smtClean="0"/>
              <a:t> </a:t>
            </a:r>
            <a:r>
              <a:rPr lang="en-US" sz="2400" dirty="0"/>
              <a:t>Simply stating, it is studied </a:t>
            </a:r>
            <a:r>
              <a:rPr lang="en-US" sz="2400" b="1" u="sng" dirty="0">
                <a:solidFill>
                  <a:srgbClr val="0070C0"/>
                </a:solidFill>
              </a:rPr>
              <a:t>whether it will be possible </a:t>
            </a:r>
            <a:r>
              <a:rPr lang="en-US" sz="2400" dirty="0"/>
              <a:t>to add the requirements to the software or not</a:t>
            </a:r>
            <a:r>
              <a:rPr lang="en-US" sz="2400" dirty="0" smtClean="0"/>
              <a:t>.</a:t>
            </a:r>
          </a:p>
          <a:p>
            <a:pPr algn="just"/>
            <a:endParaRPr lang="en-US" sz="2400" dirty="0"/>
          </a:p>
          <a:p>
            <a:pPr algn="just"/>
            <a:r>
              <a:rPr lang="en-US" sz="2400" dirty="0"/>
              <a:t>Lastly, a </a:t>
            </a:r>
            <a:r>
              <a:rPr lang="en-US" sz="2400" b="1" u="sng" dirty="0">
                <a:solidFill>
                  <a:srgbClr val="0070C0"/>
                </a:solidFill>
              </a:rPr>
              <a:t>Requirement Specification documented </a:t>
            </a:r>
            <a:r>
              <a:rPr lang="en-US" sz="2400" dirty="0"/>
              <a:t>is made. </a:t>
            </a:r>
            <a:endParaRPr lang="en-US" sz="2400" dirty="0" smtClean="0"/>
          </a:p>
          <a:p>
            <a:pPr algn="just"/>
            <a:endParaRPr lang="en-US" sz="2400" dirty="0" smtClean="0"/>
          </a:p>
          <a:p>
            <a:pPr algn="just"/>
            <a:r>
              <a:rPr lang="en-US" sz="2400" b="1" u="sng" dirty="0" smtClean="0">
                <a:solidFill>
                  <a:srgbClr val="0070C0"/>
                </a:solidFill>
              </a:rPr>
              <a:t>It </a:t>
            </a:r>
            <a:r>
              <a:rPr lang="en-US" sz="2400" b="1" u="sng" dirty="0">
                <a:solidFill>
                  <a:srgbClr val="0070C0"/>
                </a:solidFill>
              </a:rPr>
              <a:t>serves as the guide </a:t>
            </a:r>
            <a:r>
              <a:rPr lang="en-US" sz="2400" dirty="0"/>
              <a:t>for carrying out the next phase of the SDLC. </a:t>
            </a:r>
            <a:endParaRPr lang="en-US" sz="2400" dirty="0" smtClean="0"/>
          </a:p>
          <a:p>
            <a:pPr algn="just"/>
            <a:endParaRPr lang="en-US" dirty="0" smtClean="0"/>
          </a:p>
        </p:txBody>
      </p:sp>
    </p:spTree>
    <p:extLst>
      <p:ext uri="{BB962C8B-B14F-4D97-AF65-F5344CB8AC3E}">
        <p14:creationId xmlns:p14="http://schemas.microsoft.com/office/powerpoint/2010/main" val="1969542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829" y="272955"/>
            <a:ext cx="8720919" cy="6414448"/>
          </a:xfrm>
        </p:spPr>
        <p:txBody>
          <a:bodyPr>
            <a:normAutofit fontScale="92500" lnSpcReduction="20000"/>
          </a:bodyPr>
          <a:lstStyle/>
          <a:p>
            <a:pPr marL="0" indent="0">
              <a:buNone/>
            </a:pPr>
            <a:r>
              <a:rPr lang="en-US" b="1" u="sng" dirty="0">
                <a:solidFill>
                  <a:srgbClr val="FF0000"/>
                </a:solidFill>
                <a:effectLst>
                  <a:outerShdw blurRad="38100" dist="38100" dir="2700000" algn="tl">
                    <a:srgbClr val="000000">
                      <a:alpha val="43137"/>
                    </a:srgbClr>
                  </a:outerShdw>
                </a:effectLst>
              </a:rPr>
              <a:t>Stage 3 – Designing</a:t>
            </a:r>
          </a:p>
          <a:p>
            <a:pPr algn="just"/>
            <a:r>
              <a:rPr lang="en-US" dirty="0"/>
              <a:t>This stage includes </a:t>
            </a:r>
            <a:r>
              <a:rPr lang="en-US" b="1" u="sng" dirty="0">
                <a:solidFill>
                  <a:srgbClr val="0070C0"/>
                </a:solidFill>
              </a:rPr>
              <a:t>the designing of requirements </a:t>
            </a:r>
            <a:r>
              <a:rPr lang="en-US" dirty="0"/>
              <a:t>specified in the very first phase of the SDLC. </a:t>
            </a:r>
            <a:endParaRPr lang="en-US" dirty="0" smtClean="0"/>
          </a:p>
          <a:p>
            <a:pPr algn="just"/>
            <a:endParaRPr lang="en-US" dirty="0" smtClean="0"/>
          </a:p>
          <a:p>
            <a:pPr algn="just"/>
            <a:r>
              <a:rPr lang="en-US" dirty="0" smtClean="0"/>
              <a:t>In </a:t>
            </a:r>
            <a:r>
              <a:rPr lang="en-US" dirty="0"/>
              <a:t>addition to assisting in specifying hardware as well as system requirements, Software Design also </a:t>
            </a:r>
            <a:r>
              <a:rPr lang="en-US" i="1" u="sng" dirty="0"/>
              <a:t>helps in defining the overall software architecture</a:t>
            </a:r>
            <a:r>
              <a:rPr lang="en-US" i="1" u="sng" dirty="0" smtClean="0"/>
              <a:t>.</a:t>
            </a:r>
          </a:p>
          <a:p>
            <a:pPr algn="just"/>
            <a:endParaRPr lang="en-US" dirty="0"/>
          </a:p>
          <a:p>
            <a:pPr algn="just"/>
            <a:r>
              <a:rPr lang="en-US" dirty="0"/>
              <a:t>The </a:t>
            </a:r>
            <a:r>
              <a:rPr lang="en-US" dirty="0">
                <a:hlinkClick r:id="rId2"/>
              </a:rPr>
              <a:t>system design</a:t>
            </a:r>
            <a:r>
              <a:rPr lang="en-US" dirty="0"/>
              <a:t> specifications prepared in the designing phase </a:t>
            </a:r>
            <a:r>
              <a:rPr lang="en-US" b="1" u="sng" dirty="0">
                <a:solidFill>
                  <a:srgbClr val="0070C0"/>
                </a:solidFill>
              </a:rPr>
              <a:t>serve as the input for the next </a:t>
            </a:r>
            <a:r>
              <a:rPr lang="en-US" dirty="0"/>
              <a:t>i.e. fourth stage of the SDLC. </a:t>
            </a:r>
            <a:endParaRPr lang="en-US" dirty="0" smtClean="0"/>
          </a:p>
          <a:p>
            <a:pPr algn="just"/>
            <a:endParaRPr lang="en-US" dirty="0" smtClean="0"/>
          </a:p>
          <a:p>
            <a:pPr algn="just"/>
            <a:r>
              <a:rPr lang="en-US" dirty="0" smtClean="0"/>
              <a:t>During </a:t>
            </a:r>
            <a:r>
              <a:rPr lang="en-US" dirty="0"/>
              <a:t>the designing phase, testers are required to come up with an </a:t>
            </a:r>
            <a:r>
              <a:rPr lang="en-US" b="1" u="sng" dirty="0">
                <a:solidFill>
                  <a:srgbClr val="0070C0"/>
                </a:solidFill>
              </a:rPr>
              <a:t>apt testing strategy</a:t>
            </a:r>
            <a:r>
              <a:rPr lang="en-US" dirty="0"/>
              <a:t>. </a:t>
            </a:r>
            <a:endParaRPr lang="en-US" dirty="0" smtClean="0"/>
          </a:p>
          <a:p>
            <a:pPr algn="just"/>
            <a:endParaRPr lang="en-US" dirty="0" smtClean="0"/>
          </a:p>
          <a:p>
            <a:pPr algn="just"/>
            <a:r>
              <a:rPr lang="en-US" dirty="0" smtClean="0"/>
              <a:t>It </a:t>
            </a:r>
            <a:r>
              <a:rPr lang="en-US" dirty="0"/>
              <a:t>contains what needs to be tested, and how it needs to be tested.</a:t>
            </a:r>
          </a:p>
          <a:p>
            <a:pPr algn="just"/>
            <a:endParaRPr lang="en-IN" dirty="0"/>
          </a:p>
        </p:txBody>
      </p:sp>
    </p:spTree>
    <p:extLst>
      <p:ext uri="{BB962C8B-B14F-4D97-AF65-F5344CB8AC3E}">
        <p14:creationId xmlns:p14="http://schemas.microsoft.com/office/powerpoint/2010/main" val="8162825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0125" y="177420"/>
            <a:ext cx="8707272" cy="6680579"/>
          </a:xfrm>
        </p:spPr>
        <p:txBody>
          <a:bodyPr>
            <a:normAutofit fontScale="77500" lnSpcReduction="20000"/>
          </a:bodyPr>
          <a:lstStyle/>
          <a:p>
            <a:r>
              <a:rPr lang="en-US" b="1" u="sng" dirty="0">
                <a:solidFill>
                  <a:srgbClr val="FF0000"/>
                </a:solidFill>
                <a:effectLst>
                  <a:outerShdw blurRad="38100" dist="38100" dir="2700000" algn="tl">
                    <a:srgbClr val="000000">
                      <a:alpha val="43137"/>
                    </a:srgbClr>
                  </a:outerShdw>
                </a:effectLst>
              </a:rPr>
              <a:t>Stage 4 – Development &amp; </a:t>
            </a:r>
            <a:r>
              <a:rPr lang="en-US" b="1" u="sng" dirty="0" smtClean="0">
                <a:solidFill>
                  <a:srgbClr val="FF0000"/>
                </a:solidFill>
                <a:effectLst>
                  <a:outerShdw blurRad="38100" dist="38100" dir="2700000" algn="tl">
                    <a:srgbClr val="000000">
                      <a:alpha val="43137"/>
                    </a:srgbClr>
                  </a:outerShdw>
                </a:effectLst>
              </a:rPr>
              <a:t>Testing</a:t>
            </a:r>
          </a:p>
          <a:p>
            <a:pPr algn="just"/>
            <a:r>
              <a:rPr lang="en-US" dirty="0" smtClean="0"/>
              <a:t>Some development teams consider this phase as a single unit, others prefer to break it into two sub-phases. </a:t>
            </a:r>
          </a:p>
          <a:p>
            <a:pPr algn="just"/>
            <a:endParaRPr lang="en-US" dirty="0" smtClean="0"/>
          </a:p>
          <a:p>
            <a:pPr algn="just"/>
            <a:r>
              <a:rPr lang="en-US" dirty="0" smtClean="0"/>
              <a:t>Irrespective </a:t>
            </a:r>
            <a:r>
              <a:rPr lang="en-US" dirty="0"/>
              <a:t>of the choice a development team makes, the whole process remains the same. So, it’s all a matter of preference</a:t>
            </a:r>
            <a:r>
              <a:rPr lang="en-US" dirty="0" smtClean="0"/>
              <a:t>.</a:t>
            </a:r>
          </a:p>
          <a:p>
            <a:pPr algn="just"/>
            <a:endParaRPr lang="en-US" dirty="0"/>
          </a:p>
          <a:p>
            <a:pPr algn="just"/>
            <a:r>
              <a:rPr lang="en-US" dirty="0"/>
              <a:t>Once the system design documentation is complete, the whole task is divided into modules or units</a:t>
            </a:r>
            <a:r>
              <a:rPr lang="en-US" b="1" u="sng" dirty="0">
                <a:solidFill>
                  <a:srgbClr val="0070C0"/>
                </a:solidFill>
              </a:rPr>
              <a:t>. Now, the actual coding starts</a:t>
            </a:r>
            <a:r>
              <a:rPr lang="en-US" b="1" u="sng" dirty="0" smtClean="0">
                <a:solidFill>
                  <a:srgbClr val="0070C0"/>
                </a:solidFill>
              </a:rPr>
              <a:t>.</a:t>
            </a:r>
          </a:p>
          <a:p>
            <a:pPr algn="just"/>
            <a:endParaRPr lang="en-US" dirty="0"/>
          </a:p>
          <a:p>
            <a:pPr algn="just"/>
            <a:r>
              <a:rPr lang="en-US" dirty="0"/>
              <a:t>Because this phase includes coding, it is the </a:t>
            </a:r>
            <a:r>
              <a:rPr lang="en-US" b="1" u="sng" dirty="0">
                <a:solidFill>
                  <a:srgbClr val="0070C0"/>
                </a:solidFill>
              </a:rPr>
              <a:t>most important phase of the SDLC for the developer team</a:t>
            </a:r>
            <a:r>
              <a:rPr lang="en-US" dirty="0"/>
              <a:t>. </a:t>
            </a:r>
            <a:endParaRPr lang="en-US" dirty="0" smtClean="0"/>
          </a:p>
          <a:p>
            <a:pPr algn="just"/>
            <a:endParaRPr lang="en-US" dirty="0" smtClean="0"/>
          </a:p>
          <a:p>
            <a:pPr algn="just"/>
            <a:r>
              <a:rPr lang="en-US" dirty="0" smtClean="0"/>
              <a:t>This is </a:t>
            </a:r>
            <a:r>
              <a:rPr lang="en-US" dirty="0"/>
              <a:t>the </a:t>
            </a:r>
            <a:r>
              <a:rPr lang="en-US" b="1" u="sng" dirty="0">
                <a:solidFill>
                  <a:srgbClr val="0070C0"/>
                </a:solidFill>
              </a:rPr>
              <a:t>longest phase </a:t>
            </a:r>
            <a:r>
              <a:rPr lang="en-US" dirty="0"/>
              <a:t>of the entire software development lifecycle</a:t>
            </a:r>
            <a:r>
              <a:rPr lang="en-US" dirty="0" smtClean="0"/>
              <a:t>.</a:t>
            </a:r>
          </a:p>
          <a:p>
            <a:pPr marL="0" indent="0" algn="just">
              <a:buNone/>
            </a:pPr>
            <a:r>
              <a:rPr lang="en-US" dirty="0" smtClean="0"/>
              <a:t> </a:t>
            </a:r>
          </a:p>
          <a:p>
            <a:pPr algn="just"/>
            <a:r>
              <a:rPr lang="en-US" dirty="0" smtClean="0"/>
              <a:t>Once </a:t>
            </a:r>
            <a:r>
              <a:rPr lang="en-US" dirty="0"/>
              <a:t>the code is fully developed, </a:t>
            </a:r>
            <a:r>
              <a:rPr lang="en-US" b="1" u="sng" dirty="0">
                <a:solidFill>
                  <a:srgbClr val="0070C0"/>
                </a:solidFill>
              </a:rPr>
              <a:t>testing of the same is carried </a:t>
            </a:r>
            <a:r>
              <a:rPr lang="en-US" dirty="0"/>
              <a:t>against the requirements</a:t>
            </a:r>
            <a:r>
              <a:rPr lang="en-US" dirty="0" smtClean="0"/>
              <a:t>.</a:t>
            </a:r>
          </a:p>
          <a:p>
            <a:pPr algn="just"/>
            <a:endParaRPr lang="en-US" dirty="0"/>
          </a:p>
          <a:p>
            <a:pPr algn="just"/>
            <a:r>
              <a:rPr lang="en-US" dirty="0" smtClean="0"/>
              <a:t>During this phase of the SDLC, various types of functional testing, such as </a:t>
            </a:r>
            <a:r>
              <a:rPr lang="en-US" b="1" u="sng" dirty="0" smtClean="0">
                <a:solidFill>
                  <a:srgbClr val="0070C0"/>
                </a:solidFill>
              </a:rPr>
              <a:t>acceptance testing, integration testing, system testing, and unit testing</a:t>
            </a:r>
            <a:r>
              <a:rPr lang="en-US" dirty="0" smtClean="0"/>
              <a:t>, as well as the </a:t>
            </a:r>
            <a:r>
              <a:rPr lang="en-US" u="sng" dirty="0" smtClean="0">
                <a:solidFill>
                  <a:srgbClr val="0070C0"/>
                </a:solidFill>
              </a:rPr>
              <a:t>non-functional testing </a:t>
            </a:r>
            <a:r>
              <a:rPr lang="en-US" dirty="0" smtClean="0"/>
              <a:t>is carried out.</a:t>
            </a:r>
          </a:p>
          <a:p>
            <a:endParaRPr lang="en-IN" dirty="0"/>
          </a:p>
        </p:txBody>
      </p:sp>
    </p:spTree>
    <p:extLst>
      <p:ext uri="{BB962C8B-B14F-4D97-AF65-F5344CB8AC3E}">
        <p14:creationId xmlns:p14="http://schemas.microsoft.com/office/powerpoint/2010/main" val="16034751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421" y="177422"/>
            <a:ext cx="8748215" cy="6523630"/>
          </a:xfrm>
        </p:spPr>
        <p:txBody>
          <a:bodyPr>
            <a:normAutofit fontScale="92500" lnSpcReduction="20000"/>
          </a:bodyPr>
          <a:lstStyle/>
          <a:p>
            <a:pPr marL="0" indent="0">
              <a:buNone/>
            </a:pPr>
            <a:r>
              <a:rPr lang="en-US" b="1" u="sng" dirty="0" smtClean="0">
                <a:solidFill>
                  <a:srgbClr val="FF0000"/>
                </a:solidFill>
                <a:effectLst>
                  <a:outerShdw blurRad="38100" dist="38100" dir="2700000" algn="tl">
                    <a:srgbClr val="000000">
                      <a:alpha val="43137"/>
                    </a:srgbClr>
                  </a:outerShdw>
                </a:effectLst>
              </a:rPr>
              <a:t>Stage </a:t>
            </a:r>
            <a:r>
              <a:rPr lang="en-US" b="1" u="sng" dirty="0">
                <a:solidFill>
                  <a:srgbClr val="FF0000"/>
                </a:solidFill>
                <a:effectLst>
                  <a:outerShdw blurRad="38100" dist="38100" dir="2700000" algn="tl">
                    <a:srgbClr val="000000">
                      <a:alpha val="43137"/>
                    </a:srgbClr>
                  </a:outerShdw>
                </a:effectLst>
              </a:rPr>
              <a:t>5 – Implementation</a:t>
            </a:r>
          </a:p>
          <a:p>
            <a:pPr algn="just"/>
            <a:r>
              <a:rPr lang="en-US" dirty="0"/>
              <a:t>Also known as the </a:t>
            </a:r>
            <a:r>
              <a:rPr lang="en-US" b="1" u="sng" dirty="0">
                <a:solidFill>
                  <a:srgbClr val="0070C0"/>
                </a:solidFill>
                <a:effectLst>
                  <a:outerShdw blurRad="38100" dist="38100" dir="2700000" algn="tl">
                    <a:srgbClr val="000000">
                      <a:alpha val="43137"/>
                    </a:srgbClr>
                  </a:outerShdw>
                </a:effectLst>
              </a:rPr>
              <a:t>deployment phase</a:t>
            </a:r>
            <a:r>
              <a:rPr lang="en-US" dirty="0"/>
              <a:t>, </a:t>
            </a:r>
            <a:endParaRPr lang="en-US" dirty="0" smtClean="0"/>
          </a:p>
          <a:p>
            <a:pPr algn="just"/>
            <a:endParaRPr lang="en-US" dirty="0" smtClean="0"/>
          </a:p>
          <a:p>
            <a:pPr algn="just"/>
            <a:r>
              <a:rPr lang="en-US" dirty="0" smtClean="0"/>
              <a:t>The  </a:t>
            </a:r>
            <a:r>
              <a:rPr lang="en-US" dirty="0"/>
              <a:t>implementation phase is carried out right after the </a:t>
            </a:r>
            <a:r>
              <a:rPr lang="en-US" b="1" u="sng" dirty="0">
                <a:solidFill>
                  <a:srgbClr val="0070C0"/>
                </a:solidFill>
              </a:rPr>
              <a:t>successful testing of the software product</a:t>
            </a:r>
            <a:r>
              <a:rPr lang="en-US" dirty="0" smtClean="0"/>
              <a:t>.</a:t>
            </a:r>
          </a:p>
          <a:p>
            <a:pPr algn="just"/>
            <a:endParaRPr lang="en-US" dirty="0" smtClean="0"/>
          </a:p>
          <a:p>
            <a:pPr algn="just"/>
            <a:r>
              <a:rPr lang="en-US" dirty="0" smtClean="0"/>
              <a:t> </a:t>
            </a:r>
            <a:r>
              <a:rPr lang="en-US" dirty="0"/>
              <a:t>It is simply </a:t>
            </a:r>
            <a:r>
              <a:rPr lang="en-US" b="1" u="sng" dirty="0">
                <a:solidFill>
                  <a:srgbClr val="0070C0"/>
                </a:solidFill>
              </a:rPr>
              <a:t>delivering the software </a:t>
            </a:r>
            <a:r>
              <a:rPr lang="en-US" dirty="0"/>
              <a:t>to </a:t>
            </a:r>
            <a:r>
              <a:rPr lang="en-US" dirty="0" smtClean="0"/>
              <a:t>the </a:t>
            </a:r>
            <a:r>
              <a:rPr lang="en-US" dirty="0"/>
              <a:t>end-user or </a:t>
            </a:r>
            <a:r>
              <a:rPr lang="en-US" i="1" u="sng" dirty="0">
                <a:solidFill>
                  <a:srgbClr val="0070C0"/>
                </a:solidFill>
              </a:rPr>
              <a:t>installing it onto the customer’s sys</a:t>
            </a:r>
            <a:r>
              <a:rPr lang="en-US" dirty="0"/>
              <a:t>tem(s</a:t>
            </a:r>
            <a:r>
              <a:rPr lang="en-US" dirty="0" smtClean="0"/>
              <a:t>).</a:t>
            </a:r>
          </a:p>
          <a:p>
            <a:pPr algn="just"/>
            <a:endParaRPr lang="en-US" dirty="0"/>
          </a:p>
          <a:p>
            <a:pPr algn="just"/>
            <a:r>
              <a:rPr lang="en-US" dirty="0"/>
              <a:t>The first thing that takes place once the product is delivered to the customer is </a:t>
            </a:r>
            <a:r>
              <a:rPr lang="en-US" b="1" u="sng" dirty="0">
                <a:solidFill>
                  <a:srgbClr val="0070C0"/>
                </a:solidFill>
              </a:rPr>
              <a:t>beta testing</a:t>
            </a:r>
            <a:r>
              <a:rPr lang="en-US" dirty="0"/>
              <a:t>. </a:t>
            </a:r>
            <a:endParaRPr lang="en-US" dirty="0" smtClean="0"/>
          </a:p>
          <a:p>
            <a:pPr algn="just"/>
            <a:endParaRPr lang="en-US" dirty="0" smtClean="0"/>
          </a:p>
          <a:p>
            <a:pPr algn="just"/>
            <a:r>
              <a:rPr lang="en-US" dirty="0" smtClean="0"/>
              <a:t>All </a:t>
            </a:r>
            <a:r>
              <a:rPr lang="en-US" dirty="0"/>
              <a:t>the bugs and enhancements are then </a:t>
            </a:r>
            <a:r>
              <a:rPr lang="en-US" b="1" i="1" u="sng" dirty="0">
                <a:solidFill>
                  <a:srgbClr val="0070C0"/>
                </a:solidFill>
              </a:rPr>
              <a:t>reported to the developer team </a:t>
            </a:r>
            <a:r>
              <a:rPr lang="en-US" dirty="0"/>
              <a:t>working on the project afterward. </a:t>
            </a:r>
            <a:endParaRPr lang="en-US" dirty="0" smtClean="0"/>
          </a:p>
          <a:p>
            <a:pPr algn="just"/>
            <a:endParaRPr lang="en-US" dirty="0" smtClean="0"/>
          </a:p>
          <a:p>
            <a:pPr algn="just"/>
            <a:r>
              <a:rPr lang="en-US" dirty="0" smtClean="0"/>
              <a:t>Once </a:t>
            </a:r>
            <a:r>
              <a:rPr lang="en-US" dirty="0"/>
              <a:t>all the changes are complete, the final deployment takes place</a:t>
            </a:r>
            <a:r>
              <a:rPr lang="en-US" dirty="0" smtClean="0"/>
              <a:t>.</a:t>
            </a:r>
            <a:endParaRPr lang="en-US" dirty="0"/>
          </a:p>
        </p:txBody>
      </p:sp>
    </p:spTree>
    <p:extLst>
      <p:ext uri="{BB962C8B-B14F-4D97-AF65-F5344CB8AC3E}">
        <p14:creationId xmlns:p14="http://schemas.microsoft.com/office/powerpoint/2010/main" val="4471122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307" y="122830"/>
            <a:ext cx="8775511" cy="6632812"/>
          </a:xfrm>
        </p:spPr>
        <p:txBody>
          <a:bodyPr/>
          <a:lstStyle/>
          <a:p>
            <a:pPr marL="0" indent="0">
              <a:buNone/>
            </a:pPr>
            <a:r>
              <a:rPr lang="en-US" b="1" u="sng" dirty="0">
                <a:solidFill>
                  <a:srgbClr val="FF0000"/>
                </a:solidFill>
                <a:effectLst>
                  <a:outerShdw blurRad="38100" dist="38100" dir="2700000" algn="tl">
                    <a:srgbClr val="000000">
                      <a:alpha val="43137"/>
                    </a:srgbClr>
                  </a:outerShdw>
                </a:effectLst>
              </a:rPr>
              <a:t>Stage 6 – Maintenance</a:t>
            </a:r>
          </a:p>
          <a:p>
            <a:pPr algn="just"/>
            <a:r>
              <a:rPr lang="en-US" dirty="0"/>
              <a:t>At last, the maintenance phase is executed. </a:t>
            </a:r>
            <a:endParaRPr lang="en-US" dirty="0" smtClean="0"/>
          </a:p>
          <a:p>
            <a:pPr algn="just"/>
            <a:endParaRPr lang="en-US" dirty="0" smtClean="0"/>
          </a:p>
          <a:p>
            <a:pPr algn="just"/>
            <a:r>
              <a:rPr lang="en-US" dirty="0" smtClean="0"/>
              <a:t>The </a:t>
            </a:r>
            <a:r>
              <a:rPr lang="en-US" dirty="0"/>
              <a:t>maintenance stage covers everything that happens after the system is launched. For example, it can include </a:t>
            </a:r>
            <a:r>
              <a:rPr lang="en-US" u="sng" dirty="0"/>
              <a:t>repairs in case of system failures</a:t>
            </a:r>
            <a:r>
              <a:rPr lang="en-US" dirty="0"/>
              <a:t>, </a:t>
            </a:r>
            <a:r>
              <a:rPr lang="en-US" u="sng" dirty="0"/>
              <a:t>adding new features, and upgrades</a:t>
            </a:r>
            <a:r>
              <a:rPr lang="en-US" u="sng" dirty="0" smtClean="0"/>
              <a:t>.</a:t>
            </a:r>
          </a:p>
          <a:p>
            <a:pPr algn="just"/>
            <a:endParaRPr lang="en-US" dirty="0" smtClean="0"/>
          </a:p>
          <a:p>
            <a:pPr algn="just"/>
            <a:r>
              <a:rPr lang="en-US" dirty="0" smtClean="0"/>
              <a:t>This </a:t>
            </a:r>
            <a:r>
              <a:rPr lang="en-US" dirty="0"/>
              <a:t>phase deals with </a:t>
            </a:r>
            <a:r>
              <a:rPr lang="en-US" b="1" u="sng" dirty="0">
                <a:solidFill>
                  <a:srgbClr val="0070C0"/>
                </a:solidFill>
              </a:rPr>
              <a:t>dealing with problems </a:t>
            </a:r>
            <a:r>
              <a:rPr lang="en-US" dirty="0"/>
              <a:t>experienced by the customers/end-users that they experience while using the developed software. </a:t>
            </a:r>
            <a:endParaRPr lang="en-US" dirty="0" smtClean="0"/>
          </a:p>
          <a:p>
            <a:pPr algn="just"/>
            <a:endParaRPr lang="en-US" dirty="0" smtClean="0"/>
          </a:p>
          <a:p>
            <a:pPr algn="just"/>
            <a:r>
              <a:rPr lang="en-US" dirty="0" smtClean="0"/>
              <a:t>This </a:t>
            </a:r>
            <a:r>
              <a:rPr lang="en-US" dirty="0"/>
              <a:t>needs to be </a:t>
            </a:r>
            <a:r>
              <a:rPr lang="en-US" b="1" u="sng" dirty="0">
                <a:solidFill>
                  <a:srgbClr val="0070C0"/>
                </a:solidFill>
              </a:rPr>
              <a:t>done time and again.</a:t>
            </a:r>
          </a:p>
          <a:p>
            <a:endParaRPr lang="en-IN" dirty="0"/>
          </a:p>
          <a:p>
            <a:endParaRPr lang="en-IN" dirty="0"/>
          </a:p>
        </p:txBody>
      </p:sp>
    </p:spTree>
    <p:extLst>
      <p:ext uri="{BB962C8B-B14F-4D97-AF65-F5344CB8AC3E}">
        <p14:creationId xmlns:p14="http://schemas.microsoft.com/office/powerpoint/2010/main" val="40260296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475</TotalTime>
  <Words>2414</Words>
  <Application>Microsoft Office PowerPoint</Application>
  <PresentationFormat>On-screen Show (4:3)</PresentationFormat>
  <Paragraphs>314</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Wingdings</vt:lpstr>
      <vt:lpstr>Office Theme</vt:lpstr>
      <vt:lpstr>PowerPoint Presentation</vt:lpstr>
      <vt:lpstr>Software Development Life Cycle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the best SDLC model? Here are six to consider:</vt:lpstr>
      <vt:lpstr>1. The Waterfall Model(1970-90)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V--MODEL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25</cp:revision>
  <dcterms:created xsi:type="dcterms:W3CDTF">2022-01-18T04:08:03Z</dcterms:created>
  <dcterms:modified xsi:type="dcterms:W3CDTF">2022-01-18T16:27:41Z</dcterms:modified>
</cp:coreProperties>
</file>