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B6F6-C126-4BCD-B9ED-A005A36E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5F39-4A58-4152-88A7-2708DDADB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052C-644D-4CCD-883E-2CC2AA3E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2345-FE67-4133-AD98-9A047E61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7DB0-FB5E-4DF3-903C-B786E77F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1D50-F874-4E08-AC6D-93ABD7B6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4D045-9185-4EB0-9724-6407F4EB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2A5D-245D-4372-A94C-D8E0744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DFDB-B556-4137-AF61-FDA360C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D46B-3546-4A2C-A5A0-66A2C4E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9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1AE89-E39D-4B67-BB61-326730C1E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7839-3DF8-4BD2-B919-58F96F76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5884-E327-4AD7-A180-9AFE2B9D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CCB6-21E0-43A4-AA74-E14EFF0B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7081-E7E8-4720-89E9-6A576E2F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9CDB-489A-4376-8939-0FEFB807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F9C1-65AF-4B2E-96B8-50C7B81E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5616-C62C-4595-947D-DD51E7AB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CA66-F629-40A6-A80D-5B53E506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F130-151C-4B6C-BA5E-85407311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3D3-9470-40FE-9C89-DD0C1521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03A1-BBAC-4B9A-BB52-0B7917A7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163E-84CD-499A-9453-CA63ADD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E84B-A6CF-4CC1-B2DD-F8E6BE2D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F135-565B-42FC-8F06-EC916C03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9C3A-1E90-44D5-AFD5-39355333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538D-D580-45C5-90B8-D6C614455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B24C0-3E94-40EB-8AF0-5B2DF4CC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96BCB-A717-427E-BBE3-3410766B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7709-F97A-4DBB-9538-EA471DC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66DDA-8D44-420E-B9FF-40F3EEA1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2876-A35A-4EB7-8618-F0B65658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6125-D18E-4666-8996-64F7E618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81672-258D-479E-BBE4-E9C35C02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88E58-587F-4369-B1FA-07A76687F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6EB15-33EF-4A00-8FBE-2FE2A1AC6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80C2-296E-418A-91C9-E7B4CB0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B66B-12EB-414F-A462-8E9FDD99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3D789-60A8-4817-BDA8-A8BD0658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F6B6-D548-46D8-B620-4707EAD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66BAE-08B2-493D-8796-5DF4BF97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29EB-388B-46A3-81ED-414506C1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550B0-77AB-4FF0-B165-B30D600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8219-484A-467A-8878-B8607BBE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D9C15-27D4-4D78-A84F-57B1748B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4B591-68DC-4DA3-AE64-E05CAD86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9E1-BF57-4F63-9541-B33B47FA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DFDF-623C-49A4-941B-87DDD5FE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4F72-EDD7-4E3B-9BA3-EEDDC7ED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208D-3F31-47D6-812A-A907535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2B0A1-E5F7-4DBF-86A9-621CB26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ABB4-FB17-422B-B3E7-650FC3EC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CCDD-0658-43D0-A920-024F31EC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0AA8F-721E-4835-9248-AEA173CE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70CDE-3494-4FF3-A827-57AA8C12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27139-3CB8-4521-B48C-542BB7B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42464-6791-437E-8FF7-8A5B2A94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3695-13FB-4A4E-9DD9-710D716E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EC687-33B2-4FA2-9160-7DE1974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A7641-F788-447A-90CE-6E5DE6B9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23C6-EDBF-4C4C-9525-2D3227AB3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5A52-2DEF-4EC5-BC1E-A01652924FE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C5D5-2E0D-4239-89E3-B6FF35A1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608-9578-48C9-AC54-87072064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A3B9-C783-4A64-A8A0-59578FFCE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53FB-98E8-4A6D-BBDA-5534020A5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Shortage of Hospitals in Tennessee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38EAB-A7C1-4C6C-A5E9-C3634C31A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96AA-2233-4460-903B-915CFA1F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comparison of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6A393-BE46-4FBE-8498-EEA4DE53C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29025"/>
              </p:ext>
            </p:extLst>
          </p:nvPr>
        </p:nvGraphicFramePr>
        <p:xfrm>
          <a:off x="1199626" y="2575420"/>
          <a:ext cx="8322200" cy="185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440">
                  <a:extLst>
                    <a:ext uri="{9D8B030D-6E8A-4147-A177-3AD203B41FA5}">
                      <a16:colId xmlns:a16="http://schemas.microsoft.com/office/drawing/2014/main" val="1556742928"/>
                    </a:ext>
                  </a:extLst>
                </a:gridCol>
                <a:gridCol w="1664440">
                  <a:extLst>
                    <a:ext uri="{9D8B030D-6E8A-4147-A177-3AD203B41FA5}">
                      <a16:colId xmlns:a16="http://schemas.microsoft.com/office/drawing/2014/main" val="1046476861"/>
                    </a:ext>
                  </a:extLst>
                </a:gridCol>
                <a:gridCol w="1664440">
                  <a:extLst>
                    <a:ext uri="{9D8B030D-6E8A-4147-A177-3AD203B41FA5}">
                      <a16:colId xmlns:a16="http://schemas.microsoft.com/office/drawing/2014/main" val="1914250344"/>
                    </a:ext>
                  </a:extLst>
                </a:gridCol>
                <a:gridCol w="1664440">
                  <a:extLst>
                    <a:ext uri="{9D8B030D-6E8A-4147-A177-3AD203B41FA5}">
                      <a16:colId xmlns:a16="http://schemas.microsoft.com/office/drawing/2014/main" val="1665944002"/>
                    </a:ext>
                  </a:extLst>
                </a:gridCol>
                <a:gridCol w="1664440">
                  <a:extLst>
                    <a:ext uri="{9D8B030D-6E8A-4147-A177-3AD203B41FA5}">
                      <a16:colId xmlns:a16="http://schemas.microsoft.com/office/drawing/2014/main" val="3047767415"/>
                    </a:ext>
                  </a:extLst>
                </a:gridCol>
              </a:tblGrid>
              <a:tr h="370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101172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RUCC Logistic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335707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RUCC 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72042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Logistic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91014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4358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0EB996-D9C2-41FC-996F-D5E6DB242508}"/>
              </a:ext>
            </a:extLst>
          </p:cNvPr>
          <p:cNvSpPr txBox="1"/>
          <p:nvPr/>
        </p:nvSpPr>
        <p:spPr>
          <a:xfrm>
            <a:off x="1065402" y="5028132"/>
            <a:ext cx="9630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RUCC score and demographic information, both Logistic Regression and SVC models give strong results predicting counties with hospitals, but neither model gives good results in determining that a county does not have a hospital. Logistic regression tends to have a better result with an F1-score of 0.91</a:t>
            </a:r>
          </a:p>
        </p:txBody>
      </p:sp>
    </p:spTree>
    <p:extLst>
      <p:ext uri="{BB962C8B-B14F-4D97-AF65-F5344CB8AC3E}">
        <p14:creationId xmlns:p14="http://schemas.microsoft.com/office/powerpoint/2010/main" val="13787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0BC6-6250-4C00-BFD8-A9962ACA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Shortage of Hospitals in Tennessee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1AF4-D62B-4047-AA62-FC1321173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live in a Tennessee county that is classified as rural and not adjacent to a metropolitan area (RUCC=9), you do not have a hospital. Although a RUCC score of 9 is currently an indicator of no hospital, lower scores alone become problematic in predicting the presence of a hospital. Using the RUCC score along with population and income data allows us to better predict the absence of a hospital.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22F3-0435-4EBC-85FD-B8C8B1AD2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Sparse populations and the lack of available capital together seem to be the best indicator of not having a hospital.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a small hospital costs $52,200,000 to build, the economic reality is that it takes a certain amount of people with sufficient income to make a hospital economically viable.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3006 counties in the U.S. so this study only took into account 3% of the counties available. A larger sample size might allow us to have a better understanding of what causes hospital deserts, and allow community leaders to act decisively on behalf of their citizens.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0B6-F300-4AE7-A052-0BF52E8F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3A69-10F3-4CBB-A5DA-5E42B140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list of Tennessee hospitals came from downloading a csv file provided by the Tennessee Department of Safety and Homeland Security.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Tennessee county demographic information was scraped from en.wikipedia.org/wiki/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List_of_Tennessee_locations_by_per_capita_income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then merged with the hospital list based upon with a left join to the hospital list. Demographic data that represented dollar amounts was imported a text, so the $ was removed, and the column type set to float.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determination of whether a county is rural or not is based upon the US Department of Agriculture Rural-Urban Continuum Code.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95 counti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in Tennessee.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Counties in Tennessee do not have a hospital.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D565-97BB-41F9-A303-64FC7AE5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1C3-1D0F-49D2-AF52-96B3673C3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 hospital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19E8-76A7-4DC8-BE86-AA35A792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a hospital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B4D1F-28A6-4A22-9C16-386EA5D6775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50416"/>
            <a:ext cx="5157787" cy="199390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08E95C-CF53-4FEE-942D-F273FB5AB9A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67718"/>
            <a:ext cx="5183188" cy="20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4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3C8E-07A6-4079-A09B-B13BE304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Capita Income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575-774C-4D21-B4E8-957CFE7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County map with blue dots denoting hospitals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09C74-9122-4E38-B5D0-DD5F698F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22113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863D-FAC7-4EFD-A1E4-53DF8A2C11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488" y="2900117"/>
            <a:ext cx="5943600" cy="2388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729E2-C0D2-4134-9A17-5F3982034B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5488" y="2891728"/>
            <a:ext cx="3873252" cy="2493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0FEED2-44AA-45D8-9A3C-5DD44F496573}"/>
              </a:ext>
            </a:extLst>
          </p:cNvPr>
          <p:cNvSpPr txBox="1"/>
          <p:nvPr/>
        </p:nvSpPr>
        <p:spPr>
          <a:xfrm>
            <a:off x="939567" y="1879134"/>
            <a:ext cx="365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mean $19,954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hospital mean: $18,410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hospital: $20,506</a:t>
            </a:r>
          </a:p>
        </p:txBody>
      </p:sp>
    </p:spTree>
    <p:extLst>
      <p:ext uri="{BB962C8B-B14F-4D97-AF65-F5344CB8AC3E}">
        <p14:creationId xmlns:p14="http://schemas.microsoft.com/office/powerpoint/2010/main" val="220089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3C8E-07A6-4079-A09B-B13BE304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575-774C-4D21-B4E8-957CFE7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County map with blue dots denoting hospitals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09C74-9122-4E38-B5D0-DD5F698F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22113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EED2-44AA-45D8-9A3C-5DD44F496573}"/>
              </a:ext>
            </a:extLst>
          </p:cNvPr>
          <p:cNvSpPr txBox="1"/>
          <p:nvPr/>
        </p:nvSpPr>
        <p:spPr>
          <a:xfrm>
            <a:off x="939567" y="1879134"/>
            <a:ext cx="365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mean 66,801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hospital mean: 17,680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hospital: 84,344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38990-5866-4503-BD99-A9145476AF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3614" y="2802464"/>
            <a:ext cx="5943600" cy="2289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8DF6E-5BB3-4151-B4B5-CD925B3AE3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575" y="3121551"/>
            <a:ext cx="4362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3C8E-07A6-4079-A09B-B13BE304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575-774C-4D21-B4E8-957CFE7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County map with blue dots denoting hospitals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09C74-9122-4E38-B5D0-DD5F698F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22113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EED2-44AA-45D8-9A3C-5DD44F496573}"/>
              </a:ext>
            </a:extLst>
          </p:cNvPr>
          <p:cNvSpPr txBox="1"/>
          <p:nvPr/>
        </p:nvSpPr>
        <p:spPr>
          <a:xfrm>
            <a:off x="939567" y="1879134"/>
            <a:ext cx="365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mean $38,490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hospital mean: $34,402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hospital: $39,950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651C6-D4EE-41BB-B9CB-3E09E747C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090" y="3043019"/>
            <a:ext cx="4048125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3BF06-86A7-4FE6-A01C-EF2AB1B24C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3310" y="3043019"/>
            <a:ext cx="5943600" cy="26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9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3C8E-07A6-4079-A09B-B13BE304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575-774C-4D21-B4E8-957CFE7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County map with blue dots denoting hospitals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09C74-9122-4E38-B5D0-DD5F698F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22113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EED2-44AA-45D8-9A3C-5DD44F496573}"/>
              </a:ext>
            </a:extLst>
          </p:cNvPr>
          <p:cNvSpPr txBox="1"/>
          <p:nvPr/>
        </p:nvSpPr>
        <p:spPr>
          <a:xfrm>
            <a:off x="939567" y="1879134"/>
            <a:ext cx="365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mean: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hospital mean: 6.24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hospital: 4.69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77BC2-38C3-4F82-80A9-EECB32813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0563" y="3043019"/>
            <a:ext cx="5943600" cy="2142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041BB-F151-4744-B767-1B36EF3652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6612" y="3043019"/>
            <a:ext cx="3648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F9C4-1356-4CA5-B420-59A63128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 SVC using RUCC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90409-9EBF-423F-99EE-7CED2069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1CD79-5AA0-488B-A3ED-7DE0A38CA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82077"/>
            <a:ext cx="5183188" cy="4807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3E1223-8E01-4187-B5A9-887D6DFAC25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7579" y="2861261"/>
            <a:ext cx="3448531" cy="2972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7911C-E2B5-446E-8334-E7C7A7F9A2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1466" y="1449241"/>
            <a:ext cx="4191000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01770-4BC9-4BCF-AB8B-A4F0CFE74A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87381" y="1448061"/>
            <a:ext cx="3552825" cy="4093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D233A-A689-4C7F-BE6F-4F6C53CAFA53}"/>
              </a:ext>
            </a:extLst>
          </p:cNvPr>
          <p:cNvSpPr txBox="1"/>
          <p:nvPr/>
        </p:nvSpPr>
        <p:spPr>
          <a:xfrm>
            <a:off x="1065402" y="5833476"/>
            <a:ext cx="963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RUCC score only, both Logistic Regression and SVC models give strong results predicting counties with hospitals, but neither model gives good results in </a:t>
            </a:r>
            <a:r>
              <a:rPr lang="en-US" dirty="0" err="1"/>
              <a:t>determing</a:t>
            </a:r>
            <a:r>
              <a:rPr lang="en-US" dirty="0"/>
              <a:t> that a county does not have a hospital</a:t>
            </a:r>
          </a:p>
        </p:txBody>
      </p:sp>
    </p:spTree>
    <p:extLst>
      <p:ext uri="{BB962C8B-B14F-4D97-AF65-F5344CB8AC3E}">
        <p14:creationId xmlns:p14="http://schemas.microsoft.com/office/powerpoint/2010/main" val="39992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F9C4-1356-4CA5-B420-59A63128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 SVC using RUCC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1CD79-5AA0-488B-A3ED-7DE0A38CA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82077"/>
            <a:ext cx="5183188" cy="4807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16CA9-88AB-41E4-9BBB-D84CEEF26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1793" y="3066494"/>
            <a:ext cx="3088773" cy="2475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334164-ECCC-48A6-9971-6114760F07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3883" y="1485345"/>
            <a:ext cx="4295775" cy="1581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FE7318-AA98-48AA-BC71-FD207EDD0D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38931" y="1508679"/>
            <a:ext cx="3280196" cy="39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Shortage of Hospitals in Tennessee</vt:lpstr>
      <vt:lpstr>Data acquisition and cleaning</vt:lpstr>
      <vt:lpstr>County data</vt:lpstr>
      <vt:lpstr>Per Capita Income </vt:lpstr>
      <vt:lpstr>Population </vt:lpstr>
      <vt:lpstr>Median Household Income </vt:lpstr>
      <vt:lpstr>Median Household Income </vt:lpstr>
      <vt:lpstr>Logistic Regression vs SVC using RUCC</vt:lpstr>
      <vt:lpstr>Logistic Regression vs SVC using RUCC</vt:lpstr>
      <vt:lpstr>Result comparison of models</vt:lpstr>
      <vt:lpstr>The Shortage of Hospitals in Tennessee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Shortage of Hospitals in Tennessee</dc:title>
  <dc:creator>Administrator@DUNCAN.LCL</dc:creator>
  <cp:lastModifiedBy>Administrator@DUNCAN.LCL</cp:lastModifiedBy>
  <cp:revision>9</cp:revision>
  <dcterms:created xsi:type="dcterms:W3CDTF">2021-03-14T12:41:01Z</dcterms:created>
  <dcterms:modified xsi:type="dcterms:W3CDTF">2021-03-14T13:20:33Z</dcterms:modified>
</cp:coreProperties>
</file>