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 id="291"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09" autoAdjust="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B57409-20B7-4C1D-B57D-32B07344F470}" type="datetimeFigureOut">
              <a:rPr lang="en-US" smtClean="0"/>
              <a:pPr/>
              <a:t>19-Apr-21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197B6-11C7-4989-BA53-4BB8198262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57409-20B7-4C1D-B57D-32B07344F470}" type="datetimeFigureOut">
              <a:rPr lang="en-US" smtClean="0"/>
              <a:pPr/>
              <a:t>19-Apr-21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197B6-11C7-4989-BA53-4BB8198262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57409-20B7-4C1D-B57D-32B07344F470}" type="datetimeFigureOut">
              <a:rPr lang="en-US" smtClean="0"/>
              <a:pPr/>
              <a:t>19-Apr-21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197B6-11C7-4989-BA53-4BB8198262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57409-20B7-4C1D-B57D-32B07344F470}" type="datetimeFigureOut">
              <a:rPr lang="en-US" smtClean="0"/>
              <a:pPr/>
              <a:t>19-Apr-21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197B6-11C7-4989-BA53-4BB8198262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B57409-20B7-4C1D-B57D-32B07344F470}" type="datetimeFigureOut">
              <a:rPr lang="en-US" smtClean="0"/>
              <a:pPr/>
              <a:t>19-Apr-21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197B6-11C7-4989-BA53-4BB81982621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B57409-20B7-4C1D-B57D-32B07344F470}" type="datetimeFigureOut">
              <a:rPr lang="en-US" smtClean="0"/>
              <a:pPr/>
              <a:t>19-Apr-21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1197B6-11C7-4989-BA53-4BB8198262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B57409-20B7-4C1D-B57D-32B07344F470}" type="datetimeFigureOut">
              <a:rPr lang="en-US" smtClean="0"/>
              <a:pPr/>
              <a:t>19-Apr-21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1197B6-11C7-4989-BA53-4BB8198262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B57409-20B7-4C1D-B57D-32B07344F470}" type="datetimeFigureOut">
              <a:rPr lang="en-US" smtClean="0"/>
              <a:pPr/>
              <a:t>19-Apr-21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1197B6-11C7-4989-BA53-4BB8198262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57409-20B7-4C1D-B57D-32B07344F470}" type="datetimeFigureOut">
              <a:rPr lang="en-US" smtClean="0"/>
              <a:pPr/>
              <a:t>19-Apr-21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1197B6-11C7-4989-BA53-4BB8198262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B57409-20B7-4C1D-B57D-32B07344F470}" type="datetimeFigureOut">
              <a:rPr lang="en-US" smtClean="0"/>
              <a:pPr/>
              <a:t>19-Apr-21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1197B6-11C7-4989-BA53-4BB8198262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B57409-20B7-4C1D-B57D-32B07344F470}" type="datetimeFigureOut">
              <a:rPr lang="en-US" smtClean="0"/>
              <a:pPr/>
              <a:t>19-Apr-21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1197B6-11C7-4989-BA53-4BB81982621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57409-20B7-4C1D-B57D-32B07344F470}" type="datetimeFigureOut">
              <a:rPr lang="en-US" smtClean="0"/>
              <a:pPr/>
              <a:t>19-Apr-21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197B6-11C7-4989-BA53-4BB8198262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Unit 1</a:t>
            </a:r>
            <a:endParaRPr lang="en-US" b="1"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82562"/>
          </a:xfrm>
        </p:spPr>
        <p:txBody>
          <a:bodyPr>
            <a:normAutofit fontScale="90000"/>
          </a:bodyPr>
          <a:lstStyle/>
          <a:p>
            <a:r>
              <a:rPr lang="en-US" dirty="0" smtClean="0"/>
              <a:t/>
            </a:r>
            <a:br>
              <a:rPr lang="en-US" dirty="0" smtClean="0"/>
            </a:br>
            <a:r>
              <a:rPr lang="en-US" b="1" dirty="0" smtClean="0"/>
              <a:t>Communication Services</a:t>
            </a:r>
            <a:r>
              <a:rPr lang="en-US" dirty="0" smtClean="0"/>
              <a:t/>
            </a:r>
            <a:br>
              <a:rPr lang="en-US" dirty="0" smtClean="0"/>
            </a:br>
            <a:endParaRPr lang="en-US" dirty="0"/>
          </a:p>
        </p:txBody>
      </p:sp>
      <p:sp>
        <p:nvSpPr>
          <p:cNvPr id="3" name="Content Placeholder 2"/>
          <p:cNvSpPr>
            <a:spLocks noGrp="1"/>
          </p:cNvSpPr>
          <p:nvPr>
            <p:ph idx="1"/>
          </p:nvPr>
        </p:nvSpPr>
        <p:spPr>
          <a:xfrm>
            <a:off x="457200" y="685800"/>
            <a:ext cx="8229600" cy="5440363"/>
          </a:xfrm>
        </p:spPr>
        <p:txBody>
          <a:bodyPr>
            <a:normAutofit fontScale="92500" lnSpcReduction="20000"/>
          </a:bodyPr>
          <a:lstStyle/>
          <a:p>
            <a:r>
              <a:rPr lang="en-US" dirty="0" smtClean="0"/>
              <a:t>There are various Communication Services available that offer exchange of information with individuals or groups.</a:t>
            </a:r>
          </a:p>
          <a:p>
            <a:r>
              <a:rPr lang="en-US" dirty="0" smtClean="0"/>
              <a:t>The following services gives a brief introduction to these services.</a:t>
            </a:r>
          </a:p>
          <a:p>
            <a:pPr>
              <a:buNone/>
            </a:pPr>
            <a:endParaRPr lang="en-US" dirty="0" smtClean="0"/>
          </a:p>
          <a:p>
            <a:pPr>
              <a:buFont typeface="Wingdings" pitchFamily="2" charset="2"/>
              <a:buChar char="Ø"/>
            </a:pPr>
            <a:r>
              <a:rPr lang="en-US" b="1" dirty="0" smtClean="0"/>
              <a:t>Electronic Mail</a:t>
            </a:r>
            <a:r>
              <a:rPr lang="en-US" dirty="0" smtClean="0"/>
              <a:t/>
            </a:r>
            <a:br>
              <a:rPr lang="en-US" dirty="0" smtClean="0"/>
            </a:br>
            <a:r>
              <a:rPr lang="en-US" dirty="0" smtClean="0"/>
              <a:t>Used to send electronic message over the internet.</a:t>
            </a:r>
          </a:p>
          <a:p>
            <a:pPr>
              <a:buNone/>
            </a:pPr>
            <a:endParaRPr lang="en-US" dirty="0" smtClean="0"/>
          </a:p>
          <a:p>
            <a:pPr>
              <a:buFont typeface="Wingdings" pitchFamily="2" charset="2"/>
              <a:buChar char="Ø"/>
            </a:pPr>
            <a:r>
              <a:rPr lang="en-US" b="1" dirty="0" smtClean="0"/>
              <a:t>Telnet</a:t>
            </a:r>
            <a:r>
              <a:rPr lang="en-US" dirty="0" smtClean="0"/>
              <a:t/>
            </a:r>
            <a:br>
              <a:rPr lang="en-US" dirty="0" smtClean="0"/>
            </a:br>
            <a:r>
              <a:rPr lang="en-US" dirty="0" smtClean="0"/>
              <a:t>Used to log on to a remote computer that is attached to internet.</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fontScale="92500" lnSpcReduction="10000"/>
          </a:bodyPr>
          <a:lstStyle/>
          <a:p>
            <a:pPr>
              <a:buFont typeface="Wingdings" pitchFamily="2" charset="2"/>
              <a:buChar char="Ø"/>
            </a:pPr>
            <a:r>
              <a:rPr lang="en-US" b="1" dirty="0" smtClean="0"/>
              <a:t>Newsgroup</a:t>
            </a:r>
            <a:r>
              <a:rPr lang="en-US" dirty="0" smtClean="0"/>
              <a:t/>
            </a:r>
            <a:br>
              <a:rPr lang="en-US" dirty="0" smtClean="0"/>
            </a:br>
            <a:r>
              <a:rPr lang="en-US" dirty="0" smtClean="0"/>
              <a:t>Offers a forum for people to discuss topics of common interests.</a:t>
            </a:r>
          </a:p>
          <a:p>
            <a:pPr>
              <a:buFont typeface="Wingdings" pitchFamily="2" charset="2"/>
              <a:buChar char="Ø"/>
            </a:pPr>
            <a:endParaRPr lang="en-US" dirty="0" smtClean="0"/>
          </a:p>
          <a:p>
            <a:pPr>
              <a:buFont typeface="Wingdings" pitchFamily="2" charset="2"/>
              <a:buChar char="Ø"/>
            </a:pPr>
            <a:r>
              <a:rPr lang="en-US" b="1" dirty="0" smtClean="0"/>
              <a:t>Internet Relay Chat (IRC)</a:t>
            </a:r>
            <a:r>
              <a:rPr lang="en-US" dirty="0" smtClean="0"/>
              <a:t/>
            </a:r>
            <a:br>
              <a:rPr lang="en-US" dirty="0" smtClean="0"/>
            </a:br>
            <a:r>
              <a:rPr lang="en-US" dirty="0" smtClean="0"/>
              <a:t>Allows the people from all over the world to communicate in real time.</a:t>
            </a:r>
          </a:p>
          <a:p>
            <a:pPr>
              <a:buFont typeface="Wingdings" pitchFamily="2" charset="2"/>
              <a:buChar char="Ø"/>
            </a:pPr>
            <a:endParaRPr lang="en-US" dirty="0" smtClean="0"/>
          </a:p>
          <a:p>
            <a:pPr>
              <a:buFont typeface="Wingdings" pitchFamily="2" charset="2"/>
              <a:buChar char="Ø"/>
            </a:pPr>
            <a:r>
              <a:rPr lang="en-US" b="1" dirty="0" smtClean="0"/>
              <a:t>Mailing Lists</a:t>
            </a:r>
            <a:r>
              <a:rPr lang="en-US" dirty="0" smtClean="0"/>
              <a:t/>
            </a:r>
            <a:br>
              <a:rPr lang="en-US" dirty="0" smtClean="0"/>
            </a:br>
            <a:r>
              <a:rPr lang="en-US" dirty="0" smtClean="0"/>
              <a:t>Used to organize group of internet users to share common information through e-mail.</a:t>
            </a:r>
          </a:p>
          <a:p>
            <a:pPr>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lstStyle/>
          <a:p>
            <a:pPr>
              <a:buFont typeface="Wingdings" pitchFamily="2" charset="2"/>
              <a:buChar char="Ø"/>
            </a:pPr>
            <a:r>
              <a:rPr lang="en-US" b="1" dirty="0" smtClean="0"/>
              <a:t>Internet Telephony (VoIP)</a:t>
            </a:r>
            <a:r>
              <a:rPr lang="en-US" dirty="0" smtClean="0"/>
              <a:t/>
            </a:r>
            <a:br>
              <a:rPr lang="en-US" dirty="0" smtClean="0"/>
            </a:br>
            <a:r>
              <a:rPr lang="en-US" dirty="0" smtClean="0"/>
              <a:t>Allows the internet users to talk across internet to any PC equipped to receive the call.</a:t>
            </a:r>
          </a:p>
          <a:p>
            <a:pPr>
              <a:buFont typeface="Wingdings" pitchFamily="2" charset="2"/>
              <a:buChar char="Ø"/>
            </a:pPr>
            <a:r>
              <a:rPr lang="en-US" b="1" dirty="0" smtClean="0"/>
              <a:t>Instant Messaging</a:t>
            </a:r>
            <a:r>
              <a:rPr lang="en-US" dirty="0" smtClean="0"/>
              <a:t/>
            </a:r>
            <a:br>
              <a:rPr lang="en-US" dirty="0" smtClean="0"/>
            </a:br>
            <a:r>
              <a:rPr lang="en-US" dirty="0" smtClean="0"/>
              <a:t>Offers real time chat between individuals and group of people. </a:t>
            </a:r>
            <a:r>
              <a:rPr lang="en-US" dirty="0" err="1" smtClean="0"/>
              <a:t>Eg</a:t>
            </a:r>
            <a:r>
              <a:rPr lang="en-US" dirty="0" smtClean="0"/>
              <a:t>. Yahoo messenger, MSN messenger.</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Information Retrieval Services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There exist several Information retrieval services offering easy access to information present on the internet. The following table gives a brief introduction to these services:</a:t>
            </a:r>
          </a:p>
          <a:p>
            <a:pPr>
              <a:buFont typeface="Wingdings" pitchFamily="2" charset="2"/>
              <a:buChar char="Ø"/>
            </a:pPr>
            <a:r>
              <a:rPr lang="en-US" b="1" dirty="0" smtClean="0"/>
              <a:t>File Transfer Protocol (FTP)</a:t>
            </a:r>
            <a:r>
              <a:rPr lang="en-US" dirty="0" smtClean="0"/>
              <a:t/>
            </a:r>
            <a:br>
              <a:rPr lang="en-US" dirty="0" smtClean="0"/>
            </a:br>
            <a:r>
              <a:rPr lang="en-US" dirty="0" smtClean="0"/>
              <a:t>Enable the users to transfer files.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Services</a:t>
            </a:r>
          </a:p>
        </p:txBody>
      </p:sp>
      <p:sp>
        <p:nvSpPr>
          <p:cNvPr id="3" name="Content Placeholder 2"/>
          <p:cNvSpPr>
            <a:spLocks noGrp="1"/>
          </p:cNvSpPr>
          <p:nvPr>
            <p:ph idx="1"/>
          </p:nvPr>
        </p:nvSpPr>
        <p:spPr/>
        <p:txBody>
          <a:bodyPr/>
          <a:lstStyle/>
          <a:p>
            <a:r>
              <a:rPr lang="en-US" dirty="0" smtClean="0"/>
              <a:t>Web services allow exchange of information between applications on the web. Using web services, applications can easily interact with each other.</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World Wide Web (WWW</a:t>
            </a:r>
            <a:r>
              <a:rPr lang="en-US" dirty="0" smtClean="0"/>
              <a:t>)</a:t>
            </a:r>
            <a:br>
              <a:rPr lang="en-US" dirty="0" smtClean="0"/>
            </a:br>
            <a:endParaRPr lang="en-US" dirty="0"/>
          </a:p>
        </p:txBody>
      </p:sp>
      <p:sp>
        <p:nvSpPr>
          <p:cNvPr id="3" name="Content Placeholder 2"/>
          <p:cNvSpPr>
            <a:spLocks noGrp="1"/>
          </p:cNvSpPr>
          <p:nvPr>
            <p:ph idx="1"/>
          </p:nvPr>
        </p:nvSpPr>
        <p:spPr/>
        <p:txBody>
          <a:bodyPr/>
          <a:lstStyle/>
          <a:p>
            <a:r>
              <a:rPr lang="en-US" dirty="0" smtClean="0"/>
              <a:t>WWW is also known as W3. It offers a way to access documents spread over the several servers over the internet. These documents may contain texts, graphics, audio, video, hyperlinks. The hyperlinks allow the users to navigate between the documents.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Advantages of Internet</a:t>
            </a:r>
            <a:endParaRPr lang="en-US" b="1" dirty="0"/>
          </a:p>
        </p:txBody>
      </p:sp>
      <p:sp>
        <p:nvSpPr>
          <p:cNvPr id="3" name="Content Placeholder 2"/>
          <p:cNvSpPr>
            <a:spLocks noGrp="1"/>
          </p:cNvSpPr>
          <p:nvPr>
            <p:ph idx="1"/>
          </p:nvPr>
        </p:nvSpPr>
        <p:spPr>
          <a:xfrm>
            <a:off x="457200" y="1066800"/>
            <a:ext cx="8229600" cy="5334000"/>
          </a:xfrm>
        </p:spPr>
        <p:txBody>
          <a:bodyPr>
            <a:normAutofit fontScale="25000" lnSpcReduction="20000"/>
          </a:bodyPr>
          <a:lstStyle/>
          <a:p>
            <a:pPr fontAlgn="base"/>
            <a:endParaRPr lang="en-US" sz="4500" b="1" dirty="0" smtClean="0"/>
          </a:p>
          <a:p>
            <a:pPr fontAlgn="base"/>
            <a:r>
              <a:rPr lang="en-US" sz="11200" b="1" dirty="0" smtClean="0"/>
              <a:t>Communication Forum</a:t>
            </a:r>
            <a:r>
              <a:rPr lang="en-US" sz="11200" dirty="0" smtClean="0"/>
              <a:t> </a:t>
            </a:r>
            <a:r>
              <a:rPr lang="en-US" sz="11200" b="1" dirty="0" smtClean="0"/>
              <a:t>–</a:t>
            </a:r>
            <a:r>
              <a:rPr lang="en-US" sz="11200" dirty="0" smtClean="0"/>
              <a:t/>
            </a:r>
            <a:br>
              <a:rPr lang="en-US" sz="11200" dirty="0" smtClean="0"/>
            </a:br>
            <a:r>
              <a:rPr lang="en-US" sz="11200" dirty="0" smtClean="0"/>
              <a:t>The speed of communication becomes faster which is obtained through the web. Families and friends can confine touch easily. The platform for products like SKYPE allows for holding a video conference with anyone within the world who also has access.</a:t>
            </a:r>
            <a:br>
              <a:rPr lang="en-US" sz="11200" dirty="0" smtClean="0"/>
            </a:br>
            <a:r>
              <a:rPr lang="en-US" sz="11200" dirty="0" smtClean="0"/>
              <a:t> </a:t>
            </a:r>
          </a:p>
          <a:p>
            <a:pPr fontAlgn="base"/>
            <a:r>
              <a:rPr lang="en-US" sz="11200" b="1" dirty="0" smtClean="0"/>
              <a:t>Abundant Information –</a:t>
            </a:r>
            <a:r>
              <a:rPr lang="en-US" sz="11200" dirty="0" smtClean="0"/>
              <a:t/>
            </a:r>
            <a:br>
              <a:rPr lang="en-US" sz="11200" dirty="0" smtClean="0"/>
            </a:br>
            <a:r>
              <a:rPr lang="en-US" sz="11200" dirty="0" smtClean="0"/>
              <a:t>Anyone can find information on almost any imaginable subject. Plenty of resources are often found through the program in minutes.</a:t>
            </a:r>
            <a:br>
              <a:rPr lang="en-US" sz="11200" dirty="0" smtClean="0"/>
            </a:br>
            <a:r>
              <a:rPr lang="en-US" sz="11200" dirty="0" smtClean="0"/>
              <a:t> </a:t>
            </a:r>
          </a:p>
          <a:p>
            <a:pPr fontAlgn="base"/>
            <a:r>
              <a:rPr lang="en-US" sz="11200" b="1" dirty="0" smtClean="0"/>
              <a:t>Inexhaustible Education – </a:t>
            </a:r>
            <a:r>
              <a:rPr lang="en-US" sz="11200" dirty="0" smtClean="0"/>
              <a:t/>
            </a:r>
            <a:br>
              <a:rPr lang="en-US" sz="11200" dirty="0" smtClean="0"/>
            </a:br>
            <a:r>
              <a:rPr lang="en-US" sz="11200" dirty="0" smtClean="0"/>
              <a:t>For instance, students can gain readily available help for his or her homework online.  </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85000" lnSpcReduction="20000"/>
          </a:bodyPr>
          <a:lstStyle/>
          <a:p>
            <a:pPr fontAlgn="base"/>
            <a:endParaRPr lang="en-US" b="1" dirty="0" smtClean="0"/>
          </a:p>
          <a:p>
            <a:pPr fontAlgn="base"/>
            <a:r>
              <a:rPr lang="en-US" sz="3300" b="1" dirty="0" smtClean="0"/>
              <a:t>Entertainment for everybody – </a:t>
            </a:r>
            <a:r>
              <a:rPr lang="en-US" sz="3300" dirty="0" smtClean="0"/>
              <a:t/>
            </a:r>
            <a:br>
              <a:rPr lang="en-US" sz="3300" dirty="0" smtClean="0"/>
            </a:br>
            <a:r>
              <a:rPr lang="en-US" sz="3300" dirty="0" smtClean="0"/>
              <a:t>Most folks love using our laptops, </a:t>
            </a:r>
            <a:r>
              <a:rPr lang="en-US" sz="3300" dirty="0" err="1" smtClean="0"/>
              <a:t>smartphones</a:t>
            </a:r>
            <a:r>
              <a:rPr lang="en-US" sz="3300" dirty="0" smtClean="0"/>
              <a:t>, and, tablets. The web is that the big reason behind us spending such a lot of time on these gadgets.</a:t>
            </a:r>
            <a:br>
              <a:rPr lang="en-US" sz="3300" dirty="0" smtClean="0"/>
            </a:br>
            <a:r>
              <a:rPr lang="en-US" sz="3300" dirty="0" smtClean="0"/>
              <a:t> </a:t>
            </a:r>
          </a:p>
          <a:p>
            <a:pPr fontAlgn="base"/>
            <a:r>
              <a:rPr lang="en-US" sz="3300" b="1" dirty="0" smtClean="0"/>
              <a:t>Online Services and E-commerce –</a:t>
            </a:r>
            <a:r>
              <a:rPr lang="en-US" sz="3300" dirty="0" smtClean="0"/>
              <a:t/>
            </a:r>
            <a:br>
              <a:rPr lang="en-US" sz="3300" dirty="0" smtClean="0"/>
            </a:br>
            <a:r>
              <a:rPr lang="en-US" sz="3300" dirty="0" smtClean="0"/>
              <a:t>Many services of emails, online banking, online shopping, etc are there. Free mail to anyone is definitely accessible all around the world. E-commerce enables one in America to shop for things in Asia, Africa, or other areas within the world through some simple clicks of the mouse.</a:t>
            </a:r>
            <a:r>
              <a:rPr lang="en-US" dirty="0" smtClean="0"/>
              <a:t/>
            </a:r>
            <a:br>
              <a:rPr lang="en-US" dirty="0" smtClean="0"/>
            </a:br>
            <a:r>
              <a:rPr lang="en-US" dirty="0" smtClean="0"/>
              <a:t>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lnSpcReduction="10000"/>
          </a:bodyPr>
          <a:lstStyle/>
          <a:p>
            <a:r>
              <a:rPr lang="en-US" b="1" dirty="0" smtClean="0"/>
              <a:t>Social network –</a:t>
            </a:r>
            <a:r>
              <a:rPr lang="en-US" dirty="0" smtClean="0"/>
              <a:t/>
            </a:r>
            <a:br>
              <a:rPr lang="en-US" dirty="0" smtClean="0"/>
            </a:br>
            <a:r>
              <a:rPr lang="en-US" dirty="0" smtClean="0"/>
              <a:t>Social networking is the sharing of data with people across the planet. Aside from being an entertainment website, it’s many uses.</a:t>
            </a:r>
          </a:p>
          <a:p>
            <a:pPr>
              <a:buNone/>
            </a:pPr>
            <a:endParaRPr lang="en-US" b="1" dirty="0" smtClean="0"/>
          </a:p>
          <a:p>
            <a:r>
              <a:rPr lang="en-US" b="1" dirty="0" smtClean="0"/>
              <a:t>Learning –</a:t>
            </a:r>
            <a:r>
              <a:rPr lang="en-US" dirty="0" smtClean="0"/>
              <a:t/>
            </a:r>
            <a:br>
              <a:rPr lang="en-US" dirty="0" smtClean="0"/>
            </a:br>
            <a:r>
              <a:rPr lang="en-US" dirty="0" smtClean="0"/>
              <a:t>The web has now become a neighborhood of education. Education like homeschooling is definitely administered using the web. Teachers can upload their teaching videos on the web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Disadvantages of Internet</a:t>
            </a:r>
            <a:endParaRPr lang="en-US" b="1" dirty="0"/>
          </a:p>
        </p:txBody>
      </p:sp>
      <p:sp>
        <p:nvSpPr>
          <p:cNvPr id="3" name="Content Placeholder 2"/>
          <p:cNvSpPr>
            <a:spLocks noGrp="1"/>
          </p:cNvSpPr>
          <p:nvPr>
            <p:ph idx="1"/>
          </p:nvPr>
        </p:nvSpPr>
        <p:spPr>
          <a:xfrm>
            <a:off x="457200" y="990600"/>
            <a:ext cx="8229600" cy="5135563"/>
          </a:xfrm>
        </p:spPr>
        <p:txBody>
          <a:bodyPr>
            <a:normAutofit lnSpcReduction="10000"/>
          </a:bodyPr>
          <a:lstStyle/>
          <a:p>
            <a:pPr fontAlgn="base"/>
            <a:r>
              <a:rPr lang="en-US" b="1" dirty="0" smtClean="0"/>
              <a:t>Internet Addiction Disorder –</a:t>
            </a:r>
            <a:r>
              <a:rPr lang="en-US" dirty="0" smtClean="0"/>
              <a:t> </a:t>
            </a:r>
            <a:br>
              <a:rPr lang="en-US" dirty="0" smtClean="0"/>
            </a:br>
            <a:r>
              <a:rPr lang="en-US" dirty="0" smtClean="0"/>
              <a:t>Internet addiction is detrimental to not only fitness but also psychological state.  </a:t>
            </a:r>
            <a:br>
              <a:rPr lang="en-US" dirty="0" smtClean="0"/>
            </a:br>
            <a:r>
              <a:rPr lang="en-US" dirty="0" smtClean="0"/>
              <a:t> </a:t>
            </a:r>
          </a:p>
          <a:p>
            <a:pPr fontAlgn="base"/>
            <a:r>
              <a:rPr lang="en-US" b="1" dirty="0" smtClean="0"/>
              <a:t>Cyber Crime –</a:t>
            </a:r>
            <a:r>
              <a:rPr lang="en-US" dirty="0" smtClean="0"/>
              <a:t> </a:t>
            </a:r>
            <a:br>
              <a:rPr lang="en-US" dirty="0" smtClean="0"/>
            </a:br>
            <a:r>
              <a:rPr lang="en-US" dirty="0" smtClean="0"/>
              <a:t>Hacker programs a virus which gets into the pc and ruins valuable data. Users’ personal information like name, address, master card, bank details, and other information are often accessed by culprits when used on the web, leading to significant economic loss.</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Internet</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Internet is called a network as it creates a network by connecting computers and servers across the world using routers, switches and telephone lines, and other communication devices and channels</a:t>
            </a:r>
            <a:r>
              <a:rPr lang="en-US" dirty="0" smtClean="0"/>
              <a:t>.</a:t>
            </a:r>
          </a:p>
          <a:p>
            <a:pPr>
              <a:buNone/>
            </a:pPr>
            <a:endParaRPr lang="en-US" dirty="0" smtClean="0"/>
          </a:p>
          <a:p>
            <a:r>
              <a:rPr lang="en-US" dirty="0"/>
              <a:t>Internet is defined as an Information super Highway, to access information over the web. However, It can be defined in many ways as </a:t>
            </a:r>
            <a:r>
              <a:rPr lang="en-US" dirty="0" smtClean="0"/>
              <a:t>follows</a:t>
            </a:r>
          </a:p>
          <a:p>
            <a:pPr>
              <a:buNone/>
            </a:pPr>
            <a:endParaRPr lang="en-US" dirty="0"/>
          </a:p>
          <a:p>
            <a:pPr>
              <a:buFont typeface="Wingdings" pitchFamily="2" charset="2"/>
              <a:buChar char="Ø"/>
            </a:pPr>
            <a:r>
              <a:rPr lang="en-US" dirty="0" smtClean="0"/>
              <a:t>Internet </a:t>
            </a:r>
            <a:r>
              <a:rPr lang="en-US" dirty="0"/>
              <a:t>is a world-wide global system of interconnected computer networks.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normAutofit fontScale="92500" lnSpcReduction="20000"/>
          </a:bodyPr>
          <a:lstStyle/>
          <a:p>
            <a:pPr fontAlgn="base"/>
            <a:r>
              <a:rPr lang="en-US" b="1" dirty="0" smtClean="0"/>
              <a:t>Social Alienation –</a:t>
            </a:r>
            <a:r>
              <a:rPr lang="en-US" dirty="0" smtClean="0"/>
              <a:t/>
            </a:r>
            <a:br>
              <a:rPr lang="en-US" dirty="0" smtClean="0"/>
            </a:br>
            <a:r>
              <a:rPr lang="en-US" dirty="0" smtClean="0"/>
              <a:t>Time spent online flies fast without consciousness. After getting attracted the user trapped into the trap, users are trapped by a “net”, spending less time with people in the real world. Less interaction and face-to-face communication, actually, may end in a decrease in social abilities.</a:t>
            </a:r>
            <a:br>
              <a:rPr lang="en-US" dirty="0" smtClean="0"/>
            </a:br>
            <a:r>
              <a:rPr lang="en-US" dirty="0" smtClean="0"/>
              <a:t> </a:t>
            </a:r>
          </a:p>
          <a:p>
            <a:pPr fontAlgn="base"/>
            <a:r>
              <a:rPr lang="en-US" b="1" dirty="0" smtClean="0"/>
              <a:t>Spam –</a:t>
            </a:r>
            <a:r>
              <a:rPr lang="en-US" dirty="0" smtClean="0"/>
              <a:t/>
            </a:r>
            <a:br>
              <a:rPr lang="en-US" dirty="0" smtClean="0"/>
            </a:br>
            <a:r>
              <a:rPr lang="en-US" dirty="0" smtClean="0"/>
              <a:t>The unnecessary emails, advertisements, etc. are sometimes said to be spam because they need the power to hamper the system and make the users face many problems.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Internet Connection</a:t>
            </a:r>
            <a:endParaRPr lang="en-US" b="1"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Internet Connection</a:t>
            </a:r>
            <a:endParaRPr lang="en-US" b="1" dirty="0"/>
          </a:p>
        </p:txBody>
      </p:sp>
      <p:sp>
        <p:nvSpPr>
          <p:cNvPr id="3" name="Content Placeholder 2"/>
          <p:cNvSpPr>
            <a:spLocks noGrp="1"/>
          </p:cNvSpPr>
          <p:nvPr>
            <p:ph idx="1"/>
          </p:nvPr>
        </p:nvSpPr>
        <p:spPr/>
        <p:txBody>
          <a:bodyPr>
            <a:normAutofit fontScale="85000" lnSpcReduction="10000"/>
          </a:bodyPr>
          <a:lstStyle/>
          <a:p>
            <a:pPr marL="742950" indent="-742950">
              <a:buAutoNum type="arabicParenR"/>
            </a:pPr>
            <a:r>
              <a:rPr lang="en-US" sz="4200" b="1" dirty="0" smtClean="0"/>
              <a:t>Dial-up Connection :</a:t>
            </a:r>
          </a:p>
          <a:p>
            <a:pPr marL="742950" indent="-742950">
              <a:buNone/>
            </a:pPr>
            <a:endParaRPr lang="en-US" sz="4200" b="1" dirty="0" smtClean="0"/>
          </a:p>
          <a:p>
            <a:r>
              <a:rPr lang="en-US" b="1" dirty="0" smtClean="0"/>
              <a:t>Dial-up</a:t>
            </a:r>
            <a:r>
              <a:rPr lang="en-US" dirty="0" smtClean="0"/>
              <a:t> connection uses telephone line to connect PC to the internet. It requires a modem to setup dial-up connection. This modem works as an interface between PC and the telephone line.</a:t>
            </a:r>
          </a:p>
          <a:p>
            <a:pPr>
              <a:buNone/>
            </a:pPr>
            <a:endParaRPr lang="en-US" dirty="0" smtClean="0"/>
          </a:p>
          <a:p>
            <a:r>
              <a:rPr lang="en-US" dirty="0" smtClean="0"/>
              <a:t>There is also a communication program that instructs the modem to make a call to specific number provided by an ISP.</a:t>
            </a:r>
          </a:p>
          <a:p>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Dial-up connection uses either of the following protocols:</a:t>
            </a:r>
          </a:p>
          <a:p>
            <a:pPr lvl="1">
              <a:buFont typeface="Wingdings" pitchFamily="2" charset="2"/>
              <a:buChar char="v"/>
            </a:pPr>
            <a:r>
              <a:rPr lang="en-US" dirty="0" smtClean="0"/>
              <a:t> Serial Line Internet Protocol (SLIP)</a:t>
            </a:r>
          </a:p>
          <a:p>
            <a:pPr lvl="1">
              <a:buFont typeface="Wingdings" pitchFamily="2" charset="2"/>
              <a:buChar char="v"/>
            </a:pPr>
            <a:r>
              <a:rPr lang="en-US" dirty="0" smtClean="0"/>
              <a:t>Point to Point Protocol (PPP)</a:t>
            </a:r>
          </a:p>
          <a:p>
            <a:r>
              <a:rPr lang="en-US" dirty="0" smtClean="0"/>
              <a:t>The following diagram shows the accessing internet using modem: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pic>
        <p:nvPicPr>
          <p:cNvPr id="7" name="Content Placeholder 6" descr="Dialup.png"/>
          <p:cNvPicPr>
            <a:picLocks noGrp="1" noChangeAspect="1"/>
          </p:cNvPicPr>
          <p:nvPr>
            <p:ph idx="1"/>
          </p:nvPr>
        </p:nvPicPr>
        <p:blipFill>
          <a:blip r:embed="rId2"/>
          <a:stretch>
            <a:fillRect/>
          </a:stretch>
        </p:blipFill>
        <p:spPr>
          <a:xfrm>
            <a:off x="419364" y="1371600"/>
            <a:ext cx="8191235" cy="4634706"/>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lnSpcReduction="10000"/>
          </a:bodyPr>
          <a:lstStyle/>
          <a:p>
            <a:pPr>
              <a:buNone/>
            </a:pPr>
            <a:r>
              <a:rPr lang="en-US" b="1" dirty="0" smtClean="0"/>
              <a:t>2) Leased  Connection :</a:t>
            </a:r>
          </a:p>
          <a:p>
            <a:r>
              <a:rPr lang="en-US" dirty="0" smtClean="0"/>
              <a:t>A Leased line connection is s telephone line that has been Leased for Private use. In some contexts, its called dedicated line.</a:t>
            </a:r>
          </a:p>
          <a:p>
            <a:r>
              <a:rPr lang="en-US" dirty="0" smtClean="0"/>
              <a:t>A Leased line is usually contrasted with a switched line or dial-up line.</a:t>
            </a:r>
          </a:p>
          <a:p>
            <a:r>
              <a:rPr lang="en-US" dirty="0" smtClean="0"/>
              <a:t>Leased line are dedicated line directly from the ISP to the subscriber.</a:t>
            </a:r>
          </a:p>
          <a:p>
            <a:r>
              <a:rPr lang="en-US" dirty="0" smtClean="0"/>
              <a:t>The speed available are in the range of 9.6 kbps to 2 mbps.</a:t>
            </a:r>
          </a:p>
          <a:p>
            <a:pPr>
              <a:buNone/>
            </a:pPr>
            <a:r>
              <a:rPr lang="en-US" b="1" dirty="0" smtClean="0"/>
              <a:t> </a:t>
            </a:r>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Leased-Lines.png"/>
          <p:cNvPicPr>
            <a:picLocks noGrp="1" noChangeAspect="1"/>
          </p:cNvPicPr>
          <p:nvPr>
            <p:ph idx="1"/>
          </p:nvPr>
        </p:nvPicPr>
        <p:blipFill>
          <a:blip r:embed="rId2"/>
          <a:stretch>
            <a:fillRect/>
          </a:stretch>
        </p:blipFill>
        <p:spPr>
          <a:xfrm>
            <a:off x="410865" y="1905000"/>
            <a:ext cx="8047335" cy="38100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lnSpcReduction="10000"/>
          </a:bodyPr>
          <a:lstStyle/>
          <a:p>
            <a:pPr>
              <a:buNone/>
            </a:pPr>
            <a:r>
              <a:rPr lang="en-US" b="1" dirty="0" smtClean="0"/>
              <a:t>3) Broadband Connection :</a:t>
            </a:r>
          </a:p>
          <a:p>
            <a:r>
              <a:rPr lang="en-US" dirty="0" smtClean="0"/>
              <a:t>The term “broadband” is shorthand for “broad bandwidth,” and it offers significantly better high-speed connections than dial-up. </a:t>
            </a:r>
          </a:p>
          <a:p>
            <a:r>
              <a:rPr lang="en-US" dirty="0" smtClean="0"/>
              <a:t>This high-speed Internet connection is provided through either cable or telephone companies.</a:t>
            </a:r>
          </a:p>
          <a:p>
            <a:r>
              <a:rPr lang="en-US" dirty="0" smtClean="0"/>
              <a:t>One of the fastest options available, broadband Internet uses multiple data channels to send large quantities of information.</a:t>
            </a:r>
            <a:endParaRPr 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Broadband Internet connections such as DSL and cable are considered high-bandwidth connections. Although many DSL(Digital subscriber line ) connections can be considered broadband, not all broadband connections are DSL.</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lstStyle/>
          <a:p>
            <a:pPr>
              <a:buNone/>
            </a:pPr>
            <a:r>
              <a:rPr lang="en-US" b="1" dirty="0" smtClean="0"/>
              <a:t>4) Wi-Fi :</a:t>
            </a:r>
          </a:p>
          <a:p>
            <a:r>
              <a:rPr lang="en-US" sz="2800" dirty="0" smtClean="0"/>
              <a:t>The abbreviation “</a:t>
            </a:r>
            <a:r>
              <a:rPr lang="en-US" sz="2800" dirty="0" err="1" smtClean="0"/>
              <a:t>WiFi</a:t>
            </a:r>
            <a:r>
              <a:rPr lang="en-US" sz="2800" dirty="0" smtClean="0"/>
              <a:t>” has almost become synonymous with “internet” these days, but it refers to a specific kind of internet connection that utilizes radio frequencies rather than phone or cable lines.</a:t>
            </a:r>
          </a:p>
          <a:p>
            <a:pPr>
              <a:buNone/>
            </a:pPr>
            <a:endParaRPr lang="en-US" sz="2800" dirty="0" smtClean="0"/>
          </a:p>
          <a:p>
            <a:r>
              <a:rPr lang="en-US" sz="2800" dirty="0" smtClean="0"/>
              <a:t>it can be access from anywhere within network range. </a:t>
            </a:r>
          </a:p>
          <a:p>
            <a:pPr>
              <a:buNone/>
            </a:pPr>
            <a:endParaRPr lang="en-US" sz="2800" dirty="0" smtClean="0"/>
          </a:p>
          <a:p>
            <a:r>
              <a:rPr lang="en-US" sz="2800" dirty="0" smtClean="0"/>
              <a:t>It’s one of the fastest options on the market.</a:t>
            </a:r>
            <a:endParaRPr lang="en-US"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Ø"/>
            </a:pPr>
            <a:r>
              <a:rPr lang="en-US" sz="4000" dirty="0" smtClean="0"/>
              <a:t>Internet uses the standard Internet Protocol (TCP/IP).</a:t>
            </a:r>
          </a:p>
          <a:p>
            <a:pPr>
              <a:buNone/>
            </a:pPr>
            <a:endParaRPr lang="en-US" sz="4000" dirty="0" smtClean="0"/>
          </a:p>
          <a:p>
            <a:pPr>
              <a:buFont typeface="Wingdings" pitchFamily="2" charset="2"/>
              <a:buChar char="Ø"/>
            </a:pPr>
            <a:r>
              <a:rPr lang="en-US" sz="4000" dirty="0" smtClean="0"/>
              <a:t>Every computer in internet is identified by a unique IP address.</a:t>
            </a:r>
          </a:p>
          <a:p>
            <a:pPr>
              <a:buNone/>
            </a:pPr>
            <a:endParaRPr lang="en-US" sz="4000" dirty="0" smtClean="0"/>
          </a:p>
          <a:p>
            <a:pPr>
              <a:buFont typeface="Wingdings" pitchFamily="2" charset="2"/>
              <a:buChar char="Ø"/>
            </a:pPr>
            <a:r>
              <a:rPr lang="en-US" sz="4000" dirty="0"/>
              <a:t>IP Address is a unique set of numbers (such as 110.22.33.114) which identifies a computer location</a:t>
            </a:r>
            <a:r>
              <a:rPr lang="en-US" sz="4000" dirty="0" smtClean="0"/>
              <a:t>.</a:t>
            </a:r>
          </a:p>
          <a:p>
            <a:pPr>
              <a:buFont typeface="Wingdings" pitchFamily="2" charset="2"/>
              <a:buChar char="Ø"/>
            </a:pPr>
            <a:endParaRPr lang="en-US" sz="4000" dirty="0" smtClean="0"/>
          </a:p>
          <a:p>
            <a:pPr>
              <a:buFont typeface="Wingdings" pitchFamily="2" charset="2"/>
              <a:buChar char="Ø"/>
            </a:pPr>
            <a:r>
              <a:rPr lang="en-US" sz="4000" dirty="0"/>
              <a:t>A special computer DNS (Domain Name Server) is used to give name to the IP Address so that user can locate a computer by a name.</a:t>
            </a:r>
          </a:p>
          <a:p>
            <a:pPr>
              <a:buNone/>
            </a:pPr>
            <a:r>
              <a:rPr lang="en-US" dirty="0" smtClean="0"/>
              <a:t/>
            </a:r>
            <a:br>
              <a:rPr lang="en-US" dirty="0" smtClean="0"/>
            </a:b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a:bodyPr>
          <a:lstStyle/>
          <a:p>
            <a:pPr>
              <a:buNone/>
            </a:pPr>
            <a:r>
              <a:rPr lang="en-US" b="1" dirty="0" smtClean="0"/>
              <a:t>5) Mobile broadband :</a:t>
            </a:r>
          </a:p>
          <a:p>
            <a:r>
              <a:rPr lang="en-US" sz="2800" dirty="0" smtClean="0"/>
              <a:t>mobile broadband connections operate at faster speeds than most home wireless broadband plans and offer more flexibility. </a:t>
            </a:r>
          </a:p>
          <a:p>
            <a:pPr>
              <a:buNone/>
            </a:pPr>
            <a:endParaRPr lang="en-US" sz="2800" dirty="0" smtClean="0"/>
          </a:p>
          <a:p>
            <a:r>
              <a:rPr lang="en-US" sz="2800" dirty="0" smtClean="0"/>
              <a:t>SIM-only mobile broadband plans allow you to use it with your own hotspot, tablet, and other devices.</a:t>
            </a:r>
          </a:p>
          <a:p>
            <a:pPr>
              <a:buNone/>
            </a:pPr>
            <a:r>
              <a:rPr lang="en-US" sz="2800" dirty="0" smtClean="0"/>
              <a:t> </a:t>
            </a:r>
          </a:p>
          <a:p>
            <a:r>
              <a:rPr lang="en-US" sz="2800" dirty="0" smtClean="0"/>
              <a:t>Alternatively, dongles and portable mobile hotspots used with broadband plans are generally battery-powered, so they’re also great for moving around.</a:t>
            </a:r>
            <a:endParaRPr lang="en-US" sz="28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lstStyle/>
          <a:p>
            <a:pPr>
              <a:buNone/>
            </a:pPr>
            <a:r>
              <a:rPr lang="en-US" b="1" dirty="0" smtClean="0"/>
              <a:t>6) Mobile Hotspot :</a:t>
            </a:r>
          </a:p>
          <a:p>
            <a:r>
              <a:rPr lang="en-US" dirty="0" smtClean="0"/>
              <a:t>A mobile hotspot can deliver a strong, fast and secure online connection just about wherever you go. Like a mobile phone, but without the ability to make calls, a mobile hotspot is all about data.</a:t>
            </a:r>
          </a:p>
          <a:p>
            <a:r>
              <a:rPr lang="en-US" dirty="0" smtClean="0"/>
              <a:t> It works by taking an LTE(Long-Term Evolution) connection and converting it into a </a:t>
            </a:r>
            <a:r>
              <a:rPr lang="en-US" b="1" dirty="0" err="1" smtClean="0"/>
              <a:t>wi-fi</a:t>
            </a:r>
            <a:r>
              <a:rPr lang="en-US" dirty="0" smtClean="0"/>
              <a:t> signal that your laptop or </a:t>
            </a:r>
            <a:r>
              <a:rPr lang="en-US" b="1" dirty="0" err="1" smtClean="0"/>
              <a:t>smartphone</a:t>
            </a:r>
            <a:r>
              <a:rPr lang="en-US" dirty="0" smtClean="0"/>
              <a:t> can use.</a:t>
            </a:r>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fontScale="70000" lnSpcReduction="20000"/>
          </a:bodyPr>
          <a:lstStyle/>
          <a:p>
            <a:pPr>
              <a:buNone/>
            </a:pPr>
            <a:r>
              <a:rPr lang="en-US" b="1" dirty="0" smtClean="0"/>
              <a:t>7) Cable Connection :</a:t>
            </a:r>
          </a:p>
          <a:p>
            <a:r>
              <a:rPr lang="en-US" dirty="0" smtClean="0"/>
              <a:t>Cable connection is provided through Cable TV lines. It uses coaxial cable which is capable of transferring data at much higher speed than common telephone line.</a:t>
            </a:r>
          </a:p>
          <a:p>
            <a:pPr>
              <a:buNone/>
            </a:pPr>
            <a:endParaRPr lang="en-US" dirty="0" smtClean="0"/>
          </a:p>
          <a:p>
            <a:r>
              <a:rPr lang="en-US" b="1" dirty="0" smtClean="0"/>
              <a:t>Key Points:</a:t>
            </a:r>
            <a:endParaRPr lang="en-US" dirty="0" smtClean="0"/>
          </a:p>
          <a:p>
            <a:pPr>
              <a:buFont typeface="Wingdings" pitchFamily="2" charset="2"/>
              <a:buChar char="v"/>
            </a:pPr>
            <a:r>
              <a:rPr lang="en-US" dirty="0" smtClean="0"/>
              <a:t>A cable modem is used to access this service, provided by the cable operator.</a:t>
            </a:r>
          </a:p>
          <a:p>
            <a:pPr>
              <a:buNone/>
            </a:pPr>
            <a:endParaRPr lang="en-US" dirty="0" smtClean="0"/>
          </a:p>
          <a:p>
            <a:pPr>
              <a:buFont typeface="Wingdings" pitchFamily="2" charset="2"/>
              <a:buChar char="v"/>
            </a:pPr>
            <a:r>
              <a:rPr lang="en-US" dirty="0" smtClean="0"/>
              <a:t>The Cable modem comprises of two connections: one for internet service and other for Cable TV signals.</a:t>
            </a:r>
          </a:p>
          <a:p>
            <a:pPr>
              <a:buNone/>
            </a:pPr>
            <a:endParaRPr lang="en-US" dirty="0" smtClean="0"/>
          </a:p>
          <a:p>
            <a:pPr>
              <a:buFont typeface="Wingdings" pitchFamily="2" charset="2"/>
              <a:buChar char="v"/>
            </a:pPr>
            <a:r>
              <a:rPr lang="en-US" dirty="0" smtClean="0"/>
              <a:t>Since Cable TV internet connections share a set amount of bandwidth with a group of customers, therefore, data transfer rate also depends on number of customers using the internet at the same time.</a:t>
            </a:r>
          </a:p>
          <a:p>
            <a:pPr>
              <a:buNone/>
            </a:pPr>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Grp="1" noChangeAspect="1" noChangeArrowheads="1"/>
          </p:cNvPicPr>
          <p:nvPr>
            <p:ph idx="1"/>
          </p:nvPr>
        </p:nvPicPr>
        <p:blipFill>
          <a:blip r:embed="rId2"/>
          <a:srcRect/>
          <a:stretch>
            <a:fillRect/>
          </a:stretch>
        </p:blipFill>
        <p:spPr bwMode="auto">
          <a:xfrm>
            <a:off x="533400" y="1905000"/>
            <a:ext cx="7620000" cy="41910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of Internet</a:t>
            </a:r>
            <a:endParaRPr lang="en-US" b="1" dirty="0"/>
          </a:p>
        </p:txBody>
      </p:sp>
      <p:sp>
        <p:nvSpPr>
          <p:cNvPr id="3" name="Content Placeholder 2"/>
          <p:cNvSpPr>
            <a:spLocks noGrp="1"/>
          </p:cNvSpPr>
          <p:nvPr>
            <p:ph idx="1"/>
          </p:nvPr>
        </p:nvSpPr>
        <p:spPr/>
        <p:txBody>
          <a:bodyPr>
            <a:normAutofit/>
          </a:bodyPr>
          <a:lstStyle/>
          <a:p>
            <a:r>
              <a:rPr lang="en-US" dirty="0" smtClean="0"/>
              <a:t>The Internet works through a packet routing network in accordance with the Internet Protocol (IP), the Transport Control Protocol (TCP) and other protocols.</a:t>
            </a:r>
          </a:p>
          <a:p>
            <a:r>
              <a:rPr lang="en-US" dirty="0" smtClean="0"/>
              <a:t>All the computers and networks connected by the Internet </a:t>
            </a:r>
            <a:r>
              <a:rPr lang="en-US" dirty="0" err="1" smtClean="0"/>
              <a:t>work,because</a:t>
            </a:r>
            <a:r>
              <a:rPr lang="en-US" dirty="0" smtClean="0"/>
              <a:t> they follow a simple rules.</a:t>
            </a:r>
          </a:p>
          <a:p>
            <a:endParaRPr lang="en-US" dirty="0" smtClean="0"/>
          </a:p>
          <a:p>
            <a:pPr>
              <a:buNone/>
            </a:pPr>
            <a:endParaRPr lang="en-US" dirty="0" smtClean="0"/>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lstStyle/>
          <a:p>
            <a:r>
              <a:rPr lang="en-US" dirty="0" smtClean="0"/>
              <a:t>TCP/IP breaks all data into small packets, and the first part of each packet has the address, where the packet is meant to go.</a:t>
            </a:r>
          </a:p>
          <a:p>
            <a:r>
              <a:rPr lang="en-US" dirty="0" smtClean="0"/>
              <a:t>There is no central computer or authority.</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lstStyle/>
          <a:p>
            <a:pPr>
              <a:buFont typeface="Wingdings" pitchFamily="2" charset="2"/>
              <a:buChar char="Ø"/>
            </a:pPr>
            <a:r>
              <a:rPr lang="en-US" b="1" dirty="0" smtClean="0"/>
              <a:t>What’s a protocol?</a:t>
            </a:r>
            <a:endParaRPr lang="en-US" dirty="0" smtClean="0"/>
          </a:p>
          <a:p>
            <a:pPr>
              <a:buNone/>
            </a:pPr>
            <a:r>
              <a:rPr lang="en-US" dirty="0" smtClean="0"/>
              <a:t>	A protocol is a set of rules specifying how computers should communicate with each other over a network. </a:t>
            </a:r>
          </a:p>
          <a:p>
            <a:pPr>
              <a:buFont typeface="Wingdings" pitchFamily="2" charset="2"/>
              <a:buChar char="Ø"/>
            </a:pPr>
            <a:endParaRPr lang="en-US" b="1" dirty="0" smtClean="0"/>
          </a:p>
          <a:p>
            <a:pPr>
              <a:buFont typeface="Wingdings" pitchFamily="2" charset="2"/>
              <a:buChar char="Ø"/>
            </a:pPr>
            <a:r>
              <a:rPr lang="en-US" b="1" dirty="0" smtClean="0"/>
              <a:t>What’s a packet?</a:t>
            </a:r>
            <a:endParaRPr lang="en-US" dirty="0" smtClean="0"/>
          </a:p>
          <a:p>
            <a:pPr>
              <a:buNone/>
            </a:pPr>
            <a:r>
              <a:rPr lang="en-US" dirty="0" smtClean="0"/>
              <a:t>	Data sent across the Internet is called a </a:t>
            </a:r>
            <a:r>
              <a:rPr lang="en-US" i="1" dirty="0" smtClean="0"/>
              <a:t>message</a:t>
            </a:r>
            <a:r>
              <a:rPr lang="en-US" dirty="0" smtClean="0"/>
              <a:t>. Before a </a:t>
            </a:r>
            <a:r>
              <a:rPr lang="en-US" i="1" dirty="0" smtClean="0"/>
              <a:t>message</a:t>
            </a:r>
            <a:r>
              <a:rPr lang="en-US" dirty="0" smtClean="0"/>
              <a:t> is sent, it is first split in many fragments called </a:t>
            </a:r>
            <a:r>
              <a:rPr lang="en-US" i="1" dirty="0" smtClean="0"/>
              <a:t>packets</a:t>
            </a:r>
            <a:r>
              <a:rPr lang="en-US" dirty="0" smtClean="0"/>
              <a:t>. </a:t>
            </a:r>
          </a:p>
          <a:p>
            <a:pPr>
              <a:buNone/>
            </a:pPr>
            <a:endParaRPr lang="en-US" dirty="0" smtClean="0"/>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graphicFrame>
        <p:nvGraphicFramePr>
          <p:cNvPr id="4" name="Content Placeholder 3"/>
          <p:cNvGraphicFramePr>
            <a:graphicFrameLocks noGrp="1"/>
          </p:cNvGraphicFramePr>
          <p:nvPr>
            <p:ph idx="1"/>
          </p:nvPr>
        </p:nvGraphicFramePr>
        <p:xfrm>
          <a:off x="0" y="0"/>
          <a:ext cx="9144000" cy="7218680"/>
        </p:xfrm>
        <a:graphic>
          <a:graphicData uri="http://schemas.openxmlformats.org/drawingml/2006/table">
            <a:tbl>
              <a:tblPr firstRow="1" bandRow="1">
                <a:tableStyleId>{22838BEF-8BB2-4498-84A7-C5851F593DF1}</a:tableStyleId>
              </a:tblPr>
              <a:tblGrid>
                <a:gridCol w="508000"/>
                <a:gridCol w="2768600"/>
                <a:gridCol w="3048000"/>
                <a:gridCol w="2819400"/>
              </a:tblGrid>
              <a:tr h="370840">
                <a:tc>
                  <a:txBody>
                    <a:bodyPr/>
                    <a:lstStyle/>
                    <a:p>
                      <a:endParaRPr lang="en-US" dirty="0">
                        <a:solidFill>
                          <a:schemeClr val="tx1"/>
                        </a:solidFill>
                      </a:endParaRPr>
                    </a:p>
                  </a:txBody>
                  <a:tcPr/>
                </a:tc>
                <a:tc>
                  <a:txBody>
                    <a:bodyPr/>
                    <a:lstStyle/>
                    <a:p>
                      <a:r>
                        <a:rPr lang="en-US" dirty="0" smtClean="0"/>
                        <a:t>Internet</a:t>
                      </a:r>
                      <a:endParaRPr lang="en-US" dirty="0">
                        <a:solidFill>
                          <a:schemeClr val="tx1"/>
                        </a:solidFill>
                      </a:endParaRPr>
                    </a:p>
                  </a:txBody>
                  <a:tcPr/>
                </a:tc>
                <a:tc>
                  <a:txBody>
                    <a:bodyPr/>
                    <a:lstStyle/>
                    <a:p>
                      <a:r>
                        <a:rPr lang="en-US" dirty="0" smtClean="0"/>
                        <a:t>Intranet</a:t>
                      </a:r>
                      <a:endParaRPr lang="en-US" dirty="0">
                        <a:solidFill>
                          <a:schemeClr val="tx1"/>
                        </a:solidFill>
                      </a:endParaRPr>
                    </a:p>
                  </a:txBody>
                  <a:tcPr/>
                </a:tc>
                <a:tc>
                  <a:txBody>
                    <a:bodyPr/>
                    <a:lstStyle/>
                    <a:p>
                      <a:r>
                        <a:rPr lang="en-US" dirty="0" smtClean="0"/>
                        <a:t>Extranet</a:t>
                      </a:r>
                      <a:endParaRPr lang="en-US" dirty="0">
                        <a:solidFill>
                          <a:schemeClr val="tx1"/>
                        </a:solidFill>
                      </a:endParaRPr>
                    </a:p>
                  </a:txBody>
                  <a:tcPr/>
                </a:tc>
              </a:tr>
              <a:tr h="370840">
                <a:tc>
                  <a:txBody>
                    <a:bodyPr/>
                    <a:lstStyle/>
                    <a:p>
                      <a:r>
                        <a:rPr lang="en-US" dirty="0" smtClean="0"/>
                        <a:t>1</a:t>
                      </a:r>
                      <a:endParaRPr lang="en-US" dirty="0"/>
                    </a:p>
                  </a:txBody>
                  <a:tcPr/>
                </a:tc>
                <a:tc>
                  <a:txBody>
                    <a:bodyPr/>
                    <a:lstStyle/>
                    <a:p>
                      <a:pPr algn="ctr"/>
                      <a:r>
                        <a:rPr lang="en-US" sz="1800" b="0" i="0" kern="1200" dirty="0" smtClean="0">
                          <a:solidFill>
                            <a:schemeClr val="dk1"/>
                          </a:solidFill>
                          <a:latin typeface="+mn-lt"/>
                          <a:ea typeface="+mn-ea"/>
                          <a:cs typeface="+mn-cs"/>
                        </a:rPr>
                        <a:t>A global network which is available to anyone who wants to access information</a:t>
                      </a:r>
                      <a:endParaRPr lang="en-US" dirty="0"/>
                    </a:p>
                  </a:txBody>
                  <a:tcPr/>
                </a:tc>
                <a:tc>
                  <a:txBody>
                    <a:bodyPr/>
                    <a:lstStyle/>
                    <a:p>
                      <a:pPr algn="ctr"/>
                      <a:r>
                        <a:rPr lang="en-US" sz="1800" b="0" i="0" kern="1200" dirty="0" smtClean="0">
                          <a:solidFill>
                            <a:schemeClr val="dk1"/>
                          </a:solidFill>
                          <a:latin typeface="+mn-lt"/>
                          <a:ea typeface="+mn-ea"/>
                          <a:cs typeface="+mn-cs"/>
                        </a:rPr>
                        <a:t>An intranet is unique to an organization or group of people who work together at a place</a:t>
                      </a:r>
                      <a:endParaRPr lang="en-US" dirty="0"/>
                    </a:p>
                  </a:txBody>
                  <a:tcPr/>
                </a:tc>
                <a:tc>
                  <a:txBody>
                    <a:bodyPr/>
                    <a:lstStyle/>
                    <a:p>
                      <a:pPr algn="ctr"/>
                      <a:r>
                        <a:rPr lang="en-US" sz="1800" b="0" i="0" kern="1200" dirty="0" smtClean="0">
                          <a:solidFill>
                            <a:schemeClr val="dk1"/>
                          </a:solidFill>
                          <a:latin typeface="+mn-lt"/>
                          <a:ea typeface="+mn-ea"/>
                          <a:cs typeface="+mn-cs"/>
                        </a:rPr>
                        <a:t>Extranet is for individuals or group of personnel who want to send private information</a:t>
                      </a:r>
                      <a:endParaRPr lang="en-US" dirty="0"/>
                    </a:p>
                  </a:txBody>
                  <a:tcPr/>
                </a:tc>
              </a:tr>
              <a:tr h="370840">
                <a:tc>
                  <a:txBody>
                    <a:bodyPr/>
                    <a:lstStyle/>
                    <a:p>
                      <a:r>
                        <a:rPr lang="en-US" dirty="0" smtClean="0"/>
                        <a:t>2</a:t>
                      </a:r>
                      <a:endParaRPr lang="en-US" dirty="0"/>
                    </a:p>
                  </a:txBody>
                  <a:tcPr/>
                </a:tc>
                <a:tc>
                  <a:txBody>
                    <a:bodyPr/>
                    <a:lstStyle/>
                    <a:p>
                      <a:pPr algn="ctr"/>
                      <a:r>
                        <a:rPr lang="en-US" sz="1800" b="0" i="0" kern="1200" dirty="0" smtClean="0">
                          <a:solidFill>
                            <a:schemeClr val="dk1"/>
                          </a:solidFill>
                          <a:latin typeface="+mn-lt"/>
                          <a:ea typeface="+mn-ea"/>
                          <a:cs typeface="+mn-cs"/>
                        </a:rPr>
                        <a:t>Public</a:t>
                      </a:r>
                      <a:endParaRPr lang="en-US" dirty="0"/>
                    </a:p>
                  </a:txBody>
                  <a:tcPr/>
                </a:tc>
                <a:tc>
                  <a:txBody>
                    <a:bodyPr/>
                    <a:lstStyle/>
                    <a:p>
                      <a:pPr algn="ctr"/>
                      <a:r>
                        <a:rPr lang="en-US" sz="1800" b="0" i="0" kern="1200" dirty="0" smtClean="0">
                          <a:solidFill>
                            <a:schemeClr val="dk1"/>
                          </a:solidFill>
                          <a:latin typeface="+mn-lt"/>
                          <a:ea typeface="+mn-ea"/>
                          <a:cs typeface="+mn-cs"/>
                        </a:rPr>
                        <a:t>Private</a:t>
                      </a:r>
                      <a:endParaRPr lang="en-US" dirty="0"/>
                    </a:p>
                  </a:txBody>
                  <a:tcPr/>
                </a:tc>
                <a:tc>
                  <a:txBody>
                    <a:bodyPr/>
                    <a:lstStyle/>
                    <a:p>
                      <a:pPr algn="ctr"/>
                      <a:r>
                        <a:rPr lang="en-US" sz="1800" b="0" i="0" kern="1200" dirty="0" smtClean="0">
                          <a:solidFill>
                            <a:schemeClr val="dk1"/>
                          </a:solidFill>
                          <a:latin typeface="+mn-lt"/>
                          <a:ea typeface="+mn-ea"/>
                          <a:cs typeface="+mn-cs"/>
                        </a:rPr>
                        <a:t>Private</a:t>
                      </a:r>
                      <a:endParaRPr lang="en-US" dirty="0"/>
                    </a:p>
                  </a:txBody>
                  <a:tcPr/>
                </a:tc>
              </a:tr>
              <a:tr h="370840">
                <a:tc>
                  <a:txBody>
                    <a:bodyPr/>
                    <a:lstStyle/>
                    <a:p>
                      <a:r>
                        <a:rPr lang="en-US" dirty="0" smtClean="0"/>
                        <a:t>3</a:t>
                      </a:r>
                      <a:endParaRPr lang="en-US" dirty="0"/>
                    </a:p>
                  </a:txBody>
                  <a:tcPr/>
                </a:tc>
                <a:tc>
                  <a:txBody>
                    <a:bodyPr/>
                    <a:lstStyle/>
                    <a:p>
                      <a:pPr algn="ctr"/>
                      <a:endParaRPr lang="en-US" sz="1800" b="0" i="0" kern="1200" dirty="0" smtClean="0">
                        <a:solidFill>
                          <a:schemeClr val="dk1"/>
                        </a:solidFill>
                        <a:latin typeface="+mn-lt"/>
                        <a:ea typeface="+mn-ea"/>
                        <a:cs typeface="+mn-cs"/>
                      </a:endParaRPr>
                    </a:p>
                    <a:p>
                      <a:pPr algn="ctr"/>
                      <a:r>
                        <a:rPr lang="en-US" sz="1800" b="0" i="0" kern="1200" dirty="0" smtClean="0">
                          <a:solidFill>
                            <a:schemeClr val="dk1"/>
                          </a:solidFill>
                          <a:latin typeface="+mn-lt"/>
                          <a:ea typeface="+mn-ea"/>
                          <a:cs typeface="+mn-cs"/>
                        </a:rPr>
                        <a:t>Independent</a:t>
                      </a:r>
                      <a:endParaRPr lang="en-US" dirty="0"/>
                    </a:p>
                  </a:txBody>
                  <a:tcPr/>
                </a:tc>
                <a:tc>
                  <a:txBody>
                    <a:bodyPr/>
                    <a:lstStyle/>
                    <a:p>
                      <a:pPr algn="ctr"/>
                      <a:r>
                        <a:rPr lang="en-US" sz="1800" b="0" i="0" kern="1200" dirty="0" smtClean="0">
                          <a:solidFill>
                            <a:schemeClr val="dk1"/>
                          </a:solidFill>
                          <a:latin typeface="+mn-lt"/>
                          <a:ea typeface="+mn-ea"/>
                          <a:cs typeface="+mn-cs"/>
                        </a:rPr>
                        <a:t>Independent yet dependent on internet</a:t>
                      </a:r>
                      <a:endParaRPr lang="en-US" dirty="0"/>
                    </a:p>
                  </a:txBody>
                  <a:tcPr/>
                </a:tc>
                <a:tc>
                  <a:txBody>
                    <a:bodyPr/>
                    <a:lstStyle/>
                    <a:p>
                      <a:pPr algn="ctr"/>
                      <a:r>
                        <a:rPr lang="en-US" sz="1800" b="0" i="0" kern="1200" dirty="0" smtClean="0">
                          <a:solidFill>
                            <a:schemeClr val="dk1"/>
                          </a:solidFill>
                          <a:latin typeface="+mn-lt"/>
                          <a:ea typeface="+mn-ea"/>
                          <a:cs typeface="+mn-cs"/>
                        </a:rPr>
                        <a:t>Dependent on internet and intranet</a:t>
                      </a:r>
                      <a:endParaRPr lang="en-US" dirty="0"/>
                    </a:p>
                  </a:txBody>
                  <a:tcPr/>
                </a:tc>
              </a:tr>
              <a:tr h="370840">
                <a:tc>
                  <a:txBody>
                    <a:bodyPr/>
                    <a:lstStyle/>
                    <a:p>
                      <a:r>
                        <a:rPr lang="en-US" dirty="0" smtClean="0"/>
                        <a:t>4</a:t>
                      </a:r>
                      <a:endParaRPr lang="en-US" dirty="0"/>
                    </a:p>
                  </a:txBody>
                  <a:tcPr/>
                </a:tc>
                <a:tc>
                  <a:txBody>
                    <a:bodyPr/>
                    <a:lstStyle/>
                    <a:p>
                      <a:pPr algn="ctr" fontAlgn="base"/>
                      <a:r>
                        <a:rPr lang="en-US" sz="1800" b="0" i="0" kern="1200" dirty="0" smtClean="0">
                          <a:solidFill>
                            <a:schemeClr val="dk1"/>
                          </a:solidFill>
                          <a:latin typeface="+mn-lt"/>
                          <a:ea typeface="+mn-ea"/>
                          <a:cs typeface="+mn-cs"/>
                        </a:rPr>
                        <a:t>Global system.</a:t>
                      </a:r>
                      <a:endParaRPr lang="en-US" sz="1800" b="0" dirty="0"/>
                    </a:p>
                  </a:txBody>
                  <a:tcPr marL="95250" marR="95250" marT="133350" marB="133350" anchor="ctr"/>
                </a:tc>
                <a:tc>
                  <a:txBody>
                    <a:bodyPr/>
                    <a:lstStyle/>
                    <a:p>
                      <a:pPr algn="ctr"/>
                      <a:endParaRPr lang="en-US" sz="1800" b="0" i="0" kern="1200" dirty="0" smtClean="0">
                        <a:solidFill>
                          <a:schemeClr val="dk1"/>
                        </a:solidFill>
                        <a:latin typeface="+mn-lt"/>
                        <a:ea typeface="+mn-ea"/>
                        <a:cs typeface="+mn-cs"/>
                      </a:endParaRPr>
                    </a:p>
                    <a:p>
                      <a:pPr algn="ctr"/>
                      <a:r>
                        <a:rPr lang="en-US" sz="1800" b="0" i="0" kern="1200" dirty="0" smtClean="0">
                          <a:solidFill>
                            <a:schemeClr val="dk1"/>
                          </a:solidFill>
                          <a:latin typeface="+mn-lt"/>
                          <a:ea typeface="+mn-ea"/>
                          <a:cs typeface="+mn-cs"/>
                        </a:rPr>
                        <a:t>Specific to an organization.</a:t>
                      </a:r>
                      <a:endParaRPr lang="en-US" dirty="0"/>
                    </a:p>
                  </a:txBody>
                  <a:tcPr/>
                </a:tc>
                <a:tc>
                  <a:txBody>
                    <a:bodyPr/>
                    <a:lstStyle/>
                    <a:p>
                      <a:pPr algn="ctr"/>
                      <a:r>
                        <a:rPr lang="en-US" sz="1800" b="0" i="0" kern="1200" dirty="0" smtClean="0">
                          <a:solidFill>
                            <a:schemeClr val="dk1"/>
                          </a:solidFill>
                          <a:latin typeface="+mn-lt"/>
                          <a:ea typeface="+mn-ea"/>
                          <a:cs typeface="+mn-cs"/>
                        </a:rPr>
                        <a:t>To share information with suppliers and vendors it male the use of public network.</a:t>
                      </a:r>
                      <a:endParaRPr lang="en-US" dirty="0"/>
                    </a:p>
                  </a:txBody>
                  <a:tcPr/>
                </a:tc>
              </a:tr>
              <a:tr h="370840">
                <a:tc>
                  <a:txBody>
                    <a:bodyPr/>
                    <a:lstStyle/>
                    <a:p>
                      <a:r>
                        <a:rPr lang="en-US" dirty="0" smtClean="0"/>
                        <a:t>5</a:t>
                      </a:r>
                      <a:endParaRPr lang="en-US" dirty="0"/>
                    </a:p>
                  </a:txBody>
                  <a:tcPr/>
                </a:tc>
                <a:tc>
                  <a:txBody>
                    <a:bodyPr/>
                    <a:lstStyle/>
                    <a:p>
                      <a:pPr algn="ctr" fontAlgn="base"/>
                      <a:r>
                        <a:rPr lang="en-US" sz="1800" b="0" i="0" kern="1200" dirty="0" smtClean="0">
                          <a:solidFill>
                            <a:schemeClr val="dk1"/>
                          </a:solidFill>
                          <a:latin typeface="+mn-lt"/>
                          <a:ea typeface="+mn-ea"/>
                          <a:cs typeface="+mn-cs"/>
                        </a:rPr>
                        <a:t>All over the world.</a:t>
                      </a:r>
                      <a:endParaRPr lang="en-US" sz="1800" b="0" dirty="0"/>
                    </a:p>
                  </a:txBody>
                  <a:tcPr marL="95250" marR="95250" marT="133350" marB="133350" anchor="ctr"/>
                </a:tc>
                <a:tc>
                  <a:txBody>
                    <a:bodyPr/>
                    <a:lstStyle/>
                    <a:p>
                      <a:pPr algn="ctr"/>
                      <a:r>
                        <a:rPr lang="en-US" sz="1800" b="0" i="0" kern="1200" dirty="0" smtClean="0">
                          <a:solidFill>
                            <a:schemeClr val="dk1"/>
                          </a:solidFill>
                          <a:latin typeface="+mn-lt"/>
                          <a:ea typeface="+mn-ea"/>
                          <a:cs typeface="+mn-cs"/>
                        </a:rPr>
                        <a:t>Restricted area </a:t>
                      </a:r>
                      <a:r>
                        <a:rPr lang="en-US" sz="1800" b="0" i="0" kern="1200" dirty="0" err="1" smtClean="0">
                          <a:solidFill>
                            <a:schemeClr val="dk1"/>
                          </a:solidFill>
                          <a:latin typeface="+mn-lt"/>
                          <a:ea typeface="+mn-ea"/>
                          <a:cs typeface="+mn-cs"/>
                        </a:rPr>
                        <a:t>upto</a:t>
                      </a:r>
                      <a:r>
                        <a:rPr lang="en-US" sz="1800" b="0" i="0" kern="1200" dirty="0" smtClean="0">
                          <a:solidFill>
                            <a:schemeClr val="dk1"/>
                          </a:solidFill>
                          <a:latin typeface="+mn-lt"/>
                          <a:ea typeface="+mn-ea"/>
                          <a:cs typeface="+mn-cs"/>
                        </a:rPr>
                        <a:t> an organization.</a:t>
                      </a:r>
                      <a:endParaRPr lang="en-US" dirty="0"/>
                    </a:p>
                  </a:txBody>
                  <a:tcPr/>
                </a:tc>
                <a:tc>
                  <a:txBody>
                    <a:bodyPr/>
                    <a:lstStyle/>
                    <a:p>
                      <a:pPr algn="ctr"/>
                      <a:r>
                        <a:rPr lang="en-US" sz="1800" b="0" i="0" kern="1200" dirty="0" smtClean="0">
                          <a:solidFill>
                            <a:schemeClr val="dk1"/>
                          </a:solidFill>
                          <a:latin typeface="+mn-lt"/>
                          <a:ea typeface="+mn-ea"/>
                          <a:cs typeface="+mn-cs"/>
                        </a:rPr>
                        <a:t>Restricted area </a:t>
                      </a:r>
                      <a:r>
                        <a:rPr lang="en-US" sz="1800" b="0" i="0" kern="1200" dirty="0" err="1" smtClean="0">
                          <a:solidFill>
                            <a:schemeClr val="dk1"/>
                          </a:solidFill>
                          <a:latin typeface="+mn-lt"/>
                          <a:ea typeface="+mn-ea"/>
                          <a:cs typeface="+mn-cs"/>
                        </a:rPr>
                        <a:t>upto</a:t>
                      </a:r>
                      <a:r>
                        <a:rPr lang="en-US" sz="1800" b="0" i="0" kern="1200" dirty="0" smtClean="0">
                          <a:solidFill>
                            <a:schemeClr val="dk1"/>
                          </a:solidFill>
                          <a:latin typeface="+mn-lt"/>
                          <a:ea typeface="+mn-ea"/>
                          <a:cs typeface="+mn-cs"/>
                        </a:rPr>
                        <a:t> an organization and some of its stakeholders or so.</a:t>
                      </a:r>
                      <a:endParaRPr lang="en-US" dirty="0"/>
                    </a:p>
                  </a:txBody>
                  <a:tcPr/>
                </a:tc>
              </a:tr>
              <a:tr h="370840">
                <a:tc>
                  <a:txBody>
                    <a:bodyPr/>
                    <a:lstStyle/>
                    <a:p>
                      <a:r>
                        <a:rPr lang="en-US" dirty="0" smtClean="0"/>
                        <a:t>6</a:t>
                      </a:r>
                      <a:endParaRPr lang="en-US" dirty="0"/>
                    </a:p>
                  </a:txBody>
                  <a:tcPr/>
                </a:tc>
                <a:tc>
                  <a:txBody>
                    <a:bodyPr/>
                    <a:lstStyle/>
                    <a:p>
                      <a:pPr algn="ctr" fontAlgn="base"/>
                      <a:r>
                        <a:rPr lang="en-US" sz="1800" b="0" i="0" kern="1200" dirty="0" smtClean="0">
                          <a:solidFill>
                            <a:schemeClr val="dk1"/>
                          </a:solidFill>
                          <a:latin typeface="+mn-lt"/>
                          <a:ea typeface="+mn-ea"/>
                          <a:cs typeface="+mn-cs"/>
                        </a:rPr>
                        <a:t>It is largest in number of connected devices.</a:t>
                      </a:r>
                      <a:endParaRPr lang="en-US" sz="1800" b="0" dirty="0"/>
                    </a:p>
                  </a:txBody>
                  <a:tcPr marL="95250" marR="95250" marT="133350" marB="133350" anchor="ctr"/>
                </a:tc>
                <a:tc>
                  <a:txBody>
                    <a:bodyPr/>
                    <a:lstStyle/>
                    <a:p>
                      <a:pPr algn="ctr"/>
                      <a:r>
                        <a:rPr lang="en-US" sz="1800" b="0" i="0" kern="1200" dirty="0" smtClean="0">
                          <a:solidFill>
                            <a:schemeClr val="dk1"/>
                          </a:solidFill>
                          <a:latin typeface="+mn-lt"/>
                          <a:ea typeface="+mn-ea"/>
                          <a:cs typeface="+mn-cs"/>
                        </a:rPr>
                        <a:t>The minimal number of devices are connected.</a:t>
                      </a:r>
                      <a:endParaRPr lang="en-US" dirty="0"/>
                    </a:p>
                  </a:txBody>
                  <a:tcPr/>
                </a:tc>
                <a:tc>
                  <a:txBody>
                    <a:bodyPr/>
                    <a:lstStyle/>
                    <a:p>
                      <a:pPr algn="ctr"/>
                      <a:r>
                        <a:rPr lang="en-US" sz="1800" b="0" i="0" kern="1200" dirty="0" smtClean="0">
                          <a:solidFill>
                            <a:schemeClr val="dk1"/>
                          </a:solidFill>
                          <a:latin typeface="+mn-lt"/>
                          <a:ea typeface="+mn-ea"/>
                          <a:cs typeface="+mn-cs"/>
                        </a:rPr>
                        <a:t>The connected devices are comparable with Intranet.</a:t>
                      </a:r>
                      <a:endParaRPr lang="en-US" dirty="0"/>
                    </a:p>
                  </a:txBody>
                  <a:tcPr/>
                </a:tc>
              </a:tr>
              <a:tr h="370840">
                <a:tc>
                  <a:txBody>
                    <a:bodyPr/>
                    <a:lstStyle/>
                    <a:p>
                      <a:r>
                        <a:rPr lang="en-US" dirty="0" smtClean="0"/>
                        <a:t>7</a:t>
                      </a:r>
                      <a:endParaRPr lang="en-US" dirty="0"/>
                    </a:p>
                  </a:txBody>
                  <a:tcPr/>
                </a:tc>
                <a:tc>
                  <a:txBody>
                    <a:bodyPr/>
                    <a:lstStyle/>
                    <a:p>
                      <a:pPr algn="ctr" fontAlgn="base"/>
                      <a:r>
                        <a:rPr lang="en-US" sz="1800" b="0" dirty="0" smtClean="0"/>
                        <a:t>Not secured</a:t>
                      </a:r>
                      <a:endParaRPr lang="en-US" sz="1800" b="0" dirty="0"/>
                    </a:p>
                  </a:txBody>
                  <a:tcPr marL="95250" marR="95250" marT="133350" marB="133350" anchor="ctr"/>
                </a:tc>
                <a:tc>
                  <a:txBody>
                    <a:bodyPr/>
                    <a:lstStyle/>
                    <a:p>
                      <a:pPr algn="ctr"/>
                      <a:r>
                        <a:rPr lang="en-US" dirty="0" smtClean="0"/>
                        <a:t>Secured</a:t>
                      </a:r>
                      <a:endParaRPr lang="en-US" dirty="0"/>
                    </a:p>
                  </a:txBody>
                  <a:tcPr/>
                </a:tc>
                <a:tc>
                  <a:txBody>
                    <a:bodyPr/>
                    <a:lstStyle/>
                    <a:p>
                      <a:pPr algn="ctr"/>
                      <a:r>
                        <a:rPr lang="en-US" dirty="0" smtClean="0"/>
                        <a:t>Secured</a:t>
                      </a:r>
                      <a:endParaRPr lang="en-US" dirty="0"/>
                    </a:p>
                  </a:txBody>
                  <a:tcPr/>
                </a:tc>
              </a:tr>
              <a:tr h="370840">
                <a:tc>
                  <a:txBody>
                    <a:bodyPr/>
                    <a:lstStyle/>
                    <a:p>
                      <a:r>
                        <a:rPr lang="en-US" dirty="0" smtClean="0"/>
                        <a:t>8</a:t>
                      </a:r>
                      <a:endParaRPr lang="en-US" dirty="0"/>
                    </a:p>
                  </a:txBody>
                  <a:tcPr/>
                </a:tc>
                <a:tc>
                  <a:txBody>
                    <a:bodyPr/>
                    <a:lstStyle/>
                    <a:p>
                      <a:pPr algn="ctr" fontAlgn="base"/>
                      <a:r>
                        <a:rPr lang="en-US" sz="1800" b="0" dirty="0" smtClean="0"/>
                        <a:t>Not owner by</a:t>
                      </a:r>
                      <a:r>
                        <a:rPr lang="en-US" sz="1800" b="0" baseline="0" dirty="0" smtClean="0"/>
                        <a:t> anyone</a:t>
                      </a:r>
                      <a:endParaRPr lang="en-US" sz="1800" b="0" dirty="0"/>
                    </a:p>
                  </a:txBody>
                  <a:tcPr marL="95250" marR="95250" marT="133350" marB="133350" anchor="ctr"/>
                </a:tc>
                <a:tc>
                  <a:txBody>
                    <a:bodyPr/>
                    <a:lstStyle/>
                    <a:p>
                      <a:pPr algn="ctr"/>
                      <a:r>
                        <a:rPr lang="en-US" dirty="0" smtClean="0"/>
                        <a:t>Owned</a:t>
                      </a:r>
                      <a:r>
                        <a:rPr lang="en-US" baseline="0" dirty="0" smtClean="0"/>
                        <a:t> by a particular Organization.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Owned</a:t>
                      </a:r>
                      <a:r>
                        <a:rPr lang="en-US" baseline="0" dirty="0" smtClean="0"/>
                        <a:t> by a one or more Organizations.</a:t>
                      </a:r>
                      <a:endParaRPr lang="en-US"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p>
                      <a:pPr algn="ctr"/>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Ø"/>
            </a:pPr>
            <a:r>
              <a:rPr lang="en-US" dirty="0" smtClean="0"/>
              <a:t>For example, a DNS server will resolve a name </a:t>
            </a:r>
            <a:r>
              <a:rPr lang="en-US" b="1" dirty="0" smtClean="0"/>
              <a:t>https://www.vtcbb.edu.in </a:t>
            </a:r>
            <a:r>
              <a:rPr lang="en-US" dirty="0" smtClean="0"/>
              <a:t>to a particular IP address to uniquely identify the computer on which this website is hosted.</a:t>
            </a:r>
          </a:p>
          <a:p>
            <a:pPr>
              <a:buNone/>
            </a:pPr>
            <a:endParaRPr lang="en-US" dirty="0" smtClean="0"/>
          </a:p>
          <a:p>
            <a:pPr>
              <a:buFont typeface="Wingdings" pitchFamily="2" charset="2"/>
              <a:buChar char="Ø"/>
            </a:pPr>
            <a:r>
              <a:rPr lang="en-US" dirty="0" smtClean="0"/>
              <a:t>Internet is accessible to every user all over the world.</a:t>
            </a:r>
          </a:p>
          <a:p>
            <a:pPr>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pic>
        <p:nvPicPr>
          <p:cNvPr id="4" name="Content Placeholder 3" descr="internet_internet.jpg"/>
          <p:cNvPicPr>
            <a:picLocks noGrp="1" noChangeAspect="1"/>
          </p:cNvPicPr>
          <p:nvPr>
            <p:ph idx="1"/>
          </p:nvPr>
        </p:nvPicPr>
        <p:blipFill>
          <a:blip r:embed="rId2"/>
          <a:stretch>
            <a:fillRect/>
          </a:stretch>
        </p:blipFill>
        <p:spPr>
          <a:xfrm>
            <a:off x="1219200" y="1567656"/>
            <a:ext cx="6934200" cy="407114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Evolution of Internet</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The concept of Internet was originated in 1969 and has undergone several </a:t>
            </a:r>
            <a:r>
              <a:rPr lang="en-US" dirty="0" smtClean="0"/>
              <a:t>technological </a:t>
            </a:r>
            <a:r>
              <a:rPr lang="en-US" dirty="0"/>
              <a:t>&amp; Infrastructural changes as discussed below</a:t>
            </a:r>
            <a:r>
              <a:rPr lang="en-US" dirty="0" smtClean="0"/>
              <a:t>:</a:t>
            </a:r>
          </a:p>
          <a:p>
            <a:pPr>
              <a:buNone/>
            </a:pPr>
            <a:endParaRPr lang="en-US" dirty="0"/>
          </a:p>
          <a:p>
            <a:pPr>
              <a:buFont typeface="Wingdings" pitchFamily="2" charset="2"/>
              <a:buChar char="Ø"/>
            </a:pPr>
            <a:r>
              <a:rPr lang="en-US" dirty="0"/>
              <a:t>The origin of Internet devised from the concept of </a:t>
            </a:r>
            <a:r>
              <a:rPr lang="en-US" b="1" dirty="0"/>
              <a:t>Advanced Research Project Agency Network (ARPANET</a:t>
            </a:r>
            <a:r>
              <a:rPr lang="en-US" b="1" dirty="0" smtClean="0"/>
              <a:t>).</a:t>
            </a:r>
          </a:p>
          <a:p>
            <a:pPr>
              <a:buNone/>
            </a:pPr>
            <a:endParaRPr lang="en-US" dirty="0" smtClean="0"/>
          </a:p>
          <a:p>
            <a:pPr>
              <a:buFont typeface="Wingdings" pitchFamily="2" charset="2"/>
              <a:buChar char="Ø"/>
            </a:pPr>
            <a:r>
              <a:rPr lang="en-US" b="1" dirty="0" smtClean="0"/>
              <a:t>ARPANET</a:t>
            </a:r>
            <a:r>
              <a:rPr lang="en-US" dirty="0"/>
              <a:t> was developed by United States Department of Defense</a:t>
            </a:r>
            <a:r>
              <a:rPr lang="en-US" dirty="0" smtClean="0"/>
              <a:t>.</a:t>
            </a:r>
          </a:p>
          <a:p>
            <a:pPr>
              <a:buNone/>
            </a:pPr>
            <a:endParaRPr lang="en-US" dirty="0"/>
          </a:p>
          <a:p>
            <a:pPr>
              <a:buFont typeface="Wingdings" pitchFamily="2" charset="2"/>
              <a:buChar char="Ø"/>
            </a:pPr>
            <a:r>
              <a:rPr lang="en-US" dirty="0"/>
              <a:t>Basic purpose of ARPANET was to provide communication among the various bodies of government</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fontScale="92500" lnSpcReduction="10000"/>
          </a:bodyPr>
          <a:lstStyle/>
          <a:p>
            <a:pPr>
              <a:buFont typeface="Wingdings" pitchFamily="2" charset="2"/>
              <a:buChar char="Ø"/>
            </a:pPr>
            <a:r>
              <a:rPr lang="en-US" dirty="0" smtClean="0"/>
              <a:t>Initially, there were only four nodes, formally called </a:t>
            </a:r>
            <a:r>
              <a:rPr lang="en-US" b="1" dirty="0" smtClean="0"/>
              <a:t>Hosts.</a:t>
            </a:r>
          </a:p>
          <a:p>
            <a:pPr>
              <a:buNone/>
            </a:pPr>
            <a:endParaRPr lang="en-US" dirty="0" smtClean="0"/>
          </a:p>
          <a:p>
            <a:pPr>
              <a:buFont typeface="Wingdings" pitchFamily="2" charset="2"/>
              <a:buChar char="Ø"/>
            </a:pPr>
            <a:r>
              <a:rPr lang="en-US" dirty="0" smtClean="0"/>
              <a:t>In 1972, the </a:t>
            </a:r>
            <a:r>
              <a:rPr lang="en-US" b="1" dirty="0" smtClean="0"/>
              <a:t>ARPANET</a:t>
            </a:r>
            <a:r>
              <a:rPr lang="en-US" dirty="0" smtClean="0"/>
              <a:t> spread over the </a:t>
            </a:r>
            <a:r>
              <a:rPr lang="en-US" dirty="0" err="1" smtClean="0"/>
              <a:t>globel</a:t>
            </a:r>
            <a:r>
              <a:rPr lang="en-US" dirty="0" smtClean="0"/>
              <a:t> with 23 nodes located at different countries and thus became known as </a:t>
            </a:r>
            <a:r>
              <a:rPr lang="en-US" b="1" dirty="0" smtClean="0"/>
              <a:t>Internet.</a:t>
            </a:r>
          </a:p>
          <a:p>
            <a:pPr>
              <a:buNone/>
            </a:pPr>
            <a:endParaRPr lang="en-US" dirty="0" smtClean="0"/>
          </a:p>
          <a:p>
            <a:pPr>
              <a:buFont typeface="Wingdings" pitchFamily="2" charset="2"/>
              <a:buChar char="Ø"/>
            </a:pPr>
            <a:r>
              <a:rPr lang="en-US" dirty="0" smtClean="0"/>
              <a:t>By the time, with invention of new technologies such as TCP/IP protocols, DNS, WWW, browsers, scripting languages </a:t>
            </a:r>
            <a:r>
              <a:rPr lang="en-US" dirty="0" err="1" smtClean="0"/>
              <a:t>etc.,Internet</a:t>
            </a:r>
            <a:r>
              <a:rPr lang="en-US" dirty="0" smtClean="0"/>
              <a:t> provided a medium to publish and access information over the web.</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Internet Services</a:t>
            </a:r>
            <a:endParaRPr lang="en-US" b="1" dirty="0"/>
          </a:p>
        </p:txBody>
      </p:sp>
      <p:sp>
        <p:nvSpPr>
          <p:cNvPr id="3" name="Content Placeholder 2"/>
          <p:cNvSpPr>
            <a:spLocks noGrp="1"/>
          </p:cNvSpPr>
          <p:nvPr>
            <p:ph idx="1"/>
          </p:nvPr>
        </p:nvSpPr>
        <p:spPr/>
        <p:txBody>
          <a:bodyPr/>
          <a:lstStyle/>
          <a:p>
            <a:r>
              <a:rPr lang="en-US" b="1" dirty="0"/>
              <a:t>Internet Services</a:t>
            </a:r>
            <a:r>
              <a:rPr lang="en-US" dirty="0"/>
              <a:t> allows us to access huge amount of information such as text, graphics, sound and software over the internet. Following diagram shows the four different categories of Internet Services.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97732" y="1752600"/>
            <a:ext cx="7784268" cy="358139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1041</Words>
  <Application>Microsoft Office PowerPoint</Application>
  <PresentationFormat>On-screen Show (4:3)</PresentationFormat>
  <Paragraphs>164</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Unit 1</vt:lpstr>
      <vt:lpstr>Introduction to Internet</vt:lpstr>
      <vt:lpstr>Slide 3</vt:lpstr>
      <vt:lpstr>Slide 4</vt:lpstr>
      <vt:lpstr>Slide 5</vt:lpstr>
      <vt:lpstr>Evolution of Internet</vt:lpstr>
      <vt:lpstr>Slide 7</vt:lpstr>
      <vt:lpstr>Internet Services</vt:lpstr>
      <vt:lpstr>Slide 9</vt:lpstr>
      <vt:lpstr> Communication Services </vt:lpstr>
      <vt:lpstr>Slide 11</vt:lpstr>
      <vt:lpstr>Slide 12</vt:lpstr>
      <vt:lpstr>Information Retrieval Services </vt:lpstr>
      <vt:lpstr>Web Services</vt:lpstr>
      <vt:lpstr> World Wide Web (WWW) </vt:lpstr>
      <vt:lpstr>Advantages of Internet</vt:lpstr>
      <vt:lpstr>Slide 17</vt:lpstr>
      <vt:lpstr>Slide 18</vt:lpstr>
      <vt:lpstr>Disadvantages of Internet</vt:lpstr>
      <vt:lpstr>Slide 20</vt:lpstr>
      <vt:lpstr>Internet Connection</vt:lpstr>
      <vt:lpstr>Types of Internet Connection</vt:lpstr>
      <vt:lpstr>Slide 23</vt:lpstr>
      <vt:lpstr>Slide 24</vt:lpstr>
      <vt:lpstr>Slide 25</vt:lpstr>
      <vt:lpstr>Slide 26</vt:lpstr>
      <vt:lpstr>Slide 27</vt:lpstr>
      <vt:lpstr>Slide 28</vt:lpstr>
      <vt:lpstr>Slide 29</vt:lpstr>
      <vt:lpstr>Slide 30</vt:lpstr>
      <vt:lpstr>Slide 31</vt:lpstr>
      <vt:lpstr>Slide 32</vt:lpstr>
      <vt:lpstr>Slide 33</vt:lpstr>
      <vt:lpstr>Working of Internet</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dell</dc:creator>
  <cp:lastModifiedBy>dell</cp:lastModifiedBy>
  <cp:revision>42</cp:revision>
  <dcterms:created xsi:type="dcterms:W3CDTF">2021-04-04T08:59:37Z</dcterms:created>
  <dcterms:modified xsi:type="dcterms:W3CDTF">2021-04-19T03:50:47Z</dcterms:modified>
</cp:coreProperties>
</file>