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4" r:id="rId59"/>
    <p:sldId id="318" r:id="rId60"/>
    <p:sldId id="315" r:id="rId61"/>
    <p:sldId id="317" r:id="rId62"/>
    <p:sldId id="316"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7678A7-62FD-489F-A52C-8926EECD423A}" type="datetimeFigureOut">
              <a:rPr lang="en-US" smtClean="0"/>
              <a:pPr/>
              <a:t>15-May-21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AC0D24-A131-4E75-89A3-AB490161C1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AC0D24-A131-4E75-89A3-AB490161C103}"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61E6B-4CB6-427E-8D47-B85459F7FA8A}" type="datetimeFigureOut">
              <a:rPr lang="en-US" smtClean="0"/>
              <a:pPr/>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61E6B-4CB6-427E-8D47-B85459F7FA8A}" type="datetimeFigureOut">
              <a:rPr lang="en-US" smtClean="0"/>
              <a:pPr/>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61E6B-4CB6-427E-8D47-B85459F7FA8A}" type="datetimeFigureOut">
              <a:rPr lang="en-US" smtClean="0"/>
              <a:pPr/>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61E6B-4CB6-427E-8D47-B85459F7FA8A}" type="datetimeFigureOut">
              <a:rPr lang="en-US" smtClean="0"/>
              <a:pPr/>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61E6B-4CB6-427E-8D47-B85459F7FA8A}" type="datetimeFigureOut">
              <a:rPr lang="en-US" smtClean="0"/>
              <a:pPr/>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61E6B-4CB6-427E-8D47-B85459F7FA8A}" type="datetimeFigureOut">
              <a:rPr lang="en-US" smtClean="0"/>
              <a:pPr/>
              <a:t>15-May-21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61E6B-4CB6-427E-8D47-B85459F7FA8A}" type="datetimeFigureOut">
              <a:rPr lang="en-US" smtClean="0"/>
              <a:pPr/>
              <a:t>15-May-21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61E6B-4CB6-427E-8D47-B85459F7FA8A}" type="datetimeFigureOut">
              <a:rPr lang="en-US" smtClean="0"/>
              <a:pPr/>
              <a:t>15-May-21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61E6B-4CB6-427E-8D47-B85459F7FA8A}" type="datetimeFigureOut">
              <a:rPr lang="en-US" smtClean="0"/>
              <a:pPr/>
              <a:t>15-May-21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61E6B-4CB6-427E-8D47-B85459F7FA8A}" type="datetimeFigureOut">
              <a:rPr lang="en-US" smtClean="0"/>
              <a:pPr/>
              <a:t>15-May-21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61E6B-4CB6-427E-8D47-B85459F7FA8A}" type="datetimeFigureOut">
              <a:rPr lang="en-US" smtClean="0"/>
              <a:pPr/>
              <a:t>15-May-21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0E83B-E5C3-4191-913D-293965543F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61E6B-4CB6-427E-8D47-B85459F7FA8A}" type="datetimeFigureOut">
              <a:rPr lang="en-US" smtClean="0"/>
              <a:pPr/>
              <a:t>15-May-21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0E83B-E5C3-4191-913D-293965543F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2</a:t>
            </a:r>
            <a:endParaRPr lang="en-US" b="1" dirty="0"/>
          </a:p>
        </p:txBody>
      </p:sp>
      <p:sp>
        <p:nvSpPr>
          <p:cNvPr id="3" name="Subtitle 2"/>
          <p:cNvSpPr>
            <a:spLocks noGrp="1"/>
          </p:cNvSpPr>
          <p:nvPr>
            <p:ph type="subTitle" idx="1"/>
          </p:nvPr>
        </p:nvSpPr>
        <p:spPr/>
        <p:txBody>
          <a:bodyPr>
            <a:normAutofit/>
          </a:bodyPr>
          <a:lstStyle/>
          <a:p>
            <a:r>
              <a:rPr lang="en-US" sz="4000" b="1" dirty="0" smtClean="0">
                <a:solidFill>
                  <a:schemeClr val="tx1"/>
                </a:solidFill>
              </a:rPr>
              <a:t>World Wide Web</a:t>
            </a:r>
            <a:endParaRPr lang="en-US" sz="4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buFont typeface="Wingdings" pitchFamily="2" charset="2"/>
              <a:buChar char="q"/>
            </a:pPr>
            <a:r>
              <a:rPr lang="en-US" b="1" dirty="0" smtClean="0"/>
              <a:t>Taxonomies:</a:t>
            </a:r>
          </a:p>
          <a:p>
            <a:r>
              <a:rPr lang="en-US" b="1" dirty="0" smtClean="0"/>
              <a:t>RDF Schema (RDFS)</a:t>
            </a:r>
            <a:r>
              <a:rPr lang="en-US" dirty="0" smtClean="0"/>
              <a:t> allows more standardized description of </a:t>
            </a:r>
            <a:r>
              <a:rPr lang="en-US" b="1" dirty="0" smtClean="0"/>
              <a:t>taxonomies.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b="1" dirty="0" smtClean="0"/>
              <a:t> </a:t>
            </a:r>
            <a:r>
              <a:rPr lang="en-US" b="1" dirty="0" err="1" smtClean="0"/>
              <a:t>Ontologies</a:t>
            </a:r>
            <a:r>
              <a:rPr lang="en-US" b="1" dirty="0" smtClean="0"/>
              <a:t> :</a:t>
            </a:r>
          </a:p>
          <a:p>
            <a:r>
              <a:rPr lang="en-US" b="1" dirty="0" smtClean="0"/>
              <a:t>Web Ontology Language (OWL)</a:t>
            </a:r>
            <a:r>
              <a:rPr lang="en-US" dirty="0" smtClean="0"/>
              <a:t> offers more constructs over RDFS. It comes in following three versions:</a:t>
            </a:r>
          </a:p>
          <a:p>
            <a:r>
              <a:rPr lang="en-US" dirty="0" smtClean="0"/>
              <a:t>OWL </a:t>
            </a:r>
            <a:r>
              <a:rPr lang="en-US" dirty="0" err="1" smtClean="0"/>
              <a:t>Lite</a:t>
            </a:r>
            <a:r>
              <a:rPr lang="en-US" dirty="0" smtClean="0"/>
              <a:t> for taxonomies and simple constraints.</a:t>
            </a:r>
          </a:p>
          <a:p>
            <a:r>
              <a:rPr lang="en-US" dirty="0" smtClean="0"/>
              <a:t>OWL DL for full description logic support.</a:t>
            </a:r>
          </a:p>
          <a:p>
            <a:r>
              <a:rPr lang="en-US" dirty="0" smtClean="0"/>
              <a:t>OWL for more syntactic freedom of RDF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buFont typeface="Wingdings" pitchFamily="2" charset="2"/>
              <a:buChar char="q"/>
            </a:pPr>
            <a:r>
              <a:rPr lang="en-US" b="1" dirty="0" smtClean="0"/>
              <a:t> Rules :</a:t>
            </a:r>
          </a:p>
          <a:p>
            <a:r>
              <a:rPr lang="en-US" b="1" dirty="0" smtClean="0"/>
              <a:t>RIF</a:t>
            </a:r>
            <a:r>
              <a:rPr lang="en-US" dirty="0" smtClean="0"/>
              <a:t> and </a:t>
            </a:r>
            <a:r>
              <a:rPr lang="en-US" b="1" dirty="0" smtClean="0"/>
              <a:t>SWRL</a:t>
            </a:r>
            <a:r>
              <a:rPr lang="en-US" dirty="0" smtClean="0"/>
              <a:t> offers rules beyond the constructs that are available from </a:t>
            </a:r>
            <a:r>
              <a:rPr lang="en-US" b="1" dirty="0" smtClean="0"/>
              <a:t>RDFs</a:t>
            </a:r>
            <a:r>
              <a:rPr lang="en-US" dirty="0" smtClean="0"/>
              <a:t> and </a:t>
            </a:r>
            <a:r>
              <a:rPr lang="en-US" b="1" dirty="0" smtClean="0"/>
              <a:t>OWL.</a:t>
            </a:r>
            <a:r>
              <a:rPr lang="en-US" dirty="0" smtClean="0"/>
              <a:t> Simple Protocol and </a:t>
            </a:r>
            <a:r>
              <a:rPr lang="en-US" b="1" dirty="0" smtClean="0"/>
              <a:t>RDF Query Language (SPARQL)</a:t>
            </a:r>
            <a:r>
              <a:rPr lang="en-US" dirty="0" smtClean="0"/>
              <a:t> is SQL like language used for querying RDF data and OWL </a:t>
            </a:r>
            <a:r>
              <a:rPr lang="en-US" dirty="0" err="1" smtClean="0"/>
              <a:t>Ontologies</a:t>
            </a:r>
            <a:r>
              <a:rPr lang="en-US"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440363"/>
          </a:xfrm>
        </p:spPr>
        <p:txBody>
          <a:bodyPr/>
          <a:lstStyle/>
          <a:p>
            <a:pPr>
              <a:buFont typeface="Wingdings" pitchFamily="2" charset="2"/>
              <a:buChar char="q"/>
            </a:pPr>
            <a:r>
              <a:rPr lang="en-US" b="1" dirty="0" smtClean="0"/>
              <a:t> Proof :</a:t>
            </a:r>
          </a:p>
          <a:p>
            <a:r>
              <a:rPr lang="en-US" dirty="0" smtClean="0"/>
              <a:t>All semantic and rules that are executed at layers below Proof and their result will be used to prove deductions.</a:t>
            </a:r>
          </a:p>
          <a:p>
            <a:endParaRPr lang="en-US" dirty="0" smtClean="0"/>
          </a:p>
          <a:p>
            <a:pPr>
              <a:buFont typeface="Wingdings" pitchFamily="2" charset="2"/>
              <a:buChar char="q"/>
            </a:pPr>
            <a:r>
              <a:rPr lang="en-US" b="1" dirty="0" smtClean="0"/>
              <a:t> Cryptography :</a:t>
            </a:r>
          </a:p>
          <a:p>
            <a:r>
              <a:rPr lang="en-US" b="1" dirty="0" smtClean="0"/>
              <a:t>Cryptography</a:t>
            </a:r>
            <a:r>
              <a:rPr lang="en-US" dirty="0" smtClean="0"/>
              <a:t> means such as digital signature for verification of the origin of sources is used.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b="1" dirty="0" smtClean="0"/>
              <a:t>User Interface and Applications</a:t>
            </a:r>
          </a:p>
          <a:p>
            <a:r>
              <a:rPr lang="en-US" dirty="0" smtClean="0"/>
              <a:t>On the top of layer </a:t>
            </a:r>
            <a:r>
              <a:rPr lang="en-US" b="1" dirty="0" smtClean="0"/>
              <a:t>User interface and Applications</a:t>
            </a:r>
            <a:r>
              <a:rPr lang="en-US" dirty="0" smtClean="0"/>
              <a:t> layer is built for user interaction.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Internet Protocols</a:t>
            </a:r>
            <a:endParaRPr lang="en-US" b="1" dirty="0"/>
          </a:p>
        </p:txBody>
      </p:sp>
      <p:sp>
        <p:nvSpPr>
          <p:cNvPr id="3" name="Content Placeholder 2"/>
          <p:cNvSpPr>
            <a:spLocks noGrp="1"/>
          </p:cNvSpPr>
          <p:nvPr>
            <p:ph idx="1"/>
          </p:nvPr>
        </p:nvSpPr>
        <p:spPr/>
        <p:txBody>
          <a:bodyPr/>
          <a:lstStyle/>
          <a:p>
            <a:r>
              <a:rPr lang="en-US" dirty="0" smtClean="0"/>
              <a:t>The Internet Protocol (IP) is the method or  Protocol  by which data is sent from one computer to another on the Internet. Each computer (known as a host) on the Internet has at least one IP address that uniquely identifies it from all other computers on the Internet.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a:t>
            </a:r>
            <a:endParaRPr lang="en-US" b="1" dirty="0"/>
          </a:p>
        </p:txBody>
      </p:sp>
      <p:sp>
        <p:nvSpPr>
          <p:cNvPr id="3" name="Content Placeholder 2"/>
          <p:cNvSpPr>
            <a:spLocks noGrp="1"/>
          </p:cNvSpPr>
          <p:nvPr>
            <p:ph idx="1"/>
          </p:nvPr>
        </p:nvSpPr>
        <p:spPr/>
        <p:txBody>
          <a:bodyPr/>
          <a:lstStyle/>
          <a:p>
            <a:r>
              <a:rPr lang="en-US" dirty="0" smtClean="0"/>
              <a:t>TCP is a connection oriented protocol and offers end-to-end packet delivery. It acts as back bone for connection.</a:t>
            </a:r>
          </a:p>
          <a:p>
            <a:r>
              <a:rPr lang="en-US" dirty="0" smtClean="0"/>
              <a:t>While TCP is used to connect network devices to the internet, it can also be used as a communication protocol for a private intranet or extranet.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buFont typeface="Wingdings" pitchFamily="2" charset="2"/>
              <a:buChar char="q"/>
            </a:pPr>
            <a:r>
              <a:rPr lang="en-US" b="1" dirty="0" smtClean="0"/>
              <a:t> Features of TCP</a:t>
            </a:r>
          </a:p>
          <a:p>
            <a:r>
              <a:rPr lang="en-US" dirty="0" smtClean="0"/>
              <a:t>Transmission Control Protocol (TCP) corresponds to the Transport Layer of OSI Model.</a:t>
            </a:r>
          </a:p>
          <a:p>
            <a:r>
              <a:rPr lang="en-US" dirty="0" smtClean="0"/>
              <a:t>TCP is a reliable and connection oriented protocol.</a:t>
            </a:r>
          </a:p>
          <a:p>
            <a:r>
              <a:rPr lang="en-US" dirty="0" smtClean="0"/>
              <a:t>TCP offers:</a:t>
            </a:r>
          </a:p>
          <a:p>
            <a:pPr lvl="1"/>
            <a:r>
              <a:rPr lang="en-US" dirty="0" smtClean="0"/>
              <a:t>Stream Data Transfer.</a:t>
            </a:r>
          </a:p>
          <a:p>
            <a:pPr lvl="1"/>
            <a:r>
              <a:rPr lang="en-US" dirty="0" smtClean="0"/>
              <a:t>Reliability.</a:t>
            </a:r>
          </a:p>
          <a:p>
            <a:pPr lvl="1"/>
            <a:r>
              <a:rPr lang="en-US" dirty="0" smtClean="0"/>
              <a:t>Efficient Flow Control</a:t>
            </a:r>
          </a:p>
          <a:p>
            <a:pPr lvl="1"/>
            <a:r>
              <a:rPr lang="en-US" dirty="0" smtClean="0"/>
              <a:t>Full-duplex operation.</a:t>
            </a:r>
          </a:p>
          <a:p>
            <a:pPr lvl="1"/>
            <a:r>
              <a:rPr lang="en-US" dirty="0" smtClean="0"/>
              <a:t>Multiplexing.</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TCP offers connection oriented end-to-end packet delivery.</a:t>
            </a:r>
          </a:p>
          <a:p>
            <a:r>
              <a:rPr lang="en-US" dirty="0" smtClean="0"/>
              <a:t>TCP ensures reliability by sequencing bytes with a forwarding acknowledgement number that indicates to the destination the next byte the source expect to receive.</a:t>
            </a:r>
          </a:p>
          <a:p>
            <a:r>
              <a:rPr lang="en-US" dirty="0" smtClean="0"/>
              <a:t>It retransmits the bytes not acknowledged with in specified time period.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IP </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Internet Protocol (IP) is a protocol, or set of rules, for routing and addressing packets of data so that they can travel across networks and arrive at the correct destination. </a:t>
            </a:r>
          </a:p>
          <a:p>
            <a:r>
              <a:rPr lang="en-US" dirty="0" smtClean="0"/>
              <a:t>Data traversing the Internet is divided into smaller pieces, called packets. IP information is attached to each packet, and this information helps routers to send packets to the right place.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WWW</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World Wide Web, which is also known as a Web, is a collection of websites or web pages stored in web servers and connected to local computers through the internet. </a:t>
            </a:r>
          </a:p>
          <a:p>
            <a:pPr>
              <a:buNone/>
            </a:pPr>
            <a:endParaRPr lang="en-US" dirty="0" smtClean="0"/>
          </a:p>
          <a:p>
            <a:r>
              <a:rPr lang="en-US" dirty="0" smtClean="0"/>
              <a:t>These websites contain text pages, digital images, audios, videos, etc. Users can access the content of these sites from any part of the world over the internet using their devices such as computers, laptops, cell phones, etc.</a:t>
            </a:r>
            <a:endParaRPr lang="en-US" b="1" dirty="0"/>
          </a:p>
          <a:p>
            <a:pPr>
              <a:buNone/>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Every device or domain that connects to the Internet is assigned an IP address, and as packets are directed to the IP address attached to them, data arrives where it is needed.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UDP</a:t>
            </a:r>
            <a:endParaRPr lang="en-US" b="1" dirty="0"/>
          </a:p>
        </p:txBody>
      </p:sp>
      <p:sp>
        <p:nvSpPr>
          <p:cNvPr id="3" name="Content Placeholder 2"/>
          <p:cNvSpPr>
            <a:spLocks noGrp="1"/>
          </p:cNvSpPr>
          <p:nvPr>
            <p:ph idx="1"/>
          </p:nvPr>
        </p:nvSpPr>
        <p:spPr/>
        <p:txBody>
          <a:bodyPr/>
          <a:lstStyle/>
          <a:p>
            <a:r>
              <a:rPr lang="en-US" dirty="0" smtClean="0"/>
              <a:t>UDP is connectionless and unreliable protocol. It doesn’t require making a connection with the host to exchange data. Since UDP is unreliable protocol, there is no mechanism for ensuring that data sent is received.</a:t>
            </a:r>
          </a:p>
          <a:p>
            <a:r>
              <a:rPr lang="en-US" dirty="0" smtClean="0"/>
              <a:t>UDP transmits the data in form of a datagram.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UDP (User Datagram Protocol) is a communications protocol that is primarily used for establishing low-latency and loss-tolerating connections between applications on the internet. It speeds up transmissions by enabling the transfer of data before an agreement is provided by the receiving party.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FTP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FTP is used to copy files from one host to another. </a:t>
            </a:r>
          </a:p>
          <a:p>
            <a:r>
              <a:rPr lang="en-US" dirty="0" smtClean="0"/>
              <a:t>FTP is a widely used network protocol for transferring files between computers over a TCP/IP-based network, such as the Internet. </a:t>
            </a:r>
          </a:p>
          <a:p>
            <a:r>
              <a:rPr lang="en-US" dirty="0" smtClean="0"/>
              <a:t>FTP lets people and applications exchange and share data within their offices and across the Internet.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FTP was one of the first technologies developed to solve this common need, and it remains, with several generations of enhancements, the second most popular protocol used today (after HTTP or the "World Wide Web").</a:t>
            </a:r>
          </a:p>
          <a:p>
            <a:pPr>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HTTP</a:t>
            </a:r>
            <a:endParaRPr lang="en-US" b="1" dirty="0"/>
          </a:p>
        </p:txBody>
      </p:sp>
      <p:sp>
        <p:nvSpPr>
          <p:cNvPr id="3" name="Content Placeholder 2"/>
          <p:cNvSpPr>
            <a:spLocks noGrp="1"/>
          </p:cNvSpPr>
          <p:nvPr>
            <p:ph idx="1"/>
          </p:nvPr>
        </p:nvSpPr>
        <p:spPr/>
        <p:txBody>
          <a:bodyPr/>
          <a:lstStyle/>
          <a:p>
            <a:r>
              <a:rPr lang="en-US" dirty="0" smtClean="0"/>
              <a:t>HTTP is a communication protocol. It defines mechanism for communication between browser and the web server. It is also called request and response protocol because the communication between browser and server takes place in request and response pairs.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r>
              <a:rPr lang="en-US" b="1" dirty="0" smtClean="0"/>
              <a:t>HTTP Request</a:t>
            </a:r>
          </a:p>
          <a:p>
            <a:pPr lvl="1"/>
            <a:r>
              <a:rPr lang="en-US" dirty="0" smtClean="0"/>
              <a:t>HTTP request comprises of lines which contains:</a:t>
            </a:r>
          </a:p>
          <a:p>
            <a:pPr lvl="1"/>
            <a:r>
              <a:rPr lang="en-US" dirty="0" smtClean="0"/>
              <a:t>Request line</a:t>
            </a:r>
          </a:p>
          <a:p>
            <a:pPr lvl="1"/>
            <a:r>
              <a:rPr lang="en-US" dirty="0" smtClean="0"/>
              <a:t>Header Fields</a:t>
            </a:r>
          </a:p>
          <a:p>
            <a:pPr lvl="1"/>
            <a:r>
              <a:rPr lang="en-US" dirty="0" smtClean="0"/>
              <a:t>Message body</a:t>
            </a:r>
          </a:p>
          <a:p>
            <a:r>
              <a:rPr lang="en-US" b="1" dirty="0" smtClean="0"/>
              <a:t>Key Points</a:t>
            </a:r>
            <a:endParaRPr lang="en-US" dirty="0" smtClean="0"/>
          </a:p>
          <a:p>
            <a:pPr lvl="1"/>
            <a:r>
              <a:rPr lang="en-US" dirty="0" smtClean="0"/>
              <a:t>The first line i.e. the </a:t>
            </a:r>
            <a:r>
              <a:rPr lang="en-US" b="1" dirty="0" smtClean="0"/>
              <a:t>Request line</a:t>
            </a:r>
            <a:r>
              <a:rPr lang="en-US" dirty="0" smtClean="0"/>
              <a:t> specifies the request method i.e. </a:t>
            </a:r>
            <a:r>
              <a:rPr lang="en-US" b="1" dirty="0" smtClean="0"/>
              <a:t>Get</a:t>
            </a:r>
            <a:r>
              <a:rPr lang="en-US" dirty="0" smtClean="0"/>
              <a:t> or </a:t>
            </a:r>
            <a:r>
              <a:rPr lang="en-US" b="1" dirty="0" smtClean="0"/>
              <a:t>Post.</a:t>
            </a:r>
            <a:endParaRPr lang="en-US" dirty="0" smtClean="0"/>
          </a:p>
          <a:p>
            <a:pPr lvl="1"/>
            <a:r>
              <a:rPr lang="en-US" dirty="0" smtClean="0"/>
              <a:t>The second line specifies the header which indicates the domain name of the server from where index.htm is retrieved.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HTTP Response</a:t>
            </a:r>
          </a:p>
          <a:p>
            <a:pPr lvl="1"/>
            <a:r>
              <a:rPr lang="en-US" dirty="0" smtClean="0"/>
              <a:t>Like HTTP request, HTTP response also has certain structure. </a:t>
            </a:r>
          </a:p>
          <a:p>
            <a:pPr lvl="1">
              <a:buFont typeface="Arial" pitchFamily="34" charset="0"/>
              <a:buChar char="•"/>
            </a:pPr>
            <a:r>
              <a:rPr lang="en-US" dirty="0" smtClean="0"/>
              <a:t>HTTP response contains:</a:t>
            </a:r>
          </a:p>
          <a:p>
            <a:pPr lvl="2">
              <a:buNone/>
            </a:pPr>
            <a:r>
              <a:rPr lang="en-US" dirty="0" smtClean="0"/>
              <a:t>- Status line</a:t>
            </a:r>
          </a:p>
          <a:p>
            <a:pPr lvl="2">
              <a:buNone/>
            </a:pPr>
            <a:r>
              <a:rPr lang="en-US" dirty="0" smtClean="0"/>
              <a:t>- Headers</a:t>
            </a:r>
          </a:p>
          <a:p>
            <a:pPr lvl="2">
              <a:buNone/>
            </a:pPr>
            <a:r>
              <a:rPr lang="en-US" smtClean="0"/>
              <a:t>- Message </a:t>
            </a:r>
            <a:r>
              <a:rPr lang="en-US" dirty="0" smtClean="0"/>
              <a:t>body</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ISP: Internet Service Provider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ISP stands for Internet Service Provider. It is a company that provides access to the internet and similar services such as Website designing and virtual hosting. </a:t>
            </a:r>
          </a:p>
          <a:p>
            <a:r>
              <a:rPr lang="en-US" dirty="0" smtClean="0"/>
              <a:t>For example, when you connect to the Internet, the connection between your Internet-enabled device and the internet is executed through a specific transmission technology that involves the transfer of information packets through an Internet Protocol route.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752600"/>
            <a:ext cx="6248400" cy="3505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t>The WWW, along with internet, enables the retrieval and display of text and media to your device.</a:t>
            </a:r>
          </a:p>
          <a:p>
            <a:pPr>
              <a:buNone/>
            </a:pPr>
            <a:endParaRPr lang="en-US" dirty="0" smtClean="0"/>
          </a:p>
          <a:p>
            <a:r>
              <a:rPr lang="en-US" dirty="0" smtClean="0"/>
              <a:t>The building blocks of the Web are web pages which are formatted in HTML and connected by links called "hypertext" or hyperlinks and accessed by HTTP.</a:t>
            </a:r>
          </a:p>
          <a:p>
            <a:pPr>
              <a:buNone/>
            </a:pPr>
            <a:endParaRPr lang="en-US" dirty="0" smtClean="0"/>
          </a:p>
          <a:p>
            <a:r>
              <a:rPr lang="en-US" dirty="0" smtClean="0"/>
              <a:t>A web page is given an online address called a Uniform Resource Locator (URL). A particular collection of web pages that belong to a specific URL is called a website, e.g., </a:t>
            </a:r>
            <a:r>
              <a:rPr lang="en-US" i="1" dirty="0" smtClean="0"/>
              <a:t>www.facebook.com</a:t>
            </a:r>
            <a:r>
              <a:rPr lang="en-US" dirty="0" smtClean="0"/>
              <a:t>, </a:t>
            </a:r>
            <a:r>
              <a:rPr lang="en-US" i="1" dirty="0" smtClean="0"/>
              <a:t>www.google.com</a:t>
            </a:r>
            <a:r>
              <a:rPr lang="en-US" dirty="0" smtClean="0"/>
              <a:t>, etc. So, the World Wide Web is like a huge electronic book whose pages are stored on multiple servers across the world.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is transmitted through different technologies, including cable modem, dial-up, DSL, high speed interconnects. Accordingly, based on the method of data transmission.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ISP Types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ISPs can broadly be classified into six categories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30724" y="1600200"/>
            <a:ext cx="8584676" cy="4191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a:buFont typeface="Wingdings" pitchFamily="2" charset="2"/>
              <a:buChar char="q"/>
            </a:pPr>
            <a:r>
              <a:rPr lang="en-US" b="1" dirty="0" smtClean="0"/>
              <a:t> Access providers</a:t>
            </a:r>
          </a:p>
          <a:p>
            <a:r>
              <a:rPr lang="en-US" dirty="0" smtClean="0"/>
              <a:t>They provide access to internet through telephone lines, cable </a:t>
            </a:r>
            <a:r>
              <a:rPr lang="en-US" dirty="0" err="1" smtClean="0"/>
              <a:t>wi-fi</a:t>
            </a:r>
            <a:r>
              <a:rPr lang="en-US" dirty="0" smtClean="0"/>
              <a:t> or fiber optics.</a:t>
            </a:r>
          </a:p>
          <a:p>
            <a:pPr>
              <a:buNone/>
            </a:pPr>
            <a:endParaRPr lang="en-US" dirty="0" smtClean="0"/>
          </a:p>
          <a:p>
            <a:pPr>
              <a:buFont typeface="Wingdings" pitchFamily="2" charset="2"/>
              <a:buChar char="q"/>
            </a:pPr>
            <a:r>
              <a:rPr lang="en-US" b="1" dirty="0" smtClean="0"/>
              <a:t> Mailbox Provider</a:t>
            </a:r>
          </a:p>
          <a:p>
            <a:r>
              <a:rPr lang="en-US" dirty="0" smtClean="0"/>
              <a:t>Such providers offer mailbox hosting services.</a:t>
            </a:r>
          </a:p>
          <a:p>
            <a:endParaRPr lang="en-US" dirty="0" smtClean="0"/>
          </a:p>
          <a:p>
            <a:pPr>
              <a:buFont typeface="Wingdings" pitchFamily="2" charset="2"/>
              <a:buChar char="q"/>
            </a:pPr>
            <a:r>
              <a:rPr lang="en-US" b="1" dirty="0" smtClean="0"/>
              <a:t> Hosting ISPs</a:t>
            </a:r>
          </a:p>
          <a:p>
            <a:r>
              <a:rPr lang="en-US" dirty="0" smtClean="0"/>
              <a:t>Hosting ISPs offers e-mail, and other web hosting services such as virtual machines, clouds etc.</a:t>
            </a:r>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b="1" dirty="0" smtClean="0"/>
              <a:t> Virtual ISPs</a:t>
            </a:r>
          </a:p>
          <a:p>
            <a:r>
              <a:rPr lang="en-US" dirty="0" smtClean="0"/>
              <a:t>Such ISPs offer internet access via other ISP services.</a:t>
            </a:r>
          </a:p>
          <a:p>
            <a:pPr>
              <a:buFont typeface="Wingdings" pitchFamily="2" charset="2"/>
              <a:buChar char="q"/>
            </a:pPr>
            <a:r>
              <a:rPr lang="en-US" b="1" dirty="0" smtClean="0"/>
              <a:t> Free ISPs</a:t>
            </a:r>
          </a:p>
          <a:p>
            <a:r>
              <a:rPr lang="en-US" dirty="0" smtClean="0"/>
              <a:t>Free ISPs do not charge for internet services.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According to the method of data transmission, the Internet access that ISPs provide to users can be divided into several types, the most popular of which are :</a:t>
            </a:r>
          </a:p>
          <a:p>
            <a:pPr>
              <a:buNone/>
            </a:pPr>
            <a:endParaRPr lang="en-US" dirty="0" smtClean="0"/>
          </a:p>
          <a:p>
            <a:pPr lvl="2">
              <a:buFont typeface="Wingdings" pitchFamily="2" charset="2"/>
              <a:buChar char="Ø"/>
            </a:pPr>
            <a:r>
              <a:rPr lang="en-US" sz="3000" dirty="0" smtClean="0"/>
              <a:t>Dial-up Internet Connection</a:t>
            </a:r>
          </a:p>
          <a:p>
            <a:pPr lvl="2">
              <a:buFont typeface="Wingdings" pitchFamily="2" charset="2"/>
              <a:buChar char="Ø"/>
            </a:pPr>
            <a:r>
              <a:rPr lang="en-US" sz="3000" dirty="0" smtClean="0"/>
              <a:t>DSL</a:t>
            </a:r>
          </a:p>
          <a:p>
            <a:pPr lvl="2">
              <a:buFont typeface="Wingdings" pitchFamily="2" charset="2"/>
              <a:buChar char="Ø"/>
            </a:pPr>
            <a:r>
              <a:rPr lang="en-US" sz="3000" dirty="0" smtClean="0"/>
              <a:t>Cable Internet</a:t>
            </a:r>
          </a:p>
          <a:p>
            <a:pPr lvl="2">
              <a:buFont typeface="Wingdings" pitchFamily="2" charset="2"/>
              <a:buChar char="Ø"/>
            </a:pPr>
            <a:r>
              <a:rPr lang="en-US" sz="3000" dirty="0" smtClean="0"/>
              <a:t>Wireless Broadband </a:t>
            </a:r>
          </a:p>
          <a:p>
            <a:pPr lvl="2">
              <a:buFont typeface="Wingdings" pitchFamily="2" charset="2"/>
              <a:buChar char="Ø"/>
            </a:pPr>
            <a:r>
              <a:rPr lang="en-US" sz="3000" dirty="0" smtClean="0"/>
              <a:t>ISDN</a:t>
            </a:r>
          </a:p>
          <a:p>
            <a:pPr lvl="2">
              <a:buFont typeface="Wingdings" pitchFamily="2" charset="2"/>
              <a:buChar char="Ø"/>
            </a:pPr>
            <a:r>
              <a:rPr lang="en-US" sz="3000" dirty="0" smtClean="0"/>
              <a:t>Ethernet</a:t>
            </a:r>
          </a:p>
          <a:p>
            <a:endParaRPr lang="en-US" b="1"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DSL</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DSL, short for 'digital subscriber loop' or 'digital subscriber line', is an advanced version of the dial-up Internet access method. In contrast to dial-up, DSL uses high frequency to execute a connection over the local telephone network. This allows the Internet and the phone connections to be run on one and the same telephone line.</a:t>
            </a:r>
          </a:p>
          <a:p>
            <a:pPr>
              <a:buNone/>
            </a:pPr>
            <a:r>
              <a:rPr lang="en-US" dirty="0" smtClean="0"/>
              <a: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digital subscriber line technology ensures an Asymmetric Digital Subscriber Line (ADSL), where the upload speed is lower than the download speed, and a Symmetric Digital Subscriber Line (SDSL), offering equal upload and download speeds. Of them both, ADSL is much more popular and is even known as just DSL to users.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Wireless Broadband (</a:t>
            </a:r>
            <a:r>
              <a:rPr lang="en-US" b="1" dirty="0" err="1" smtClean="0"/>
              <a:t>WiBB</a:t>
            </a:r>
            <a:r>
              <a:rPr lang="en-US" b="1" dirty="0" smtClean="0"/>
              <a:t>)</a:t>
            </a:r>
          </a:p>
        </p:txBody>
      </p:sp>
      <p:sp>
        <p:nvSpPr>
          <p:cNvPr id="3" name="Content Placeholder 2"/>
          <p:cNvSpPr>
            <a:spLocks noGrp="1"/>
          </p:cNvSpPr>
          <p:nvPr>
            <p:ph idx="1"/>
          </p:nvPr>
        </p:nvSpPr>
        <p:spPr/>
        <p:txBody>
          <a:bodyPr>
            <a:normAutofit/>
          </a:bodyPr>
          <a:lstStyle/>
          <a:p>
            <a:r>
              <a:rPr lang="en-US" dirty="0" smtClean="0"/>
              <a:t>This is a new-generation broadband Internet access technology, allowing the delivery of high-speed wireless Internet within a large area. Wireless broadband ISPs (WISPs) ensure connection speeds that come close to the wired broadband speeds provided by DSL and cable ISPs.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get wireless broadband you need to place a specific dish on your house roof or apartment balcony and point it to the transmitter of your WISP. This type of Internet access is used as an alternative to the wired broadband connection in remote areas.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World Wide Web and Internet</a:t>
            </a:r>
            <a:endParaRPr lang="en-US" b="1" dirty="0"/>
          </a:p>
        </p:txBody>
      </p:sp>
      <p:sp>
        <p:nvSpPr>
          <p:cNvPr id="3" name="Content Placeholder 2"/>
          <p:cNvSpPr>
            <a:spLocks noGrp="1"/>
          </p:cNvSpPr>
          <p:nvPr>
            <p:ph idx="1"/>
          </p:nvPr>
        </p:nvSpPr>
        <p:spPr/>
        <p:txBody>
          <a:bodyPr>
            <a:normAutofit lnSpcReduction="10000"/>
          </a:bodyPr>
          <a:lstStyle/>
          <a:p>
            <a:r>
              <a:rPr lang="en-US" dirty="0" smtClean="0"/>
              <a:t>Some people use the terms 'internet' and 'World Wide Web' interchangeably. They think they are the same thing, but it is not so. Internet is entirely different from WWW. It is a worldwide network of devices like computers, laptops, tablets, etc. It enables users to send emails to other users and chat with them online. For example, when you send an email or chatting with someone online, you are using the internet.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ISDN</a:t>
            </a:r>
            <a:endParaRPr lang="en-US" dirty="0"/>
          </a:p>
        </p:txBody>
      </p:sp>
      <p:sp>
        <p:nvSpPr>
          <p:cNvPr id="3" name="Content Placeholder 2"/>
          <p:cNvSpPr>
            <a:spLocks noGrp="1"/>
          </p:cNvSpPr>
          <p:nvPr>
            <p:ph idx="1"/>
          </p:nvPr>
        </p:nvSpPr>
        <p:spPr/>
        <p:txBody>
          <a:bodyPr>
            <a:normAutofit lnSpcReduction="10000"/>
          </a:bodyPr>
          <a:lstStyle/>
          <a:p>
            <a:r>
              <a:rPr lang="en-US" b="1" dirty="0" smtClean="0"/>
              <a:t>ISDN</a:t>
            </a:r>
            <a:r>
              <a:rPr lang="en-US" dirty="0" smtClean="0"/>
              <a:t> is acronym of </a:t>
            </a:r>
            <a:r>
              <a:rPr lang="en-US" b="1" dirty="0" smtClean="0"/>
              <a:t>Integrated Services Digital Network.</a:t>
            </a:r>
          </a:p>
          <a:p>
            <a:r>
              <a:rPr lang="en-US" dirty="0" smtClean="0"/>
              <a:t>It establishes the connection using the phone lines which carry digital signals instead of analog signals.</a:t>
            </a:r>
          </a:p>
          <a:p>
            <a:r>
              <a:rPr lang="en-US" dirty="0" smtClean="0"/>
              <a:t>ISDN represents a telephone system network, integrating a high-quality digital transmission of voice and data over the ordinary phone line.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Ensuring a much better data transmission over the phone line than an analog line could allow, the ISDN offers a fast upstream/downstream Internet connection speed of 128 </a:t>
            </a:r>
            <a:r>
              <a:rPr lang="en-US" dirty="0" err="1" smtClean="0"/>
              <a:t>kbit</a:t>
            </a:r>
            <a:r>
              <a:rPr lang="en-US" dirty="0" smtClean="0"/>
              <a:t>/s. This speed level can be considered as a broadband speed as opposed to the narrowband speed of standard analog 56k telephone lines.</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Ethernet</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Another Internet access type worth mentioning is Ethernet - the most widespread wired LAN (local area network) technology, also used in wireless LANs. </a:t>
            </a:r>
          </a:p>
          <a:p>
            <a:r>
              <a:rPr lang="en-US" dirty="0" smtClean="0"/>
              <a:t>The Ethernet technology may ensure various speed levels and can thus be divided into several types: regular Ethernet, providing transmission speeds of up to 10 </a:t>
            </a:r>
            <a:r>
              <a:rPr lang="en-US" dirty="0" err="1" smtClean="0"/>
              <a:t>mbits</a:t>
            </a:r>
            <a:r>
              <a:rPr lang="en-US" dirty="0" smtClean="0"/>
              <a:t>/s, fast Ethernet, offering up to 100 </a:t>
            </a:r>
            <a:r>
              <a:rPr lang="en-US" dirty="0" err="1" smtClean="0"/>
              <a:t>mbits</a:t>
            </a:r>
            <a:r>
              <a:rPr lang="en-US" dirty="0" smtClean="0"/>
              <a:t>/s, gigabit Ethernet, supporting 1 </a:t>
            </a:r>
            <a:r>
              <a:rPr lang="en-US" dirty="0" err="1" smtClean="0"/>
              <a:t>gbit</a:t>
            </a:r>
            <a:r>
              <a:rPr lang="en-US" dirty="0" smtClean="0"/>
              <a:t>/s and 10-Gbit Ethernet, coming at up to 10 </a:t>
            </a:r>
            <a:r>
              <a:rPr lang="en-US" dirty="0" err="1" smtClean="0"/>
              <a:t>gbits</a:t>
            </a:r>
            <a:r>
              <a:rPr lang="en-US" dirty="0" smtClean="0"/>
              <a:t>/s.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Internet</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Search Engine</a:t>
            </a:r>
          </a:p>
          <a:p>
            <a:pPr>
              <a:buFont typeface="Wingdings" pitchFamily="2" charset="2"/>
              <a:buChar char="q"/>
            </a:pPr>
            <a:r>
              <a:rPr lang="en-US" dirty="0" smtClean="0"/>
              <a:t>Web server</a:t>
            </a:r>
          </a:p>
          <a:p>
            <a:pPr>
              <a:buFont typeface="Wingdings" pitchFamily="2" charset="2"/>
              <a:buChar char="q"/>
            </a:pPr>
            <a:r>
              <a:rPr lang="en-US" dirty="0" smtClean="0"/>
              <a:t>News Group</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 Engine</a:t>
            </a:r>
            <a:endParaRPr lang="en-US" b="1" dirty="0"/>
          </a:p>
        </p:txBody>
      </p:sp>
      <p:sp>
        <p:nvSpPr>
          <p:cNvPr id="3" name="Content Placeholder 2"/>
          <p:cNvSpPr>
            <a:spLocks noGrp="1"/>
          </p:cNvSpPr>
          <p:nvPr>
            <p:ph idx="1"/>
          </p:nvPr>
        </p:nvSpPr>
        <p:spPr>
          <a:xfrm>
            <a:off x="457200" y="1219200"/>
            <a:ext cx="8229600" cy="5638800"/>
          </a:xfrm>
        </p:spPr>
        <p:txBody>
          <a:bodyPr>
            <a:noAutofit/>
          </a:bodyPr>
          <a:lstStyle/>
          <a:p>
            <a:r>
              <a:rPr lang="en-US" sz="2600" b="1" dirty="0" smtClean="0"/>
              <a:t>Search Engine</a:t>
            </a:r>
            <a:r>
              <a:rPr lang="en-US" sz="2600" dirty="0" smtClean="0"/>
              <a:t> refers to a huge database of internet resources such as web pages, newsgroups, programs, images etc. It helps to locate information on World Wide Web.</a:t>
            </a:r>
          </a:p>
          <a:p>
            <a:pPr>
              <a:buNone/>
            </a:pPr>
            <a:endParaRPr lang="en-US" sz="2600" dirty="0" smtClean="0"/>
          </a:p>
          <a:p>
            <a:r>
              <a:rPr lang="en-US" sz="2600" dirty="0" smtClean="0"/>
              <a:t>A </a:t>
            </a:r>
            <a:r>
              <a:rPr lang="en-US" sz="2600" b="1" dirty="0" smtClean="0"/>
              <a:t>search engine</a:t>
            </a:r>
            <a:r>
              <a:rPr lang="en-US" sz="2600" dirty="0" smtClean="0"/>
              <a:t> is software accessed on the Internet that searches a database of information according to the user's query. The engine provides a list of results that best match what the user is trying to find.</a:t>
            </a:r>
          </a:p>
          <a:p>
            <a:endParaRPr lang="en-US" sz="2600" dirty="0" smtClean="0"/>
          </a:p>
          <a:p>
            <a:r>
              <a:rPr lang="en-US" sz="2600" dirty="0" smtClean="0"/>
              <a:t>User can search for any information by passing query in form of keywords or phrase. It then searches for relevant information in its database and return to the user.</a:t>
            </a:r>
          </a:p>
          <a:p>
            <a:endParaRPr lang="en-US" sz="2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pPr>
              <a:buFont typeface="Wingdings" pitchFamily="2" charset="2"/>
              <a:buChar char="q"/>
            </a:pPr>
            <a:r>
              <a:rPr lang="en-US" b="1" dirty="0" smtClean="0"/>
              <a:t> Search Engine Components</a:t>
            </a:r>
          </a:p>
          <a:p>
            <a:r>
              <a:rPr lang="en-US" dirty="0" smtClean="0"/>
              <a:t>Generally there are three basic components of a search engine as listed below:</a:t>
            </a:r>
          </a:p>
          <a:p>
            <a:pPr lvl="1">
              <a:buFont typeface="Wingdings" pitchFamily="2" charset="2"/>
              <a:buChar char="Ø"/>
            </a:pPr>
            <a:r>
              <a:rPr lang="en-US" dirty="0" smtClean="0"/>
              <a:t>Web Crawler</a:t>
            </a:r>
          </a:p>
          <a:p>
            <a:pPr lvl="1">
              <a:buFont typeface="Wingdings" pitchFamily="2" charset="2"/>
              <a:buChar char="Ø"/>
            </a:pPr>
            <a:r>
              <a:rPr lang="en-US" dirty="0" smtClean="0"/>
              <a:t>Database</a:t>
            </a:r>
          </a:p>
          <a:p>
            <a:pPr lvl="1">
              <a:buFont typeface="Wingdings" pitchFamily="2" charset="2"/>
              <a:buChar char="Ø"/>
            </a:pPr>
            <a:r>
              <a:rPr lang="en-US" dirty="0" smtClean="0"/>
              <a:t>Search Interfaces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a:buFont typeface="Wingdings" pitchFamily="2" charset="2"/>
              <a:buChar char="Ø"/>
            </a:pPr>
            <a:r>
              <a:rPr lang="en-US" b="1" dirty="0" smtClean="0"/>
              <a:t>Web crawler</a:t>
            </a:r>
          </a:p>
          <a:p>
            <a:r>
              <a:rPr lang="en-US" dirty="0" smtClean="0"/>
              <a:t>It is also known as </a:t>
            </a:r>
            <a:r>
              <a:rPr lang="en-US" b="1" dirty="0" smtClean="0"/>
              <a:t>spider</a:t>
            </a:r>
            <a:r>
              <a:rPr lang="en-US" dirty="0" smtClean="0"/>
              <a:t> or </a:t>
            </a:r>
            <a:r>
              <a:rPr lang="en-US" b="1" dirty="0" smtClean="0"/>
              <a:t>bots.</a:t>
            </a:r>
            <a:r>
              <a:rPr lang="en-US" dirty="0" smtClean="0"/>
              <a:t> It is a software component that traverses the web to gather information.</a:t>
            </a:r>
          </a:p>
          <a:p>
            <a:pPr>
              <a:buNone/>
            </a:pPr>
            <a:endParaRPr lang="en-US" dirty="0" smtClean="0"/>
          </a:p>
          <a:p>
            <a:pPr>
              <a:buFont typeface="Wingdings" pitchFamily="2" charset="2"/>
              <a:buChar char="Ø"/>
            </a:pPr>
            <a:r>
              <a:rPr lang="en-US" b="1" dirty="0" smtClean="0"/>
              <a:t>Database</a:t>
            </a:r>
          </a:p>
          <a:p>
            <a:r>
              <a:rPr lang="en-US" dirty="0" smtClean="0"/>
              <a:t>All the information on the web is stored in database. It consists of huge web resources.</a:t>
            </a:r>
          </a:p>
          <a:p>
            <a:pPr>
              <a:buNone/>
            </a:pPr>
            <a:endParaRPr lang="en-US" dirty="0" smtClean="0"/>
          </a:p>
          <a:p>
            <a:pPr>
              <a:buFont typeface="Wingdings" pitchFamily="2" charset="2"/>
              <a:buChar char="Ø"/>
            </a:pPr>
            <a:r>
              <a:rPr lang="en-US" b="1" dirty="0" smtClean="0"/>
              <a:t>Search Interfaces</a:t>
            </a:r>
          </a:p>
          <a:p>
            <a:r>
              <a:rPr lang="en-US" dirty="0" smtClean="0"/>
              <a:t>This component is an interface between user and the database. It helps the user to search through the database.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b="1" dirty="0" smtClean="0"/>
              <a:t>Example :</a:t>
            </a:r>
          </a:p>
          <a:p>
            <a:pPr>
              <a:buFont typeface="Wingdings" pitchFamily="2" charset="2"/>
              <a:buChar char="Ø"/>
            </a:pPr>
            <a:r>
              <a:rPr lang="en-US" b="1" dirty="0" smtClean="0"/>
              <a:t>Google</a:t>
            </a:r>
          </a:p>
          <a:p>
            <a:pPr>
              <a:buNone/>
            </a:pPr>
            <a:r>
              <a:rPr lang="en-US" dirty="0" smtClean="0"/>
              <a:t>	It was originally called </a:t>
            </a:r>
            <a:r>
              <a:rPr lang="en-US" b="1" dirty="0" err="1" smtClean="0"/>
              <a:t>BackRub</a:t>
            </a:r>
            <a:r>
              <a:rPr lang="en-US" b="1" dirty="0" smtClean="0"/>
              <a:t>.</a:t>
            </a:r>
            <a:r>
              <a:rPr lang="en-US" dirty="0" smtClean="0"/>
              <a:t> It is the most popular search engine globally.</a:t>
            </a:r>
          </a:p>
          <a:p>
            <a:pPr>
              <a:buNone/>
            </a:pPr>
            <a:endParaRPr lang="en-US" dirty="0" smtClean="0"/>
          </a:p>
          <a:p>
            <a:pPr>
              <a:buFont typeface="Wingdings" pitchFamily="2" charset="2"/>
              <a:buChar char="Ø"/>
            </a:pPr>
            <a:r>
              <a:rPr lang="en-US" b="1" dirty="0" smtClean="0"/>
              <a:t>Bing</a:t>
            </a:r>
          </a:p>
          <a:p>
            <a:pPr>
              <a:buNone/>
            </a:pPr>
            <a:r>
              <a:rPr lang="en-US" dirty="0" smtClean="0"/>
              <a:t>	It was launched in 2009 by </a:t>
            </a:r>
            <a:r>
              <a:rPr lang="en-US" b="1" dirty="0" smtClean="0"/>
              <a:t>Microsoft.</a:t>
            </a:r>
            <a:r>
              <a:rPr lang="en-US" dirty="0" smtClean="0"/>
              <a:t> It is the latest web-based search engine that also delivers Yahoo’s results.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Server</a:t>
            </a:r>
            <a:endParaRPr lang="en-US" b="1" dirty="0"/>
          </a:p>
        </p:txBody>
      </p:sp>
      <p:sp>
        <p:nvSpPr>
          <p:cNvPr id="3" name="Content Placeholder 2"/>
          <p:cNvSpPr>
            <a:spLocks noGrp="1"/>
          </p:cNvSpPr>
          <p:nvPr>
            <p:ph idx="1"/>
          </p:nvPr>
        </p:nvSpPr>
        <p:spPr/>
        <p:txBody>
          <a:bodyPr/>
          <a:lstStyle/>
          <a:p>
            <a:r>
              <a:rPr lang="en-US" b="1" dirty="0" smtClean="0"/>
              <a:t>Web server</a:t>
            </a:r>
            <a:r>
              <a:rPr lang="en-US" dirty="0" smtClean="0"/>
              <a:t> is a computer where the web content is stored. Basically web server is used to host the web sites but there exists other web servers also such as gaming, storage, FTP, email etc.</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Font typeface="Wingdings" pitchFamily="2" charset="2"/>
              <a:buChar char="q"/>
            </a:pPr>
            <a:r>
              <a:rPr lang="en-US" b="1" dirty="0" smtClean="0"/>
              <a:t> Web Server Working :</a:t>
            </a:r>
          </a:p>
          <a:p>
            <a:r>
              <a:rPr lang="en-US" dirty="0" smtClean="0"/>
              <a:t>Web server respond to the client request in either of the following two ways:</a:t>
            </a:r>
          </a:p>
          <a:p>
            <a:pPr lvl="1">
              <a:buFont typeface="Wingdings" pitchFamily="2" charset="2"/>
              <a:buChar char="Ø"/>
            </a:pPr>
            <a:r>
              <a:rPr lang="en-US" dirty="0" smtClean="0"/>
              <a:t>Sending the file to the client associated with the requested URL.</a:t>
            </a:r>
          </a:p>
          <a:p>
            <a:pPr lvl="1">
              <a:buFont typeface="Wingdings" pitchFamily="2" charset="2"/>
              <a:buChar char="Ø"/>
            </a:pPr>
            <a:r>
              <a:rPr lang="en-US" dirty="0" smtClean="0"/>
              <a:t>Generating response by invoking a script and communicating with database</a:t>
            </a:r>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66800" y="1855994"/>
            <a:ext cx="6629400" cy="3401806"/>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21854" y="1676400"/>
            <a:ext cx="8264945" cy="42672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smtClean="0"/>
              <a:t>When client sends request for a web page, the web server search for the requested page if requested page is found then it will send it to client with an HTTP response.</a:t>
            </a:r>
          </a:p>
          <a:p>
            <a:r>
              <a:rPr lang="en-US" dirty="0" smtClean="0"/>
              <a:t>If the requested web page is not found, web server will the send an </a:t>
            </a:r>
            <a:r>
              <a:rPr lang="en-US" b="1" dirty="0" smtClean="0"/>
              <a:t>HTTP </a:t>
            </a:r>
            <a:r>
              <a:rPr lang="en-US" b="1" dirty="0" err="1" smtClean="0"/>
              <a:t>response:Error</a:t>
            </a:r>
            <a:r>
              <a:rPr lang="en-US" b="1" dirty="0" smtClean="0"/>
              <a:t> 404 Not found.</a:t>
            </a:r>
            <a:endParaRPr lang="en-US" dirty="0" smtClean="0"/>
          </a:p>
          <a:p>
            <a:r>
              <a:rPr lang="en-US" dirty="0" smtClean="0"/>
              <a:t>If client has requested for some other resources then the web server will contact to the application server and data store to construct the HTTP response.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b="1" dirty="0" smtClean="0"/>
              <a:t>Examples :</a:t>
            </a:r>
          </a:p>
          <a:p>
            <a:pPr>
              <a:buNone/>
            </a:pPr>
            <a:endParaRPr lang="en-US" b="1" dirty="0" smtClean="0"/>
          </a:p>
          <a:p>
            <a:pPr>
              <a:buFont typeface="Wingdings" pitchFamily="2" charset="2"/>
              <a:buChar char="Ø"/>
            </a:pPr>
            <a:r>
              <a:rPr lang="en-US" b="1" dirty="0" smtClean="0"/>
              <a:t>Apache HTTP Server</a:t>
            </a:r>
            <a:r>
              <a:rPr lang="en-US" dirty="0" smtClean="0"/>
              <a:t/>
            </a:r>
            <a:br>
              <a:rPr lang="en-US" dirty="0" smtClean="0"/>
            </a:br>
            <a:r>
              <a:rPr lang="en-US" dirty="0" smtClean="0"/>
              <a:t>This is the most popular web server in the world developed by the Apache Software Foundation. Apache web server is an open source software and can be installed on almost all operating systems including Linux, UNIX, Windows, FreeBSD, Mac OS X and more. About 60% of the web server machines run the Apache Web Server.</a:t>
            </a:r>
          </a:p>
          <a:p>
            <a:pPr>
              <a:buNone/>
            </a:pPr>
            <a:endParaRPr lang="en-US" dirty="0" smtClean="0"/>
          </a:p>
          <a:p>
            <a:pPr>
              <a:buFont typeface="Wingdings" pitchFamily="2" charset="2"/>
              <a:buChar char="Ø"/>
            </a:pPr>
            <a:r>
              <a:rPr lang="en-US" b="1" dirty="0" smtClean="0"/>
              <a:t>Internet Information Services (IIS)</a:t>
            </a:r>
            <a:r>
              <a:rPr lang="en-US" dirty="0" smtClean="0"/>
              <a:t/>
            </a:r>
            <a:br>
              <a:rPr lang="en-US" dirty="0" smtClean="0"/>
            </a:br>
            <a:r>
              <a:rPr lang="en-US" dirty="0" smtClean="0"/>
              <a:t>The Internet Information Server (IIS) is a high performance Web Server from Microsoft.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News Group</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Newsgroups are a worldwide system for the electronic exchange of news and views on a particular topic.</a:t>
            </a:r>
          </a:p>
          <a:p>
            <a:r>
              <a:rPr lang="en-US" dirty="0" smtClean="0"/>
              <a:t>Its is also refer to as </a:t>
            </a:r>
            <a:r>
              <a:rPr lang="en-US" b="1" dirty="0" smtClean="0"/>
              <a:t>Usenet </a:t>
            </a:r>
            <a:r>
              <a:rPr lang="en-US" dirty="0" smtClean="0"/>
              <a:t>news.</a:t>
            </a:r>
          </a:p>
          <a:p>
            <a:r>
              <a:rPr lang="en-US" dirty="0" smtClean="0"/>
              <a:t>There exist a number of newsgroups distributed all around the world. These are identified using a hierarchical naming system in which each newsgroup is assigned a unique name that consists of alphabetic strings separated by periods.</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smtClean="0"/>
              <a:t>leftmost portion of the name represents the top-level category of the newsgroup followed by subtopic. The subtopic can further be subdivided and subdivided even further (if needed).</a:t>
            </a:r>
          </a:p>
          <a:p>
            <a:r>
              <a:rPr lang="en-US" dirty="0" smtClean="0"/>
              <a:t>For example, the newsgroup </a:t>
            </a:r>
            <a:r>
              <a:rPr lang="en-US" b="1" dirty="0" err="1" smtClean="0"/>
              <a:t>comp.lang.C</a:t>
            </a:r>
            <a:r>
              <a:rPr lang="en-US" b="1" dirty="0" smtClean="0"/>
              <a:t>++</a:t>
            </a:r>
            <a:r>
              <a:rPr lang="en-US" dirty="0" smtClean="0"/>
              <a:t> contains discussion on </a:t>
            </a:r>
            <a:r>
              <a:rPr lang="en-US" b="1" dirty="0" smtClean="0"/>
              <a:t>C++</a:t>
            </a:r>
            <a:r>
              <a:rPr lang="en-US" dirty="0" smtClean="0"/>
              <a:t> language. The leftmost part </a:t>
            </a:r>
            <a:r>
              <a:rPr lang="en-US" b="1" dirty="0" smtClean="0"/>
              <a:t>comp</a:t>
            </a:r>
            <a:r>
              <a:rPr lang="en-US" dirty="0" smtClean="0"/>
              <a:t> classifies the newsgroup as one that contains discussion of computer related topics. The second part identifies one of the subtopic </a:t>
            </a:r>
            <a:r>
              <a:rPr lang="en-US" b="1" dirty="0" err="1" smtClean="0"/>
              <a:t>lang</a:t>
            </a:r>
            <a:r>
              <a:rPr lang="en-US" dirty="0" smtClean="0"/>
              <a:t> that related to computer languages. The third part </a:t>
            </a:r>
            <a:r>
              <a:rPr lang="en-US" dirty="0" err="1" smtClean="0"/>
              <a:t>identifirs</a:t>
            </a:r>
            <a:r>
              <a:rPr lang="en-US" dirty="0" smtClean="0"/>
              <a:t> one of the computer languages, in this case </a:t>
            </a:r>
            <a:r>
              <a:rPr lang="en-US" b="1" dirty="0" smtClean="0"/>
              <a:t>C++.</a:t>
            </a: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18878" y="685800"/>
            <a:ext cx="8191722" cy="54102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a:t>
            </a:r>
            <a:endParaRPr lang="en-US" b="1" dirty="0"/>
          </a:p>
        </p:txBody>
      </p:sp>
      <p:sp>
        <p:nvSpPr>
          <p:cNvPr id="3" name="Content Placeholder 2"/>
          <p:cNvSpPr>
            <a:spLocks noGrp="1"/>
          </p:cNvSpPr>
          <p:nvPr>
            <p:ph idx="1"/>
          </p:nvPr>
        </p:nvSpPr>
        <p:spPr/>
        <p:txBody>
          <a:bodyPr/>
          <a:lstStyle/>
          <a:p>
            <a:r>
              <a:rPr lang="en-US" dirty="0" smtClean="0"/>
              <a:t>E-mail is defined as the transmission of messages on the Internet. It is one of the most commonly used features over communications networks that may contain text, files, images, or other attachments. Generally, it is information that is stored on a computer sent through a network to a specified individual or group of individuals.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b="1" dirty="0" smtClean="0"/>
              <a:t> E-Mail </a:t>
            </a:r>
            <a:r>
              <a:rPr lang="en-US" b="1" dirty="0" smtClean="0"/>
              <a:t>Address</a:t>
            </a:r>
          </a:p>
          <a:p>
            <a:r>
              <a:rPr lang="en-US" dirty="0" smtClean="0"/>
              <a:t>Each user of email is assigned a unique name for his email account. This name is known as E-mail address. Different users can send and receive messages according to the e-mail address.</a:t>
            </a:r>
          </a:p>
          <a:p>
            <a:r>
              <a:rPr lang="en-US" dirty="0" smtClean="0"/>
              <a:t>E-mail is generally of the form </a:t>
            </a:r>
            <a:r>
              <a:rPr lang="en-US" dirty="0" err="1" smtClean="0"/>
              <a:t>username@domainname</a:t>
            </a:r>
            <a:r>
              <a:rPr lang="en-US" dirty="0" smtClean="0"/>
              <a:t>. For example, webmaster@tutorialspoint.com is an e-mail address where webmaster is username and tutorialspoint.com is domain name.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username and the domain name are separated by </a:t>
            </a:r>
            <a:r>
              <a:rPr lang="en-US" b="1" dirty="0" smtClean="0"/>
              <a:t>@ (at)</a:t>
            </a:r>
            <a:r>
              <a:rPr lang="en-US" dirty="0" smtClean="0"/>
              <a:t> symbol.</a:t>
            </a:r>
          </a:p>
          <a:p>
            <a:r>
              <a:rPr lang="en-US" dirty="0" smtClean="0"/>
              <a:t>E-mail addresses are not case sensitive.</a:t>
            </a:r>
          </a:p>
          <a:p>
            <a:r>
              <a:rPr lang="en-US" dirty="0" smtClean="0"/>
              <a:t>Spaces are not allowed in e-mail address.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pic>
        <p:nvPicPr>
          <p:cNvPr id="4" name="Content Placeholder 3" descr="email_components.jpg"/>
          <p:cNvPicPr>
            <a:picLocks noGrp="1" noChangeAspect="1"/>
          </p:cNvPicPr>
          <p:nvPr>
            <p:ph idx="1"/>
          </p:nvPr>
        </p:nvPicPr>
        <p:blipFill>
          <a:blip r:embed="rId2"/>
          <a:stretch>
            <a:fillRect/>
          </a:stretch>
        </p:blipFill>
        <p:spPr>
          <a:xfrm>
            <a:off x="914400" y="685800"/>
            <a:ext cx="7391400" cy="6172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r>
              <a:rPr lang="en-US" dirty="0" smtClean="0"/>
              <a:t>But, when you have opened a website like google.com for information, you are using the World Wide Web; a network of servers over the internet. You request a webpage from your computer using a browser, and the server renders that page to your browser. Your computer is called a client who runs a program (web browser), and asks the other computer (server) for the information it needs.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b="1" dirty="0" smtClean="0"/>
              <a:t>E-mail Header</a:t>
            </a:r>
          </a:p>
          <a:p>
            <a:pPr lvl="1">
              <a:buNone/>
            </a:pPr>
            <a:r>
              <a:rPr lang="en-US" dirty="0" smtClean="0"/>
              <a:t>	The </a:t>
            </a:r>
            <a:r>
              <a:rPr lang="en-US" dirty="0" smtClean="0"/>
              <a:t>first five lines of an E-mail message is called E-mail header. The header part comprises of following fields</a:t>
            </a:r>
            <a:r>
              <a:rPr lang="en-US" dirty="0" smtClean="0"/>
              <a:t>:</a:t>
            </a:r>
            <a:endParaRPr lang="en-US" dirty="0" smtClean="0"/>
          </a:p>
          <a:p>
            <a:pPr lvl="3"/>
            <a:r>
              <a:rPr lang="en-US" sz="2400" dirty="0" smtClean="0"/>
              <a:t>From</a:t>
            </a:r>
          </a:p>
          <a:p>
            <a:pPr lvl="3"/>
            <a:r>
              <a:rPr lang="en-US" sz="2400" dirty="0" smtClean="0"/>
              <a:t>Date</a:t>
            </a:r>
          </a:p>
          <a:p>
            <a:pPr lvl="3"/>
            <a:r>
              <a:rPr lang="en-US" sz="2400" dirty="0" smtClean="0"/>
              <a:t>To</a:t>
            </a:r>
          </a:p>
          <a:p>
            <a:pPr lvl="3"/>
            <a:r>
              <a:rPr lang="en-US" sz="2400" dirty="0" smtClean="0"/>
              <a:t>Subject</a:t>
            </a:r>
          </a:p>
          <a:p>
            <a:pPr lvl="3"/>
            <a:r>
              <a:rPr lang="en-US" sz="2400" dirty="0" smtClean="0"/>
              <a:t>CC</a:t>
            </a:r>
          </a:p>
          <a:p>
            <a:pPr lvl="3"/>
            <a:r>
              <a:rPr lang="en-US" sz="2400" dirty="0" smtClean="0"/>
              <a:t>BCC</a:t>
            </a:r>
            <a:endParaRPr lang="en-US" sz="24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smtClean="0"/>
              <a:t>From</a:t>
            </a:r>
          </a:p>
          <a:p>
            <a:pPr lvl="1"/>
            <a:r>
              <a:rPr lang="en-US" dirty="0" smtClean="0"/>
              <a:t>The </a:t>
            </a:r>
            <a:r>
              <a:rPr lang="en-US" b="1" dirty="0" smtClean="0"/>
              <a:t>From</a:t>
            </a:r>
            <a:r>
              <a:rPr lang="en-US" dirty="0" smtClean="0"/>
              <a:t> field indicates the sender’s address i.e. who sent the e-mail.</a:t>
            </a:r>
          </a:p>
          <a:p>
            <a:r>
              <a:rPr lang="en-US" b="1" dirty="0" smtClean="0"/>
              <a:t>Date</a:t>
            </a:r>
          </a:p>
          <a:p>
            <a:pPr lvl="1"/>
            <a:r>
              <a:rPr lang="en-US" dirty="0" smtClean="0"/>
              <a:t>The </a:t>
            </a:r>
            <a:r>
              <a:rPr lang="en-US" b="1" dirty="0" smtClean="0"/>
              <a:t>Date</a:t>
            </a:r>
            <a:r>
              <a:rPr lang="en-US" dirty="0" smtClean="0"/>
              <a:t> field indicates the date when the e-mail was sent.</a:t>
            </a:r>
          </a:p>
          <a:p>
            <a:r>
              <a:rPr lang="en-US" b="1" dirty="0" smtClean="0"/>
              <a:t>To</a:t>
            </a:r>
          </a:p>
          <a:p>
            <a:pPr lvl="1"/>
            <a:r>
              <a:rPr lang="en-US" dirty="0" smtClean="0"/>
              <a:t>The </a:t>
            </a:r>
            <a:r>
              <a:rPr lang="en-US" b="1" dirty="0" smtClean="0"/>
              <a:t>To</a:t>
            </a:r>
            <a:r>
              <a:rPr lang="en-US" dirty="0" smtClean="0"/>
              <a:t> field indicates the recipient’s address i.e. to whom the e-mail is sent</a:t>
            </a:r>
            <a:r>
              <a:rPr lang="en-US" dirty="0" smtClean="0"/>
              <a:t>.</a:t>
            </a:r>
            <a:endParaRPr lang="en-US" dirty="0" smtClean="0"/>
          </a:p>
          <a:p>
            <a:r>
              <a:rPr lang="en-US" b="1" dirty="0" smtClean="0"/>
              <a:t>Subject</a:t>
            </a:r>
          </a:p>
          <a:p>
            <a:pPr lvl="1"/>
            <a:r>
              <a:rPr lang="en-US" dirty="0" smtClean="0"/>
              <a:t>The </a:t>
            </a:r>
            <a:r>
              <a:rPr lang="en-US" b="1" dirty="0" smtClean="0"/>
              <a:t>Subject</a:t>
            </a:r>
            <a:r>
              <a:rPr lang="en-US" dirty="0" smtClean="0"/>
              <a:t> field indicates the purpose of e-mail. It should be precise and to the point.</a:t>
            </a:r>
          </a:p>
          <a:p>
            <a:pPr lvl="1">
              <a:buNone/>
            </a:pPr>
            <a:endParaRPr lang="en-US" dirty="0" smtClean="0"/>
          </a:p>
          <a:p>
            <a:pPr lvl="1"/>
            <a:endParaRPr lang="en-US" dirty="0" smtClean="0"/>
          </a:p>
          <a:p>
            <a:pPr>
              <a:buNone/>
            </a:pP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b="1" dirty="0" smtClean="0"/>
              <a:t>CC</a:t>
            </a:r>
            <a:endParaRPr lang="en-US" b="1" dirty="0" smtClean="0"/>
          </a:p>
          <a:p>
            <a:pPr lvl="1"/>
            <a:r>
              <a:rPr lang="en-US" b="1" dirty="0" smtClean="0"/>
              <a:t>CC</a:t>
            </a:r>
            <a:r>
              <a:rPr lang="en-US" dirty="0" smtClean="0"/>
              <a:t> stands for Carbon copy. It includes those recipient addresses whom we want to keep informed but not exactly the intended recipient.</a:t>
            </a:r>
          </a:p>
          <a:p>
            <a:r>
              <a:rPr lang="en-US" b="1" dirty="0" smtClean="0"/>
              <a:t>BCC</a:t>
            </a:r>
          </a:p>
          <a:p>
            <a:pPr lvl="1"/>
            <a:r>
              <a:rPr lang="en-US" b="1" dirty="0" smtClean="0"/>
              <a:t>BCC</a:t>
            </a:r>
            <a:r>
              <a:rPr lang="en-US" dirty="0" smtClean="0"/>
              <a:t> stands for Black Carbon Copy. It is used when we do not want one or more of the recipients to know that someone else was copied on the message.</a:t>
            </a:r>
          </a:p>
          <a:p>
            <a:r>
              <a:rPr lang="en-US" b="1" dirty="0" smtClean="0"/>
              <a:t>Greeting</a:t>
            </a:r>
          </a:p>
          <a:p>
            <a:pPr lvl="1"/>
            <a:r>
              <a:rPr lang="en-US" dirty="0" smtClean="0"/>
              <a:t>Greeting is the opening of the actual message. </a:t>
            </a:r>
            <a:r>
              <a:rPr lang="en-US" dirty="0" err="1" smtClean="0"/>
              <a:t>Eg</a:t>
            </a:r>
            <a:r>
              <a:rPr lang="en-US" dirty="0" smtClean="0"/>
              <a:t>. Hi Sir or Hi Guys etc.</a:t>
            </a:r>
          </a:p>
          <a:p>
            <a:r>
              <a:rPr lang="en-US" b="1" dirty="0" smtClean="0"/>
              <a:t>Text</a:t>
            </a:r>
          </a:p>
          <a:p>
            <a:pPr lvl="1"/>
            <a:r>
              <a:rPr lang="en-US" dirty="0" smtClean="0"/>
              <a:t>It </a:t>
            </a:r>
            <a:r>
              <a:rPr lang="en-US" dirty="0" smtClean="0"/>
              <a:t>represents the actual content of the message.</a:t>
            </a:r>
          </a:p>
          <a:p>
            <a:r>
              <a:rPr lang="en-US" b="1" dirty="0" smtClean="0"/>
              <a:t>Signature</a:t>
            </a:r>
          </a:p>
          <a:p>
            <a:pPr lvl="1"/>
            <a:r>
              <a:rPr lang="en-US" dirty="0" smtClean="0"/>
              <a:t>This is the final part of an e-mail message. It includes Name of Sender, Address, and Contact Number.</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E-learning</a:t>
            </a:r>
            <a:endParaRPr lang="en-US" b="1" dirty="0"/>
          </a:p>
        </p:txBody>
      </p:sp>
      <p:sp>
        <p:nvSpPr>
          <p:cNvPr id="3" name="Content Placeholder 2"/>
          <p:cNvSpPr>
            <a:spLocks noGrp="1"/>
          </p:cNvSpPr>
          <p:nvPr>
            <p:ph idx="1"/>
          </p:nvPr>
        </p:nvSpPr>
        <p:spPr/>
        <p:txBody>
          <a:bodyPr/>
          <a:lstStyle/>
          <a:p>
            <a:r>
              <a:rPr lang="en-US" dirty="0" smtClean="0"/>
              <a:t>A learning system based on </a:t>
            </a:r>
            <a:r>
              <a:rPr lang="en-US" dirty="0" err="1" smtClean="0"/>
              <a:t>formalised</a:t>
            </a:r>
            <a:r>
              <a:rPr lang="en-US" dirty="0" smtClean="0"/>
              <a:t> teaching but with the help of electronic resources is known as E-learning. While teaching can be based in or out of the classrooms, the use of computers and the Internet forms the major component of E-learning.</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E-learning can also be termed as a network enabled transfer of skills and knowledge, and the delivery of education is made to a large number of recipients at the same or different times. Earlier, it was not accepted wholeheartedly as it was assumed that this system lacked the human element required in learning.</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E-banking</a:t>
            </a:r>
            <a:endParaRPr lang="en-US" b="1" dirty="0"/>
          </a:p>
        </p:txBody>
      </p:sp>
      <p:sp>
        <p:nvSpPr>
          <p:cNvPr id="3" name="Content Placeholder 2"/>
          <p:cNvSpPr>
            <a:spLocks noGrp="1"/>
          </p:cNvSpPr>
          <p:nvPr>
            <p:ph idx="1"/>
          </p:nvPr>
        </p:nvSpPr>
        <p:spPr/>
        <p:txBody>
          <a:bodyPr>
            <a:normAutofit fontScale="92500"/>
          </a:bodyPr>
          <a:lstStyle/>
          <a:p>
            <a:r>
              <a:rPr lang="en-US" dirty="0" smtClean="0"/>
              <a:t>E-banking is an electronic payment gateway which enables all the customers of a bank to do banking transactions through their computers without the need to go physically to the bank.</a:t>
            </a:r>
          </a:p>
          <a:p>
            <a:r>
              <a:rPr lang="en-US" dirty="0" smtClean="0"/>
              <a:t>Normally to create an e-banking account the client has to go physically to the bank to be able to open it and authenticate it when it opens. A customer can link this account with their loans, current account and many other bank products.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E-Governance is the application of Information and Communication Technology (ICT) for providing government services, interchange of statics, communication proceedings, integration of various independent systems and services. Through the means of e-governance, government services are made available to citizens in a suitable, systematic and transparent mode. The three main selected groups that can be discriminated in governance concepts are government, common people and business groups.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E-Governance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 E-governance, expands to electronic governance, is the integration of Information and Communication Technology (ICT) in all the processes, with the aim of enhancing government ability to address the needs of the general public. </a:t>
            </a:r>
            <a:endParaRPr lang="en-US" dirty="0" smtClean="0"/>
          </a:p>
          <a:p>
            <a:r>
              <a:rPr lang="en-US" dirty="0" smtClean="0"/>
              <a:t>The </a:t>
            </a:r>
            <a:r>
              <a:rPr lang="en-US" dirty="0" smtClean="0"/>
              <a:t>basic purpose of e-governance is to simplify processes for all, i.e. government, citizens, businesses, etc. at National, State and local levels.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Networking</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Social Networking refers to grouping of individuals and organizations together via some medium, in order to share thoughts, interests, and activities</a:t>
            </a:r>
            <a:r>
              <a:rPr lang="en-US" dirty="0" smtClean="0"/>
              <a:t>.</a:t>
            </a:r>
          </a:p>
          <a:p>
            <a:pPr>
              <a:buNone/>
            </a:pPr>
            <a:endParaRPr lang="en-US" dirty="0" smtClean="0"/>
          </a:p>
          <a:p>
            <a:r>
              <a:rPr lang="en-US" dirty="0" smtClean="0"/>
              <a:t>There are several web based social network services are available such as </a:t>
            </a:r>
            <a:r>
              <a:rPr lang="en-US" dirty="0" err="1" smtClean="0"/>
              <a:t>facebook</a:t>
            </a:r>
            <a:r>
              <a:rPr lang="en-US" dirty="0" smtClean="0"/>
              <a:t>, twitter, </a:t>
            </a:r>
            <a:r>
              <a:rPr lang="en-US" dirty="0" err="1" smtClean="0"/>
              <a:t>linkedin</a:t>
            </a:r>
            <a:r>
              <a:rPr lang="en-US" dirty="0" smtClean="0"/>
              <a:t>, Google+ etc. which offer easy to use and interactive interface to connect with people with in the country an overseas as well. There are also several mobile based social networking services in for of apps such as </a:t>
            </a:r>
            <a:r>
              <a:rPr lang="en-US" dirty="0" err="1" smtClean="0"/>
              <a:t>Whatsapp</a:t>
            </a:r>
            <a:r>
              <a:rPr lang="en-US" dirty="0" smtClean="0"/>
              <a:t>, hike, Line etc.</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Social </a:t>
            </a:r>
            <a:r>
              <a:rPr lang="en-US" b="1" dirty="0" smtClean="0"/>
              <a:t>networking Services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Facebook</a:t>
            </a:r>
            <a:r>
              <a:rPr lang="en-US" dirty="0" smtClean="0"/>
              <a:t/>
            </a:r>
            <a:br>
              <a:rPr lang="en-US" dirty="0" smtClean="0"/>
            </a:br>
            <a:r>
              <a:rPr lang="en-US" dirty="0" smtClean="0"/>
              <a:t>Allows to share text, photos, video etc. It also offers interesting online games</a:t>
            </a:r>
            <a:r>
              <a:rPr lang="en-US" dirty="0" smtClean="0"/>
              <a:t>.</a:t>
            </a:r>
          </a:p>
          <a:p>
            <a:r>
              <a:rPr lang="en-US" b="1" dirty="0" err="1" smtClean="0"/>
              <a:t>Linkedin</a:t>
            </a:r>
            <a:r>
              <a:rPr lang="en-US" dirty="0" smtClean="0"/>
              <a:t/>
            </a:r>
            <a:br>
              <a:rPr lang="en-US" dirty="0" smtClean="0"/>
            </a:br>
            <a:r>
              <a:rPr lang="en-US" dirty="0" err="1" smtClean="0"/>
              <a:t>Linkedin</a:t>
            </a:r>
            <a:r>
              <a:rPr lang="en-US" dirty="0" smtClean="0"/>
              <a:t> is a business and professional networking site</a:t>
            </a:r>
            <a:r>
              <a:rPr lang="en-US" dirty="0" smtClean="0"/>
              <a:t>.</a:t>
            </a:r>
          </a:p>
          <a:p>
            <a:r>
              <a:rPr lang="en-US" b="1" dirty="0" smtClean="0"/>
              <a:t>Twitter</a:t>
            </a:r>
            <a:r>
              <a:rPr lang="en-US" dirty="0" smtClean="0"/>
              <a:t/>
            </a:r>
            <a:br>
              <a:rPr lang="en-US" dirty="0" smtClean="0"/>
            </a:br>
            <a:r>
              <a:rPr lang="en-US" dirty="0" smtClean="0"/>
              <a:t>Twitter allows the user to send and reply messages in form of tweets. These tweets are the small messages, generally include 140+ characters</a:t>
            </a:r>
            <a:r>
              <a:rPr lang="en-US" dirty="0" smtClean="0"/>
              <a:t>.</a:t>
            </a:r>
          </a:p>
          <a:p>
            <a:r>
              <a:rPr lang="en-US" b="1" dirty="0" err="1" smtClean="0"/>
              <a:t>Whatsapp</a:t>
            </a:r>
            <a:r>
              <a:rPr lang="en-US" dirty="0" smtClean="0"/>
              <a:t/>
            </a:r>
            <a:br>
              <a:rPr lang="en-US" dirty="0" smtClean="0"/>
            </a:br>
            <a:r>
              <a:rPr lang="en-US" dirty="0" smtClean="0"/>
              <a:t>It is a mobile based messaging app. It allows to send text, video, and audio messages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WWW Architecture</a:t>
            </a:r>
            <a:r>
              <a:rPr lang="en-US" dirty="0" smtClean="0"/>
              <a:t/>
            </a:r>
            <a:br>
              <a:rPr lang="en-US" dirty="0" smtClean="0"/>
            </a:br>
            <a:endParaRPr lang="en-US" dirty="0"/>
          </a:p>
        </p:txBody>
      </p:sp>
      <p:pic>
        <p:nvPicPr>
          <p:cNvPr id="4" name="Content Placeholder 3" descr="www_architecture.jpg"/>
          <p:cNvPicPr>
            <a:picLocks noGrp="1" noChangeAspect="1"/>
          </p:cNvPicPr>
          <p:nvPr>
            <p:ph idx="1"/>
          </p:nvPr>
        </p:nvPicPr>
        <p:blipFill>
          <a:blip r:embed="rId2"/>
          <a:stretch>
            <a:fillRect/>
          </a:stretch>
        </p:blipFill>
        <p:spPr>
          <a:xfrm>
            <a:off x="228600" y="990600"/>
            <a:ext cx="8001000" cy="5867400"/>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Instant messaging</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Instant messaging is real time mutual communication between persons via internet. This is a private chat. Once the recipient is online, you can start sending messages to him/her. Unlike emails, where you have wait for the reply from the recipient, collaboration uses instant messaging technique</a:t>
            </a:r>
            <a:r>
              <a:rPr lang="en-US" dirty="0" smtClean="0"/>
              <a:t>.</a:t>
            </a:r>
          </a:p>
          <a:p>
            <a:pPr>
              <a:buNone/>
            </a:pPr>
            <a:endParaRPr lang="en-US" dirty="0" smtClean="0"/>
          </a:p>
          <a:p>
            <a:r>
              <a:rPr lang="en-US" dirty="0" smtClean="0"/>
              <a:t>This also supports the usage of add-on features like smiley or emoticons with the text message. Examples of instant messaging applications include </a:t>
            </a:r>
            <a:r>
              <a:rPr lang="en-US" dirty="0" err="1" smtClean="0"/>
              <a:t>Facebook</a:t>
            </a:r>
            <a:r>
              <a:rPr lang="en-US" dirty="0" smtClean="0"/>
              <a:t>, We Chat, Twitter, LinkedIn, etc.</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Internet </a:t>
            </a:r>
            <a:r>
              <a:rPr lang="en-US" b="1" dirty="0" smtClean="0"/>
              <a:t>Relay Chat (IRC)</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Internet </a:t>
            </a:r>
            <a:r>
              <a:rPr lang="en-US" b="1" dirty="0" smtClean="0"/>
              <a:t>Relay Chat</a:t>
            </a:r>
            <a:r>
              <a:rPr lang="en-US" dirty="0" smtClean="0"/>
              <a:t> </a:t>
            </a:r>
            <a:r>
              <a:rPr lang="en-US" dirty="0" smtClean="0"/>
              <a:t>defines </a:t>
            </a:r>
            <a:r>
              <a:rPr lang="en-US" dirty="0" smtClean="0"/>
              <a:t>set of rules for communication between client and server by some communication mechanism such as chat rooms, over the internet</a:t>
            </a:r>
            <a:r>
              <a:rPr lang="en-US" dirty="0" smtClean="0"/>
              <a:t>.</a:t>
            </a:r>
          </a:p>
          <a:p>
            <a:pPr>
              <a:buNone/>
            </a:pPr>
            <a:endParaRPr lang="en-US" dirty="0" smtClean="0"/>
          </a:p>
          <a:p>
            <a:r>
              <a:rPr lang="en-US" dirty="0" smtClean="0"/>
              <a:t>IRC consist of separate networks of IRC servers and machines. These allow IRC clients to connect to IRC. IRC client runs a program client to connect to a server on one of the IRC nets. After connecting to IRC server on IRC network, user can join with one or more channels and converse over there.</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Audio and Video conferencing</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b="1" dirty="0" smtClean="0"/>
              <a:t> Audio conferencing :</a:t>
            </a:r>
          </a:p>
          <a:p>
            <a:r>
              <a:rPr lang="en-US" dirty="0" smtClean="0"/>
              <a:t>Audio </a:t>
            </a:r>
            <a:r>
              <a:rPr lang="en-US" dirty="0" smtClean="0"/>
              <a:t>conferencing is where two or more people in different locations use technology like a conference bridge to hold an audio call. Audio conferencing is different from a traditional phone in in that all participants dial into a central system that connects them instead of directly dialing each other. Audio conferencing aims at achieving communications and collaboration simultaneously.</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a:bodyPr>
          <a:lstStyle/>
          <a:p>
            <a:pPr>
              <a:buFont typeface="Wingdings" pitchFamily="2" charset="2"/>
              <a:buChar char="v"/>
            </a:pPr>
            <a:r>
              <a:rPr lang="en-US" b="1" dirty="0" smtClean="0"/>
              <a:t> Types </a:t>
            </a:r>
            <a:r>
              <a:rPr lang="en-US" b="1" dirty="0" smtClean="0"/>
              <a:t>Of Audio </a:t>
            </a:r>
            <a:r>
              <a:rPr lang="en-US" b="1" dirty="0" smtClean="0"/>
              <a:t>Conferencing :</a:t>
            </a:r>
            <a:endParaRPr lang="en-US" dirty="0" smtClean="0"/>
          </a:p>
          <a:p>
            <a:r>
              <a:rPr lang="en-US" dirty="0" smtClean="0"/>
              <a:t>There are two types of audio conferencing</a:t>
            </a:r>
            <a:r>
              <a:rPr lang="en-US" dirty="0" smtClean="0"/>
              <a:t>:</a:t>
            </a:r>
          </a:p>
          <a:p>
            <a:pPr lvl="1"/>
            <a:r>
              <a:rPr lang="en-US" dirty="0" smtClean="0"/>
              <a:t> </a:t>
            </a:r>
            <a:r>
              <a:rPr lang="en-US" dirty="0" smtClean="0"/>
              <a:t>point-to-point and </a:t>
            </a:r>
            <a:endParaRPr lang="en-US" dirty="0" smtClean="0"/>
          </a:p>
          <a:p>
            <a:pPr lvl="1"/>
            <a:r>
              <a:rPr lang="en-US" dirty="0" smtClean="0"/>
              <a:t>multipoint </a:t>
            </a:r>
            <a:r>
              <a:rPr lang="en-US" dirty="0" smtClean="0"/>
              <a:t>conferencing systems. </a:t>
            </a:r>
          </a:p>
          <a:p>
            <a:pPr marL="342900" lvl="1" indent="-342900">
              <a:buFont typeface="Arial" pitchFamily="34" charset="0"/>
              <a:buChar char="•"/>
            </a:pPr>
            <a:r>
              <a:rPr lang="en-US" dirty="0" smtClean="0"/>
              <a:t>The point-to-point conferencing system enables two people located in different locations to collaborate and communicate whereas multipoint conferencing system has the ability to facilitate communication and collaboration for three or more people located in different places.</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buFont typeface="Wingdings" pitchFamily="2" charset="2"/>
              <a:buChar char="q"/>
            </a:pPr>
            <a:r>
              <a:rPr lang="en-US" b="1" dirty="0" smtClean="0"/>
              <a:t> Video </a:t>
            </a:r>
            <a:r>
              <a:rPr lang="en-US" b="1" dirty="0" smtClean="0"/>
              <a:t>conferencing</a:t>
            </a:r>
            <a:r>
              <a:rPr lang="en-US" dirty="0" smtClean="0"/>
              <a:t> </a:t>
            </a:r>
            <a:endParaRPr lang="en-US" dirty="0" smtClean="0"/>
          </a:p>
          <a:p>
            <a:r>
              <a:rPr lang="en-US" dirty="0" smtClean="0"/>
              <a:t>Video conferencing </a:t>
            </a:r>
            <a:r>
              <a:rPr lang="en-US" dirty="0" smtClean="0"/>
              <a:t>or</a:t>
            </a:r>
            <a:r>
              <a:rPr lang="en-US" dirty="0" smtClean="0"/>
              <a:t> Video teleconferencing is a method of communicating by two-way video and audio transmission with help of telecommunication technologies</a:t>
            </a:r>
            <a:r>
              <a:rPr lang="en-US" dirty="0" smtClean="0"/>
              <a:t>.</a:t>
            </a:r>
          </a:p>
          <a:p>
            <a:pPr>
              <a:buNone/>
            </a:pPr>
            <a:endParaRPr lang="en-US" dirty="0" smtClean="0"/>
          </a:p>
          <a:p>
            <a:pPr>
              <a:buFont typeface="Wingdings" pitchFamily="2" charset="2"/>
              <a:buChar char="v"/>
            </a:pPr>
            <a:r>
              <a:rPr lang="en-US" b="1" dirty="0" smtClean="0"/>
              <a:t>Modes </a:t>
            </a:r>
            <a:r>
              <a:rPr lang="en-US" b="1" dirty="0" smtClean="0"/>
              <a:t>of Video Conferencing</a:t>
            </a:r>
          </a:p>
          <a:p>
            <a:pPr lvl="1"/>
            <a:r>
              <a:rPr lang="en-US" dirty="0" smtClean="0"/>
              <a:t>Point-to-Point</a:t>
            </a:r>
          </a:p>
          <a:p>
            <a:pPr lvl="2"/>
            <a:r>
              <a:rPr lang="en-US" dirty="0" smtClean="0"/>
              <a:t>This mode of conferencing connects two locations only</a:t>
            </a:r>
            <a:r>
              <a:rPr lang="en-US" dirty="0" smtClean="0"/>
              <a:t>.</a:t>
            </a:r>
            <a:endParaRPr lang="en-US" dirty="0" smtClean="0"/>
          </a:p>
          <a:p>
            <a:pPr lvl="1"/>
            <a:r>
              <a:rPr lang="en-US" dirty="0" smtClean="0"/>
              <a:t>Multi-point</a:t>
            </a:r>
          </a:p>
          <a:p>
            <a:pPr lvl="2"/>
            <a:r>
              <a:rPr lang="en-US" dirty="0" smtClean="0"/>
              <a:t>This mode of conferencing connects more than two locations through </a:t>
            </a:r>
            <a:r>
              <a:rPr lang="en-US" b="1" dirty="0" smtClean="0"/>
              <a:t>Multi-point Control Unit (MCU).</a:t>
            </a: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a:bodyPr>
          <a:lstStyle/>
          <a:p>
            <a:pPr lvl="2">
              <a:buNone/>
            </a:pPr>
            <a:endParaRPr lang="en-US" dirty="0" smtClean="0"/>
          </a:p>
          <a:p>
            <a:pPr>
              <a:buFont typeface="Wingdings" pitchFamily="2" charset="2"/>
              <a:buChar char="q"/>
            </a:pPr>
            <a:r>
              <a:rPr lang="en-US" dirty="0" smtClean="0"/>
              <a:t> </a:t>
            </a:r>
            <a:r>
              <a:rPr lang="en-US" b="1" dirty="0" smtClean="0"/>
              <a:t>Video </a:t>
            </a:r>
            <a:r>
              <a:rPr lang="en-US" b="1" dirty="0" smtClean="0"/>
              <a:t>Sharing</a:t>
            </a:r>
          </a:p>
          <a:p>
            <a:r>
              <a:rPr lang="en-US" dirty="0" smtClean="0"/>
              <a:t>Video sharing is an IP Multimedia System (IMS) service that allows user to switch voice calls to unidirectional video streaming session. The video streaming session can be initiated by any of the parties. Moreover, the video source can be the camera or the pre-recorded video clip.</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b="1" dirty="0" smtClean="0"/>
              <a:t> Identifiers and Character Set :</a:t>
            </a:r>
          </a:p>
          <a:p>
            <a:r>
              <a:rPr lang="en-US" b="1" dirty="0" smtClean="0"/>
              <a:t>Uniform Resource Identifier (URI)</a:t>
            </a:r>
            <a:r>
              <a:rPr lang="en-US" dirty="0" smtClean="0"/>
              <a:t> is used to uniquely identify resources on the web and </a:t>
            </a:r>
            <a:r>
              <a:rPr lang="en-US" b="1" dirty="0" smtClean="0"/>
              <a:t>UNICODE</a:t>
            </a:r>
            <a:r>
              <a:rPr lang="en-US" dirty="0" smtClean="0"/>
              <a:t> makes it possible to built web pages that can be read and write in human languages.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smtClean="0"/>
              <a:t> Syntax :</a:t>
            </a:r>
          </a:p>
          <a:p>
            <a:r>
              <a:rPr lang="en-US" b="1" dirty="0" smtClean="0"/>
              <a:t>XML (Extensible Markup Language)</a:t>
            </a:r>
            <a:r>
              <a:rPr lang="en-US" dirty="0" smtClean="0"/>
              <a:t> helps to define common syntax in semantic web.</a:t>
            </a:r>
          </a:p>
          <a:p>
            <a:pPr>
              <a:buNone/>
            </a:pPr>
            <a:endParaRPr lang="en-US" dirty="0" smtClean="0"/>
          </a:p>
          <a:p>
            <a:pPr>
              <a:buFont typeface="Wingdings" pitchFamily="2" charset="2"/>
              <a:buChar char="q"/>
            </a:pPr>
            <a:r>
              <a:rPr lang="en-US" b="1" dirty="0" smtClean="0"/>
              <a:t> Data Interchange:</a:t>
            </a:r>
          </a:p>
          <a:p>
            <a:r>
              <a:rPr lang="en-US" b="1" dirty="0" smtClean="0"/>
              <a:t>Resource Description Framework (RDF)</a:t>
            </a:r>
            <a:r>
              <a:rPr lang="en-US" dirty="0" smtClean="0"/>
              <a:t> framework helps in defining core representation of data for web. RDF represents data about resource in graph form.</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2202</Words>
  <Application>Microsoft Office PowerPoint</Application>
  <PresentationFormat>On-screen Show (4:3)</PresentationFormat>
  <Paragraphs>257</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Unit 2</vt:lpstr>
      <vt:lpstr>Introduction to WWW</vt:lpstr>
      <vt:lpstr>Slide 3</vt:lpstr>
      <vt:lpstr>Difference between World Wide Web and Internet</vt:lpstr>
      <vt:lpstr>Slide 5</vt:lpstr>
      <vt:lpstr>Slide 6</vt:lpstr>
      <vt:lpstr>WWW Architecture </vt:lpstr>
      <vt:lpstr>Slide 8</vt:lpstr>
      <vt:lpstr>Slide 9</vt:lpstr>
      <vt:lpstr>Slide 10</vt:lpstr>
      <vt:lpstr>Slide 11</vt:lpstr>
      <vt:lpstr>Slide 12</vt:lpstr>
      <vt:lpstr>Slide 13</vt:lpstr>
      <vt:lpstr>Slide 14</vt:lpstr>
      <vt:lpstr>Introduction to Internet Protocols</vt:lpstr>
      <vt:lpstr>TCP</vt:lpstr>
      <vt:lpstr>Slide 17</vt:lpstr>
      <vt:lpstr>Slide 18</vt:lpstr>
      <vt:lpstr>IP </vt:lpstr>
      <vt:lpstr>Slide 20</vt:lpstr>
      <vt:lpstr>UDP</vt:lpstr>
      <vt:lpstr>Slide 22</vt:lpstr>
      <vt:lpstr> FTP </vt:lpstr>
      <vt:lpstr>Slide 24</vt:lpstr>
      <vt:lpstr>HTTP</vt:lpstr>
      <vt:lpstr>Slide 26</vt:lpstr>
      <vt:lpstr>Slide 27</vt:lpstr>
      <vt:lpstr> ISP: Internet Service Provider </vt:lpstr>
      <vt:lpstr>Slide 29</vt:lpstr>
      <vt:lpstr>Slide 30</vt:lpstr>
      <vt:lpstr> ISP Types </vt:lpstr>
      <vt:lpstr>Slide 32</vt:lpstr>
      <vt:lpstr>Slide 33</vt:lpstr>
      <vt:lpstr>Slide 34</vt:lpstr>
      <vt:lpstr>Slide 35</vt:lpstr>
      <vt:lpstr>DSL </vt:lpstr>
      <vt:lpstr>Slide 37</vt:lpstr>
      <vt:lpstr>Wireless Broadband (WiBB)</vt:lpstr>
      <vt:lpstr>Slide 39</vt:lpstr>
      <vt:lpstr>ISDN</vt:lpstr>
      <vt:lpstr>Slide 41</vt:lpstr>
      <vt:lpstr>Ethernet </vt:lpstr>
      <vt:lpstr>Application of Internet</vt:lpstr>
      <vt:lpstr>Search Engine</vt:lpstr>
      <vt:lpstr>Slide 45</vt:lpstr>
      <vt:lpstr>Slide 46</vt:lpstr>
      <vt:lpstr>Slide 47</vt:lpstr>
      <vt:lpstr>Web Server</vt:lpstr>
      <vt:lpstr>Slide 49</vt:lpstr>
      <vt:lpstr>Slide 50</vt:lpstr>
      <vt:lpstr>Slide 51</vt:lpstr>
      <vt:lpstr>Slide 52</vt:lpstr>
      <vt:lpstr>News Group</vt:lpstr>
      <vt:lpstr>Slide 54</vt:lpstr>
      <vt:lpstr>Slide 55</vt:lpstr>
      <vt:lpstr>E-mail</vt:lpstr>
      <vt:lpstr>Slide 57</vt:lpstr>
      <vt:lpstr>Slide 58</vt:lpstr>
      <vt:lpstr>Slide 59</vt:lpstr>
      <vt:lpstr>Slide 60</vt:lpstr>
      <vt:lpstr>Slide 61</vt:lpstr>
      <vt:lpstr>Slide 62</vt:lpstr>
      <vt:lpstr>E-learning</vt:lpstr>
      <vt:lpstr>Slide 64</vt:lpstr>
      <vt:lpstr>E-banking</vt:lpstr>
      <vt:lpstr>Slide 66</vt:lpstr>
      <vt:lpstr> E-Governance </vt:lpstr>
      <vt:lpstr>Social Networking</vt:lpstr>
      <vt:lpstr> Social networking Services </vt:lpstr>
      <vt:lpstr>Instant messaging</vt:lpstr>
      <vt:lpstr> Internet Relay Chat (IRC) </vt:lpstr>
      <vt:lpstr>Audio and Video conferencing</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dell</dc:creator>
  <cp:lastModifiedBy>dell</cp:lastModifiedBy>
  <cp:revision>29</cp:revision>
  <dcterms:created xsi:type="dcterms:W3CDTF">2021-04-18T14:56:08Z</dcterms:created>
  <dcterms:modified xsi:type="dcterms:W3CDTF">2021-05-15T10:28:10Z</dcterms:modified>
</cp:coreProperties>
</file>