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 id="265" r:id="rId8"/>
    <p:sldId id="261" r:id="rId9"/>
    <p:sldId id="262" r:id="rId10"/>
    <p:sldId id="263" r:id="rId11"/>
    <p:sldId id="276" r:id="rId12"/>
    <p:sldId id="277"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90DF50-A527-4A99-8EAA-78448BB603F3}"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0DF50-A527-4A99-8EAA-78448BB603F3}"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0DF50-A527-4A99-8EAA-78448BB603F3}"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0DF50-A527-4A99-8EAA-78448BB603F3}"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0DF50-A527-4A99-8EAA-78448BB603F3}"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90DF50-A527-4A99-8EAA-78448BB603F3}"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90DF50-A527-4A99-8EAA-78448BB603F3}" type="datetimeFigureOut">
              <a:rPr lang="en-US" smtClean="0"/>
              <a:pPr/>
              <a:t>26-Mar-21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0DF50-A527-4A99-8EAA-78448BB603F3}" type="datetimeFigureOut">
              <a:rPr lang="en-US" smtClean="0"/>
              <a:pPr/>
              <a:t>26-Mar-21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0DF50-A527-4A99-8EAA-78448BB603F3}" type="datetimeFigureOut">
              <a:rPr lang="en-US" smtClean="0"/>
              <a:pPr/>
              <a:t>26-Mar-21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0DF50-A527-4A99-8EAA-78448BB603F3}"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0DF50-A527-4A99-8EAA-78448BB603F3}"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8C7D-D432-4937-8FF4-D6D7F19B56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0DF50-A527-4A99-8EAA-78448BB603F3}" type="datetimeFigureOut">
              <a:rPr lang="en-US" smtClean="0"/>
              <a:pPr/>
              <a:t>26-Mar-21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E8C7D-D432-4937-8FF4-D6D7F19B5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HTML</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381000" y="228600"/>
            <a:ext cx="8229600" cy="6248400"/>
          </a:xfrm>
        </p:spPr>
        <p:txBody>
          <a:bodyPr>
            <a:normAutofit/>
          </a:bodyPr>
          <a:lstStyle/>
          <a:p>
            <a:pPr>
              <a:buNone/>
            </a:pPr>
            <a:endParaRPr lang="en-US" b="1" dirty="0" smtClean="0"/>
          </a:p>
          <a:p>
            <a:pPr>
              <a:buNone/>
            </a:pPr>
            <a:r>
              <a:rPr lang="en-US" b="1" dirty="0" smtClean="0"/>
              <a:t>&lt;h1&gt; :</a:t>
            </a:r>
            <a:r>
              <a:rPr lang="en-US" dirty="0" smtClean="0"/>
              <a:t>Defines </a:t>
            </a:r>
            <a:r>
              <a:rPr lang="en-US" dirty="0"/>
              <a:t>the most important </a:t>
            </a:r>
            <a:r>
              <a:rPr lang="en-US" dirty="0" smtClean="0"/>
              <a:t>heading.</a:t>
            </a:r>
          </a:p>
          <a:p>
            <a:pPr>
              <a:buNone/>
            </a:pPr>
            <a:r>
              <a:rPr lang="en-US" b="1" dirty="0" smtClean="0"/>
              <a:t>&lt;h6&gt;: </a:t>
            </a:r>
            <a:r>
              <a:rPr lang="en-US" dirty="0"/>
              <a:t>D</a:t>
            </a:r>
            <a:r>
              <a:rPr lang="en-US" dirty="0" smtClean="0"/>
              <a:t>efines </a:t>
            </a:r>
            <a:r>
              <a:rPr lang="en-US" dirty="0"/>
              <a:t>the least important heading</a:t>
            </a:r>
            <a:r>
              <a:rPr lang="en-US" dirty="0" smtClean="0"/>
              <a:t>.</a:t>
            </a:r>
          </a:p>
          <a:p>
            <a:pPr>
              <a:buNone/>
            </a:pPr>
            <a:endParaRPr lang="en-US" dirty="0" smtClean="0"/>
          </a:p>
          <a:p>
            <a:pPr>
              <a:buNone/>
            </a:pPr>
            <a:r>
              <a:rPr lang="en-US" dirty="0" smtClean="0"/>
              <a:t>Example : </a:t>
            </a:r>
          </a:p>
          <a:p>
            <a:pPr>
              <a:buNone/>
            </a:pPr>
            <a:r>
              <a:rPr lang="en-US" dirty="0" smtClean="0"/>
              <a:t>	&lt;h1&gt;This is heading 1&lt;/h1&gt;</a:t>
            </a:r>
            <a:br>
              <a:rPr lang="en-US" dirty="0" smtClean="0"/>
            </a:br>
            <a:r>
              <a:rPr lang="en-US" dirty="0" smtClean="0"/>
              <a:t>&lt;h2&gt;This is heading 2&lt;/h2&gt;</a:t>
            </a:r>
            <a:br>
              <a:rPr lang="en-US" dirty="0" smtClean="0"/>
            </a:br>
            <a:r>
              <a:rPr lang="en-US" dirty="0" smtClean="0"/>
              <a:t>&lt;h3&gt;This is heading 3&lt;/h3&gt;</a:t>
            </a:r>
            <a:br>
              <a:rPr lang="en-US" dirty="0" smtClean="0"/>
            </a:br>
            <a:r>
              <a:rPr lang="en-US" dirty="0" smtClean="0"/>
              <a:t>&lt;h4&gt;This is heading 4&lt;/h4&gt;</a:t>
            </a:r>
            <a:br>
              <a:rPr lang="en-US" dirty="0" smtClean="0"/>
            </a:br>
            <a:r>
              <a:rPr lang="en-US" dirty="0" smtClean="0"/>
              <a:t>&lt;h5&gt;This is heading 5&lt;/h5&gt;</a:t>
            </a:r>
            <a:br>
              <a:rPr lang="en-US" dirty="0" smtClean="0"/>
            </a:br>
            <a:r>
              <a:rPr lang="en-US" dirty="0" smtClean="0"/>
              <a:t>&lt;h6&gt;This is heading 6&lt;/h6&gt;</a:t>
            </a:r>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b="1" dirty="0" smtClean="0"/>
              <a:t>&lt;P&gt; : </a:t>
            </a:r>
            <a:r>
              <a:rPr lang="en-US" dirty="0" smtClean="0"/>
              <a:t>The &lt;p&gt; tag defines a paragraph.</a:t>
            </a:r>
          </a:p>
          <a:p>
            <a:pPr>
              <a:buNone/>
            </a:pPr>
            <a:r>
              <a:rPr lang="en-US" dirty="0" smtClean="0"/>
              <a:t>Example : </a:t>
            </a:r>
          </a:p>
          <a:p>
            <a:pPr>
              <a:buNone/>
            </a:pPr>
            <a:r>
              <a:rPr lang="en-US" dirty="0" smtClean="0"/>
              <a:t>&lt;p&gt;This is paragraph.&lt;/p&gt;</a:t>
            </a:r>
          </a:p>
          <a:p>
            <a:pPr>
              <a:buNone/>
            </a:pPr>
            <a:endParaRPr lang="en-US" dirty="0" smtClean="0"/>
          </a:p>
          <a:p>
            <a:pPr>
              <a:buNone/>
            </a:pPr>
            <a:r>
              <a:rPr lang="en-US" b="1" dirty="0" smtClean="0"/>
              <a:t>&lt;</a:t>
            </a:r>
            <a:r>
              <a:rPr lang="en-US" b="1" dirty="0" err="1" smtClean="0"/>
              <a:t>br</a:t>
            </a:r>
            <a:r>
              <a:rPr lang="en-US" b="1" dirty="0" smtClean="0"/>
              <a:t>&gt; : </a:t>
            </a:r>
            <a:r>
              <a:rPr lang="en-US" dirty="0" smtClean="0"/>
              <a:t>The HTML &lt;</a:t>
            </a:r>
            <a:r>
              <a:rPr lang="en-US" dirty="0" err="1" smtClean="0"/>
              <a:t>br</a:t>
            </a:r>
            <a:r>
              <a:rPr lang="en-US" dirty="0" smtClean="0"/>
              <a:t>&gt; element produces a line 	break in text.</a:t>
            </a:r>
          </a:p>
          <a:p>
            <a:pPr>
              <a:buNone/>
            </a:pPr>
            <a:r>
              <a:rPr lang="en-US" dirty="0" smtClean="0"/>
              <a:t>Example : </a:t>
            </a:r>
          </a:p>
          <a:p>
            <a:pPr>
              <a:buNone/>
            </a:pPr>
            <a:r>
              <a:rPr lang="en-US" dirty="0" smtClean="0"/>
              <a:t> </a:t>
            </a:r>
            <a:r>
              <a:rPr lang="en-US" dirty="0" err="1" smtClean="0"/>
              <a:t>Fybca</a:t>
            </a:r>
            <a:r>
              <a:rPr lang="en-US" dirty="0" smtClean="0"/>
              <a:t>&lt;</a:t>
            </a:r>
            <a:r>
              <a:rPr lang="en-US" dirty="0" err="1" smtClean="0"/>
              <a:t>br</a:t>
            </a:r>
            <a:r>
              <a:rPr lang="en-US" dirty="0" smtClean="0"/>
              <a:t>&gt; </a:t>
            </a:r>
            <a:r>
              <a:rPr lang="en-US" dirty="0" err="1" smtClean="0"/>
              <a:t>Sybca</a:t>
            </a:r>
            <a:r>
              <a:rPr lang="en-US" dirty="0" smtClean="0"/>
              <a:t>&lt;</a:t>
            </a:r>
            <a:r>
              <a:rPr lang="en-US" dirty="0" err="1" smtClean="0"/>
              <a:t>br</a:t>
            </a:r>
            <a:r>
              <a:rPr lang="en-US" dirty="0" smtClean="0"/>
              <a:t>&gt; </a:t>
            </a:r>
            <a:r>
              <a:rPr lang="en-US" dirty="0" err="1" smtClean="0"/>
              <a:t>Tybca</a:t>
            </a: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buNone/>
            </a:pPr>
            <a:r>
              <a:rPr lang="en-US" b="1" dirty="0" smtClean="0"/>
              <a:t>&lt;a&gt; : </a:t>
            </a:r>
            <a:r>
              <a:rPr lang="en-US" dirty="0" smtClean="0"/>
              <a:t>The &lt;a&gt; tag defines a hyperlink, which is 	used to link from one page to another.</a:t>
            </a:r>
          </a:p>
          <a:p>
            <a:pPr>
              <a:buNone/>
            </a:pPr>
            <a:r>
              <a:rPr lang="en-US" dirty="0" smtClean="0"/>
              <a:t>		The most important attribute of 	the &lt;a&gt; element is the </a:t>
            </a:r>
            <a:r>
              <a:rPr lang="en-US" dirty="0" err="1" smtClean="0"/>
              <a:t>href</a:t>
            </a:r>
            <a:r>
              <a:rPr lang="en-US" dirty="0" smtClean="0"/>
              <a:t> attribute, 	which indicates the link's destination.</a:t>
            </a:r>
          </a:p>
          <a:p>
            <a:pPr>
              <a:buNone/>
            </a:pPr>
            <a:r>
              <a:rPr lang="en-US" dirty="0" smtClean="0"/>
              <a:t>Example : </a:t>
            </a:r>
          </a:p>
          <a:p>
            <a:pPr>
              <a:buNone/>
            </a:pPr>
            <a:r>
              <a:rPr lang="en-US" dirty="0" smtClean="0"/>
              <a:t>&lt;a </a:t>
            </a:r>
            <a:r>
              <a:rPr lang="en-US" dirty="0" err="1" smtClean="0"/>
              <a:t>href</a:t>
            </a:r>
            <a:r>
              <a:rPr lang="en-US" dirty="0" smtClean="0"/>
              <a:t>=“home.htm"&gt;Home Page&lt;/a&gt;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&lt;</a:t>
            </a:r>
            <a:r>
              <a:rPr lang="en-US" b="1" dirty="0" err="1" smtClean="0"/>
              <a:t>img</a:t>
            </a:r>
            <a:r>
              <a:rPr lang="en-US" b="1" dirty="0" smtClean="0"/>
              <a:t>&gt; : </a:t>
            </a:r>
            <a:r>
              <a:rPr lang="en-US" dirty="0"/>
              <a:t>The </a:t>
            </a:r>
            <a:r>
              <a:rPr lang="en-US" dirty="0" smtClean="0"/>
              <a:t>&lt;</a:t>
            </a:r>
            <a:r>
              <a:rPr lang="en-US" dirty="0" err="1" smtClean="0"/>
              <a:t>img</a:t>
            </a:r>
            <a:r>
              <a:rPr lang="en-US" dirty="0" smtClean="0"/>
              <a:t>&gt;</a:t>
            </a:r>
            <a:r>
              <a:rPr lang="en-US" dirty="0"/>
              <a:t> tag is used to embed an image in an HTML page</a:t>
            </a:r>
            <a:r>
              <a:rPr lang="en-US" dirty="0" smtClean="0"/>
              <a:t>.</a:t>
            </a:r>
          </a:p>
          <a:p>
            <a:pPr>
              <a:buFont typeface="Wingdings" pitchFamily="2" charset="2"/>
              <a:buChar char="Ø"/>
            </a:pPr>
            <a:r>
              <a:rPr lang="en-US" dirty="0"/>
              <a:t>The &lt;</a:t>
            </a:r>
            <a:r>
              <a:rPr lang="en-US" dirty="0" err="1"/>
              <a:t>img</a:t>
            </a:r>
            <a:r>
              <a:rPr lang="en-US" dirty="0"/>
              <a:t>&gt; tag has two required attributes:</a:t>
            </a:r>
          </a:p>
          <a:p>
            <a:pPr>
              <a:buFont typeface="Wingdings" pitchFamily="2" charset="2"/>
              <a:buChar char="Ø"/>
            </a:pPr>
            <a:r>
              <a:rPr lang="en-US" dirty="0" err="1"/>
              <a:t>src</a:t>
            </a:r>
            <a:r>
              <a:rPr lang="en-US" dirty="0"/>
              <a:t> - Specifies the path to the image</a:t>
            </a:r>
          </a:p>
          <a:p>
            <a:pPr>
              <a:buFont typeface="Wingdings" pitchFamily="2" charset="2"/>
              <a:buChar char="Ø"/>
            </a:pPr>
            <a:r>
              <a:rPr lang="en-US" dirty="0"/>
              <a:t>alt - Specifies an alternate text for the image, if the image for some reason cannot be </a:t>
            </a:r>
            <a:r>
              <a:rPr lang="en-US" dirty="0" smtClean="0"/>
              <a:t>displayed</a:t>
            </a:r>
          </a:p>
          <a:p>
            <a:pPr>
              <a:buNone/>
            </a:pPr>
            <a:r>
              <a:rPr lang="en-US" dirty="0" smtClean="0"/>
              <a:t>Example :</a:t>
            </a:r>
          </a:p>
          <a:p>
            <a:pPr>
              <a:buNone/>
            </a:pPr>
            <a:r>
              <a:rPr lang="en-US" dirty="0" smtClean="0"/>
              <a:t>&lt;</a:t>
            </a:r>
            <a:r>
              <a:rPr lang="en-US" dirty="0" err="1" smtClean="0"/>
              <a:t>img</a:t>
            </a:r>
            <a:r>
              <a:rPr lang="en-US" dirty="0" smtClean="0"/>
              <a:t> </a:t>
            </a:r>
            <a:r>
              <a:rPr lang="en-US" dirty="0" err="1" smtClean="0"/>
              <a:t>src</a:t>
            </a:r>
            <a:r>
              <a:rPr lang="en-US" dirty="0" smtClean="0"/>
              <a:t>=“one.jpg"  width="500" height="600"&gt;</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Attributes</a:t>
            </a:r>
            <a:endParaRPr lang="en-US" b="1" dirty="0"/>
          </a:p>
        </p:txBody>
      </p:sp>
      <p:sp>
        <p:nvSpPr>
          <p:cNvPr id="3" name="Content Placeholder 2"/>
          <p:cNvSpPr>
            <a:spLocks noGrp="1"/>
          </p:cNvSpPr>
          <p:nvPr>
            <p:ph idx="1"/>
          </p:nvPr>
        </p:nvSpPr>
        <p:spPr/>
        <p:txBody>
          <a:bodyPr>
            <a:normAutofit/>
          </a:bodyPr>
          <a:lstStyle/>
          <a:p>
            <a:r>
              <a:rPr lang="en-US" dirty="0"/>
              <a:t>HTML attributes provide additional information about HTML elements</a:t>
            </a:r>
            <a:r>
              <a:rPr lang="en-US" dirty="0" smtClean="0"/>
              <a:t>.</a:t>
            </a:r>
            <a:endParaRPr lang="en-US" b="1" dirty="0" smtClean="0"/>
          </a:p>
          <a:p>
            <a:pPr>
              <a:buNone/>
            </a:pPr>
            <a:endParaRPr lang="en-US" b="1" dirty="0" smtClean="0"/>
          </a:p>
          <a:p>
            <a:r>
              <a:rPr lang="en-US" dirty="0" smtClean="0"/>
              <a:t>Syntax</a:t>
            </a:r>
          </a:p>
          <a:p>
            <a:pPr>
              <a:buNone/>
            </a:pPr>
            <a:r>
              <a:rPr lang="en-US" sz="2800" b="1" dirty="0" smtClean="0"/>
              <a:t>&lt;element</a:t>
            </a:r>
            <a:r>
              <a:rPr lang="en-US" sz="2800" dirty="0" smtClean="0"/>
              <a:t> </a:t>
            </a:r>
            <a:r>
              <a:rPr lang="en-US" sz="2800" dirty="0" err="1" smtClean="0"/>
              <a:t>attribute_name</a:t>
            </a:r>
            <a:r>
              <a:rPr lang="en-US" sz="2800" dirty="0" smtClean="0"/>
              <a:t>="value"</a:t>
            </a:r>
            <a:r>
              <a:rPr lang="en-US" sz="2800" b="1" dirty="0" smtClean="0"/>
              <a:t>&gt;</a:t>
            </a:r>
            <a:r>
              <a:rPr lang="en-US" sz="2800" dirty="0" smtClean="0"/>
              <a:t>content</a:t>
            </a:r>
            <a:r>
              <a:rPr lang="en-US" sz="2800" b="1" dirty="0" smtClean="0"/>
              <a:t>&lt;/element&gt;</a:t>
            </a:r>
            <a:r>
              <a:rPr lang="en-US" sz="3000" dirty="0" smtClean="0"/>
              <a:t> </a:t>
            </a:r>
            <a:endParaRPr lang="en-US" b="1" dirty="0"/>
          </a:p>
          <a:p>
            <a:pPr>
              <a:buNone/>
            </a:pPr>
            <a:r>
              <a:rPr lang="en-US" b="1" dirty="0" smtClean="0"/>
              <a:t>Attributes :</a:t>
            </a:r>
            <a:r>
              <a:rPr lang="en-US" dirty="0" smtClean="0"/>
              <a:t>  alt, </a:t>
            </a:r>
            <a:r>
              <a:rPr lang="en-US" dirty="0" err="1" smtClean="0"/>
              <a:t>href</a:t>
            </a:r>
            <a:r>
              <a:rPr lang="en-US" dirty="0" smtClean="0"/>
              <a:t>, </a:t>
            </a:r>
            <a:r>
              <a:rPr lang="en-US" dirty="0" err="1" smtClean="0"/>
              <a:t>src</a:t>
            </a:r>
            <a:r>
              <a:rPr lang="en-US" dirty="0" smtClean="0"/>
              <a:t>, width ,height, style, title, id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alt -  </a:t>
            </a:r>
            <a:r>
              <a:rPr lang="en-US" dirty="0" smtClean="0"/>
              <a:t>The required alt attribute specifies an alternate text for an image, if the image cannot be displayed.</a:t>
            </a:r>
          </a:p>
          <a:p>
            <a:endParaRPr lang="en-US" dirty="0" smtClean="0"/>
          </a:p>
          <a:p>
            <a:pPr>
              <a:buNone/>
            </a:pPr>
            <a:r>
              <a:rPr lang="en-US" dirty="0" smtClean="0"/>
              <a:t>Example :</a:t>
            </a:r>
          </a:p>
          <a:p>
            <a:pPr>
              <a:buNone/>
            </a:pPr>
            <a:r>
              <a:rPr lang="en-US" dirty="0" smtClean="0"/>
              <a:t>&lt;</a:t>
            </a:r>
            <a:r>
              <a:rPr lang="en-US" dirty="0" err="1" smtClean="0"/>
              <a:t>img</a:t>
            </a:r>
            <a:r>
              <a:rPr lang="en-US" dirty="0" smtClean="0"/>
              <a:t> </a:t>
            </a:r>
            <a:r>
              <a:rPr lang="en-US" dirty="0" err="1" smtClean="0"/>
              <a:t>src</a:t>
            </a:r>
            <a:r>
              <a:rPr lang="en-US" dirty="0" smtClean="0"/>
              <a:t>="img_girl.jpg" alt="Girl in a jacket" width="500" height="600"&gt;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b="1" dirty="0" err="1" smtClean="0"/>
              <a:t>href</a:t>
            </a:r>
            <a:r>
              <a:rPr lang="en-US" b="1" dirty="0" smtClean="0"/>
              <a:t> - </a:t>
            </a:r>
            <a:r>
              <a:rPr lang="en-US" dirty="0" smtClean="0"/>
              <a:t>The &lt;a&gt; tag defines a hyperlink. The </a:t>
            </a:r>
            <a:r>
              <a:rPr lang="en-US" dirty="0" err="1" smtClean="0"/>
              <a:t>href</a:t>
            </a:r>
            <a:r>
              <a:rPr lang="en-US" dirty="0" smtClean="0"/>
              <a:t> attribute specifies the URL of the page the link goes to</a:t>
            </a:r>
          </a:p>
          <a:p>
            <a:pPr>
              <a:buNone/>
            </a:pPr>
            <a:endParaRPr lang="en-US" dirty="0" smtClean="0"/>
          </a:p>
          <a:p>
            <a:pPr>
              <a:buNone/>
            </a:pPr>
            <a:r>
              <a:rPr lang="en-US" dirty="0" smtClean="0"/>
              <a:t>Example :</a:t>
            </a:r>
          </a:p>
          <a:p>
            <a:pPr>
              <a:buNone/>
            </a:pPr>
            <a:r>
              <a:rPr lang="en-US" dirty="0" smtClean="0"/>
              <a:t>&lt;a </a:t>
            </a:r>
            <a:r>
              <a:rPr lang="en-US" dirty="0" err="1" smtClean="0"/>
              <a:t>href</a:t>
            </a:r>
            <a:r>
              <a:rPr lang="en-US" dirty="0" smtClean="0"/>
              <a:t>=“demo.htm"&gt;Visit W3Schools&lt;/a&gt;</a:t>
            </a:r>
          </a:p>
          <a:p>
            <a:pPr>
              <a:buNone/>
            </a:pPr>
            <a:r>
              <a:rPr lang="en-US" dirty="0" smtClean="0"/>
              <a:t> </a:t>
            </a:r>
            <a:br>
              <a:rPr lang="en-US" dirty="0" smtClean="0"/>
            </a:b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pPr>
              <a:buNone/>
            </a:pPr>
            <a:r>
              <a:rPr lang="en-US" b="1" dirty="0" err="1" smtClean="0"/>
              <a:t>src</a:t>
            </a:r>
            <a:r>
              <a:rPr lang="en-US" b="1" dirty="0" smtClean="0"/>
              <a:t> - </a:t>
            </a:r>
            <a:r>
              <a:rPr lang="en-US" dirty="0" smtClean="0"/>
              <a:t>The &lt;</a:t>
            </a:r>
            <a:r>
              <a:rPr lang="en-US" dirty="0" err="1" smtClean="0"/>
              <a:t>img</a:t>
            </a:r>
            <a:r>
              <a:rPr lang="en-US" dirty="0" smtClean="0"/>
              <a:t>&gt; tag is used to embed an image in an HTML page. The </a:t>
            </a:r>
            <a:r>
              <a:rPr lang="en-US" dirty="0" err="1" smtClean="0"/>
              <a:t>src</a:t>
            </a:r>
            <a:r>
              <a:rPr lang="en-US" dirty="0" smtClean="0"/>
              <a:t> attribute specifies the path to the image to be displayed</a:t>
            </a:r>
          </a:p>
          <a:p>
            <a:pPr>
              <a:buNone/>
            </a:pPr>
            <a:endParaRPr lang="en-US" dirty="0" smtClean="0"/>
          </a:p>
          <a:p>
            <a:pPr>
              <a:buNone/>
            </a:pPr>
            <a:r>
              <a:rPr lang="en-US" dirty="0" smtClean="0"/>
              <a:t>Example :</a:t>
            </a:r>
          </a:p>
          <a:p>
            <a:pPr>
              <a:buNone/>
            </a:pPr>
            <a:r>
              <a:rPr lang="en-US" dirty="0" smtClean="0"/>
              <a:t>&lt;</a:t>
            </a:r>
            <a:r>
              <a:rPr lang="en-US" dirty="0" err="1" smtClean="0"/>
              <a:t>img</a:t>
            </a:r>
            <a:r>
              <a:rPr lang="en-US" dirty="0" smtClean="0"/>
              <a:t> </a:t>
            </a:r>
            <a:r>
              <a:rPr lang="en-US" dirty="0" err="1" smtClean="0"/>
              <a:t>src</a:t>
            </a:r>
            <a:r>
              <a:rPr lang="en-US" dirty="0" smtClean="0"/>
              <a:t>="img_girl.jpg"&gt;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width and height : The &lt;</a:t>
            </a:r>
            <a:r>
              <a:rPr lang="en-US" dirty="0" err="1" smtClean="0"/>
              <a:t>img</a:t>
            </a:r>
            <a:r>
              <a:rPr lang="en-US" dirty="0" smtClean="0"/>
              <a:t>&gt; tag should also contain the width and height attributes, which specifies the width and height of the image (in pixels)</a:t>
            </a:r>
          </a:p>
          <a:p>
            <a:pPr>
              <a:buNone/>
            </a:pPr>
            <a:endParaRPr lang="en-US" dirty="0" smtClean="0"/>
          </a:p>
          <a:p>
            <a:pPr>
              <a:buNone/>
            </a:pPr>
            <a:r>
              <a:rPr lang="en-US" dirty="0" smtClean="0"/>
              <a:t>Example</a:t>
            </a:r>
          </a:p>
          <a:p>
            <a:pPr>
              <a:buNone/>
            </a:pPr>
            <a:r>
              <a:rPr lang="en-US" dirty="0" smtClean="0"/>
              <a:t>&lt;</a:t>
            </a:r>
            <a:r>
              <a:rPr lang="en-US" dirty="0" err="1" smtClean="0"/>
              <a:t>img</a:t>
            </a:r>
            <a:r>
              <a:rPr lang="en-US" dirty="0" smtClean="0"/>
              <a:t> </a:t>
            </a:r>
            <a:r>
              <a:rPr lang="en-US" dirty="0" err="1" smtClean="0"/>
              <a:t>src</a:t>
            </a:r>
            <a:r>
              <a:rPr lang="en-US" dirty="0" smtClean="0"/>
              <a:t>=“one.jpg" width="500" height="600"&gt;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style : </a:t>
            </a:r>
            <a:r>
              <a:rPr lang="en-US" dirty="0" smtClean="0"/>
              <a:t>The style attribute is used to add styles to an element, such as color, font, size, and more.</a:t>
            </a:r>
          </a:p>
          <a:p>
            <a:pPr>
              <a:buNone/>
            </a:pPr>
            <a:endParaRPr lang="en-US" dirty="0" smtClean="0"/>
          </a:p>
          <a:p>
            <a:pPr>
              <a:buNone/>
            </a:pPr>
            <a:r>
              <a:rPr lang="en-US" dirty="0" smtClean="0"/>
              <a:t>Example :</a:t>
            </a:r>
          </a:p>
          <a:p>
            <a:pPr>
              <a:buNone/>
            </a:pPr>
            <a:r>
              <a:rPr lang="en-US" dirty="0" smtClean="0"/>
              <a:t>&lt;p style="</a:t>
            </a:r>
            <a:r>
              <a:rPr lang="en-US" dirty="0" err="1" smtClean="0"/>
              <a:t>color:red</a:t>
            </a:r>
            <a:r>
              <a:rPr lang="en-US" dirty="0" smtClean="0"/>
              <a:t>;"&gt;This is a red paragraph.&lt;/p</a:t>
            </a:r>
            <a:r>
              <a:rPr lang="en-US" dirty="0" smtClean="0"/>
              <a:t>&gt;</a:t>
            </a:r>
          </a:p>
          <a:p>
            <a:pPr>
              <a:buNone/>
            </a:pPr>
            <a:r>
              <a:rPr lang="en-US" dirty="0" smtClean="0"/>
              <a:t>style="background-</a:t>
            </a:r>
            <a:r>
              <a:rPr lang="en-US" dirty="0" err="1" smtClean="0"/>
              <a:t>color:cyan</a:t>
            </a:r>
            <a:r>
              <a:rPr lang="en-US" dirty="0" smtClean="0"/>
              <a:t>;"</a:t>
            </a:r>
            <a:endParaRPr lang="en-US" dirty="0" smtClean="0"/>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HTML</a:t>
            </a:r>
            <a:endParaRPr lang="en-US" b="1" dirty="0"/>
          </a:p>
        </p:txBody>
      </p:sp>
      <p:sp>
        <p:nvSpPr>
          <p:cNvPr id="3" name="Content Placeholder 2"/>
          <p:cNvSpPr>
            <a:spLocks noGrp="1"/>
          </p:cNvSpPr>
          <p:nvPr>
            <p:ph idx="1"/>
          </p:nvPr>
        </p:nvSpPr>
        <p:spPr/>
        <p:txBody>
          <a:bodyPr/>
          <a:lstStyle/>
          <a:p>
            <a:r>
              <a:rPr lang="en-US" dirty="0"/>
              <a:t>HTML stands for </a:t>
            </a:r>
            <a:r>
              <a:rPr lang="en-US" dirty="0" err="1"/>
              <a:t>HyperText</a:t>
            </a:r>
            <a:r>
              <a:rPr lang="en-US" dirty="0"/>
              <a:t> Markup Language.</a:t>
            </a:r>
          </a:p>
          <a:p>
            <a:r>
              <a:rPr lang="en-US" dirty="0"/>
              <a:t>HTML is used to create web pages and web applications.</a:t>
            </a:r>
          </a:p>
          <a:p>
            <a:r>
              <a:rPr lang="en-US" dirty="0"/>
              <a:t>HTML is widely used language on the web.</a:t>
            </a:r>
          </a:p>
          <a:p>
            <a:r>
              <a:rPr lang="en-US" dirty="0"/>
              <a:t>We can create a static website by HTML only.</a:t>
            </a:r>
          </a:p>
          <a:p>
            <a:r>
              <a:rPr lang="en-US" dirty="0"/>
              <a:t>Technically, HTML is a Markup language rather than a programming language.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pPr>
              <a:buNone/>
            </a:pPr>
            <a:r>
              <a:rPr lang="en-US" b="1" dirty="0" smtClean="0"/>
              <a:t>title  : </a:t>
            </a:r>
            <a:r>
              <a:rPr lang="en-US" dirty="0" smtClean="0"/>
              <a:t>The title attribute defines some extra 	information about an element.</a:t>
            </a:r>
          </a:p>
          <a:p>
            <a:r>
              <a:rPr lang="en-US" dirty="0" smtClean="0"/>
              <a:t>  The value of the title attribute will be displayed as a tooltip when you mouse over the element</a:t>
            </a:r>
          </a:p>
          <a:p>
            <a:pPr>
              <a:buNone/>
            </a:pPr>
            <a:endParaRPr lang="en-US" dirty="0" smtClean="0"/>
          </a:p>
          <a:p>
            <a:pPr>
              <a:buNone/>
            </a:pPr>
            <a:r>
              <a:rPr lang="en-US" dirty="0" smtClean="0"/>
              <a:t>Example</a:t>
            </a:r>
          </a:p>
          <a:p>
            <a:pPr>
              <a:buNone/>
            </a:pPr>
            <a:r>
              <a:rPr lang="en-US" dirty="0" smtClean="0"/>
              <a:t>&lt;p title=“Title Attribute"&gt;This is a paragraph.&lt;/p&gt;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 id : </a:t>
            </a:r>
            <a:r>
              <a:rPr lang="en-US" dirty="0" smtClean="0"/>
              <a:t>The id attribute specifies a unique id for an HTML element. The value of the id attribute must be unique within the HTML document.</a:t>
            </a:r>
          </a:p>
          <a:p>
            <a:pPr>
              <a:buNone/>
            </a:pPr>
            <a:endParaRPr lang="en-US" dirty="0" smtClean="0"/>
          </a:p>
          <a:p>
            <a:pPr>
              <a:buNone/>
            </a:pPr>
            <a:r>
              <a:rPr lang="en-US" dirty="0" smtClean="0"/>
              <a:t>Example : </a:t>
            </a:r>
          </a:p>
          <a:p>
            <a:pPr>
              <a:buNone/>
            </a:pPr>
            <a:r>
              <a:rPr lang="en-US" dirty="0" smtClean="0"/>
              <a:t>&lt;h1 id="</a:t>
            </a:r>
            <a:r>
              <a:rPr lang="en-US" dirty="0" err="1" smtClean="0"/>
              <a:t>myHeader</a:t>
            </a:r>
            <a:r>
              <a:rPr lang="en-US" dirty="0" smtClean="0"/>
              <a:t>"&gt;My Header&lt;/h1&gt;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b="1" dirty="0" smtClean="0"/>
              <a:t>HTML Heading</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HTML headings are titles or subtitles that you want to display on a webpage.</a:t>
            </a:r>
          </a:p>
          <a:p>
            <a:endParaRPr lang="en-US" dirty="0" smtClean="0"/>
          </a:p>
          <a:p>
            <a:r>
              <a:rPr lang="en-US" dirty="0" smtClean="0"/>
              <a:t>The &lt;head&gt; element is a container for metadata (data about data) and is placed between the &lt;html&gt; tag and the &lt;body&gt; tag.</a:t>
            </a:r>
          </a:p>
          <a:p>
            <a:endParaRPr lang="en-US" dirty="0" smtClean="0"/>
          </a:p>
          <a:p>
            <a:r>
              <a:rPr lang="en-US" dirty="0" smtClean="0"/>
              <a:t>Metadata is data about the HTML document. Metadata is not displayed.</a:t>
            </a:r>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Example :</a:t>
            </a:r>
          </a:p>
          <a:p>
            <a:pPr>
              <a:buNone/>
            </a:pPr>
            <a:r>
              <a:rPr lang="en-US" smtClean="0"/>
              <a:t>&lt;head&gt; &lt;title&gt;Title of the document&lt;/title&gt; &lt;/head&gt;</a:t>
            </a: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Formatting Tags</a:t>
            </a:r>
            <a:endParaRPr lang="en-US" b="1" dirty="0"/>
          </a:p>
        </p:txBody>
      </p:sp>
      <p:sp>
        <p:nvSpPr>
          <p:cNvPr id="3" name="Content Placeholder 2"/>
          <p:cNvSpPr>
            <a:spLocks noGrp="1"/>
          </p:cNvSpPr>
          <p:nvPr>
            <p:ph idx="1"/>
          </p:nvPr>
        </p:nvSpPr>
        <p:spPr/>
        <p:txBody>
          <a:bodyPr/>
          <a:lstStyle/>
          <a:p>
            <a:r>
              <a:rPr lang="en-US" dirty="0" smtClean="0"/>
              <a:t>HTML contains several elements for defining text with a special meaning.</a:t>
            </a:r>
          </a:p>
          <a:p>
            <a:r>
              <a:rPr lang="en-US" dirty="0" smtClean="0"/>
              <a:t>Example :</a:t>
            </a:r>
          </a:p>
          <a:p>
            <a:pPr>
              <a:buFont typeface="Wingdings" pitchFamily="2" charset="2"/>
              <a:buChar char="Ø"/>
            </a:pPr>
            <a:r>
              <a:rPr lang="en-US" b="1" dirty="0" smtClean="0"/>
              <a:t>This text is bold</a:t>
            </a:r>
            <a:endParaRPr lang="en-US" dirty="0" smtClean="0"/>
          </a:p>
          <a:p>
            <a:pPr>
              <a:buFont typeface="Wingdings" pitchFamily="2" charset="2"/>
              <a:buChar char="Ø"/>
            </a:pPr>
            <a:r>
              <a:rPr lang="en-US" i="1" dirty="0" smtClean="0"/>
              <a:t>This text is italic</a:t>
            </a:r>
            <a:endParaRPr lang="en-US" dirty="0" smtClean="0"/>
          </a:p>
          <a:p>
            <a:pPr>
              <a:buFont typeface="Wingdings" pitchFamily="2" charset="2"/>
              <a:buChar char="Ø"/>
            </a:pPr>
            <a:r>
              <a:rPr lang="en-US" dirty="0" smtClean="0"/>
              <a:t>This is</a:t>
            </a:r>
            <a:r>
              <a:rPr lang="en-US" baseline="-25000" dirty="0" smtClean="0"/>
              <a:t> subscript</a:t>
            </a:r>
            <a:r>
              <a:rPr lang="en-US" dirty="0" smtClean="0"/>
              <a:t> and </a:t>
            </a:r>
            <a:r>
              <a:rPr lang="en-US" baseline="30000" dirty="0" smtClean="0"/>
              <a:t>superscript</a:t>
            </a:r>
            <a:endParaRPr lang="en-US" dirty="0" smtClean="0"/>
          </a:p>
          <a:p>
            <a:pPr>
              <a:buNone/>
            </a:pP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Text Formatting tag :</a:t>
            </a:r>
          </a:p>
          <a:p>
            <a:pPr>
              <a:buNone/>
            </a:pPr>
            <a:r>
              <a:rPr lang="en-US" dirty="0" smtClean="0"/>
              <a:t>&lt;b&gt;,&lt;strong&gt;,&lt;</a:t>
            </a:r>
            <a:r>
              <a:rPr lang="en-US" dirty="0" err="1" smtClean="0"/>
              <a:t>i</a:t>
            </a:r>
            <a:r>
              <a:rPr lang="en-US" dirty="0" smtClean="0"/>
              <a:t>&gt;,&lt;</a:t>
            </a:r>
            <a:r>
              <a:rPr lang="en-US" dirty="0" err="1" smtClean="0"/>
              <a:t>em</a:t>
            </a:r>
            <a:r>
              <a:rPr lang="en-US" dirty="0" smtClean="0"/>
              <a:t>&gt;,&lt;mark&gt;,&lt;small&gt;,&lt;del&gt;,</a:t>
            </a:r>
          </a:p>
          <a:p>
            <a:pPr>
              <a:buNone/>
            </a:pPr>
            <a:r>
              <a:rPr lang="en-US" dirty="0" smtClean="0"/>
              <a:t>&lt;ins&gt;,&lt;sub&gt;,&lt;sup&gt;</a:t>
            </a:r>
          </a:p>
          <a:p>
            <a:pPr>
              <a:buNone/>
            </a:pPr>
            <a:endParaRPr lang="en-US" dirty="0" smtClean="0"/>
          </a:p>
          <a:p>
            <a:pPr>
              <a:buNone/>
            </a:pPr>
            <a:r>
              <a:rPr lang="en-US" b="1" dirty="0" smtClean="0"/>
              <a:t>&lt;b&gt; : </a:t>
            </a:r>
            <a:r>
              <a:rPr lang="en-US" dirty="0" smtClean="0"/>
              <a:t>The HTML &lt;b&gt; element defines bold text, without any extra importance.</a:t>
            </a:r>
          </a:p>
          <a:p>
            <a:pPr>
              <a:buNone/>
            </a:pPr>
            <a:r>
              <a:rPr lang="en-US" dirty="0" smtClean="0"/>
              <a:t>Example :</a:t>
            </a:r>
          </a:p>
          <a:p>
            <a:pPr>
              <a:buNone/>
            </a:pPr>
            <a:r>
              <a:rPr lang="en-US" dirty="0" smtClean="0"/>
              <a:t>&lt;b&gt;This text is bold&lt;/b&gt;</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Autofit/>
          </a:bodyPr>
          <a:lstStyle/>
          <a:p>
            <a:pPr>
              <a:buNone/>
            </a:pPr>
            <a:r>
              <a:rPr lang="en-US" sz="2800" b="1" dirty="0" smtClean="0"/>
              <a:t>&lt;strong&gt; : </a:t>
            </a:r>
            <a:r>
              <a:rPr lang="en-US" sz="2800" dirty="0" smtClean="0"/>
              <a:t>The HTML &lt;strong&gt; element defines text with strong importance. The content inside is typically displayed in bold.</a:t>
            </a:r>
          </a:p>
          <a:p>
            <a:pPr>
              <a:buNone/>
            </a:pPr>
            <a:r>
              <a:rPr lang="en-US" sz="2800" dirty="0" smtClean="0"/>
              <a:t>Example :</a:t>
            </a:r>
          </a:p>
          <a:p>
            <a:pPr>
              <a:buNone/>
            </a:pPr>
            <a:r>
              <a:rPr lang="en-US" sz="2800" dirty="0" smtClean="0"/>
              <a:t>&lt;strong&gt;This text is important!&lt;/strong&gt;</a:t>
            </a:r>
          </a:p>
          <a:p>
            <a:pPr>
              <a:buNone/>
            </a:pPr>
            <a:endParaRPr lang="en-US" sz="2800" dirty="0" smtClean="0"/>
          </a:p>
          <a:p>
            <a:pPr>
              <a:buNone/>
            </a:pPr>
            <a:r>
              <a:rPr lang="en-US" sz="2800" b="1" dirty="0" smtClean="0"/>
              <a:t>&lt;</a:t>
            </a:r>
            <a:r>
              <a:rPr lang="en-US" sz="2800" b="1" dirty="0" err="1" smtClean="0"/>
              <a:t>i</a:t>
            </a:r>
            <a:r>
              <a:rPr lang="en-US" sz="2800" b="1" dirty="0" smtClean="0"/>
              <a:t>&gt; :</a:t>
            </a:r>
            <a:r>
              <a:rPr lang="en-US" sz="2800" dirty="0" smtClean="0"/>
              <a:t> The HTML &lt;</a:t>
            </a:r>
            <a:r>
              <a:rPr lang="en-US" sz="2800" dirty="0" err="1" smtClean="0"/>
              <a:t>i</a:t>
            </a:r>
            <a:r>
              <a:rPr lang="en-US" sz="2800" dirty="0" smtClean="0"/>
              <a:t>&gt; element defines a part of text in an alternate voice or mood. The content inside is typically displayed in italic.</a:t>
            </a:r>
          </a:p>
          <a:p>
            <a:pPr>
              <a:buNone/>
            </a:pPr>
            <a:r>
              <a:rPr lang="en-US" sz="2800" dirty="0" smtClean="0"/>
              <a:t>Example</a:t>
            </a:r>
          </a:p>
          <a:p>
            <a:pPr>
              <a:buNone/>
            </a:pPr>
            <a:r>
              <a:rPr lang="en-US" sz="2800" dirty="0" smtClean="0"/>
              <a:t>&lt;</a:t>
            </a:r>
            <a:r>
              <a:rPr lang="en-US" sz="2800" dirty="0" err="1" smtClean="0"/>
              <a:t>i</a:t>
            </a:r>
            <a:r>
              <a:rPr lang="en-US" sz="2800" dirty="0" smtClean="0"/>
              <a:t>&gt;This text is italic&lt;/</a:t>
            </a:r>
            <a:r>
              <a:rPr lang="en-US" sz="2800" dirty="0" err="1" smtClean="0"/>
              <a:t>i</a:t>
            </a:r>
            <a:r>
              <a:rPr lang="en-US" sz="2800" dirty="0" smtClean="0"/>
              <a:t>&gt;</a:t>
            </a:r>
          </a:p>
          <a:p>
            <a:pPr>
              <a:buNone/>
            </a:pPr>
            <a:endParaRPr lang="en-US" sz="2800" dirty="0" smtClean="0"/>
          </a:p>
          <a:p>
            <a:pPr>
              <a:buNone/>
            </a:pP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b="1" dirty="0" smtClean="0"/>
          </a:p>
          <a:p>
            <a:pPr>
              <a:buNone/>
            </a:pPr>
            <a:r>
              <a:rPr lang="en-US" sz="2800" dirty="0" smtClean="0"/>
              <a:t/>
            </a:r>
            <a:br>
              <a:rPr lang="en-US" sz="2800" dirty="0" smtClean="0"/>
            </a:b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a:p>
        </p:txBody>
      </p:sp>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b="1" dirty="0" smtClean="0"/>
              <a:t>&lt;</a:t>
            </a:r>
            <a:r>
              <a:rPr lang="en-US" b="1" dirty="0" err="1" smtClean="0"/>
              <a:t>em</a:t>
            </a:r>
            <a:r>
              <a:rPr lang="en-US" b="1" dirty="0" smtClean="0"/>
              <a:t>&gt; : </a:t>
            </a:r>
            <a:r>
              <a:rPr lang="en-US" dirty="0" smtClean="0"/>
              <a:t>The HTML &lt;</a:t>
            </a:r>
            <a:r>
              <a:rPr lang="en-US" dirty="0" err="1" smtClean="0"/>
              <a:t>em</a:t>
            </a:r>
            <a:r>
              <a:rPr lang="en-US" dirty="0" smtClean="0"/>
              <a:t>&gt; element defines emphasized text. The content inside is typically displayed in italic.</a:t>
            </a:r>
          </a:p>
          <a:p>
            <a:pPr>
              <a:buNone/>
            </a:pPr>
            <a:r>
              <a:rPr lang="en-US" dirty="0" smtClean="0"/>
              <a:t>Example :</a:t>
            </a:r>
          </a:p>
          <a:p>
            <a:pPr>
              <a:buNone/>
            </a:pPr>
            <a:r>
              <a:rPr lang="en-US" dirty="0" smtClean="0"/>
              <a:t>&lt;</a:t>
            </a:r>
            <a:r>
              <a:rPr lang="en-US" dirty="0" err="1" smtClean="0"/>
              <a:t>em</a:t>
            </a:r>
            <a:r>
              <a:rPr lang="en-US" dirty="0" smtClean="0"/>
              <a:t>&gt;This text is emphasized&lt;/</a:t>
            </a:r>
            <a:r>
              <a:rPr lang="en-US" dirty="0" err="1" smtClean="0"/>
              <a:t>em</a:t>
            </a:r>
            <a:r>
              <a:rPr lang="en-US" dirty="0" smtClean="0"/>
              <a:t>&gt;</a:t>
            </a:r>
          </a:p>
          <a:p>
            <a:pPr>
              <a:buNone/>
            </a:pPr>
            <a:endParaRPr lang="en-US" dirty="0" smtClean="0"/>
          </a:p>
          <a:p>
            <a:pPr>
              <a:buNone/>
            </a:pPr>
            <a:r>
              <a:rPr lang="en-US" b="1" dirty="0" smtClean="0"/>
              <a:t>&lt;mark&gt; : </a:t>
            </a:r>
            <a:r>
              <a:rPr lang="en-US" dirty="0" smtClean="0"/>
              <a:t>The HTML &lt;mark&gt; element defines text that should be marked or highlighted:</a:t>
            </a:r>
          </a:p>
          <a:p>
            <a:pPr>
              <a:buNone/>
            </a:pPr>
            <a:r>
              <a:rPr lang="en-US" dirty="0" smtClean="0"/>
              <a:t>Example :</a:t>
            </a:r>
          </a:p>
          <a:p>
            <a:pPr>
              <a:buNone/>
            </a:pPr>
            <a:r>
              <a:rPr lang="en-US" dirty="0" smtClean="0"/>
              <a:t>&lt;p&gt;TYBCA,SYBCA &lt;mark&gt;FYBCA&lt;/mark&gt;&lt;/p&gt;</a:t>
            </a:r>
          </a:p>
          <a:p>
            <a:pPr>
              <a:buNone/>
            </a:pPr>
            <a:endParaRPr lang="en-US" b="1" dirty="0" smtClean="0"/>
          </a:p>
          <a:p>
            <a:pPr>
              <a:buNone/>
            </a:pP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t>&lt;small&gt; : </a:t>
            </a:r>
            <a:r>
              <a:rPr lang="en-US" dirty="0" smtClean="0"/>
              <a:t>The HTML &lt;small&gt; element defines smaller text:</a:t>
            </a:r>
          </a:p>
          <a:p>
            <a:pPr>
              <a:buNone/>
            </a:pPr>
            <a:r>
              <a:rPr lang="en-US" dirty="0" smtClean="0"/>
              <a:t>Example :</a:t>
            </a:r>
          </a:p>
          <a:p>
            <a:pPr>
              <a:buNone/>
            </a:pPr>
            <a:r>
              <a:rPr lang="en-US" dirty="0" smtClean="0"/>
              <a:t>&lt;small&gt;This is some smaller text.&lt;/small&gt;</a:t>
            </a:r>
          </a:p>
          <a:p>
            <a:pPr>
              <a:buNone/>
            </a:pPr>
            <a:endParaRPr lang="en-US" dirty="0" smtClean="0"/>
          </a:p>
          <a:p>
            <a:pPr>
              <a:buNone/>
            </a:pPr>
            <a:r>
              <a:rPr lang="en-US" b="1" dirty="0" smtClean="0"/>
              <a:t>&lt;del&gt; :</a:t>
            </a:r>
            <a:r>
              <a:rPr lang="en-US" dirty="0" smtClean="0"/>
              <a:t> The HTML &lt;del&gt; element defines text that has been deleted from a document.</a:t>
            </a:r>
          </a:p>
          <a:p>
            <a:pPr>
              <a:buNone/>
            </a:pPr>
            <a:r>
              <a:rPr lang="en-US" dirty="0" smtClean="0"/>
              <a:t>Example :</a:t>
            </a:r>
          </a:p>
          <a:p>
            <a:pPr>
              <a:buNone/>
            </a:pPr>
            <a:r>
              <a:rPr lang="en-US" dirty="0" smtClean="0"/>
              <a:t>&lt;p&gt;My favorite color is &lt;del&gt;blue&lt;/del&gt;red.&lt;/p&gt;</a:t>
            </a:r>
          </a:p>
          <a:p>
            <a:pPr>
              <a:buNone/>
            </a:pPr>
            <a:endParaRPr lang="en-US" dirty="0" smtClean="0"/>
          </a:p>
          <a:p>
            <a:pPr>
              <a:buNone/>
            </a:pP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lstStyle/>
          <a:p>
            <a:pPr>
              <a:buNone/>
            </a:pPr>
            <a:r>
              <a:rPr lang="en-US" b="1" dirty="0" smtClean="0"/>
              <a:t>&lt;ins&gt; : </a:t>
            </a:r>
            <a:r>
              <a:rPr lang="en-US" dirty="0" smtClean="0"/>
              <a:t>The HTML &lt;ins&gt; element defines a text that has been inserted into a document.</a:t>
            </a:r>
          </a:p>
          <a:p>
            <a:pPr>
              <a:buNone/>
            </a:pPr>
            <a:r>
              <a:rPr lang="en-US" dirty="0" smtClean="0"/>
              <a:t>Example :</a:t>
            </a:r>
          </a:p>
          <a:p>
            <a:pPr>
              <a:buNone/>
            </a:pPr>
            <a:r>
              <a:rPr lang="en-US" dirty="0" smtClean="0"/>
              <a:t>&lt;p&gt;My favorite color is &lt;ins&gt;red&lt;/ins&gt;.&lt;/p&gt;</a:t>
            </a:r>
            <a:endParaRPr lang="en-US" b="1" dirty="0" smtClean="0"/>
          </a:p>
          <a:p>
            <a:pPr>
              <a:buNone/>
            </a:pPr>
            <a:endParaRPr lang="en-US" b="1" dirty="0" smtClean="0"/>
          </a:p>
          <a:p>
            <a:pPr>
              <a:buNone/>
            </a:pPr>
            <a:r>
              <a:rPr lang="en-US" b="1" dirty="0" smtClean="0"/>
              <a:t>&lt;sub&gt; :</a:t>
            </a:r>
            <a:r>
              <a:rPr lang="en-US" dirty="0" smtClean="0"/>
              <a:t> The HTML &lt;sub&gt; element defines subscript text. Subscript text appears half a character below the normal line, and is sometimes rendered in a smaller font.</a:t>
            </a:r>
            <a:r>
              <a:rPr lang="en-US" b="1" dirty="0" smtClean="0"/>
              <a: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HTML is not programming language but it is markup language.</a:t>
            </a:r>
          </a:p>
          <a:p>
            <a:r>
              <a:rPr lang="en-US" dirty="0"/>
              <a:t> A markup language is a computer language that is used to apply layout and formatting conventions to a text document</a:t>
            </a:r>
            <a:r>
              <a:rPr lang="en-US" dirty="0" smtClean="0"/>
              <a:t>.</a:t>
            </a:r>
          </a:p>
          <a:p>
            <a:r>
              <a:rPr lang="en-US" dirty="0" smtClean="0"/>
              <a:t> </a:t>
            </a:r>
            <a:r>
              <a:rPr lang="en-US" dirty="0"/>
              <a:t>Markup language makes text more interactive and dynamic</a:t>
            </a:r>
            <a:r>
              <a:rPr lang="en-US" dirty="0" smtClean="0"/>
              <a:t>.</a:t>
            </a:r>
          </a:p>
          <a:p>
            <a:r>
              <a:rPr lang="en-US" dirty="0" smtClean="0"/>
              <a:t> </a:t>
            </a:r>
            <a:r>
              <a:rPr lang="en-US" dirty="0"/>
              <a:t>It can turn text into images, tables, links,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19800"/>
          </a:xfrm>
        </p:spPr>
        <p:txBody>
          <a:bodyPr/>
          <a:lstStyle/>
          <a:p>
            <a:pPr>
              <a:buNone/>
            </a:pPr>
            <a:r>
              <a:rPr lang="en-US" dirty="0" smtClean="0"/>
              <a:t>Example :</a:t>
            </a:r>
          </a:p>
          <a:p>
            <a:pPr>
              <a:buNone/>
            </a:pPr>
            <a:r>
              <a:rPr lang="en-US" dirty="0" smtClean="0"/>
              <a:t>&lt;p&gt;This is &lt;sub&gt;subscripted&lt;/sub&gt; text.&lt;/p&gt;</a:t>
            </a:r>
          </a:p>
          <a:p>
            <a:pPr>
              <a:buNone/>
            </a:pPr>
            <a:r>
              <a:rPr lang="en-US" dirty="0" smtClean="0"/>
              <a:t>&lt;p&gt;H&lt;sub&gt;2&lt;/sub&gt;O&lt;/p&gt;</a:t>
            </a:r>
          </a:p>
          <a:p>
            <a:pPr>
              <a:buNone/>
            </a:pPr>
            <a:endParaRPr lang="en-US" dirty="0" smtClean="0"/>
          </a:p>
          <a:p>
            <a:pPr>
              <a:buNone/>
            </a:pPr>
            <a:r>
              <a:rPr lang="en-US" b="1" dirty="0" smtClean="0"/>
              <a:t>&lt;sup&gt; : </a:t>
            </a:r>
            <a:r>
              <a:rPr lang="en-US" dirty="0" smtClean="0"/>
              <a:t>The HTML &lt;sup&gt; element defines superscript text. Superscript text appears half a character above the normal line, and is sometimes rendered in a smaller font.</a:t>
            </a:r>
          </a:p>
          <a:p>
            <a:pPr>
              <a:buNone/>
            </a:pPr>
            <a:r>
              <a:rPr lang="en-US" dirty="0" smtClean="0"/>
              <a:t>Example :</a:t>
            </a:r>
          </a:p>
          <a:p>
            <a:pPr>
              <a:buNone/>
            </a:pPr>
            <a:r>
              <a:rPr lang="en-US" dirty="0" smtClean="0"/>
              <a:t>&lt;p&gt;This is &lt;sup&gt;superscripted&lt;/sup&gt; text.&lt;/p&gt;</a:t>
            </a:r>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tag are written in between &lt;Angular Brackets&gt;.</a:t>
            </a:r>
          </a:p>
          <a:p>
            <a:r>
              <a:rPr lang="en-US" dirty="0" smtClean="0"/>
              <a:t>HTML tag are insensitive.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HTML</a:t>
            </a:r>
            <a:endParaRPr lang="en-US" b="1" dirty="0"/>
          </a:p>
        </p:txBody>
      </p:sp>
      <p:sp>
        <p:nvSpPr>
          <p:cNvPr id="3" name="Content Placeholder 2"/>
          <p:cNvSpPr>
            <a:spLocks noGrp="1"/>
          </p:cNvSpPr>
          <p:nvPr>
            <p:ph idx="1"/>
          </p:nvPr>
        </p:nvSpPr>
        <p:spPr>
          <a:xfrm>
            <a:off x="457200" y="1447800"/>
            <a:ext cx="8229600" cy="4525963"/>
          </a:xfrm>
        </p:spPr>
        <p:txBody>
          <a:bodyPr>
            <a:normAutofit/>
          </a:bodyPr>
          <a:lstStyle/>
          <a:p>
            <a:pPr>
              <a:buNone/>
            </a:pPr>
            <a:r>
              <a:rPr lang="en-US" sz="2800" dirty="0"/>
              <a:t>&lt;html&gt;  </a:t>
            </a:r>
          </a:p>
          <a:p>
            <a:pPr>
              <a:buNone/>
            </a:pPr>
            <a:r>
              <a:rPr lang="en-US" sz="2800" dirty="0" smtClean="0"/>
              <a:t>		&lt;</a:t>
            </a:r>
            <a:r>
              <a:rPr lang="en-US" sz="2800" dirty="0"/>
              <a:t>head&gt;  </a:t>
            </a:r>
          </a:p>
          <a:p>
            <a:pPr>
              <a:buNone/>
            </a:pPr>
            <a:r>
              <a:rPr lang="en-US" sz="2800" dirty="0" smtClean="0"/>
              <a:t>			&lt;title&gt;Web</a:t>
            </a:r>
            <a:r>
              <a:rPr lang="en-US" sz="2800" dirty="0"/>
              <a:t> page title&lt;/title&gt;  </a:t>
            </a:r>
          </a:p>
          <a:p>
            <a:pPr>
              <a:buNone/>
            </a:pPr>
            <a:r>
              <a:rPr lang="en-US" sz="2800" dirty="0" smtClean="0"/>
              <a:t>		&lt;/</a:t>
            </a:r>
            <a:r>
              <a:rPr lang="en-US" sz="2800" dirty="0"/>
              <a:t>head&gt;  </a:t>
            </a:r>
          </a:p>
          <a:p>
            <a:pPr>
              <a:buNone/>
            </a:pPr>
            <a:r>
              <a:rPr lang="en-US" sz="2800" dirty="0" smtClean="0"/>
              <a:t>		&lt;</a:t>
            </a:r>
            <a:r>
              <a:rPr lang="en-US" sz="2800" dirty="0"/>
              <a:t>body&gt;  </a:t>
            </a:r>
          </a:p>
          <a:p>
            <a:pPr>
              <a:buNone/>
            </a:pPr>
            <a:r>
              <a:rPr lang="en-US" sz="2800" dirty="0" smtClean="0"/>
              <a:t>			Web page Contain</a:t>
            </a:r>
            <a:r>
              <a:rPr lang="en-US" sz="2800" dirty="0"/>
              <a:t>  </a:t>
            </a:r>
          </a:p>
          <a:p>
            <a:pPr>
              <a:buNone/>
            </a:pPr>
            <a:r>
              <a:rPr lang="en-US" sz="2800" dirty="0" smtClean="0"/>
              <a:t>		&lt;/</a:t>
            </a:r>
            <a:r>
              <a:rPr lang="en-US" sz="2800" dirty="0"/>
              <a:t>body&gt;  </a:t>
            </a:r>
          </a:p>
          <a:p>
            <a:pPr>
              <a:buNone/>
            </a:pPr>
            <a:r>
              <a:rPr lang="en-US" sz="2800" dirty="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b="1" dirty="0"/>
              <a:t>&lt;html &gt;</a:t>
            </a:r>
            <a:r>
              <a:rPr lang="en-US" dirty="0"/>
              <a:t> :This tag informs the browser that it is an HTML document. Text between html tag describes the web document. It is a container for all other elements of HTML except &lt;!DOCTYPE</a:t>
            </a:r>
            <a:r>
              <a:rPr lang="en-US" dirty="0" smtClean="0"/>
              <a:t>&gt;</a:t>
            </a:r>
          </a:p>
          <a:p>
            <a:endParaRPr lang="en-US" dirty="0"/>
          </a:p>
          <a:p>
            <a:r>
              <a:rPr lang="en-US" b="1" dirty="0"/>
              <a:t>&lt;head&gt;:</a:t>
            </a:r>
            <a:r>
              <a:rPr lang="en-US" dirty="0"/>
              <a:t> It should be the first element inside the &lt;html&gt; element, which contains the metadata(information about the document). It must be closed before the body tag opens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b="1" dirty="0" smtClean="0"/>
              <a:t>&lt;title&gt;:</a:t>
            </a:r>
            <a:r>
              <a:rPr lang="en-US" dirty="0" smtClean="0"/>
              <a:t> As its name suggested, it is used to add title of that HTML page which appears at the top of the browser window. It must be placed inside the head tag and should close immediately. (Optional)</a:t>
            </a:r>
          </a:p>
          <a:p>
            <a:endParaRPr lang="en-US" dirty="0" smtClean="0"/>
          </a:p>
          <a:p>
            <a:r>
              <a:rPr lang="en-US" b="1" dirty="0" smtClean="0"/>
              <a:t>&lt;body&gt; </a:t>
            </a:r>
            <a:r>
              <a:rPr lang="en-US" dirty="0" smtClean="0"/>
              <a:t>: Text between body tag describes the body content of the page that is visible to the end user. This tag contains the main content of the HTML document.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Comments</a:t>
            </a:r>
            <a:endParaRPr lang="en-US" b="1" dirty="0"/>
          </a:p>
        </p:txBody>
      </p:sp>
      <p:sp>
        <p:nvSpPr>
          <p:cNvPr id="3" name="Content Placeholder 2"/>
          <p:cNvSpPr>
            <a:spLocks noGrp="1"/>
          </p:cNvSpPr>
          <p:nvPr>
            <p:ph idx="1"/>
          </p:nvPr>
        </p:nvSpPr>
        <p:spPr/>
        <p:txBody>
          <a:bodyPr/>
          <a:lstStyle/>
          <a:p>
            <a:r>
              <a:rPr lang="en-US" dirty="0"/>
              <a:t>HTML comments are not displayed in the browser, but they can help document your HTML source code</a:t>
            </a:r>
            <a:r>
              <a:rPr lang="en-US" dirty="0" smtClean="0"/>
              <a:t>.</a:t>
            </a:r>
          </a:p>
          <a:p>
            <a:r>
              <a:rPr lang="en-US" dirty="0"/>
              <a:t>You can add comments to your HTML source by using the following syntax</a:t>
            </a:r>
            <a:r>
              <a:rPr lang="en-US" dirty="0" smtClean="0"/>
              <a:t>:</a:t>
            </a:r>
          </a:p>
          <a:p>
            <a:pPr>
              <a:buNone/>
            </a:pPr>
            <a:endParaRPr lang="en-US" dirty="0" smtClean="0"/>
          </a:p>
          <a:p>
            <a:pPr>
              <a:buNone/>
            </a:pPr>
            <a:r>
              <a:rPr lang="en-US" dirty="0" smtClean="0"/>
              <a:t>Syntax: </a:t>
            </a:r>
          </a:p>
          <a:p>
            <a:pPr>
              <a:buNone/>
            </a:pPr>
            <a:r>
              <a:rPr lang="en-US" dirty="0"/>
              <a:t> </a:t>
            </a:r>
            <a:r>
              <a:rPr lang="en-US" dirty="0" smtClean="0"/>
              <a:t> </a:t>
            </a:r>
            <a:r>
              <a:rPr lang="en-US" dirty="0"/>
              <a:t>&lt;!-- Write your comments here --&gt;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Elements</a:t>
            </a:r>
            <a:endParaRPr lang="en-US" b="1" dirty="0"/>
          </a:p>
        </p:txBody>
      </p:sp>
      <p:sp>
        <p:nvSpPr>
          <p:cNvPr id="3" name="Content Placeholder 2"/>
          <p:cNvSpPr>
            <a:spLocks noGrp="1"/>
          </p:cNvSpPr>
          <p:nvPr>
            <p:ph idx="1"/>
          </p:nvPr>
        </p:nvSpPr>
        <p:spPr/>
        <p:txBody>
          <a:bodyPr/>
          <a:lstStyle/>
          <a:p>
            <a:r>
              <a:rPr lang="en-US" dirty="0"/>
              <a:t>The HTML element is everything from the start tag to the end tag:</a:t>
            </a:r>
          </a:p>
          <a:p>
            <a:pPr>
              <a:buNone/>
            </a:pPr>
            <a:r>
              <a:rPr lang="en-US" dirty="0" smtClean="0"/>
              <a:t>	&lt;</a:t>
            </a:r>
            <a:r>
              <a:rPr lang="en-US" dirty="0" err="1"/>
              <a:t>tagname</a:t>
            </a:r>
            <a:r>
              <a:rPr lang="en-US" dirty="0"/>
              <a:t>&gt;Content goes </a:t>
            </a:r>
            <a:r>
              <a:rPr lang="en-US" dirty="0" smtClean="0"/>
              <a:t>here&lt;/</a:t>
            </a:r>
            <a:r>
              <a:rPr lang="en-US" dirty="0" err="1"/>
              <a:t>tagname</a:t>
            </a:r>
            <a:r>
              <a:rPr lang="en-US" dirty="0"/>
              <a:t>&gt;</a:t>
            </a:r>
          </a:p>
          <a:p>
            <a:pPr>
              <a:buNone/>
            </a:pPr>
            <a:r>
              <a:rPr lang="en-US" dirty="0" smtClean="0"/>
              <a:t>Elements  :</a:t>
            </a:r>
          </a:p>
          <a:p>
            <a:pPr>
              <a:buNone/>
            </a:pPr>
            <a:r>
              <a:rPr lang="en-US" dirty="0" smtClean="0"/>
              <a:t>&lt;h1&gt;,…,&lt;h6&gt;,&lt;p&gt;,&lt;</a:t>
            </a:r>
            <a:r>
              <a:rPr lang="en-US" dirty="0" err="1" smtClean="0"/>
              <a:t>br</a:t>
            </a:r>
            <a:r>
              <a:rPr lang="en-US" dirty="0" smtClean="0"/>
              <a:t>&gt;,&lt;a&gt;,&lt;</a:t>
            </a:r>
            <a:r>
              <a:rPr lang="en-US" dirty="0" err="1" smtClean="0"/>
              <a:t>img</a:t>
            </a:r>
            <a:r>
              <a:rPr lang="en-US" dirty="0" smtClean="0"/>
              <a:t>&gt;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339</Words>
  <Application>Microsoft Office PowerPoint</Application>
  <PresentationFormat>On-screen Show (4:3)</PresentationFormat>
  <Paragraphs>162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Introduction To HTML</vt:lpstr>
      <vt:lpstr>Introduction to HTML</vt:lpstr>
      <vt:lpstr>Slide 3</vt:lpstr>
      <vt:lpstr>Slide 4</vt:lpstr>
      <vt:lpstr>Structure Of HTML</vt:lpstr>
      <vt:lpstr>Slide 6</vt:lpstr>
      <vt:lpstr>Slide 7</vt:lpstr>
      <vt:lpstr>HTML Comments</vt:lpstr>
      <vt:lpstr>HTML Elements</vt:lpstr>
      <vt:lpstr>Slide 10</vt:lpstr>
      <vt:lpstr>Slide 11</vt:lpstr>
      <vt:lpstr>Slide 12</vt:lpstr>
      <vt:lpstr>Slide 13</vt:lpstr>
      <vt:lpstr>HTML Attributes</vt:lpstr>
      <vt:lpstr>Slide 15</vt:lpstr>
      <vt:lpstr>Slide 16</vt:lpstr>
      <vt:lpstr>Slide 17</vt:lpstr>
      <vt:lpstr>Slide 18</vt:lpstr>
      <vt:lpstr>Slide 19</vt:lpstr>
      <vt:lpstr>Slide 20</vt:lpstr>
      <vt:lpstr>Slide 21</vt:lpstr>
      <vt:lpstr>HTML Heading</vt:lpstr>
      <vt:lpstr>Slide 23</vt:lpstr>
      <vt:lpstr>Text Formatting Tags</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dell</dc:creator>
  <cp:lastModifiedBy>dell</cp:lastModifiedBy>
  <cp:revision>59</cp:revision>
  <dcterms:created xsi:type="dcterms:W3CDTF">2021-03-20T08:49:00Z</dcterms:created>
  <dcterms:modified xsi:type="dcterms:W3CDTF">2021-03-26T04:54:24Z</dcterms:modified>
</cp:coreProperties>
</file>