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29" autoAdjust="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1C23F2-D725-43F0-B479-E6A477551D82}" type="datetimeFigureOut">
              <a:rPr lang="en-US" smtClean="0"/>
              <a:pPr/>
              <a:t>13-Apr-21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C23F2-D725-43F0-B479-E6A477551D82}" type="datetimeFigureOut">
              <a:rPr lang="en-US" smtClean="0"/>
              <a:pPr/>
              <a:t>13-Apr-21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C23F2-D725-43F0-B479-E6A477551D82}" type="datetimeFigureOut">
              <a:rPr lang="en-US" smtClean="0"/>
              <a:pPr/>
              <a:t>13-Apr-21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1C23F2-D725-43F0-B479-E6A477551D82}" type="datetimeFigureOut">
              <a:rPr lang="en-US" smtClean="0"/>
              <a:pPr/>
              <a:t>13-Apr-21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1C23F2-D725-43F0-B479-E6A477551D82}" type="datetimeFigureOut">
              <a:rPr lang="en-US" smtClean="0"/>
              <a:pPr/>
              <a:t>13-Apr-21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1C23F2-D725-43F0-B479-E6A477551D82}" type="datetimeFigureOut">
              <a:rPr lang="en-US" smtClean="0"/>
              <a:pPr/>
              <a:t>13-Apr-21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1C23F2-D725-43F0-B479-E6A477551D82}" type="datetimeFigureOut">
              <a:rPr lang="en-US" smtClean="0"/>
              <a:pPr/>
              <a:t>13-Apr-21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1C23F2-D725-43F0-B479-E6A477551D82}" type="datetimeFigureOut">
              <a:rPr lang="en-US" smtClean="0"/>
              <a:pPr/>
              <a:t>13-Apr-21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C23F2-D725-43F0-B479-E6A477551D82}" type="datetimeFigureOut">
              <a:rPr lang="en-US" smtClean="0"/>
              <a:pPr/>
              <a:t>13-Apr-21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C23F2-D725-43F0-B479-E6A477551D82}" type="datetimeFigureOut">
              <a:rPr lang="en-US" smtClean="0"/>
              <a:pPr/>
              <a:t>13-Apr-21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1C23F2-D725-43F0-B479-E6A477551D82}" type="datetimeFigureOut">
              <a:rPr lang="en-US" smtClean="0"/>
              <a:pPr/>
              <a:t>13-Apr-21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ABD286-ED51-422C-9A23-F3F98305B02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C23F2-D725-43F0-B479-E6A477551D82}" type="datetimeFigureOut">
              <a:rPr lang="en-US" smtClean="0"/>
              <a:pPr/>
              <a:t>13-Apr-21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ABD286-ED51-422C-9A23-F3F98305B02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Structuring Web Page using HTML</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47500" lnSpcReduction="20000"/>
          </a:bodyPr>
          <a:lstStyle/>
          <a:p>
            <a:pPr>
              <a:buNone/>
            </a:pPr>
            <a:r>
              <a:rPr lang="en-US" dirty="0" smtClean="0"/>
              <a:t>&lt;html&gt; </a:t>
            </a:r>
          </a:p>
          <a:p>
            <a:pPr>
              <a:buNone/>
            </a:pPr>
            <a:r>
              <a:rPr lang="en-US" dirty="0" smtClean="0"/>
              <a:t>	</a:t>
            </a:r>
          </a:p>
          <a:p>
            <a:pPr>
              <a:buNone/>
            </a:pPr>
            <a:r>
              <a:rPr lang="en-US" dirty="0" smtClean="0"/>
              <a:t>	 &lt;body&gt; </a:t>
            </a:r>
          </a:p>
          <a:p>
            <a:pPr>
              <a:buNone/>
            </a:pPr>
            <a:r>
              <a:rPr lang="en-US" dirty="0" smtClean="0"/>
              <a:t>		&lt;table border=“1”&gt;</a:t>
            </a:r>
          </a:p>
          <a:p>
            <a:pPr>
              <a:buNone/>
            </a:pPr>
            <a:r>
              <a:rPr lang="en-US" dirty="0" smtClean="0"/>
              <a:t>		&lt;caption&gt;Student Details&lt;/caption&gt; </a:t>
            </a:r>
          </a:p>
          <a:p>
            <a:pPr>
              <a:buNone/>
            </a:pPr>
            <a:r>
              <a:rPr lang="en-US" dirty="0" smtClean="0"/>
              <a:t>			&lt;</a:t>
            </a:r>
            <a:r>
              <a:rPr lang="en-US" dirty="0" err="1" smtClean="0"/>
              <a:t>tr</a:t>
            </a:r>
            <a:r>
              <a:rPr lang="en-US" dirty="0" smtClean="0"/>
              <a:t>&gt; </a:t>
            </a:r>
          </a:p>
          <a:p>
            <a:pPr>
              <a:buNone/>
            </a:pPr>
            <a:r>
              <a:rPr lang="en-US" dirty="0" smtClean="0"/>
              <a:t>				&lt;td&gt;Id&lt;/td&gt; </a:t>
            </a:r>
          </a:p>
          <a:p>
            <a:pPr>
              <a:buNone/>
            </a:pPr>
            <a:r>
              <a:rPr lang="en-US" dirty="0" smtClean="0"/>
              <a:t>				&lt;td&gt;Name&lt;/td&gt;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&lt;td&gt;101&lt;/td&gt; </a:t>
            </a:r>
          </a:p>
          <a:p>
            <a:pPr>
              <a:buNone/>
            </a:pPr>
            <a:r>
              <a:rPr lang="en-US" dirty="0" smtClean="0"/>
              <a:t>				&lt;td&gt;</a:t>
            </a:r>
            <a:r>
              <a:rPr lang="en-US" dirty="0" err="1" smtClean="0"/>
              <a:t>abc</a:t>
            </a:r>
            <a:r>
              <a:rPr lang="en-US" dirty="0" smtClean="0"/>
              <a:t>&lt;/td&gt;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&lt;td&gt;102&lt;/td&gt; </a:t>
            </a:r>
          </a:p>
          <a:p>
            <a:pPr>
              <a:buNone/>
            </a:pPr>
            <a:r>
              <a:rPr lang="en-US" dirty="0" smtClean="0"/>
              <a:t>				&lt;td&gt;</a:t>
            </a:r>
            <a:r>
              <a:rPr lang="en-US" dirty="0" err="1" smtClean="0"/>
              <a:t>pqr</a:t>
            </a:r>
            <a:r>
              <a:rPr lang="en-US" dirty="0" smtClean="0"/>
              <a:t>&lt;/td&gt; </a:t>
            </a:r>
          </a:p>
          <a:p>
            <a:pPr>
              <a:buNone/>
            </a:pPr>
            <a:r>
              <a:rPr lang="en-US" dirty="0" smtClean="0"/>
              <a:t>			&lt;/</a:t>
            </a:r>
            <a:r>
              <a:rPr lang="en-US" dirty="0" err="1" smtClean="0"/>
              <a:t>tr</a:t>
            </a:r>
            <a:r>
              <a:rPr lang="en-US" dirty="0" smtClean="0"/>
              <a:t>&gt; </a:t>
            </a:r>
          </a:p>
          <a:p>
            <a:pPr>
              <a:buNone/>
            </a:pPr>
            <a:endParaRPr lang="en-US" dirty="0" smtClean="0"/>
          </a:p>
          <a:p>
            <a:pPr>
              <a:buNone/>
            </a:pPr>
            <a:r>
              <a:rPr lang="en-US" dirty="0" smtClean="0"/>
              <a:t>		&lt;/table&gt; </a:t>
            </a:r>
          </a:p>
          <a:p>
            <a:pPr>
              <a:buNone/>
            </a:pPr>
            <a:r>
              <a:rPr lang="en-US" dirty="0" smtClean="0"/>
              <a:t>	&lt;/body&gt;</a:t>
            </a:r>
          </a:p>
          <a:p>
            <a:pPr>
              <a:buNone/>
            </a:pPr>
            <a:r>
              <a:rPr lang="en-US" dirty="0" smtClean="0"/>
              <a:t>&lt;/html&gt;</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normAutofit fontScale="90000"/>
          </a:bodyPr>
          <a:lstStyle/>
          <a:p>
            <a:r>
              <a:rPr lang="en-US" b="1" dirty="0" smtClean="0"/>
              <a:t/>
            </a:r>
            <a:br>
              <a:rPr lang="en-US" b="1" dirty="0" smtClean="0"/>
            </a:br>
            <a:r>
              <a:rPr lang="en-US" b="1" dirty="0" err="1" smtClean="0"/>
              <a:t>Cellpadding</a:t>
            </a:r>
            <a:r>
              <a:rPr lang="en-US" b="1" dirty="0" smtClean="0"/>
              <a:t> and </a:t>
            </a:r>
            <a:r>
              <a:rPr lang="en-US" b="1" dirty="0" err="1" smtClean="0"/>
              <a:t>Cellspacing</a:t>
            </a:r>
            <a:r>
              <a:rPr lang="en-US" b="1" dirty="0" smtClean="0"/>
              <a:t> Attributes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There are two attributes called </a:t>
            </a:r>
            <a:r>
              <a:rPr lang="en-US" i="1" dirty="0" err="1" smtClean="0"/>
              <a:t>cellpadding</a:t>
            </a:r>
            <a:r>
              <a:rPr lang="en-US" dirty="0" smtClean="0"/>
              <a:t> and </a:t>
            </a:r>
            <a:r>
              <a:rPr lang="en-US" i="1" dirty="0" err="1" smtClean="0"/>
              <a:t>cellspacing</a:t>
            </a:r>
            <a:r>
              <a:rPr lang="en-US" dirty="0" smtClean="0"/>
              <a:t> which you will use to adjust the white space in your table cells. </a:t>
            </a:r>
          </a:p>
          <a:p>
            <a:r>
              <a:rPr lang="en-US" dirty="0" smtClean="0"/>
              <a:t>The </a:t>
            </a:r>
            <a:r>
              <a:rPr lang="en-US" dirty="0" err="1" smtClean="0"/>
              <a:t>cellspacing</a:t>
            </a:r>
            <a:r>
              <a:rPr lang="en-US" dirty="0" smtClean="0"/>
              <a:t> attribute defines space between table cells.</a:t>
            </a:r>
          </a:p>
          <a:p>
            <a:r>
              <a:rPr lang="en-US" dirty="0" smtClean="0"/>
              <a:t> </a:t>
            </a:r>
            <a:r>
              <a:rPr lang="en-US" dirty="0" err="1" smtClean="0"/>
              <a:t>cellpadding</a:t>
            </a:r>
            <a:r>
              <a:rPr lang="en-US" dirty="0" smtClean="0"/>
              <a:t> represents the distance between cell borders and the content within a cell.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85800"/>
            <a:ext cx="8229600" cy="5440363"/>
          </a:xfrm>
        </p:spPr>
        <p:txBody>
          <a:bodyPr>
            <a:normAutofit fontScale="62500" lnSpcReduction="20000"/>
          </a:bodyPr>
          <a:lstStyle/>
          <a:p>
            <a:pPr>
              <a:buNone/>
            </a:pPr>
            <a:r>
              <a:rPr lang="en-US" dirty="0" smtClean="0"/>
              <a:t>&lt;html&gt;</a:t>
            </a:r>
          </a:p>
          <a:p>
            <a:pPr>
              <a:buNone/>
            </a:pPr>
            <a:r>
              <a:rPr lang="en-US" dirty="0" smtClean="0"/>
              <a:t>	</a:t>
            </a:r>
          </a:p>
          <a:p>
            <a:pPr>
              <a:buNone/>
            </a:pPr>
            <a:r>
              <a:rPr lang="en-US" dirty="0" smtClean="0"/>
              <a:t>   &lt;body&gt;</a:t>
            </a:r>
          </a:p>
          <a:p>
            <a:pPr>
              <a:buNone/>
            </a:pPr>
            <a:r>
              <a:rPr lang="en-US" dirty="0" smtClean="0"/>
              <a:t>      &lt;table border = "1" </a:t>
            </a:r>
            <a:r>
              <a:rPr lang="en-US" dirty="0" err="1" smtClean="0"/>
              <a:t>cellpadding</a:t>
            </a:r>
            <a:r>
              <a:rPr lang="en-US" dirty="0" smtClean="0"/>
              <a:t> = "5" </a:t>
            </a:r>
            <a:r>
              <a:rPr lang="en-US" dirty="0" err="1" smtClean="0"/>
              <a:t>cellspacing</a:t>
            </a:r>
            <a:r>
              <a:rPr lang="en-US" dirty="0" smtClean="0"/>
              <a:t> = "5"&gt;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&gt;Id&lt;/</a:t>
            </a:r>
            <a:r>
              <a:rPr lang="en-US" dirty="0" err="1" smtClean="0"/>
              <a:t>th</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&lt;td&gt;101&lt;/td&gt;</a:t>
            </a:r>
          </a:p>
          <a:p>
            <a:pPr>
              <a:buNone/>
            </a:pPr>
            <a:r>
              <a:rPr lang="en-US" dirty="0" smtClean="0"/>
              <a:t>            &lt;td&gt;</a:t>
            </a:r>
            <a:r>
              <a:rPr lang="en-US" dirty="0" err="1" smtClean="0"/>
              <a:t>Abc</a:t>
            </a:r>
            <a:r>
              <a:rPr lang="en-US" dirty="0" smtClean="0"/>
              <a:t>&lt;/td&gt;</a:t>
            </a:r>
          </a:p>
          <a:p>
            <a:pPr>
              <a:buNone/>
            </a:pPr>
            <a:r>
              <a:rPr lang="en-US" dirty="0" smtClean="0"/>
              <a:t>         &lt;/</a:t>
            </a:r>
            <a:r>
              <a:rPr lang="en-US" dirty="0" err="1" smtClean="0"/>
              <a:t>tr</a:t>
            </a:r>
            <a:r>
              <a:rPr lang="en-US" dirty="0" smtClean="0"/>
              <a:t>&gt;</a:t>
            </a:r>
          </a:p>
          <a:p>
            <a:pPr>
              <a:buNone/>
            </a:pPr>
            <a:r>
              <a:rPr lang="en-US" dirty="0" smtClean="0"/>
              <a:t>         </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Column Span and Row Span</a:t>
            </a:r>
            <a:endParaRPr lang="en-US" b="1" dirty="0"/>
          </a:p>
        </p:txBody>
      </p:sp>
      <p:sp>
        <p:nvSpPr>
          <p:cNvPr id="3" name="Content Placeholder 2"/>
          <p:cNvSpPr>
            <a:spLocks noGrp="1"/>
          </p:cNvSpPr>
          <p:nvPr>
            <p:ph idx="1"/>
          </p:nvPr>
        </p:nvSpPr>
        <p:spPr/>
        <p:txBody>
          <a:bodyPr/>
          <a:lstStyle/>
          <a:p>
            <a:r>
              <a:rPr lang="en-US" b="1" dirty="0" smtClean="0"/>
              <a:t>Column Span :</a:t>
            </a:r>
            <a:r>
              <a:rPr lang="en-US" dirty="0" smtClean="0"/>
              <a:t> To merge two or more columns </a:t>
            </a:r>
            <a:r>
              <a:rPr lang="en-US" b="1" dirty="0" err="1" smtClean="0"/>
              <a:t>colspan</a:t>
            </a:r>
            <a:r>
              <a:rPr lang="en-US" dirty="0" smtClean="0"/>
              <a:t> attribute of &lt;td&gt; or &lt;</a:t>
            </a:r>
            <a:r>
              <a:rPr lang="en-US" dirty="0" err="1" smtClean="0"/>
              <a:t>th</a:t>
            </a:r>
            <a:r>
              <a:rPr lang="en-US" dirty="0" smtClean="0"/>
              <a:t>&gt; tag will be used.</a:t>
            </a:r>
          </a:p>
          <a:p>
            <a:endParaRPr lang="en-US" dirty="0" smtClean="0"/>
          </a:p>
          <a:p>
            <a:r>
              <a:rPr lang="en-US" dirty="0" smtClean="0"/>
              <a:t>Row Span : To merge two or more cells, </a:t>
            </a:r>
            <a:r>
              <a:rPr lang="en-US" b="1" dirty="0" err="1" smtClean="0"/>
              <a:t>rowspan</a:t>
            </a:r>
            <a:r>
              <a:rPr lang="en-US" b="1" dirty="0" smtClean="0"/>
              <a:t> </a:t>
            </a:r>
            <a:r>
              <a:rPr lang="en-US" dirty="0" smtClean="0"/>
              <a:t>attribute of &lt;td &gt; or &lt;</a:t>
            </a:r>
            <a:r>
              <a:rPr lang="en-US" dirty="0" err="1" smtClean="0"/>
              <a:t>th</a:t>
            </a:r>
            <a:r>
              <a:rPr lang="en-US" dirty="0" smtClean="0"/>
              <a:t> &gt; tag will be used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55000" lnSpcReduction="20000"/>
          </a:bodyPr>
          <a:lstStyle/>
          <a:p>
            <a:pPr>
              <a:buNone/>
            </a:pPr>
            <a:r>
              <a:rPr lang="en-US" dirty="0" smtClean="0"/>
              <a:t>&lt;html&gt;</a:t>
            </a:r>
          </a:p>
          <a:p>
            <a:pPr>
              <a:buNone/>
            </a:pPr>
            <a:r>
              <a:rPr lang="en-US" dirty="0" smtClean="0"/>
              <a:t>	</a:t>
            </a:r>
          </a:p>
          <a:p>
            <a:pPr>
              <a:buNone/>
            </a:pPr>
            <a:r>
              <a:rPr lang="en-US" dirty="0" smtClean="0"/>
              <a:t>   &lt;body&gt;</a:t>
            </a:r>
          </a:p>
          <a:p>
            <a:pPr>
              <a:buNone/>
            </a:pPr>
            <a:r>
              <a:rPr lang="en-US" dirty="0" smtClean="0"/>
              <a:t>      &lt;table border = "1" &gt;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 </a:t>
            </a:r>
            <a:r>
              <a:rPr lang="en-US" dirty="0" err="1" smtClean="0"/>
              <a:t>colspan</a:t>
            </a:r>
            <a:r>
              <a:rPr lang="en-US" dirty="0" smtClean="0"/>
              <a:t>="3"&gt;Student Detail&lt;/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th</a:t>
            </a:r>
            <a:r>
              <a:rPr lang="en-US" dirty="0" smtClean="0"/>
              <a:t> </a:t>
            </a:r>
            <a:r>
              <a:rPr lang="en-US" dirty="0" err="1" smtClean="0"/>
              <a:t>rowspan</a:t>
            </a:r>
            <a:r>
              <a:rPr lang="en-US" dirty="0" smtClean="0"/>
              <a:t>="2"&gt;Id&lt;/</a:t>
            </a:r>
            <a:r>
              <a:rPr lang="en-US" dirty="0" err="1" smtClean="0"/>
              <a:t>th</a:t>
            </a:r>
            <a:r>
              <a:rPr lang="en-US" dirty="0" smtClean="0"/>
              <a:t>&gt;</a:t>
            </a:r>
          </a:p>
          <a:p>
            <a:pPr>
              <a:buNone/>
            </a:pPr>
            <a:r>
              <a:rPr lang="en-US" dirty="0" smtClean="0"/>
              <a:t>            &lt;</a:t>
            </a:r>
            <a:r>
              <a:rPr lang="en-US" dirty="0" err="1" smtClean="0"/>
              <a:t>th</a:t>
            </a:r>
            <a:r>
              <a:rPr lang="en-US" dirty="0" smtClean="0"/>
              <a:t>&gt;Name&lt;/</a:t>
            </a:r>
            <a:r>
              <a:rPr lang="en-US" dirty="0" err="1" smtClean="0"/>
              <a:t>th</a:t>
            </a:r>
            <a:r>
              <a:rPr lang="en-US" dirty="0" smtClean="0"/>
              <a:t>&gt;</a:t>
            </a:r>
          </a:p>
          <a:p>
            <a:pPr>
              <a:buNone/>
            </a:pPr>
            <a:r>
              <a:rPr lang="en-US" dirty="0" smtClean="0"/>
              <a:t>         &lt;/</a:t>
            </a:r>
            <a:r>
              <a:rPr lang="en-US" dirty="0" err="1" smtClean="0"/>
              <a:t>tr</a:t>
            </a:r>
            <a:r>
              <a:rPr lang="en-US" dirty="0" smtClean="0"/>
              <a:t>&gt;</a:t>
            </a:r>
          </a:p>
          <a:p>
            <a:pPr>
              <a:buNone/>
            </a:pPr>
            <a:r>
              <a:rPr lang="en-US" dirty="0" smtClean="0"/>
              <a:t>         &lt;</a:t>
            </a:r>
            <a:r>
              <a:rPr lang="en-US" dirty="0" err="1" smtClean="0"/>
              <a:t>tr</a:t>
            </a:r>
            <a:r>
              <a:rPr lang="en-US" dirty="0" smtClean="0"/>
              <a:t>&gt;</a:t>
            </a:r>
          </a:p>
          <a:p>
            <a:pPr>
              <a:buNone/>
            </a:pPr>
            <a:r>
              <a:rPr lang="en-US" dirty="0" smtClean="0"/>
              <a:t>            &lt;td &gt;101&lt;/td&gt;</a:t>
            </a:r>
          </a:p>
          <a:p>
            <a:pPr>
              <a:buNone/>
            </a:pPr>
            <a:r>
              <a:rPr lang="en-US" dirty="0" smtClean="0"/>
              <a:t>            &lt;td&gt;</a:t>
            </a:r>
            <a:r>
              <a:rPr lang="en-US" dirty="0" err="1" smtClean="0"/>
              <a:t>Abc</a:t>
            </a:r>
            <a:r>
              <a:rPr lang="en-US" dirty="0" smtClean="0"/>
              <a:t>&lt;/td&gt;</a:t>
            </a:r>
          </a:p>
          <a:p>
            <a:pPr>
              <a:buNone/>
            </a:pPr>
            <a:r>
              <a:rPr lang="en-US" dirty="0" smtClean="0"/>
              <a:t>         &lt;/</a:t>
            </a:r>
            <a:r>
              <a:rPr lang="en-US" dirty="0" err="1" smtClean="0"/>
              <a:t>tr</a:t>
            </a:r>
            <a:r>
              <a:rPr lang="en-US" dirty="0" smtClean="0"/>
              <a:t>&gt;</a:t>
            </a:r>
          </a:p>
          <a:p>
            <a:pPr>
              <a:buNone/>
            </a:pPr>
            <a:r>
              <a:rPr lang="en-US" dirty="0" smtClean="0"/>
              <a:t>         </a:t>
            </a:r>
          </a:p>
          <a:p>
            <a:pPr>
              <a:buNone/>
            </a:pPr>
            <a:r>
              <a:rPr lang="en-US" dirty="0" smtClean="0"/>
              <a:t>      &lt;/table&gt;</a:t>
            </a:r>
          </a:p>
          <a:p>
            <a:pPr>
              <a:buNone/>
            </a:pPr>
            <a:r>
              <a:rPr lang="en-US" dirty="0" smtClean="0"/>
              <a:t>   &lt;/body&gt;</a:t>
            </a:r>
          </a:p>
          <a:p>
            <a:pPr>
              <a:buNone/>
            </a:pPr>
            <a:r>
              <a:rPr lang="en-US" dirty="0" smtClean="0"/>
              <a:t>	</a:t>
            </a:r>
          </a:p>
          <a:p>
            <a:pPr>
              <a:buNone/>
            </a:pPr>
            <a:r>
              <a:rPr lang="en-US" dirty="0" smtClean="0"/>
              <a:t>&lt;/html&gt;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 And Bookmarks</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HTML links can be used to create bookmarks, so that readers can jump to specific parts of a web page.</a:t>
            </a:r>
            <a:br>
              <a:rPr lang="en-US" dirty="0" smtClean="0"/>
            </a:br>
            <a:endParaRPr lang="en-US" dirty="0" smtClean="0"/>
          </a:p>
          <a:p>
            <a:r>
              <a:rPr lang="en-US" dirty="0" smtClean="0"/>
              <a:t>Bookmarks can be useful if a web page is very long.</a:t>
            </a:r>
          </a:p>
          <a:p>
            <a:r>
              <a:rPr lang="en-US" dirty="0" smtClean="0"/>
              <a:t>To create a bookmark - first create the bookmark, then add a link to it.</a:t>
            </a:r>
          </a:p>
          <a:p>
            <a:r>
              <a:rPr lang="en-US" dirty="0" smtClean="0"/>
              <a:t>When the link is clicked, the page will scroll down or up to the location with the bookmark.</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Use the id attribute (id="</a:t>
            </a:r>
            <a:r>
              <a:rPr lang="en-US" i="1" dirty="0" smtClean="0"/>
              <a:t>value</a:t>
            </a:r>
            <a:r>
              <a:rPr lang="en-US" dirty="0" smtClean="0"/>
              <a:t>") to define bookmarks in a page</a:t>
            </a:r>
          </a:p>
          <a:p>
            <a:r>
              <a:rPr lang="en-US" dirty="0" smtClean="0"/>
              <a:t>Use the </a:t>
            </a:r>
            <a:r>
              <a:rPr lang="en-US" dirty="0" err="1" smtClean="0"/>
              <a:t>href</a:t>
            </a:r>
            <a:r>
              <a:rPr lang="en-US" dirty="0" smtClean="0"/>
              <a:t> attribute (</a:t>
            </a:r>
            <a:r>
              <a:rPr lang="en-US" dirty="0" err="1" smtClean="0"/>
              <a:t>href</a:t>
            </a:r>
            <a:r>
              <a:rPr lang="en-US" dirty="0" smtClean="0"/>
              <a:t>="#</a:t>
            </a:r>
            <a:r>
              <a:rPr lang="en-US" i="1" dirty="0" smtClean="0"/>
              <a:t>value</a:t>
            </a:r>
            <a:r>
              <a:rPr lang="en-US" dirty="0" smtClean="0"/>
              <a:t>") to link to the bookmark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lstStyle/>
          <a:p>
            <a:pPr>
              <a:buNone/>
            </a:pPr>
            <a:r>
              <a:rPr lang="pt-BR" dirty="0" smtClean="0"/>
              <a:t>&lt;h2 id="C4"&gt;Chapter 4&lt;/h2&gt;</a:t>
            </a:r>
          </a:p>
          <a:p>
            <a:pPr>
              <a:buNone/>
            </a:pPr>
            <a:r>
              <a:rPr lang="en-US" dirty="0" smtClean="0"/>
              <a:t>&lt;a </a:t>
            </a:r>
            <a:r>
              <a:rPr lang="en-US" dirty="0" err="1" smtClean="0"/>
              <a:t>href</a:t>
            </a:r>
            <a:r>
              <a:rPr lang="en-US" dirty="0" smtClean="0"/>
              <a:t>="#C4"&gt;Jump to Chapter 4&lt;/a&gt;</a:t>
            </a:r>
          </a:p>
          <a:p>
            <a:pPr>
              <a:buNone/>
            </a:pPr>
            <a:r>
              <a:rPr lang="en-US" dirty="0" smtClean="0"/>
              <a:t>&lt;a </a:t>
            </a:r>
            <a:r>
              <a:rPr lang="en-US" dirty="0" err="1" smtClean="0"/>
              <a:t>href</a:t>
            </a:r>
            <a:r>
              <a:rPr lang="en-US" smtClean="0"/>
              <a:t>="html_demo.html#C4"&gt;Jump to Chapter 4&lt;/a&gt;</a:t>
            </a:r>
            <a:endParaRPr lang="pt-BR" dirty="0" smtClean="0"/>
          </a:p>
          <a:p>
            <a:pPr>
              <a:buNone/>
            </a:pPr>
            <a:endParaRPr lang="pt-BR" dirty="0" smtClean="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Forms</a:t>
            </a:r>
            <a:endParaRPr lang="en-US" b="1" dirty="0"/>
          </a:p>
        </p:txBody>
      </p:sp>
      <p:sp>
        <p:nvSpPr>
          <p:cNvPr id="3" name="Content Placeholder 2"/>
          <p:cNvSpPr>
            <a:spLocks noGrp="1"/>
          </p:cNvSpPr>
          <p:nvPr>
            <p:ph idx="1"/>
          </p:nvPr>
        </p:nvSpPr>
        <p:spPr/>
        <p:txBody>
          <a:bodyPr/>
          <a:lstStyle/>
          <a:p>
            <a:r>
              <a:rPr lang="en-US" dirty="0" smtClean="0"/>
              <a:t>An HTML form is used to collect user input. The user input is most often sent to a server for </a:t>
            </a:r>
            <a:r>
              <a:rPr lang="en-US" dirty="0" err="1" smtClean="0"/>
              <a:t>processin</a:t>
            </a:r>
            <a:endParaRPr lang="en-US" dirty="0" smtClean="0"/>
          </a:p>
          <a:p>
            <a:r>
              <a:rPr lang="en-US" dirty="0" smtClean="0"/>
              <a:t>The &lt;form&gt; Element :</a:t>
            </a:r>
          </a:p>
          <a:p>
            <a:r>
              <a:rPr lang="en-US" dirty="0" smtClean="0"/>
              <a:t>The HTML &lt;form&gt; element is used to create an HTML form for user input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smtClean="0"/>
              <a:t>&lt;form&gt;</a:t>
            </a:r>
            <a:br>
              <a:rPr lang="en-US" dirty="0" smtClean="0"/>
            </a:br>
            <a:r>
              <a:rPr lang="en-US" i="1" dirty="0" smtClean="0"/>
              <a:t>form elements</a:t>
            </a:r>
          </a:p>
          <a:p>
            <a:pPr>
              <a:buNone/>
            </a:pPr>
            <a:r>
              <a:rPr lang="en-US" dirty="0" smtClean="0"/>
              <a:t>&lt;/form&gt;</a:t>
            </a:r>
          </a:p>
          <a:p>
            <a:pPr>
              <a:buNone/>
            </a:pPr>
            <a:endParaRPr lang="en-US" dirty="0" smtClean="0"/>
          </a:p>
          <a:p>
            <a:pPr>
              <a:buNone/>
            </a:pPr>
            <a:r>
              <a:rPr lang="en-US" dirty="0" smtClean="0"/>
              <a:t>The &lt;form&gt; element is a container for different types of input elements, such as: text fields, checkboxes</a:t>
            </a:r>
            <a:r>
              <a:rPr lang="en-US" smtClean="0"/>
              <a:t>, </a:t>
            </a:r>
            <a:r>
              <a:rPr lang="en-US" smtClean="0"/>
              <a:t>reset</a:t>
            </a:r>
            <a:r>
              <a:rPr lang="en-US" smtClean="0"/>
              <a:t> </a:t>
            </a:r>
            <a:r>
              <a:rPr lang="en-US" dirty="0" smtClean="0"/>
              <a:t>buttons, submit buttons,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Tables</a:t>
            </a:r>
            <a:endParaRPr lang="en-US" b="1" dirty="0"/>
          </a:p>
        </p:txBody>
      </p:sp>
      <p:sp>
        <p:nvSpPr>
          <p:cNvPr id="3" name="Content Placeholder 2"/>
          <p:cNvSpPr>
            <a:spLocks noGrp="1"/>
          </p:cNvSpPr>
          <p:nvPr>
            <p:ph idx="1"/>
          </p:nvPr>
        </p:nvSpPr>
        <p:spPr/>
        <p:txBody>
          <a:bodyPr/>
          <a:lstStyle/>
          <a:p>
            <a:r>
              <a:rPr lang="en-US" dirty="0" smtClean="0"/>
              <a:t>The HTML tables allow web authors to arrange data like text, images, links, other tables, etc. into rows and columns of cells.</a:t>
            </a:r>
          </a:p>
          <a:p>
            <a:r>
              <a:rPr lang="en-US" dirty="0" smtClean="0"/>
              <a:t>The HTML tables are created using the </a:t>
            </a:r>
            <a:r>
              <a:rPr lang="en-US" b="1" dirty="0" smtClean="0"/>
              <a:t>&lt;table&gt;</a:t>
            </a:r>
            <a:r>
              <a:rPr lang="en-US" dirty="0" smtClean="0"/>
              <a:t> tag in which the </a:t>
            </a:r>
            <a:r>
              <a:rPr lang="en-US" b="1" dirty="0" smtClean="0"/>
              <a:t>&lt;</a:t>
            </a:r>
            <a:r>
              <a:rPr lang="en-US" b="1" dirty="0" err="1" smtClean="0"/>
              <a:t>tr</a:t>
            </a:r>
            <a:r>
              <a:rPr lang="en-US" b="1" dirty="0" smtClean="0"/>
              <a:t>&gt;</a:t>
            </a:r>
            <a:r>
              <a:rPr lang="en-US" dirty="0" smtClean="0"/>
              <a:t> tag is used to create table rows and </a:t>
            </a:r>
            <a:r>
              <a:rPr lang="en-US" b="1" dirty="0" smtClean="0"/>
              <a:t>&lt;td&gt;</a:t>
            </a:r>
            <a:r>
              <a:rPr lang="en-US" dirty="0" smtClean="0"/>
              <a:t> tag is used to create data cells. The elements under &lt;td&gt; are regular and left aligned by default.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Form Attributes</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Action :</a:t>
            </a:r>
            <a:r>
              <a:rPr lang="en-US" dirty="0" smtClean="0"/>
              <a:t> Backend script ready to process your passed data.</a:t>
            </a:r>
          </a:p>
          <a:p>
            <a:r>
              <a:rPr lang="en-US" b="1" dirty="0" smtClean="0"/>
              <a:t>Target :</a:t>
            </a:r>
            <a:r>
              <a:rPr lang="en-US" dirty="0" smtClean="0"/>
              <a:t> Specify the target window or frame where the result of the script will be displayed. It takes values like _blank, _self, _parent etc.</a:t>
            </a:r>
          </a:p>
          <a:p>
            <a:r>
              <a:rPr lang="en-US" b="1" dirty="0" smtClean="0"/>
              <a:t>Method :</a:t>
            </a:r>
            <a:r>
              <a:rPr lang="en-US" dirty="0" smtClean="0"/>
              <a:t> Method to be used to upload data. The most frequently used are GET and POST methods.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Form Controls</a:t>
            </a:r>
            <a:endParaRPr lang="en-US" b="1" dirty="0"/>
          </a:p>
        </p:txBody>
      </p:sp>
      <p:sp>
        <p:nvSpPr>
          <p:cNvPr id="3" name="Content Placeholder 2"/>
          <p:cNvSpPr>
            <a:spLocks noGrp="1"/>
          </p:cNvSpPr>
          <p:nvPr>
            <p:ph idx="1"/>
          </p:nvPr>
        </p:nvSpPr>
        <p:spPr/>
        <p:txBody>
          <a:bodyPr/>
          <a:lstStyle/>
          <a:p>
            <a:r>
              <a:rPr lang="en-US" dirty="0" smtClean="0"/>
              <a:t>HTML Forms are required, when you want to collect some data from the site visitor. For example, during user registration you would like to collect information such as name, email address, credit card, etc.</a:t>
            </a:r>
          </a:p>
          <a:p>
            <a:r>
              <a:rPr lang="en-US" dirty="0" smtClean="0"/>
              <a:t>There are various form elements available like text input, select box, submit, reset and etc.</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HTML </a:t>
            </a:r>
            <a:r>
              <a:rPr lang="en-US" b="1" dirty="0" smtClean="0"/>
              <a:t>&lt;form&gt;</a:t>
            </a:r>
            <a:r>
              <a:rPr lang="en-US" dirty="0" smtClean="0"/>
              <a:t> tag is used to create an HTML form and it has following syntax −</a:t>
            </a:r>
          </a:p>
          <a:p>
            <a:r>
              <a:rPr lang="en-US" dirty="0" smtClean="0"/>
              <a:t>&lt;form action = "Script URL" method = "GET|POST"&gt; form elements like input, </a:t>
            </a:r>
            <a:r>
              <a:rPr lang="en-US" dirty="0" err="1" smtClean="0"/>
              <a:t>textarea</a:t>
            </a:r>
            <a:r>
              <a:rPr lang="en-US" dirty="0" smtClean="0"/>
              <a:t> etc. &lt;/form&gt;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Get : </a:t>
            </a:r>
            <a:r>
              <a:rPr lang="en-US" dirty="0" smtClean="0"/>
              <a:t>Get is a method is not secure because the data of form will be visible in web browser URL  </a:t>
            </a:r>
            <a:endParaRPr lang="en-US" b="1" dirty="0" smtClean="0"/>
          </a:p>
          <a:p>
            <a:pPr>
              <a:buNone/>
            </a:pPr>
            <a:endParaRPr lang="en-US" b="1" dirty="0" smtClean="0"/>
          </a:p>
          <a:p>
            <a:r>
              <a:rPr lang="en-US" b="1" dirty="0" smtClean="0"/>
              <a:t>Post : </a:t>
            </a:r>
            <a:r>
              <a:rPr lang="en-US" dirty="0" smtClean="0"/>
              <a:t>Post method is secure as the data of form will be invisible in URL.</a:t>
            </a: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Text Input </a:t>
            </a:r>
            <a:endParaRPr lang="en-US" b="1" dirty="0"/>
          </a:p>
        </p:txBody>
      </p:sp>
      <p:sp>
        <p:nvSpPr>
          <p:cNvPr id="3" name="Content Placeholder 2"/>
          <p:cNvSpPr>
            <a:spLocks noGrp="1"/>
          </p:cNvSpPr>
          <p:nvPr>
            <p:ph idx="1"/>
          </p:nvPr>
        </p:nvSpPr>
        <p:spPr/>
        <p:txBody>
          <a:bodyPr/>
          <a:lstStyle/>
          <a:p>
            <a:r>
              <a:rPr lang="en-US" dirty="0" smtClean="0"/>
              <a:t>When we want to take input of data like First name, Last name, Email Id and etc. at that time we can used user text field or textbox or text input.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Example :</a:t>
            </a:r>
          </a:p>
          <a:p>
            <a:pPr>
              <a:buNone/>
            </a:pPr>
            <a:endParaRPr lang="en-US" dirty="0" smtClean="0"/>
          </a:p>
          <a:p>
            <a:pPr>
              <a:buNone/>
            </a:pPr>
            <a:r>
              <a:rPr lang="en-US" dirty="0" smtClean="0"/>
              <a:t>&lt;label for="</a:t>
            </a:r>
            <a:r>
              <a:rPr lang="en-US" dirty="0" err="1" smtClean="0"/>
              <a:t>fname</a:t>
            </a:r>
            <a:r>
              <a:rPr lang="en-US" dirty="0" smtClean="0"/>
              <a:t>"&gt;First name:&lt;/label&gt;</a:t>
            </a:r>
            <a:br>
              <a:rPr lang="en-US" dirty="0" smtClean="0"/>
            </a:br>
            <a:r>
              <a:rPr lang="en-US" dirty="0" smtClean="0"/>
              <a:t>&lt;input type="text" id="</a:t>
            </a:r>
            <a:r>
              <a:rPr lang="en-US" dirty="0" err="1" smtClean="0"/>
              <a:t>fname</a:t>
            </a:r>
            <a:r>
              <a:rPr lang="en-US" dirty="0" smtClean="0"/>
              <a:t>" name="</a:t>
            </a:r>
            <a:r>
              <a:rPr lang="en-US" dirty="0" err="1" smtClean="0"/>
              <a:t>fname</a:t>
            </a:r>
            <a:r>
              <a:rPr lang="en-US" dirty="0" smtClean="0"/>
              <a:t>"&gt;</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 box</a:t>
            </a:r>
            <a:endParaRPr lang="en-US" b="1" dirty="0"/>
          </a:p>
        </p:txBody>
      </p:sp>
      <p:sp>
        <p:nvSpPr>
          <p:cNvPr id="3" name="Content Placeholder 2"/>
          <p:cNvSpPr>
            <a:spLocks noGrp="1"/>
          </p:cNvSpPr>
          <p:nvPr>
            <p:ph idx="1"/>
          </p:nvPr>
        </p:nvSpPr>
        <p:spPr/>
        <p:txBody>
          <a:bodyPr>
            <a:normAutofit lnSpcReduction="10000"/>
          </a:bodyPr>
          <a:lstStyle/>
          <a:p>
            <a:r>
              <a:rPr lang="en-US" dirty="0" smtClean="0"/>
              <a:t>To select single item from the list of n items, select option box will be used.</a:t>
            </a:r>
          </a:p>
          <a:p>
            <a:pPr>
              <a:buNone/>
            </a:pPr>
            <a:r>
              <a:rPr lang="en-US" dirty="0" smtClean="0"/>
              <a:t>Example :</a:t>
            </a:r>
          </a:p>
          <a:p>
            <a:pPr>
              <a:buNone/>
            </a:pPr>
            <a:endParaRPr lang="en-US" dirty="0" smtClean="0"/>
          </a:p>
          <a:p>
            <a:pPr>
              <a:buNone/>
            </a:pPr>
            <a:r>
              <a:rPr lang="en-US" sz="2800" dirty="0" smtClean="0"/>
              <a:t>&lt;select&gt;</a:t>
            </a:r>
          </a:p>
          <a:p>
            <a:pPr>
              <a:buNone/>
            </a:pPr>
            <a:r>
              <a:rPr lang="en-US" sz="2800" dirty="0" smtClean="0"/>
              <a:t>		&lt;option&gt;Select Department&lt;/option&gt;</a:t>
            </a:r>
          </a:p>
          <a:p>
            <a:pPr>
              <a:buNone/>
            </a:pPr>
            <a:r>
              <a:rPr lang="en-US" sz="2800" dirty="0" smtClean="0"/>
              <a:t>		&lt;option&gt;BCA&lt;/option&gt;</a:t>
            </a:r>
          </a:p>
          <a:p>
            <a:pPr>
              <a:buNone/>
            </a:pPr>
            <a:r>
              <a:rPr lang="en-US" sz="2800" dirty="0" smtClean="0"/>
              <a:t>		&lt;option&gt;BBA&lt;/option&gt;</a:t>
            </a:r>
          </a:p>
          <a:p>
            <a:pPr>
              <a:buNone/>
            </a:pPr>
            <a:r>
              <a:rPr lang="en-US" sz="2800" dirty="0" smtClean="0"/>
              <a:t>&lt;/select&gt;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Submit button</a:t>
            </a:r>
            <a:endParaRPr lang="en-US" b="1" dirty="0"/>
          </a:p>
        </p:txBody>
      </p:sp>
      <p:sp>
        <p:nvSpPr>
          <p:cNvPr id="3" name="Content Placeholder 2"/>
          <p:cNvSpPr>
            <a:spLocks noGrp="1"/>
          </p:cNvSpPr>
          <p:nvPr>
            <p:ph idx="1"/>
          </p:nvPr>
        </p:nvSpPr>
        <p:spPr/>
        <p:txBody>
          <a:bodyPr/>
          <a:lstStyle/>
          <a:p>
            <a:r>
              <a:rPr lang="en-US" dirty="0" smtClean="0"/>
              <a:t>Submit button is used to submit form data to the server.</a:t>
            </a:r>
          </a:p>
          <a:p>
            <a:pPr>
              <a:buNone/>
            </a:pPr>
            <a:r>
              <a:rPr lang="en-US" dirty="0" smtClean="0"/>
              <a:t>Example :</a:t>
            </a:r>
          </a:p>
          <a:p>
            <a:pPr>
              <a:buNone/>
            </a:pPr>
            <a:r>
              <a:rPr lang="en-US" dirty="0" smtClean="0"/>
              <a:t>&lt;input type = "submit" name = "submit" value = "Submit" /&gt;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Reset button </a:t>
            </a:r>
            <a:endParaRPr lang="en-US" b="1" dirty="0"/>
          </a:p>
        </p:txBody>
      </p:sp>
      <p:sp>
        <p:nvSpPr>
          <p:cNvPr id="3" name="Content Placeholder 2"/>
          <p:cNvSpPr>
            <a:spLocks noGrp="1"/>
          </p:cNvSpPr>
          <p:nvPr>
            <p:ph idx="1"/>
          </p:nvPr>
        </p:nvSpPr>
        <p:spPr/>
        <p:txBody>
          <a:bodyPr/>
          <a:lstStyle/>
          <a:p>
            <a:r>
              <a:rPr lang="en-US" dirty="0" smtClean="0"/>
              <a:t>Reset is used to reset(set default value) the form element like textbox and checkbox.</a:t>
            </a:r>
          </a:p>
          <a:p>
            <a:endParaRPr lang="en-US" dirty="0" smtClean="0"/>
          </a:p>
          <a:p>
            <a:pPr>
              <a:buNone/>
            </a:pPr>
            <a:r>
              <a:rPr lang="en-US" dirty="0" smtClean="0"/>
              <a:t>Example :</a:t>
            </a:r>
          </a:p>
          <a:p>
            <a:pPr>
              <a:buNone/>
            </a:pPr>
            <a:r>
              <a:rPr lang="en-US" dirty="0" smtClean="0"/>
              <a:t>&lt;input type = "reset" name = "reset"  value = "Reset" /&gt;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Tables are useful for various tasks such as presenting text information and numerical data.</a:t>
            </a:r>
          </a:p>
          <a:p>
            <a:pPr fontAlgn="base"/>
            <a:r>
              <a:rPr lang="en-US" dirty="0" smtClean="0"/>
              <a:t>Tables can be used to compare two or more items in tabular form layout.</a:t>
            </a:r>
          </a:p>
          <a:p>
            <a:pPr fontAlgn="base"/>
            <a:r>
              <a:rPr lang="en-US" dirty="0" smtClean="0"/>
              <a:t>Tables are used to create databases.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&lt;table&gt; : </a:t>
            </a:r>
            <a:r>
              <a:rPr lang="en-US" dirty="0" smtClean="0"/>
              <a:t>It defines a table.</a:t>
            </a:r>
            <a:endParaRPr lang="en-US" b="1" dirty="0" smtClean="0"/>
          </a:p>
          <a:p>
            <a:pPr>
              <a:buNone/>
            </a:pPr>
            <a:r>
              <a:rPr lang="en-US" b="1" dirty="0" smtClean="0"/>
              <a:t>&lt;</a:t>
            </a:r>
            <a:r>
              <a:rPr lang="en-US" b="1" dirty="0" err="1" smtClean="0"/>
              <a:t>tr</a:t>
            </a:r>
            <a:r>
              <a:rPr lang="en-US" b="1" dirty="0" smtClean="0"/>
              <a:t>&gt; : </a:t>
            </a:r>
            <a:r>
              <a:rPr lang="en-US" dirty="0" smtClean="0"/>
              <a:t>It defines a row in a table.</a:t>
            </a:r>
          </a:p>
          <a:p>
            <a:pPr>
              <a:buNone/>
            </a:pPr>
            <a:r>
              <a:rPr lang="en-US" b="1" dirty="0" smtClean="0"/>
              <a:t>&lt;</a:t>
            </a:r>
            <a:r>
              <a:rPr lang="en-US" b="1" dirty="0" err="1" smtClean="0"/>
              <a:t>th</a:t>
            </a:r>
            <a:r>
              <a:rPr lang="en-US" b="1" dirty="0" smtClean="0"/>
              <a:t>&gt; : </a:t>
            </a:r>
            <a:r>
              <a:rPr lang="en-US" dirty="0" smtClean="0"/>
              <a:t>It defines a header cell in a table.</a:t>
            </a:r>
          </a:p>
          <a:p>
            <a:pPr>
              <a:buNone/>
            </a:pPr>
            <a:r>
              <a:rPr lang="en-US" b="1" dirty="0" smtClean="0"/>
              <a:t>&lt;td&gt; : </a:t>
            </a:r>
            <a:r>
              <a:rPr lang="en-US" dirty="0" smtClean="0"/>
              <a:t>It defines a cell in a table.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943600"/>
          </a:xfrm>
        </p:spPr>
        <p:txBody>
          <a:bodyPr>
            <a:normAutofit lnSpcReduction="10000"/>
          </a:bodyPr>
          <a:lstStyle/>
          <a:p>
            <a:pPr>
              <a:buNone/>
            </a:pPr>
            <a:r>
              <a:rPr lang="en-US" sz="2000" dirty="0" smtClean="0"/>
              <a:t>&lt;html&gt; </a:t>
            </a:r>
          </a:p>
          <a:p>
            <a:pPr>
              <a:buNone/>
            </a:pPr>
            <a:r>
              <a:rPr lang="en-US" sz="2000" dirty="0" smtClean="0"/>
              <a:t>	&lt;head&gt;</a:t>
            </a:r>
          </a:p>
          <a:p>
            <a:pPr>
              <a:buNone/>
            </a:pPr>
            <a:r>
              <a:rPr lang="en-US" sz="2000" dirty="0" smtClean="0"/>
              <a:t>		 &lt;title&gt;HTML Tables&lt;/title&gt; </a:t>
            </a:r>
          </a:p>
          <a:p>
            <a:pPr>
              <a:buNone/>
            </a:pPr>
            <a:r>
              <a:rPr lang="en-US" sz="2000" dirty="0" smtClean="0"/>
              <a:t>	&lt;/head&gt;</a:t>
            </a:r>
          </a:p>
          <a:p>
            <a:pPr>
              <a:buNone/>
            </a:pPr>
            <a:r>
              <a:rPr lang="en-US" sz="2000" dirty="0" smtClean="0"/>
              <a:t>	 &lt;body&gt; </a:t>
            </a:r>
          </a:p>
          <a:p>
            <a:pPr>
              <a:buNone/>
            </a:pPr>
            <a:r>
              <a:rPr lang="en-US" sz="2000" dirty="0" smtClean="0"/>
              <a:t>		&lt;table border=“1”&gt; </a:t>
            </a:r>
          </a:p>
          <a:p>
            <a:pPr>
              <a:buNone/>
            </a:pPr>
            <a:r>
              <a:rPr lang="en-US" sz="2000" dirty="0" smtClean="0"/>
              <a:t>			&lt;</a:t>
            </a:r>
            <a:r>
              <a:rPr lang="en-US" sz="2000" dirty="0" err="1" smtClean="0"/>
              <a:t>tr</a:t>
            </a:r>
            <a:r>
              <a:rPr lang="en-US" sz="2000" dirty="0" smtClean="0"/>
              <a:t>&gt; </a:t>
            </a:r>
          </a:p>
          <a:p>
            <a:pPr>
              <a:buNone/>
            </a:pPr>
            <a:r>
              <a:rPr lang="en-US" sz="2000" dirty="0" smtClean="0"/>
              <a:t>				&lt;td&gt;Row 1, Column 1&lt;/td&gt; </a:t>
            </a:r>
          </a:p>
          <a:p>
            <a:pPr>
              <a:buNone/>
            </a:pPr>
            <a:r>
              <a:rPr lang="en-US" sz="2000" dirty="0" smtClean="0"/>
              <a:t>				&lt;td&gt;Row 1, Column 2&lt;/td&gt; </a:t>
            </a:r>
          </a:p>
          <a:p>
            <a:pPr>
              <a:buNone/>
            </a:pPr>
            <a:r>
              <a:rPr lang="en-US" sz="2000" dirty="0" smtClean="0"/>
              <a:t>			&lt;/</a:t>
            </a:r>
            <a:r>
              <a:rPr lang="en-US" sz="2000" dirty="0" err="1" smtClean="0"/>
              <a:t>tr</a:t>
            </a:r>
            <a:r>
              <a:rPr lang="en-US" sz="2000" dirty="0" smtClean="0"/>
              <a:t>&gt; </a:t>
            </a:r>
          </a:p>
          <a:p>
            <a:pPr>
              <a:buNone/>
            </a:pPr>
            <a:r>
              <a:rPr lang="en-US" sz="2000" dirty="0" smtClean="0"/>
              <a:t>			&lt;</a:t>
            </a:r>
            <a:r>
              <a:rPr lang="en-US" sz="2000" dirty="0" err="1" smtClean="0"/>
              <a:t>tr</a:t>
            </a:r>
            <a:r>
              <a:rPr lang="en-US" sz="2000" dirty="0" smtClean="0"/>
              <a:t>&gt; </a:t>
            </a:r>
          </a:p>
          <a:p>
            <a:pPr>
              <a:buNone/>
            </a:pPr>
            <a:r>
              <a:rPr lang="en-US" sz="2000" dirty="0" smtClean="0"/>
              <a:t>				&lt;td&gt;Row 2, Column 1&lt;/td&gt; </a:t>
            </a:r>
          </a:p>
          <a:p>
            <a:pPr>
              <a:buNone/>
            </a:pPr>
            <a:r>
              <a:rPr lang="en-US" sz="2000" dirty="0" smtClean="0"/>
              <a:t>				&lt;td&gt;Row 2, Column 2&lt;/td&gt; </a:t>
            </a:r>
          </a:p>
          <a:p>
            <a:pPr>
              <a:buNone/>
            </a:pPr>
            <a:r>
              <a:rPr lang="en-US" sz="2000" dirty="0" smtClean="0"/>
              <a:t>			&lt;/</a:t>
            </a:r>
            <a:r>
              <a:rPr lang="en-US" sz="2000" dirty="0" err="1" smtClean="0"/>
              <a:t>tr</a:t>
            </a:r>
            <a:r>
              <a:rPr lang="en-US" sz="2000" dirty="0" smtClean="0"/>
              <a:t>&gt; </a:t>
            </a:r>
          </a:p>
          <a:p>
            <a:pPr>
              <a:buNone/>
            </a:pPr>
            <a:r>
              <a:rPr lang="en-US" sz="2000" dirty="0" smtClean="0"/>
              <a:t>		&lt;/table&gt; </a:t>
            </a:r>
          </a:p>
          <a:p>
            <a:pPr>
              <a:buNone/>
            </a:pPr>
            <a:r>
              <a:rPr lang="en-US" sz="2000" dirty="0" smtClean="0"/>
              <a:t>	&lt;/body&gt;</a:t>
            </a:r>
          </a:p>
          <a:p>
            <a:pPr>
              <a:buNone/>
            </a:pPr>
            <a:r>
              <a:rPr lang="en-US" sz="2000" dirty="0" smtClean="0"/>
              <a:t>&lt;/html&gt;</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Height and Width</a:t>
            </a:r>
            <a:endParaRPr lang="en-US" b="1" dirty="0"/>
          </a:p>
        </p:txBody>
      </p:sp>
      <p:sp>
        <p:nvSpPr>
          <p:cNvPr id="3" name="Content Placeholder 2"/>
          <p:cNvSpPr>
            <a:spLocks noGrp="1"/>
          </p:cNvSpPr>
          <p:nvPr>
            <p:ph idx="1"/>
          </p:nvPr>
        </p:nvSpPr>
        <p:spPr/>
        <p:txBody>
          <a:bodyPr/>
          <a:lstStyle/>
          <a:p>
            <a:pPr>
              <a:buNone/>
            </a:pPr>
            <a:r>
              <a:rPr lang="en-US" b="1" dirty="0" smtClean="0"/>
              <a:t>Height :</a:t>
            </a:r>
            <a:r>
              <a:rPr lang="en-US" dirty="0" smtClean="0"/>
              <a:t> This attribute is used to set height of table.</a:t>
            </a:r>
          </a:p>
          <a:p>
            <a:pPr>
              <a:buNone/>
            </a:pPr>
            <a:endParaRPr lang="en-US" dirty="0" smtClean="0"/>
          </a:p>
          <a:p>
            <a:pPr>
              <a:buNone/>
            </a:pPr>
            <a:r>
              <a:rPr lang="en-US" b="1" dirty="0" smtClean="0"/>
              <a:t>Width : </a:t>
            </a:r>
            <a:r>
              <a:rPr lang="en-US" dirty="0" smtClean="0"/>
              <a:t>This attribute is used to set width of table.</a:t>
            </a:r>
            <a:endParaRPr lang="en-US" b="1" dirty="0" smtClean="0"/>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370991" y="2286000"/>
            <a:ext cx="7934809" cy="2438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457200" y="609600"/>
            <a:ext cx="8229600" cy="5516563"/>
          </a:xfrm>
        </p:spPr>
        <p:txBody>
          <a:bodyPr>
            <a:normAutofit fontScale="47500" lnSpcReduction="20000"/>
          </a:bodyPr>
          <a:lstStyle/>
          <a:p>
            <a:pPr>
              <a:buNone/>
            </a:pPr>
            <a:r>
              <a:rPr lang="en-US" dirty="0" smtClean="0"/>
              <a:t>&lt;html&gt; </a:t>
            </a:r>
          </a:p>
          <a:p>
            <a:pPr>
              <a:buNone/>
            </a:pPr>
            <a:r>
              <a:rPr lang="en-US" dirty="0" smtClean="0"/>
              <a:t>	&lt;head&gt;</a:t>
            </a:r>
          </a:p>
          <a:p>
            <a:pPr>
              <a:buNone/>
            </a:pPr>
            <a:r>
              <a:rPr lang="en-US" dirty="0" smtClean="0"/>
              <a:t>		 &lt;title&gt;HTML Tables&lt;/title&gt; </a:t>
            </a:r>
          </a:p>
          <a:p>
            <a:pPr>
              <a:buNone/>
            </a:pPr>
            <a:r>
              <a:rPr lang="en-US" dirty="0" smtClean="0"/>
              <a:t>	&lt;/head&gt;</a:t>
            </a:r>
          </a:p>
          <a:p>
            <a:pPr>
              <a:buNone/>
            </a:pPr>
            <a:r>
              <a:rPr lang="en-US" dirty="0" smtClean="0"/>
              <a:t>	 &lt;body&gt; </a:t>
            </a:r>
          </a:p>
          <a:p>
            <a:pPr>
              <a:buNone/>
            </a:pPr>
            <a:r>
              <a:rPr lang="en-US" dirty="0" smtClean="0"/>
              <a:t>		&lt;table border=“1” width="50%" height="50%"&gt; </a:t>
            </a:r>
          </a:p>
          <a:p>
            <a:pPr>
              <a:buNone/>
            </a:pPr>
            <a:r>
              <a:rPr lang="en-US" dirty="0" smtClean="0"/>
              <a:t>			&lt;</a:t>
            </a:r>
            <a:r>
              <a:rPr lang="en-US" dirty="0" err="1" smtClean="0"/>
              <a:t>tr</a:t>
            </a:r>
            <a:r>
              <a:rPr lang="en-US" dirty="0" smtClean="0"/>
              <a:t>&gt; </a:t>
            </a:r>
          </a:p>
          <a:p>
            <a:pPr>
              <a:buNone/>
            </a:pPr>
            <a:r>
              <a:rPr lang="en-US" dirty="0" smtClean="0"/>
              <a:t>				&lt;td&gt;Id&lt;/td&gt; </a:t>
            </a:r>
          </a:p>
          <a:p>
            <a:pPr>
              <a:buNone/>
            </a:pPr>
            <a:r>
              <a:rPr lang="en-US" dirty="0" smtClean="0"/>
              <a:t>				&lt;td&gt;Name&lt;/td&gt;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&lt;td&gt;101&lt;/td&gt; </a:t>
            </a:r>
          </a:p>
          <a:p>
            <a:pPr>
              <a:buNone/>
            </a:pPr>
            <a:r>
              <a:rPr lang="en-US" dirty="0" smtClean="0"/>
              <a:t>				&lt;td&gt;</a:t>
            </a:r>
            <a:r>
              <a:rPr lang="en-US" dirty="0" err="1" smtClean="0"/>
              <a:t>abc</a:t>
            </a:r>
            <a:r>
              <a:rPr lang="en-US" dirty="0" smtClean="0"/>
              <a:t>&lt;/td&gt; </a:t>
            </a:r>
          </a:p>
          <a:p>
            <a:pPr>
              <a:buNone/>
            </a:pPr>
            <a:r>
              <a:rPr lang="en-US" dirty="0" smtClean="0"/>
              <a:t>			&lt;/</a:t>
            </a:r>
            <a:r>
              <a:rPr lang="en-US" dirty="0" err="1" smtClean="0"/>
              <a:t>tr</a:t>
            </a:r>
            <a:r>
              <a:rPr lang="en-US" dirty="0" smtClean="0"/>
              <a:t>&gt; </a:t>
            </a:r>
          </a:p>
          <a:p>
            <a:pPr>
              <a:buNone/>
            </a:pPr>
            <a:r>
              <a:rPr lang="en-US" dirty="0" smtClean="0"/>
              <a:t>			&lt;</a:t>
            </a:r>
            <a:r>
              <a:rPr lang="en-US" dirty="0" err="1" smtClean="0"/>
              <a:t>tr</a:t>
            </a:r>
            <a:r>
              <a:rPr lang="en-US" dirty="0" smtClean="0"/>
              <a:t>&gt; </a:t>
            </a:r>
          </a:p>
          <a:p>
            <a:pPr>
              <a:buNone/>
            </a:pPr>
            <a:r>
              <a:rPr lang="en-US" dirty="0" smtClean="0"/>
              <a:t>				&lt;td&gt;102&lt;/td&gt; </a:t>
            </a:r>
          </a:p>
          <a:p>
            <a:pPr>
              <a:buNone/>
            </a:pPr>
            <a:r>
              <a:rPr lang="en-US" dirty="0" smtClean="0"/>
              <a:t>				&lt;td&gt;</a:t>
            </a:r>
            <a:r>
              <a:rPr lang="en-US" dirty="0" err="1" smtClean="0"/>
              <a:t>pqr</a:t>
            </a:r>
            <a:r>
              <a:rPr lang="en-US" dirty="0" smtClean="0"/>
              <a:t>&lt;/td&gt; </a:t>
            </a:r>
          </a:p>
          <a:p>
            <a:pPr>
              <a:buNone/>
            </a:pPr>
            <a:r>
              <a:rPr lang="en-US" dirty="0" smtClean="0"/>
              <a:t>			&lt;/</a:t>
            </a:r>
            <a:r>
              <a:rPr lang="en-US" dirty="0" err="1" smtClean="0"/>
              <a:t>tr</a:t>
            </a:r>
            <a:r>
              <a:rPr lang="en-US" dirty="0" smtClean="0"/>
              <a:t>&gt; </a:t>
            </a:r>
          </a:p>
          <a:p>
            <a:pPr>
              <a:buNone/>
            </a:pPr>
            <a:endParaRPr lang="en-US" dirty="0" smtClean="0"/>
          </a:p>
          <a:p>
            <a:pPr>
              <a:buNone/>
            </a:pPr>
            <a:r>
              <a:rPr lang="en-US" dirty="0" smtClean="0"/>
              <a:t>		&lt;/table&gt; </a:t>
            </a:r>
          </a:p>
          <a:p>
            <a:pPr>
              <a:buNone/>
            </a:pPr>
            <a:r>
              <a:rPr lang="en-US" dirty="0" smtClean="0"/>
              <a:t>	&lt;/body&gt;</a:t>
            </a:r>
          </a:p>
          <a:p>
            <a:pPr>
              <a:buNone/>
            </a:pPr>
            <a:r>
              <a:rPr lang="en-US" dirty="0" smtClean="0"/>
              <a:t>&lt;/html&gt;</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caption</a:t>
            </a:r>
            <a:endParaRPr lang="en-US" b="1" dirty="0"/>
          </a:p>
        </p:txBody>
      </p:sp>
      <p:sp>
        <p:nvSpPr>
          <p:cNvPr id="3" name="Content Placeholder 2"/>
          <p:cNvSpPr>
            <a:spLocks noGrp="1"/>
          </p:cNvSpPr>
          <p:nvPr>
            <p:ph idx="1"/>
          </p:nvPr>
        </p:nvSpPr>
        <p:spPr/>
        <p:txBody>
          <a:bodyPr/>
          <a:lstStyle/>
          <a:p>
            <a:r>
              <a:rPr lang="en-US" dirty="0" smtClean="0"/>
              <a:t>The &lt;caption&gt; tag defines a table caption.</a:t>
            </a:r>
          </a:p>
          <a:p>
            <a:r>
              <a:rPr lang="en-US" dirty="0" smtClean="0"/>
              <a:t>The &lt;caption&gt; tag must be inserted immediately after the &lt;table&gt; tag.</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TotalTime>
  <Words>596</Words>
  <Application>Microsoft Office PowerPoint</Application>
  <PresentationFormat>On-screen Show (4:3)</PresentationFormat>
  <Paragraphs>176</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Structuring Web Page using HTML</vt:lpstr>
      <vt:lpstr>Tables</vt:lpstr>
      <vt:lpstr>Slide 3</vt:lpstr>
      <vt:lpstr>Slide 4</vt:lpstr>
      <vt:lpstr>Slide 5</vt:lpstr>
      <vt:lpstr>Table Height and Width</vt:lpstr>
      <vt:lpstr>Slide 7</vt:lpstr>
      <vt:lpstr>Slide 8</vt:lpstr>
      <vt:lpstr>Table caption</vt:lpstr>
      <vt:lpstr>Slide 10</vt:lpstr>
      <vt:lpstr> Cellpadding and Cellspacing Attributes </vt:lpstr>
      <vt:lpstr>Slide 12</vt:lpstr>
      <vt:lpstr>Column Span and Row Span</vt:lpstr>
      <vt:lpstr>Slide 14</vt:lpstr>
      <vt:lpstr>Link And Bookmarks</vt:lpstr>
      <vt:lpstr>Slide 16</vt:lpstr>
      <vt:lpstr>Slide 17</vt:lpstr>
      <vt:lpstr>Forms</vt:lpstr>
      <vt:lpstr>Slide 19</vt:lpstr>
      <vt:lpstr>Form Attributes </vt:lpstr>
      <vt:lpstr>Form Controls</vt:lpstr>
      <vt:lpstr>Slide 22</vt:lpstr>
      <vt:lpstr>Slide 23</vt:lpstr>
      <vt:lpstr>Text Input </vt:lpstr>
      <vt:lpstr>Slide 25</vt:lpstr>
      <vt:lpstr>Select box</vt:lpstr>
      <vt:lpstr>Submit button</vt:lpstr>
      <vt:lpstr>Reset button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42</cp:revision>
  <dcterms:created xsi:type="dcterms:W3CDTF">2021-03-25T03:04:03Z</dcterms:created>
  <dcterms:modified xsi:type="dcterms:W3CDTF">2021-04-13T03:31:44Z</dcterms:modified>
</cp:coreProperties>
</file>