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8" r:id="rId2"/>
    <p:sldId id="270" r:id="rId3"/>
    <p:sldId id="271" r:id="rId4"/>
    <p:sldId id="272" r:id="rId5"/>
    <p:sldId id="274" r:id="rId6"/>
    <p:sldId id="276" r:id="rId7"/>
    <p:sldId id="275" r:id="rId8"/>
    <p:sldId id="336" r:id="rId9"/>
    <p:sldId id="339" r:id="rId10"/>
    <p:sldId id="337" r:id="rId11"/>
    <p:sldId id="284" r:id="rId12"/>
    <p:sldId id="290" r:id="rId13"/>
    <p:sldId id="291" r:id="rId14"/>
    <p:sldId id="292" r:id="rId15"/>
    <p:sldId id="277" r:id="rId16"/>
    <p:sldId id="278" r:id="rId17"/>
    <p:sldId id="279" r:id="rId18"/>
    <p:sldId id="280" r:id="rId19"/>
    <p:sldId id="340" r:id="rId20"/>
    <p:sldId id="341" r:id="rId21"/>
    <p:sldId id="281" r:id="rId22"/>
    <p:sldId id="282" r:id="rId23"/>
    <p:sldId id="283" r:id="rId24"/>
    <p:sldId id="285" r:id="rId25"/>
    <p:sldId id="286" r:id="rId26"/>
    <p:sldId id="342" r:id="rId27"/>
    <p:sldId id="287" r:id="rId28"/>
    <p:sldId id="293" r:id="rId29"/>
    <p:sldId id="295" r:id="rId30"/>
    <p:sldId id="296" r:id="rId31"/>
    <p:sldId id="297" r:id="rId32"/>
    <p:sldId id="289" r:id="rId33"/>
    <p:sldId id="298" r:id="rId34"/>
    <p:sldId id="299" r:id="rId35"/>
    <p:sldId id="288" r:id="rId36"/>
    <p:sldId id="300" r:id="rId37"/>
    <p:sldId id="308" r:id="rId38"/>
    <p:sldId id="301" r:id="rId39"/>
    <p:sldId id="302" r:id="rId40"/>
    <p:sldId id="303" r:id="rId41"/>
    <p:sldId id="304" r:id="rId42"/>
    <p:sldId id="305" r:id="rId43"/>
    <p:sldId id="310" r:id="rId44"/>
    <p:sldId id="311" r:id="rId45"/>
    <p:sldId id="312" r:id="rId46"/>
    <p:sldId id="313" r:id="rId47"/>
    <p:sldId id="309" r:id="rId48"/>
    <p:sldId id="306" r:id="rId49"/>
    <p:sldId id="307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3" r:id="rId58"/>
    <p:sldId id="322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Patel" initials="AP" lastIdx="1" clrIdx="0">
    <p:extLst>
      <p:ext uri="{19B8F6BF-5375-455C-9EA6-DF929625EA0E}">
        <p15:presenceInfo xmlns:p15="http://schemas.microsoft.com/office/powerpoint/2012/main" xmlns="" userId="95aa1ad61da757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0FF"/>
    <a:srgbClr val="B9E1FF"/>
    <a:srgbClr val="E8D9F3"/>
    <a:srgbClr val="FFD5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2T13:50:46.032" idx="1">
    <p:pos x="10" y="10"/>
    <p:text/>
    <p:extLst>
      <p:ext uri="{C676402C-5697-4E1C-873F-D02D1690AC5C}">
        <p15:threadingInfo xmlns:p15="http://schemas.microsoft.com/office/powerpoint/2012/main" xmlns="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pPr/>
              <a:t>6/2/2021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pPr/>
              <a:t>6/2/2021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54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6440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941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17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099296"/>
            <a:ext cx="9628632" cy="39862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5413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24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0104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6128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4161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029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474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pPr/>
              <a:t>6/2/2021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6136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invGray">
          <a:xfrm>
            <a:off x="3048" y="461772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4596" y="1196144"/>
            <a:ext cx="8500062" cy="23876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036" y="4634632"/>
            <a:ext cx="8500062" cy="865321"/>
          </a:xfrm>
        </p:spPr>
        <p:txBody>
          <a:bodyPr/>
          <a:lstStyle/>
          <a:p>
            <a:r>
              <a:rPr lang="en-US" dirty="0"/>
              <a:t>BY AMIT PATEL</a:t>
            </a:r>
          </a:p>
        </p:txBody>
      </p:sp>
      <p:pic>
        <p:nvPicPr>
          <p:cNvPr id="2050" name="Picture 2" descr="Studying Data Science: Programming in Python | Commsrisk">
            <a:extLst>
              <a:ext uri="{FF2B5EF4-FFF2-40B4-BE49-F238E27FC236}">
                <a16:creationId xmlns:a16="http://schemas.microsoft.com/office/drawing/2014/main" xmlns="" id="{16B71549-A10C-408D-AD9F-0A97180F7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5570" y="22352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26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 smtClean="0"/>
              <a:t>Characteristics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782203"/>
            <a:ext cx="11781183" cy="39862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1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Standard Library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has large standard library which provide rich set of functionality so you don’t need to write separate code.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Language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support features like class, object, encapsulation, inheritance etc.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It is freely available at its official websites : www.python.org/downloads/ . It is freely available for public. So anybody can download as well as share it with others.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06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programs are typically organized with one statement per line. </a:t>
            </a:r>
          </a:p>
          <a:p>
            <a:pPr algn="l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end of the statement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delimited by the newline character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marks the end of the line.</a:t>
            </a:r>
          </a:p>
          <a:p>
            <a:pPr algn="l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Extension of python program is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“.p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y”</a:t>
            </a:r>
          </a:p>
          <a:p>
            <a:pPr algn="l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e so many IDE to run python program like Jupiter, PyCharm</a:t>
            </a: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053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Statements : 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general, the interpreter reads and executes the statements line by line </a:t>
            </a:r>
            <a:r>
              <a:rPr lang="en-US" sz="2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sequentially. Though, there are some statements that can alter this behavior like conditional statements.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print('Welcome to Geeks for Geeks') </a:t>
            </a:r>
          </a:p>
        </p:txBody>
      </p:sp>
    </p:spTree>
    <p:extLst>
      <p:ext uri="{BB962C8B-B14F-4D97-AF65-F5344CB8AC3E}">
        <p14:creationId xmlns:p14="http://schemas.microsoft.com/office/powerpoint/2010/main" xmlns="" val="193989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Statements per Line :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also write multiple statements per line, but it is not a good practice as it reduces the readability of the code.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to avoid writing multiple statements in a single line.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But, still you can write multiple lines by terminating one statement with the help of </a:t>
            </a:r>
            <a:r>
              <a:rPr lang="en-US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‘;’.</a:t>
            </a:r>
            <a:endParaRPr lang="en-US" sz="21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‘;’ is used as the terminator of one statement in this case.</a:t>
            </a:r>
          </a:p>
          <a:p>
            <a:pPr algn="l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consider the following code.</a:t>
            </a:r>
            <a:endParaRPr lang="en-US" sz="2100" b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438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marL="914400" lvl="2" indent="0">
              <a:lnSpc>
                <a:spcPct val="150000"/>
              </a:lnSpc>
              <a:buNone/>
            </a:pPr>
            <a:r>
              <a:rPr lang="en-US" sz="17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= 10; b = 20; c = b + a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print(a); print(b); print(c) </a:t>
            </a:r>
          </a:p>
        </p:txBody>
      </p:sp>
    </p:spTree>
    <p:extLst>
      <p:ext uri="{BB962C8B-B14F-4D97-AF65-F5344CB8AC3E}">
        <p14:creationId xmlns:p14="http://schemas.microsoft.com/office/powerpoint/2010/main" xmlns="" val="14353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algn="l"/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provides us the two ways to run a program:</a:t>
            </a:r>
          </a:p>
          <a:p>
            <a:pPr algn="l"/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Interactive interpreter prompt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a script file</a:t>
            </a:r>
          </a:p>
        </p:txBody>
      </p:sp>
    </p:spTree>
    <p:extLst>
      <p:ext uri="{BB962C8B-B14F-4D97-AF65-F5344CB8AC3E}">
        <p14:creationId xmlns:p14="http://schemas.microsoft.com/office/powerpoint/2010/main" xmlns="" val="113258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interpreter prompt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provides us the feature to execute the Python statement one by one at the interactive prompt.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preferable in the case where we are concerned about the output of each line of our Python program.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open the interactive mode, open the terminal (or command prompt) and type “python”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will open the following prompt where we can execute the Python statement and check their impact on the console.</a:t>
            </a:r>
          </a:p>
          <a:p>
            <a:pPr algn="just">
              <a:lnSpc>
                <a:spcPct val="150000"/>
              </a:lnSpc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480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pic>
        <p:nvPicPr>
          <p:cNvPr id="4098" name="Picture 2" descr="First Python Program">
            <a:extLst>
              <a:ext uri="{FF2B5EF4-FFF2-40B4-BE49-F238E27FC236}">
                <a16:creationId xmlns:a16="http://schemas.microsoft.com/office/drawing/2014/main" xmlns="" id="{4C005037-DB66-4EEE-AD95-E00D5471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551" y="2179982"/>
            <a:ext cx="8791491" cy="391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09760" y="2272937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is python IDLE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770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1938956"/>
            <a:ext cx="11781183" cy="3986213"/>
          </a:xfrm>
        </p:spPr>
        <p:txBody>
          <a:bodyPr>
            <a:noAutofit/>
          </a:bodyPr>
          <a:lstStyle/>
          <a:p>
            <a:pPr algn="l"/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writing the print statement, press the Enter key.</a:t>
            </a:r>
          </a:p>
        </p:txBody>
      </p:sp>
      <p:pic>
        <p:nvPicPr>
          <p:cNvPr id="5122" name="Picture 2" descr="First Python Program">
            <a:extLst>
              <a:ext uri="{FF2B5EF4-FFF2-40B4-BE49-F238E27FC236}">
                <a16:creationId xmlns:a16="http://schemas.microsoft.com/office/drawing/2014/main" xmlns="" id="{3E61FFF7-F2FB-424A-BACE-7BD7697D1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0660" y="2510415"/>
            <a:ext cx="9833113" cy="351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6F68B56-0FA1-425E-BA6C-6210206D4DCF}"/>
              </a:ext>
            </a:extLst>
          </p:cNvPr>
          <p:cNvSpPr txBox="1"/>
          <p:nvPr/>
        </p:nvSpPr>
        <p:spPr>
          <a:xfrm>
            <a:off x="914398" y="6184414"/>
            <a:ext cx="87861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we get the message "Hello World !" printed on the console.</a:t>
            </a:r>
          </a:p>
        </p:txBody>
      </p:sp>
    </p:spTree>
    <p:extLst>
      <p:ext uri="{BB962C8B-B14F-4D97-AF65-F5344CB8AC3E}">
        <p14:creationId xmlns:p14="http://schemas.microsoft.com/office/powerpoint/2010/main" xmlns="" val="328611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138485"/>
            <a:ext cx="9628632" cy="3986213"/>
          </a:xfrm>
        </p:spPr>
        <p:txBody>
          <a:bodyPr/>
          <a:lstStyle/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Download from: 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https://www.python.org/downloads/</a:t>
            </a:r>
            <a:endParaRPr lang="en-US" sz="21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Install into PC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Open command prompt and type command</a:t>
            </a:r>
          </a:p>
          <a:p>
            <a:pPr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–version or </a:t>
            </a:r>
            <a:r>
              <a:rPr lang="en-US" sz="21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–version</a:t>
            </a:r>
          </a:p>
          <a:p>
            <a:pPr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Print the version of python, so it means python is install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You can run command from 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 prompt directly.</a:t>
            </a:r>
          </a:p>
          <a:p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Other way is to open python IDLE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by Guido van Rossum, and released in 1991.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used for: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 (server-side),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development,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mathematics,</a:t>
            </a:r>
          </a:p>
          <a:p>
            <a:pPr lvl="1">
              <a:lnSpc>
                <a:spcPct val="150000"/>
              </a:lnSpc>
            </a:pP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scripting.</a:t>
            </a:r>
          </a:p>
        </p:txBody>
      </p:sp>
    </p:spTree>
    <p:extLst>
      <p:ext uri="{BB962C8B-B14F-4D97-AF65-F5344CB8AC3E}">
        <p14:creationId xmlns:p14="http://schemas.microsoft.com/office/powerpoint/2010/main" xmlns="" val="4215535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907177"/>
            <a:ext cx="11678193" cy="483325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Full Form :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ntegrated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evelopment and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earning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nvironment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Coded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100% pure Python, using the 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 tooltip="tkinter: Interface to Tcl/Tk for graphical user interfaces"/>
              </a:rPr>
              <a:t>tkinter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 GUI toolkit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works mostly the same on Windows, Unix, and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shell window (interactive interpreter) with colorizing of code input, output, and error messages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Multi-window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text editor with multiple undo, Python colorizing, smart indent, call tips, auto completion, and other features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any window, replace within editor windows, and search through multiple files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Debugger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persistent breakpoints, stepping, and viewing of global and local namespaces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Script File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the script mode, we can write multiple lines code into a file which can be executed later.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this purpose, we need to open an editor like notepad, create a file named and save it with </a:t>
            </a:r>
            <a:r>
              <a:rPr lang="en-US" sz="32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.py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stands for "Python".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("hello world"); #here, we have used print() function to print the message on the console.   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run this file named as first.py, we need to run the following command on the terminal.</a:t>
            </a:r>
          </a:p>
        </p:txBody>
      </p:sp>
    </p:spTree>
    <p:extLst>
      <p:ext uri="{BB962C8B-B14F-4D97-AF65-F5344CB8AC3E}">
        <p14:creationId xmlns:p14="http://schemas.microsoft.com/office/powerpoint/2010/main" xmlns="" val="117372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pic>
        <p:nvPicPr>
          <p:cNvPr id="6146" name="Picture 2" descr="First Python Program">
            <a:extLst>
              <a:ext uri="{FF2B5EF4-FFF2-40B4-BE49-F238E27FC236}">
                <a16:creationId xmlns:a16="http://schemas.microsoft.com/office/drawing/2014/main" xmlns="" id="{60A53044-75E2-46A8-8125-2D45D8773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451" y="2207729"/>
            <a:ext cx="4640124" cy="41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8BF3A968-5D45-4ADF-B965-FF5AE58B36ED}"/>
              </a:ext>
            </a:extLst>
          </p:cNvPr>
          <p:cNvSpPr/>
          <p:nvPr/>
        </p:nvSpPr>
        <p:spPr>
          <a:xfrm>
            <a:off x="5155096" y="3869635"/>
            <a:ext cx="940904" cy="42406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48" name="Picture 4" descr="First Python Program">
            <a:extLst>
              <a:ext uri="{FF2B5EF4-FFF2-40B4-BE49-F238E27FC236}">
                <a16:creationId xmlns:a16="http://schemas.microsoft.com/office/drawing/2014/main" xmlns="" id="{A36CA628-B2E6-4DE4-889E-4E6C77A48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2419" y="2207728"/>
            <a:ext cx="5367130" cy="41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5067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Structure of Python Programming Language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8BF3A968-5D45-4ADF-B965-FF5AE58B36ED}"/>
              </a:ext>
            </a:extLst>
          </p:cNvPr>
          <p:cNvSpPr/>
          <p:nvPr/>
        </p:nvSpPr>
        <p:spPr>
          <a:xfrm>
            <a:off x="5155096" y="3869635"/>
            <a:ext cx="940904" cy="424069"/>
          </a:xfrm>
          <a:prstGeom prst="rightArrow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First Python Program">
            <a:extLst>
              <a:ext uri="{FF2B5EF4-FFF2-40B4-BE49-F238E27FC236}">
                <a16:creationId xmlns:a16="http://schemas.microsoft.com/office/drawing/2014/main" xmlns="" id="{02DEFFC4-5AFA-4962-A393-5327E72E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979" y="2352881"/>
            <a:ext cx="4709908" cy="41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irst Python Program">
            <a:extLst>
              <a:ext uri="{FF2B5EF4-FFF2-40B4-BE49-F238E27FC236}">
                <a16:creationId xmlns:a16="http://schemas.microsoft.com/office/drawing/2014/main" xmlns="" id="{BA48E50A-433F-4DA8-9A92-BF9DE66D3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9209" y="2352880"/>
            <a:ext cx="5472217" cy="417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4177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Code Indention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6744"/>
            <a:ext cx="11781183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Indentation is nothing but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adding whitespaces before the statement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it is needed.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uses </a:t>
            </a:r>
            <a:r>
              <a:rPr lang="en-US" sz="2100" b="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indentation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indicate a block of code</a:t>
            </a: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All statements with the same distance to the right belong to the same block of code. 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Without indentation Python doesn't know which statement to be executed to next. Indentation also defines which statements belong to which block.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5 &gt; 2: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print("Five is greater than two!")</a:t>
            </a:r>
          </a:p>
          <a:p>
            <a:pPr algn="just">
              <a:lnSpc>
                <a:spcPct val="150000"/>
              </a:lnSpc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478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Code Indention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will give you an error if you skip the indentation: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5 &gt; 2: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("Five is greater than two!")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"demo_indentation_test.py", line 2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print("Five is greater than two!")</a:t>
            </a:r>
          </a:p>
          <a:p>
            <a:pPr marL="0" indent="0" algn="just"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^</a:t>
            </a:r>
          </a:p>
          <a:p>
            <a:pPr marL="0" indent="0" algn="just">
              <a:buNone/>
            </a:pPr>
            <a:r>
              <a:rPr lang="en-US" sz="2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IndentationError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expected an indented block</a:t>
            </a:r>
          </a:p>
        </p:txBody>
      </p:sp>
    </p:spTree>
    <p:extLst>
      <p:ext uri="{BB962C8B-B14F-4D97-AF65-F5344CB8AC3E}">
        <p14:creationId xmlns:p14="http://schemas.microsoft.com/office/powerpoint/2010/main" xmlns="" val="95289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Code Indention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5075797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j = 1</a:t>
            </a:r>
          </a:p>
          <a:p>
            <a:pPr fontAlgn="base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while(j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&lt;= 5): </a:t>
            </a:r>
          </a:p>
          <a:p>
            <a:pPr fontAlgn="base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     print(j) </a:t>
            </a:r>
          </a:p>
          <a:p>
            <a:pPr fontAlgn="base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     j = j + 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fontAlgn="base"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Print(“Successful…”)</a:t>
            </a:r>
          </a:p>
          <a:p>
            <a:pPr algn="just" fontAlgn="base">
              <a:lnSpc>
                <a:spcPct val="150000"/>
              </a:lnSpc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In above example : print (j ) and j=j+1 are block of code of while loop. So both statement must be with same indention space</a:t>
            </a:r>
          </a:p>
          <a:p>
            <a:pPr algn="just" fontAlgn="base">
              <a:lnSpc>
                <a:spcPct val="150000"/>
              </a:lnSpc>
              <a:buNone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4 spaces as indentation by default. 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the number of spaces is up to you, but a minimum of 1 space has to be used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5289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Line Continuation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statements may become very long and may force you to scroll the screen left and right frequently.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fit your code in such a way that you do not have to scroll here and there.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allows you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write a single statement in multiple lines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known as line continuation.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Line continuation enhances readability as well.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type of line continuation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Implicit line continuation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Explicit line continuation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3168356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Line Continuation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Implicit Line Continuation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most straightforward technique in writing a statement that spans multiple lines.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statement containing opening parentheses (‘(‘), brackets (‘[‘), or curly braces (‘{‘) is presumed to be incomplete until all matching parentheses, square brackets, and curly braces have been encountered.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 then, the statement can be implicitly continued across lines without raising an error.</a:t>
            </a:r>
          </a:p>
        </p:txBody>
      </p:sp>
    </p:spTree>
    <p:extLst>
      <p:ext uri="{BB962C8B-B14F-4D97-AF65-F5344CB8AC3E}">
        <p14:creationId xmlns:p14="http://schemas.microsoft.com/office/powerpoint/2010/main" xmlns="" val="92991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Line Continuation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B4B8D606-B693-45D7-A64A-8CAFFAA65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25379464"/>
              </p:ext>
            </p:extLst>
          </p:nvPr>
        </p:nvGraphicFramePr>
        <p:xfrm>
          <a:off x="1836367" y="1850009"/>
          <a:ext cx="4864684" cy="4107180"/>
        </p:xfrm>
        <a:graphic>
          <a:graphicData uri="http://schemas.openxmlformats.org/drawingml/2006/table">
            <a:tbl>
              <a:tblPr/>
              <a:tblGrid>
                <a:gridCol w="4864684">
                  <a:extLst>
                    <a:ext uri="{9D8B030D-6E8A-4147-A177-3AD203B41FA5}">
                      <a16:colId xmlns:a16="http://schemas.microsoft.com/office/drawing/2014/main" xmlns="" val="4142610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The following code is valid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</a:t>
                      </a:r>
                      <a:r>
                        <a:rPr lang="en-US" sz="21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[1, 2, 3],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[3, 4, 5],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  [5, 6, 7]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</a:t>
                      </a:r>
                      <a:r>
                        <a:rPr lang="en-US" sz="2100" b="0" i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]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 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print(a) 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9071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C87E56-D860-4099-8B80-C5246C148AE6}"/>
              </a:ext>
            </a:extLst>
          </p:cNvPr>
          <p:cNvSpPr txBox="1"/>
          <p:nvPr/>
        </p:nvSpPr>
        <p:spPr>
          <a:xfrm>
            <a:off x="5769591" y="5279241"/>
            <a:ext cx="6189258" cy="10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)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arial)"/>
              </a:rPr>
              <a:t>[[1, 2, 3], [3, 4, 5], [5, 6, 7]]</a:t>
            </a:r>
          </a:p>
        </p:txBody>
      </p:sp>
    </p:spTree>
    <p:extLst>
      <p:ext uri="{BB962C8B-B14F-4D97-AF65-F5344CB8AC3E}">
        <p14:creationId xmlns:p14="http://schemas.microsoft.com/office/powerpoint/2010/main" xmlns="" val="423029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84" y="1965666"/>
            <a:ext cx="11781183" cy="39862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is a general purpose, dynamic, high-level, and interpreted programming language.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supports Object Oriented programming approach to develop applications.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simple and easy to learn and provides lots of high-level data structures.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Python's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and dynamic typing with its interpreted nature make it an ideal language for scripting and rapid application development.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487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Line Continuation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Explicit Line Continuation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Explicit Line joining is used mostly when implicit line joining is not applicable.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method, you have to use a character that helps the interpreter to understand that the particular statement is spanning more than one lines.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Backslash (\)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used to indicate that a statement spans more than one line.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point is to be noted that ” must be the last character in that line, even white-space is not allowed.</a:t>
            </a:r>
          </a:p>
        </p:txBody>
      </p:sp>
    </p:spTree>
    <p:extLst>
      <p:ext uri="{BB962C8B-B14F-4D97-AF65-F5344CB8AC3E}">
        <p14:creationId xmlns:p14="http://schemas.microsoft.com/office/powerpoint/2010/main" xmlns="" val="268040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Line Continuation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B4B8D606-B693-45D7-A64A-8CAFFAA65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51881566"/>
              </p:ext>
            </p:extLst>
          </p:nvPr>
        </p:nvGraphicFramePr>
        <p:xfrm>
          <a:off x="1690593" y="2069264"/>
          <a:ext cx="4864684" cy="3147060"/>
        </p:xfrm>
        <a:graphic>
          <a:graphicData uri="http://schemas.openxmlformats.org/drawingml/2006/table">
            <a:tbl>
              <a:tblPr/>
              <a:tblGrid>
                <a:gridCol w="4864684">
                  <a:extLst>
                    <a:ext uri="{9D8B030D-6E8A-4147-A177-3AD203B41FA5}">
                      <a16:colId xmlns:a16="http://schemas.microsoft.com/office/drawing/2014/main" xmlns="" val="4142610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\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1 + 2 \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+ 5 + 6 \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+ 10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 algn="l" rtl="0" fontAlgn="base">
                        <a:lnSpc>
                          <a:spcPct val="150000"/>
                        </a:lnSpc>
                      </a:pPr>
                      <a:r>
                        <a:rPr lang="en-US" sz="2100" b="0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print(x) 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699071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C87E56-D860-4099-8B80-C5246C148AE6}"/>
              </a:ext>
            </a:extLst>
          </p:cNvPr>
          <p:cNvSpPr txBox="1"/>
          <p:nvPr/>
        </p:nvSpPr>
        <p:spPr>
          <a:xfrm>
            <a:off x="5769591" y="5279241"/>
            <a:ext cx="6189258" cy="10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)"/>
              </a:rPr>
              <a:t>Output: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latin typeface="arial)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xmlns="" val="4433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has commenting capability for the purpose of in-code documentation.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 start with a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Python will render the rest of the line as a comment.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Python interpreter entirely ignores the lines followed by a hash ( # )character.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support multiline comments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good programmer always uses the comments to make code under stable. Let's see the following example of a comment.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 = "Thomas"   # Assigning string value to the name variable </a:t>
            </a:r>
          </a:p>
          <a:p>
            <a:pPr algn="just">
              <a:lnSpc>
                <a:spcPct val="150000"/>
              </a:lnSpc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29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Importance of Comment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 are essential for defining the code and help us and other to understand the code.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looking the comment, we can easily understand the intention of every line that we have written in code.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also find the error very easily, fix them, and use in other applications.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3655607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will ignore string literals that are not assigned to a variable, you can add a multiline string (triple quotes) in your code, and place your comment inside it: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comment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written in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than just one line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"""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print("Hello, World!")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FD4E62-9220-455D-800D-88BBA1DF8D25}"/>
              </a:ext>
            </a:extLst>
          </p:cNvPr>
          <p:cNvSpPr txBox="1"/>
          <p:nvPr/>
        </p:nvSpPr>
        <p:spPr>
          <a:xfrm>
            <a:off x="5254487" y="3593501"/>
            <a:ext cx="6566452" cy="148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long as the string is not assigned to a variable, Python will read the code, but then ignore it, and you have made a multiline comment.</a:t>
            </a:r>
            <a:endParaRPr lang="en-US" sz="21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2703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identifiers refer to a name used to identify a variable, function, module, class, module or other objects.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Rules:</a:t>
            </a:r>
          </a:p>
          <a:p>
            <a:pPr lvl="1"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name must start with either an English letter or underscore (_).</a:t>
            </a:r>
          </a:p>
          <a:p>
            <a:pPr lvl="1"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name cannot start with the number.</a:t>
            </a:r>
          </a:p>
          <a:p>
            <a:pPr lvl="1"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Special characters are not allowed in the variable name.</a:t>
            </a:r>
          </a:p>
          <a:p>
            <a:pPr lvl="1"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variable's name is case sensitive.</a:t>
            </a:r>
          </a:p>
        </p:txBody>
      </p:sp>
    </p:spTree>
    <p:extLst>
      <p:ext uri="{BB962C8B-B14F-4D97-AF65-F5344CB8AC3E}">
        <p14:creationId xmlns:p14="http://schemas.microsoft.com/office/powerpoint/2010/main" xmlns="" val="154646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82203"/>
            <a:ext cx="11820939" cy="49059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is a </a:t>
            </a: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name in python that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used to refer to memory location.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variable is also known as an identifier and 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to hold value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Python, we don't need to specify the type of variable because Python is a infer language and smart enough to get variable type.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names can be a group of both the letters and digits, but they have to begin with a letter or an underscore</a:t>
            </a: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Python is a </a:t>
            </a: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dynamically typed language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. So, Python doesn't need an explicit variable declaration to reserve memory. The variable declaration will happen automatically when we assign value to it.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3234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938957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Rules To Declare Variable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name must start with a letter or the underscore character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name cannot start with a number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name can only contain alpha-numeric characters and underscores (A-z, 0-9, and _ )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names are case-sensitive (age, Age and AGE are three different variables)</a:t>
            </a:r>
          </a:p>
        </p:txBody>
      </p:sp>
    </p:spTree>
    <p:extLst>
      <p:ext uri="{BB962C8B-B14F-4D97-AF65-F5344CB8AC3E}">
        <p14:creationId xmlns:p14="http://schemas.microsoft.com/office/powerpoint/2010/main" xmlns="" val="12827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Variables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has no command for declaring a variable.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is created the moment you first assign a value to it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do not need to be declared with any particular type, and can even change type after they have been set.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equal (=) operator is used to assign value to a variable.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: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5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= "John"</a:t>
            </a:r>
          </a:p>
        </p:txBody>
      </p:sp>
    </p:spTree>
    <p:extLst>
      <p:ext uri="{BB962C8B-B14F-4D97-AF65-F5344CB8AC3E}">
        <p14:creationId xmlns:p14="http://schemas.microsoft.com/office/powerpoint/2010/main" xmlns="" val="82280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Assignment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allows us to assign a value to multiple variables in a single statement, which is also known as multiple assignments.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apply multiple assignments in two ways, either by assigning a single value to multiple variables or assigning multiple values to multiple variables. Consider the following example.</a:t>
            </a:r>
          </a:p>
          <a:p>
            <a:pPr algn="just">
              <a:lnSpc>
                <a:spcPct val="150000"/>
              </a:lnSpc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34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43" y="2190749"/>
            <a:ext cx="11781183" cy="39862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supports multiple programming pattern, including object-oriented, imperative, and functional or procedural programming styles.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is not intended to work in a particular area, such as web programming. That is why it is known as multipurpose programming language because it can be used with web, enterprise, 3D CAD, etc.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don't need to use data types to declare variable because it is dynamically typed so we can write a=10 to assign an integer value in an integer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573543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Assigning single value to multiple variables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x=y=z=50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print(x)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print(y)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print(z)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50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50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8621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Assigning multiple values to multiple variables: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a,b,c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=5,10,15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a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b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c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10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15 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values will be assigned in the order in which variables appear.</a:t>
            </a:r>
          </a:p>
        </p:txBody>
      </p:sp>
    </p:spTree>
    <p:extLst>
      <p:ext uri="{BB962C8B-B14F-4D97-AF65-F5344CB8AC3E}">
        <p14:creationId xmlns:p14="http://schemas.microsoft.com/office/powerpoint/2010/main" xmlns="" val="36816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Variable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Python print statement is often used to output variables.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combine both text and a variable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Python uses the </a:t>
            </a:r>
            <a:r>
              <a:rPr lang="en-US" sz="28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character: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"awesome"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print("Python is " + 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388C2-EFA0-408A-B03A-236C5AEB92B2}"/>
              </a:ext>
            </a:extLst>
          </p:cNvPr>
          <p:cNvSpPr txBox="1"/>
          <p:nvPr/>
        </p:nvSpPr>
        <p:spPr>
          <a:xfrm>
            <a:off x="371061" y="5506371"/>
            <a:ext cx="6096000" cy="10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1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is awesome</a:t>
            </a:r>
          </a:p>
        </p:txBody>
      </p:sp>
    </p:spTree>
    <p:extLst>
      <p:ext uri="{BB962C8B-B14F-4D97-AF65-F5344CB8AC3E}">
        <p14:creationId xmlns:p14="http://schemas.microsoft.com/office/powerpoint/2010/main" xmlns="" val="60327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Variable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also use the + character to add a variable to another variable: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"Python is "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= "awesome"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 =  x + 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388C2-EFA0-408A-B03A-236C5AEB92B2}"/>
              </a:ext>
            </a:extLst>
          </p:cNvPr>
          <p:cNvSpPr txBox="1"/>
          <p:nvPr/>
        </p:nvSpPr>
        <p:spPr>
          <a:xfrm>
            <a:off x="5539409" y="4014352"/>
            <a:ext cx="6096000" cy="10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1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is awesome</a:t>
            </a:r>
          </a:p>
        </p:txBody>
      </p:sp>
    </p:spTree>
    <p:extLst>
      <p:ext uri="{BB962C8B-B14F-4D97-AF65-F5344CB8AC3E}">
        <p14:creationId xmlns:p14="http://schemas.microsoft.com/office/powerpoint/2010/main" xmlns="" val="360392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Variable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try to combine a string and a number, Python will give you an error: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5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= "John"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print(x +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388C2-EFA0-408A-B03A-236C5AEB92B2}"/>
              </a:ext>
            </a:extLst>
          </p:cNvPr>
          <p:cNvSpPr txBox="1"/>
          <p:nvPr/>
        </p:nvSpPr>
        <p:spPr>
          <a:xfrm>
            <a:off x="4943061" y="3789065"/>
            <a:ext cx="7129670" cy="10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sz="21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unsupported operand type(s) for +: 'int' and 'str'</a:t>
            </a:r>
          </a:p>
        </p:txBody>
      </p:sp>
    </p:spTree>
    <p:extLst>
      <p:ext uri="{BB962C8B-B14F-4D97-AF65-F5344CB8AC3E}">
        <p14:creationId xmlns:p14="http://schemas.microsoft.com/office/powerpoint/2010/main" xmlns="" val="404190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841708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that are created outside of a function (as in all of the examples above) are known as global variables.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variables can be used by everyone, both inside of functions and outside.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“VTCBB"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myfunc():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print("Python is " + x)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myfunc()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388C2-EFA0-408A-B03A-236C5AEB92B2}"/>
              </a:ext>
            </a:extLst>
          </p:cNvPr>
          <p:cNvSpPr txBox="1"/>
          <p:nvPr/>
        </p:nvSpPr>
        <p:spPr>
          <a:xfrm>
            <a:off x="5618922" y="5326950"/>
            <a:ext cx="7129670" cy="100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VTCBB</a:t>
            </a:r>
          </a:p>
        </p:txBody>
      </p:sp>
    </p:spTree>
    <p:extLst>
      <p:ext uri="{BB962C8B-B14F-4D97-AF65-F5344CB8AC3E}">
        <p14:creationId xmlns:p14="http://schemas.microsoft.com/office/powerpoint/2010/main" xmlns="" val="1166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Global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1841708"/>
            <a:ext cx="11820939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create a variable with the same name inside a function, this variable will be local, and can only be used inside the function.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global variable with the same name will remain as it was, global and with the original value.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“</a:t>
            </a:r>
            <a:r>
              <a:rPr lang="en-US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vtcbb</a:t>
            </a: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0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20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myfunc</a:t>
            </a:r>
            <a:r>
              <a:rPr lang="en-US" sz="20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0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 = "fantastic" 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print("Python is " + x)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0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myfunc()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print("Python is " + 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E5388C2-EFA0-408A-B03A-236C5AEB92B2}"/>
              </a:ext>
            </a:extLst>
          </p:cNvPr>
          <p:cNvSpPr txBox="1"/>
          <p:nvPr/>
        </p:nvSpPr>
        <p:spPr>
          <a:xfrm>
            <a:off x="6427305" y="4704098"/>
            <a:ext cx="7129670" cy="1486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is fantastic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is </a:t>
            </a:r>
            <a:r>
              <a:rPr lang="en-US" sz="2100" b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vtcbb</a:t>
            </a:r>
            <a:endParaRPr lang="en-US" sz="2100" b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072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726922"/>
            <a:ext cx="11820939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 Variable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can delete the variable using the del keyword.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&lt;</a:t>
            </a:r>
            <a:r>
              <a:rPr lang="en-US" sz="2100" b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variable_name</a:t>
            </a:r>
            <a:r>
              <a:rPr lang="en-US" sz="2100" b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</a:p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following example, we create a variable x and assign value to it. We deleted variable x, and print it, we get the error "variable x is not defined". The variable x will no longer use in future.</a:t>
            </a:r>
          </a:p>
          <a:p>
            <a:pPr algn="just">
              <a:lnSpc>
                <a:spcPct val="150000"/>
              </a:lnSpc>
            </a:pPr>
            <a:endParaRPr lang="en-US" sz="21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1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0" y="2044974"/>
            <a:ext cx="5194853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-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Assigning a value to x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= 6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print(x)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deleting a variable. 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 x  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print(x)  </a:t>
            </a:r>
          </a:p>
        </p:txBody>
      </p:sp>
    </p:spTree>
    <p:extLst>
      <p:ext uri="{BB962C8B-B14F-4D97-AF65-F5344CB8AC3E}">
        <p14:creationId xmlns:p14="http://schemas.microsoft.com/office/powerpoint/2010/main" xmlns="" val="264123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CA73490-A710-4B07-8CE3-BB83F3DA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0" y="2019783"/>
            <a:ext cx="11600953" cy="3986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File "C:/Users/DEVANSH SHARMA/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PycharmProjects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/Hello/multiprocessing.py", line 389, in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print(x)</a:t>
            </a:r>
          </a:p>
          <a:p>
            <a:pPr marL="0" indent="0">
              <a:buNone/>
            </a:pPr>
            <a:r>
              <a:rPr lang="en-US" sz="2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name 'x' is not defined</a:t>
            </a:r>
          </a:p>
        </p:txBody>
      </p:sp>
    </p:spTree>
    <p:extLst>
      <p:ext uri="{BB962C8B-B14F-4D97-AF65-F5344CB8AC3E}">
        <p14:creationId xmlns:p14="http://schemas.microsoft.com/office/powerpoint/2010/main" xmlns="" val="242720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works on different platforms (Windows, Mac, Linux, Raspberry Pi,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has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syntax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to the English language.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has syntax that allows developers to write programs with fewer lines than some other programming languages.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runs on an interpreter system, meaning that code can be executed as soon as it is written. This means that prototyping can be very quick.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Python can be treated in a procedural way, an object-oriented way or a functional way.</a:t>
            </a:r>
          </a:p>
        </p:txBody>
      </p:sp>
    </p:spTree>
    <p:extLst>
      <p:ext uri="{BB962C8B-B14F-4D97-AF65-F5344CB8AC3E}">
        <p14:creationId xmlns:p14="http://schemas.microsoft.com/office/powerpoint/2010/main" xmlns="" val="407504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9628632" cy="3986213"/>
          </a:xfrm>
        </p:spPr>
        <p:txBody>
          <a:bodyPr>
            <a:norm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Python has five standard data types 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xmlns="" val="13934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data types store numeric values.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They are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data types, means that changing the value of a number data type results in a newly allocated object.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objects are created when you assign a value to them.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For example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	var1 = 1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	var2 = 10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26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Python supports three types of numeric data.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- Integer value can be any length such as integers 10, 2, 29, -20, -150 etc. Python has no restriction on the length of an integer.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- Float is used to store floating-point numbers like 1.9, 9.902, 15.2, etc. It is accurate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upto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15 decimal points.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- A complex number contains an ordered pair, i.e., x +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iy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where x and y denote the real and imaginary parts, respectively. The complex numbers like 2.14j, 2.0 + 2.3j,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161898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Number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Python provides the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type()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function to know the data-type of the variable.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Similarly, the </a:t>
            </a:r>
            <a:r>
              <a:rPr lang="en-US" sz="21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isinstance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function is used to check an object belongs to a particular class.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Python creates Number objects when a number is assigned to a variable.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 = 5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print("The type of a", type(a))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844B7CA-4E54-4F37-A533-29843627A0CC}"/>
              </a:ext>
            </a:extLst>
          </p:cNvPr>
          <p:cNvSpPr txBox="1"/>
          <p:nvPr/>
        </p:nvSpPr>
        <p:spPr>
          <a:xfrm>
            <a:off x="5804452" y="5492092"/>
            <a:ext cx="51706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The type of a &lt;class 'int'&gt;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624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We can create string simply by enclosing characters in quotes.</a:t>
            </a:r>
          </a:p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Python treats single quotes the same as double quotes.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For example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var1 = 'Hello World!'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var2 = "Python Programming"</a:t>
            </a:r>
          </a:p>
        </p:txBody>
      </p:sp>
    </p:spTree>
    <p:extLst>
      <p:ext uri="{BB962C8B-B14F-4D97-AF65-F5344CB8AC3E}">
        <p14:creationId xmlns:p14="http://schemas.microsoft.com/office/powerpoint/2010/main" xmlns="" val="2637241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Python </a:t>
            </a:r>
            <a:r>
              <a:rPr lang="en-US" sz="2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does not support a character type</a:t>
            </a:r>
            <a:r>
              <a:rPr lang="en-US" sz="2100" b="0" i="0" dirty="0">
                <a:effectLst/>
                <a:latin typeface="Arial" panose="020B0604020202020204" pitchFamily="34" charset="0"/>
              </a:rPr>
              <a:t>; these are treated as strings of length one, thus also considered a substring.</a:t>
            </a:r>
          </a:p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To access substrings, use the square brackets for slicing along with the index or indices to obtain your substring.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For example 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var1 = 'Hello World!'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var2 = "Python Programming"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43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var1 = 'Hello World!'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var2 = "Python Programming“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"var1[0]: ", var1[0]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"var2[1:5]: ", var2[1:5]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Output: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var1[0]:  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var2[1:5]:  </a:t>
            </a:r>
            <a:r>
              <a:rPr lang="en-US" sz="2100" b="0" i="0" dirty="0" err="1">
                <a:effectLst/>
                <a:latin typeface="Arial" panose="020B0604020202020204" pitchFamily="34" charset="0"/>
              </a:rPr>
              <a:t>ytho</a:t>
            </a:r>
            <a:endParaRPr lang="en-US" sz="2100" b="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1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16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str1 = 'hello Python' #string str1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str2 = ' how are you' #string str2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(str1[0:2]) #printing first two character using slice operator  </a:t>
            </a:r>
            <a:r>
              <a:rPr lang="en-US" sz="21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100" b="0" i="0" dirty="0">
                <a:effectLst/>
                <a:latin typeface="Arial" panose="020B0604020202020204" pitchFamily="34" charset="0"/>
              </a:rPr>
              <a:t> he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(str1[4]) #printing 4th character of the string    </a:t>
            </a:r>
            <a:r>
              <a:rPr lang="en-US" sz="21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o</a:t>
            </a:r>
            <a:endParaRPr lang="en-US" sz="2100" b="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(str1*2) #printing the string twice    </a:t>
            </a:r>
            <a:r>
              <a:rPr lang="en-US" sz="21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hello </a:t>
            </a:r>
            <a:r>
              <a:rPr lang="en-US" sz="2100" b="0" i="0" dirty="0" err="1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Pythonhello</a:t>
            </a:r>
            <a:r>
              <a:rPr lang="en-US" sz="21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 Python</a:t>
            </a:r>
            <a:endParaRPr lang="en-US" sz="2100" b="0" i="0" dirty="0">
              <a:effectLst/>
              <a:latin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(str1 + str2) #printing the concatenation of str1 and str2 </a:t>
            </a:r>
            <a:r>
              <a:rPr lang="en-US" sz="2100" b="0" i="0" dirty="0"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hello Python how are you</a:t>
            </a:r>
            <a:endParaRPr lang="en-US" sz="21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340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You can "update" an existing string by (re)assigning a variable to another string. </a:t>
            </a:r>
          </a:p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The new value can be related to its previous value or to a completely different string altogether.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var1 = 'Hello World!'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0" i="0" dirty="0">
                <a:effectLst/>
                <a:latin typeface="Arial" panose="020B0604020202020204" pitchFamily="34" charset="0"/>
              </a:rPr>
              <a:t>print "Updated String :- ", var1[:6] + 'Python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EEAE14-5921-4796-9C51-7908DFD9C309}"/>
              </a:ext>
            </a:extLst>
          </p:cNvPr>
          <p:cNvSpPr txBox="1"/>
          <p:nvPr/>
        </p:nvSpPr>
        <p:spPr>
          <a:xfrm>
            <a:off x="7055459" y="5962907"/>
            <a:ext cx="43997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String :-  Hello 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308816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28FB326-DE17-4C57-B0F9-BE41AD140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7712230"/>
              </p:ext>
            </p:extLst>
          </p:nvPr>
        </p:nvGraphicFramePr>
        <p:xfrm>
          <a:off x="0" y="1841708"/>
          <a:ext cx="12075910" cy="5068514"/>
        </p:xfrm>
        <a:graphic>
          <a:graphicData uri="http://schemas.openxmlformats.org/drawingml/2006/table">
            <a:tbl>
              <a:tblPr/>
              <a:tblGrid>
                <a:gridCol w="1325216">
                  <a:extLst>
                    <a:ext uri="{9D8B030D-6E8A-4147-A177-3AD203B41FA5}">
                      <a16:colId xmlns:a16="http://schemas.microsoft.com/office/drawing/2014/main" xmlns="" val="2199762729"/>
                    </a:ext>
                  </a:extLst>
                </a:gridCol>
                <a:gridCol w="7354957">
                  <a:extLst>
                    <a:ext uri="{9D8B030D-6E8A-4147-A177-3AD203B41FA5}">
                      <a16:colId xmlns:a16="http://schemas.microsoft.com/office/drawing/2014/main" xmlns="" val="2679026311"/>
                    </a:ext>
                  </a:extLst>
                </a:gridCol>
                <a:gridCol w="3395737">
                  <a:extLst>
                    <a:ext uri="{9D8B030D-6E8A-4147-A177-3AD203B41FA5}">
                      <a16:colId xmlns:a16="http://schemas.microsoft.com/office/drawing/2014/main" xmlns="" val="2249382838"/>
                    </a:ext>
                  </a:extLst>
                </a:gridCol>
              </a:tblGrid>
              <a:tr h="2944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7453268"/>
                  </a:ext>
                </a:extLst>
              </a:tr>
              <a:tr h="40973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Concatenation 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Adds values on either side of the operator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+ b will give 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HelloPython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82161032"/>
                  </a:ext>
                </a:extLst>
              </a:tr>
              <a:tr h="524978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Repetition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Creates new strings, concatenating multiple copies of the same string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a*2 will give -</a:t>
                      </a:r>
                      <a:r>
                        <a:rPr lang="en-US" sz="2000" dirty="0" err="1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HelloHello</a:t>
                      </a:r>
                      <a:endParaRPr lang="en-US" sz="2000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0796042"/>
                  </a:ext>
                </a:extLst>
              </a:tr>
              <a:tr h="29449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[]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Slice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Gives the character from the given index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a[1] will give e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4362023"/>
                  </a:ext>
                </a:extLst>
              </a:tr>
              <a:tr h="40973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: ]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Slice 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Gives the characters from the given range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a[1:4] will give ell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3938602"/>
                  </a:ext>
                </a:extLst>
              </a:tr>
              <a:tr h="50606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Membership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Returns true if a character exists in the given string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 in a will give 1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705296"/>
                  </a:ext>
                </a:extLst>
              </a:tr>
              <a:tr h="506069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in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Membership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Returns true if a character does not exist in the given string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not in a will give 1</a:t>
                      </a:r>
                    </a:p>
                  </a:txBody>
                  <a:tcPr marL="46351" marR="46351" marT="46351" marB="4635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652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874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Python Program : Print “Hello World”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print("Hello World")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takes only one statement without using a semicolon or curly braces in Python</a:t>
            </a:r>
          </a:p>
        </p:txBody>
      </p:sp>
    </p:spTree>
    <p:extLst>
      <p:ext uri="{BB962C8B-B14F-4D97-AF65-F5344CB8AC3E}">
        <p14:creationId xmlns:p14="http://schemas.microsoft.com/office/powerpoint/2010/main" xmlns="" val="261111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Triple-Quoted Strings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Triple-quoted strings are delimited by matching groups of three single quotes or three double quotes.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Escape sequences work in triple-quoted strings.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Single quotes, double quotes, and newlines can be included without escaping them.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 This provides a convenient way to create a string with both single and double quotes in it.</a:t>
            </a:r>
          </a:p>
        </p:txBody>
      </p:sp>
    </p:spTree>
    <p:extLst>
      <p:ext uri="{BB962C8B-B14F-4D97-AF65-F5344CB8AC3E}">
        <p14:creationId xmlns:p14="http://schemas.microsoft.com/office/powerpoint/2010/main" xmlns="" val="188894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Triple-Quoted Strings example: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print('''This string has a single (') and a double (") quote.'‘’)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Output: This string has a single (') and a double (") quote.</a:t>
            </a:r>
          </a:p>
        </p:txBody>
      </p:sp>
    </p:spTree>
    <p:extLst>
      <p:ext uri="{BB962C8B-B14F-4D97-AF65-F5344CB8AC3E}">
        <p14:creationId xmlns:p14="http://schemas.microsoft.com/office/powerpoint/2010/main" xmlns="" val="141086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String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Triple-Quoted Strings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Because newlines can be included without escaping them, this also allows for multiline strings: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For example: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print("""This is 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	string that spans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	across several lines""")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38BDDB-B53E-4F66-9D0A-0547FDEA23E6}"/>
              </a:ext>
            </a:extLst>
          </p:cNvPr>
          <p:cNvSpPr txBox="1"/>
          <p:nvPr/>
        </p:nvSpPr>
        <p:spPr>
          <a:xfrm>
            <a:off x="9384792" y="4655623"/>
            <a:ext cx="2955235" cy="1971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that spans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several lines</a:t>
            </a:r>
          </a:p>
        </p:txBody>
      </p:sp>
    </p:spTree>
    <p:extLst>
      <p:ext uri="{BB962C8B-B14F-4D97-AF65-F5344CB8AC3E}">
        <p14:creationId xmlns:p14="http://schemas.microsoft.com/office/powerpoint/2010/main" xmlns="" val="393345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List is an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ordered sequence </a:t>
            </a:r>
            <a:r>
              <a:rPr lang="en-US" sz="2100" dirty="0">
                <a:latin typeface="Arial" panose="020B0604020202020204" pitchFamily="34" charset="0"/>
              </a:rPr>
              <a:t>of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different type </a:t>
            </a:r>
            <a:r>
              <a:rPr lang="en-US" sz="2100" dirty="0">
                <a:latin typeface="Arial" panose="020B0604020202020204" pitchFamily="34" charset="0"/>
              </a:rPr>
              <a:t>of items.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The index starts from 0 in Python.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The items stored in the list are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separated with a comma (,) </a:t>
            </a:r>
            <a:r>
              <a:rPr lang="en-US" sz="2100" dirty="0">
                <a:latin typeface="Arial" panose="020B0604020202020204" pitchFamily="34" charset="0"/>
              </a:rPr>
              <a:t>and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enclosed within square brackets [].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For Example: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	        a = [1, 2.2, 'python']</a:t>
            </a:r>
          </a:p>
        </p:txBody>
      </p:sp>
    </p:spTree>
    <p:extLst>
      <p:ext uri="{BB962C8B-B14F-4D97-AF65-F5344CB8AC3E}">
        <p14:creationId xmlns:p14="http://schemas.microsoft.com/office/powerpoint/2010/main" xmlns="" val="1954282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Slicing Operator (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[ : ] </a:t>
            </a:r>
            <a:r>
              <a:rPr lang="en-US" sz="2100" dirty="0">
                <a:latin typeface="Arial" panose="020B0604020202020204" pitchFamily="34" charset="0"/>
              </a:rPr>
              <a:t>) :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Used t</a:t>
            </a: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extract an item or a range of items from a list.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en-US" sz="21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 = [1,”om”, “sai”,80 ] </a:t>
            </a: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print("a[2] = ", a[2]) 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	a[2] = sai</a:t>
            </a:r>
          </a:p>
          <a:p>
            <a:pPr lvl="1" algn="just">
              <a:lnSpc>
                <a:spcPct val="150000"/>
              </a:lnSpc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print("a[0:2] = ", a[0:2])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	a[0:2] = [0,”om”,”sai”]</a:t>
            </a:r>
          </a:p>
          <a:p>
            <a:pPr lvl="1" algn="just">
              <a:lnSpc>
                <a:spcPct val="150000"/>
              </a:lnSpc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print("a[2:] = ", a[2:]) 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	a[2:] = [“sai”,80]</a:t>
            </a:r>
          </a:p>
          <a:p>
            <a:pPr lvl="1" algn="just">
              <a:lnSpc>
                <a:spcPct val="150000"/>
              </a:lnSpc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Print(a)		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       [1,”om”,”sai”,80]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41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Lists are </a:t>
            </a:r>
            <a:r>
              <a:rPr lang="en-US" sz="2100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mutable</a:t>
            </a:r>
            <a:r>
              <a:rPr lang="en-US" sz="2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meaning, the value of elements of a list can be altered.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en-US" sz="2100" b="0" i="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 = [1,”om”, “sai”,80 ] 	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a[2]=“ram”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</a:rPr>
              <a:t>print (a)  	</a:t>
            </a:r>
            <a:r>
              <a:rPr lang="pt-BR" sz="21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</a:t>
            </a:r>
            <a:r>
              <a:rPr lang="pt-BR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[1,”om”,”ram”,80]</a:t>
            </a:r>
            <a:endParaRPr lang="pt-BR" sz="2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188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Tuple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Tuple is an ordered sequence of items same as a list. 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A tuple is a read-only data structure as we can't modify the size and value of the items of a tuple.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Difference Between List &amp; Tuple: 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Tuples are immutable. Tuples once created cannot be modified.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The items of the tuple are separated with a comma (,) and enclosed in parentheses ().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Tuples are used to write-protect data and are usually faster than lists as they cannot change dynamically.</a:t>
            </a:r>
          </a:p>
        </p:txBody>
      </p:sp>
    </p:spTree>
    <p:extLst>
      <p:ext uri="{BB962C8B-B14F-4D97-AF65-F5344CB8AC3E}">
        <p14:creationId xmlns:p14="http://schemas.microsoft.com/office/powerpoint/2010/main" xmlns="" val="402343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Tuple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For Example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tup  = ("hi", "Python", 2)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	t[2] = "hi“   </a:t>
            </a:r>
            <a:r>
              <a:rPr lang="en-US" sz="2100" dirty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# Try to modify 3</a:t>
            </a:r>
            <a:r>
              <a:rPr lang="en-US" sz="2100" baseline="300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rd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element. It display following error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Traceback (most recent call last):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  File "main.py", line 14, in &lt;module&gt;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    t[2] = "hi";</a:t>
            </a:r>
          </a:p>
          <a:p>
            <a:pPr marL="1371600" lvl="3" indent="0" algn="just">
              <a:lnSpc>
                <a:spcPct val="150000"/>
              </a:lnSpc>
              <a:buNone/>
            </a:pPr>
            <a:r>
              <a:rPr lang="en-US" sz="2100" dirty="0" err="1">
                <a:solidFill>
                  <a:srgbClr val="C00000"/>
                </a:solidFill>
                <a:latin typeface="Arial" panose="020B0604020202020204" pitchFamily="34" charset="0"/>
              </a:rPr>
              <a:t>TypeError</a:t>
            </a: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xmlns="" val="346365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Dictionary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20" y="2086044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Dictionary is an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unordered set of a key-value pair of items.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 It is like an associative array or a hash table where each key stores a specific value.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 Key can hold any primitive data type, whereas value is an arbitrary Python object.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When to used? </a:t>
            </a:r>
            <a:r>
              <a:rPr lang="en-US" sz="2100" dirty="0">
                <a:latin typeface="Arial" panose="020B0604020202020204" pitchFamily="34" charset="0"/>
              </a:rPr>
              <a:t>When we have a huge amount of data. Dictionaries are optimized for retrieving data. We must know the key to retrieve the value.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Dictionaries are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defined within braces { } </a:t>
            </a:r>
            <a:r>
              <a:rPr lang="en-US" sz="2100" dirty="0">
                <a:latin typeface="Arial" panose="020B0604020202020204" pitchFamily="34" charset="0"/>
              </a:rPr>
              <a:t>with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each item being a pair in the form “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key:value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”. </a:t>
            </a:r>
            <a:r>
              <a:rPr lang="en-US" sz="2100" dirty="0">
                <a:latin typeface="Arial" panose="020B0604020202020204" pitchFamily="34" charset="0"/>
              </a:rPr>
              <a:t>Key and value can be of any type.</a:t>
            </a:r>
          </a:p>
        </p:txBody>
      </p:sp>
    </p:spTree>
    <p:extLst>
      <p:ext uri="{BB962C8B-B14F-4D97-AF65-F5344CB8AC3E}">
        <p14:creationId xmlns:p14="http://schemas.microsoft.com/office/powerpoint/2010/main" xmlns="" val="276540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Dictionary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52" y="1841708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Dictionary is an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unordered set of a key-value pair of items.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 It is like an associative array or a hash table where each key stores a specific value.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When to used? </a:t>
            </a:r>
            <a:r>
              <a:rPr lang="en-US" sz="2100" dirty="0">
                <a:latin typeface="Arial" panose="020B0604020202020204" pitchFamily="34" charset="0"/>
              </a:rPr>
              <a:t>When we have a huge amount of data. Dictionaries are optimized for retrieving data. We must know the key to retrieve the value.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Arial" panose="020B0604020202020204" pitchFamily="34" charset="0"/>
              </a:rPr>
              <a:t>Dictionaries are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defined within braces { } </a:t>
            </a:r>
            <a:r>
              <a:rPr lang="en-US" sz="2100" dirty="0">
                <a:latin typeface="Arial" panose="020B0604020202020204" pitchFamily="34" charset="0"/>
              </a:rPr>
              <a:t>with </a:t>
            </a: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each item being a pair in the form “</a:t>
            </a:r>
            <a:r>
              <a:rPr lang="en-US" sz="2100" dirty="0" err="1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key:value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”. </a:t>
            </a:r>
            <a:r>
              <a:rPr lang="en-US" sz="2100" dirty="0">
                <a:latin typeface="Arial" panose="020B0604020202020204" pitchFamily="34" charset="0"/>
              </a:rPr>
              <a:t>Key and value can be of any type.</a:t>
            </a:r>
          </a:p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For example : </a:t>
            </a:r>
            <a:r>
              <a:rPr lang="en-US" sz="2100" dirty="0">
                <a:latin typeface="Arial" panose="020B0604020202020204" pitchFamily="34" charset="0"/>
              </a:rPr>
              <a:t>	d = {1:'Jimmy', 2:'Alex', 3:'john', 4:'mike'} </a:t>
            </a:r>
          </a:p>
        </p:txBody>
      </p:sp>
    </p:spTree>
    <p:extLst>
      <p:ext uri="{BB962C8B-B14F-4D97-AF65-F5344CB8AC3E}">
        <p14:creationId xmlns:p14="http://schemas.microsoft.com/office/powerpoint/2010/main" xmlns="" val="387050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Where Python is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938957"/>
            <a:ext cx="11781183" cy="398621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Desktop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Console-based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 Science and </a:t>
            </a: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Computer Vision or Image Processing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Speech Recognitions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01606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/>
              <a:t>Python Data Type : Dictionary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F31ECB-F52D-4CAA-914B-E96DAD7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52" y="1841708"/>
            <a:ext cx="11296154" cy="39862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Arial" panose="020B0604020202020204" pitchFamily="34" charset="0"/>
              </a:rPr>
              <a:t>For example : </a:t>
            </a:r>
            <a:r>
              <a:rPr lang="en-US" sz="2100" dirty="0">
                <a:latin typeface="Arial" panose="020B0604020202020204" pitchFamily="34" charset="0"/>
              </a:rPr>
              <a:t>	d = {1:'Jimmy', 2:'Alex', 3:'john', 4:'mike’}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# Printing dictionary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print (d)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 # </a:t>
            </a:r>
            <a:r>
              <a:rPr lang="en-US" sz="2100" dirty="0" err="1">
                <a:solidFill>
                  <a:srgbClr val="C00000"/>
                </a:solidFill>
                <a:latin typeface="Arial" panose="020B0604020202020204" pitchFamily="34" charset="0"/>
              </a:rPr>
              <a:t>Accesing</a:t>
            </a: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</a:rPr>
              <a:t> value using keys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print("1st name is "+d[1])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print (</a:t>
            </a:r>
            <a:r>
              <a:rPr lang="en-US" sz="2100" dirty="0" err="1">
                <a:latin typeface="Arial" panose="020B0604020202020204" pitchFamily="34" charset="0"/>
              </a:rPr>
              <a:t>d.keys</a:t>
            </a:r>
            <a:r>
              <a:rPr lang="en-US" sz="2100" dirty="0">
                <a:latin typeface="Arial" panose="020B0604020202020204" pitchFamily="34" charset="0"/>
              </a:rPr>
              <a:t>())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dirty="0">
                <a:latin typeface="Arial" panose="020B0604020202020204" pitchFamily="34" charset="0"/>
              </a:rPr>
              <a:t>print (</a:t>
            </a:r>
            <a:r>
              <a:rPr lang="en-US" sz="2100" dirty="0" err="1">
                <a:latin typeface="Arial" panose="020B0604020202020204" pitchFamily="34" charset="0"/>
              </a:rPr>
              <a:t>d.values</a:t>
            </a:r>
            <a:r>
              <a:rPr lang="en-US" sz="2100" dirty="0">
                <a:latin typeface="Arial" panose="020B0604020202020204" pitchFamily="34" charset="0"/>
              </a:rPr>
              <a:t>())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120CEC-0AA9-4EA5-8FED-C221D507F1EF}"/>
              </a:ext>
            </a:extLst>
          </p:cNvPr>
          <p:cNvSpPr txBox="1"/>
          <p:nvPr/>
        </p:nvSpPr>
        <p:spPr>
          <a:xfrm>
            <a:off x="6281532" y="3203821"/>
            <a:ext cx="5632174" cy="294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{1: 'Jimmy', 2: 'Alex', 3: 'john', 4: 'mike’}</a:t>
            </a:r>
          </a:p>
          <a:p>
            <a:pPr>
              <a:lnSpc>
                <a:spcPct val="150000"/>
              </a:lnSpc>
            </a:pPr>
            <a:endParaRPr lang="en-US" sz="2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name is Jimmy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dict_keys</a:t>
            </a: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([1, 2, 3, 4])</a:t>
            </a:r>
          </a:p>
          <a:p>
            <a:pPr>
              <a:lnSpc>
                <a:spcPct val="150000"/>
              </a:lnSpc>
            </a:pPr>
            <a:r>
              <a:rPr lang="en-US" sz="21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dict_values</a:t>
            </a:r>
            <a:r>
              <a:rPr lang="en-US" sz="21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(['Jimmy', 'Alex', 'john', 'mike'])</a:t>
            </a:r>
          </a:p>
        </p:txBody>
      </p:sp>
    </p:spTree>
    <p:extLst>
      <p:ext uri="{BB962C8B-B14F-4D97-AF65-F5344CB8AC3E}">
        <p14:creationId xmlns:p14="http://schemas.microsoft.com/office/powerpoint/2010/main" xmlns="" val="148307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 smtClean="0"/>
              <a:t>Characteristics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782201"/>
            <a:ext cx="11781183" cy="398621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Language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very close to human language like English language so it is called high level languag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e. So we don’t need to remember syntax in Python.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1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Easy To Code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Due to high level language it is very easy to write program in python than other language like c, 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, c# etc. It is developer friendly language so anybody can easily learn and code in python.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100" b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Typed Language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means data type is decided at run time not in advance. So no need to declare variable.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01606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DBB5-2EF5-4300-A5C8-F289D39F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52" y="479595"/>
            <a:ext cx="9628632" cy="1362113"/>
          </a:xfrm>
        </p:spPr>
        <p:txBody>
          <a:bodyPr/>
          <a:lstStyle/>
          <a:p>
            <a:r>
              <a:rPr lang="en-US" dirty="0" smtClean="0"/>
              <a:t>Characteristics of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FE4930-B7C9-4A1A-881B-DE8A9816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782201"/>
            <a:ext cx="11781183" cy="39862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Interpreted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Code is executed line by line at a time when we code. There is no need to compile python code. It makes easy to debug and run. Source code is converted into “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Portable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It can be run on any platform it means python program written in windows can easily run on Mac or Linux platform.</a:t>
            </a:r>
          </a:p>
          <a:p>
            <a:pPr>
              <a:lnSpc>
                <a:spcPct val="150000"/>
              </a:lnSpc>
              <a:buNone/>
            </a:pPr>
            <a:r>
              <a:rPr lang="en-US" sz="21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integrate it with any programming language like </a:t>
            </a:r>
            <a:r>
              <a:rPr lang="en-US" sz="2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c,c</a:t>
            </a:r>
            <a:r>
              <a:rPr lang="en-US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++,c#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606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2067</TotalTime>
  <Words>3673</Words>
  <Application>Microsoft Office PowerPoint</Application>
  <PresentationFormat>Custom</PresentationFormat>
  <Paragraphs>489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Educational subjects 16x9</vt:lpstr>
      <vt:lpstr>PYTHON</vt:lpstr>
      <vt:lpstr>INTRODUCTION</vt:lpstr>
      <vt:lpstr>INTRODUCTION</vt:lpstr>
      <vt:lpstr>INTRODUCTION</vt:lpstr>
      <vt:lpstr>Why Python?</vt:lpstr>
      <vt:lpstr>First Python Program : Print “Hello World”</vt:lpstr>
      <vt:lpstr>Where Python is used?</vt:lpstr>
      <vt:lpstr>Characteristics of Python</vt:lpstr>
      <vt:lpstr>Characteristics of Python</vt:lpstr>
      <vt:lpstr>Characteristics of Python</vt:lpstr>
      <vt:lpstr>Structure of Python Programming Language</vt:lpstr>
      <vt:lpstr>Structure of Python Programming Language</vt:lpstr>
      <vt:lpstr>Structure of Python Programming Language</vt:lpstr>
      <vt:lpstr>Structure of Python Programming Language</vt:lpstr>
      <vt:lpstr>Structure of Python Programming Language</vt:lpstr>
      <vt:lpstr>Structure of Python Programming Language</vt:lpstr>
      <vt:lpstr>Structure of Python Programming Language</vt:lpstr>
      <vt:lpstr>Structure of Python Programming Language</vt:lpstr>
      <vt:lpstr>PYTHON INSTALLATION</vt:lpstr>
      <vt:lpstr>PYTHON IDLE</vt:lpstr>
      <vt:lpstr>Structure of Python Programming Language</vt:lpstr>
      <vt:lpstr>Structure of Python Programming Language</vt:lpstr>
      <vt:lpstr>Structure of Python Programming Language</vt:lpstr>
      <vt:lpstr>Python Code Indention</vt:lpstr>
      <vt:lpstr>Python Code Indention</vt:lpstr>
      <vt:lpstr>Python Code Indention</vt:lpstr>
      <vt:lpstr>Line Continuation </vt:lpstr>
      <vt:lpstr>Line Continuation </vt:lpstr>
      <vt:lpstr>Line Continuation </vt:lpstr>
      <vt:lpstr>Line Continuation </vt:lpstr>
      <vt:lpstr>Line Continuation </vt:lpstr>
      <vt:lpstr>Comment</vt:lpstr>
      <vt:lpstr>Comment</vt:lpstr>
      <vt:lpstr>Comment</vt:lpstr>
      <vt:lpstr>Python Identifier</vt:lpstr>
      <vt:lpstr>Python Variable</vt:lpstr>
      <vt:lpstr>Python Variable</vt:lpstr>
      <vt:lpstr>Python Variable</vt:lpstr>
      <vt:lpstr>Python Variable</vt:lpstr>
      <vt:lpstr>Python Variable</vt:lpstr>
      <vt:lpstr>Python Variable</vt:lpstr>
      <vt:lpstr>Python Variable</vt:lpstr>
      <vt:lpstr>Python Variable</vt:lpstr>
      <vt:lpstr>Python Variable</vt:lpstr>
      <vt:lpstr>Python Global Variable</vt:lpstr>
      <vt:lpstr>Python Global Variable</vt:lpstr>
      <vt:lpstr>Python Variable</vt:lpstr>
      <vt:lpstr>Python Variable</vt:lpstr>
      <vt:lpstr>Python Variable</vt:lpstr>
      <vt:lpstr>Python Data Type</vt:lpstr>
      <vt:lpstr>Python Data Type : Number</vt:lpstr>
      <vt:lpstr>Python Data Type : Number</vt:lpstr>
      <vt:lpstr>Python Data Type : Number</vt:lpstr>
      <vt:lpstr>Python Data Type : String</vt:lpstr>
      <vt:lpstr>Python Data Type : String</vt:lpstr>
      <vt:lpstr>Python Data Type : String</vt:lpstr>
      <vt:lpstr>Python Data Type : String</vt:lpstr>
      <vt:lpstr>Python Data Type : String</vt:lpstr>
      <vt:lpstr>Python Data Type : String</vt:lpstr>
      <vt:lpstr>Python Data Type : String</vt:lpstr>
      <vt:lpstr>Python Data Type : String</vt:lpstr>
      <vt:lpstr>Python Data Type : String</vt:lpstr>
      <vt:lpstr>Python Data Type : List</vt:lpstr>
      <vt:lpstr>Python Data Type : List</vt:lpstr>
      <vt:lpstr>Python Data Type : List</vt:lpstr>
      <vt:lpstr>Python Data Type : Tuple</vt:lpstr>
      <vt:lpstr>Python Data Type : Tuple</vt:lpstr>
      <vt:lpstr>Python Data Type : Dictionary</vt:lpstr>
      <vt:lpstr>Python Data Type : Dictionary</vt:lpstr>
      <vt:lpstr>Python Data Type : Dictionary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</dc:title>
  <dc:creator>Amit Patel</dc:creator>
  <cp:lastModifiedBy>Amit</cp:lastModifiedBy>
  <cp:revision>56</cp:revision>
  <dcterms:created xsi:type="dcterms:W3CDTF">2021-02-01T06:54:51Z</dcterms:created>
  <dcterms:modified xsi:type="dcterms:W3CDTF">2021-06-02T08:00:47Z</dcterms:modified>
</cp:coreProperties>
</file>