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3B77A-DD3A-499A-BCF1-3650260123F3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A8CDE6-6FD7-4089-B5CE-299A72C9CBA2}">
      <dgm:prSet phldrT="[Text]"/>
      <dgm:spPr/>
      <dgm:t>
        <a:bodyPr/>
        <a:lstStyle/>
        <a:p>
          <a:r>
            <a:rPr lang="en-US" dirty="0" smtClean="0"/>
            <a:t>Decimal</a:t>
          </a:r>
          <a:endParaRPr lang="en-US" dirty="0"/>
        </a:p>
      </dgm:t>
    </dgm:pt>
    <dgm:pt modelId="{7AFBBEEA-45F9-4350-A1DC-DF0B63E2C975}" type="parTrans" cxnId="{4AB9AE3E-52AD-4278-B775-BD9CC3178BCD}">
      <dgm:prSet/>
      <dgm:spPr/>
      <dgm:t>
        <a:bodyPr/>
        <a:lstStyle/>
        <a:p>
          <a:endParaRPr lang="en-US"/>
        </a:p>
      </dgm:t>
    </dgm:pt>
    <dgm:pt modelId="{9C9481A1-FD26-4496-9867-4DA21E627E45}" type="sibTrans" cxnId="{4AB9AE3E-52AD-4278-B775-BD9CC3178BCD}">
      <dgm:prSet/>
      <dgm:spPr/>
      <dgm:t>
        <a:bodyPr/>
        <a:lstStyle/>
        <a:p>
          <a:endParaRPr lang="en-US"/>
        </a:p>
      </dgm:t>
    </dgm:pt>
    <dgm:pt modelId="{A45A7664-0AC3-4446-8203-9A3266E4F75E}">
      <dgm:prSet phldrT="[Text]"/>
      <dgm:spPr/>
      <dgm:t>
        <a:bodyPr/>
        <a:lstStyle/>
        <a:p>
          <a:r>
            <a:rPr lang="en-US" dirty="0" smtClean="0"/>
            <a:t>Double</a:t>
          </a:r>
          <a:endParaRPr lang="en-US" dirty="0"/>
        </a:p>
      </dgm:t>
    </dgm:pt>
    <dgm:pt modelId="{60F34AFE-0631-4CEC-B104-FBF3AF653B45}" type="parTrans" cxnId="{6BF653A9-722A-4033-A64E-202DCEB047DD}">
      <dgm:prSet/>
      <dgm:spPr/>
      <dgm:t>
        <a:bodyPr/>
        <a:lstStyle/>
        <a:p>
          <a:endParaRPr lang="en-US"/>
        </a:p>
      </dgm:t>
    </dgm:pt>
    <dgm:pt modelId="{7E671208-B196-4D1C-ADD8-2AB6B18135AF}" type="sibTrans" cxnId="{6BF653A9-722A-4033-A64E-202DCEB047DD}">
      <dgm:prSet/>
      <dgm:spPr/>
      <dgm:t>
        <a:bodyPr/>
        <a:lstStyle/>
        <a:p>
          <a:endParaRPr lang="en-US"/>
        </a:p>
      </dgm:t>
    </dgm:pt>
    <dgm:pt modelId="{0FCD528C-7DFC-4527-B653-C01621551B0F}">
      <dgm:prSet phldrT="[Text]"/>
      <dgm:spPr/>
      <dgm:t>
        <a:bodyPr/>
        <a:lstStyle/>
        <a:p>
          <a:r>
            <a:rPr lang="en-US" dirty="0" smtClean="0"/>
            <a:t>Integer</a:t>
          </a:r>
          <a:endParaRPr lang="en-US" dirty="0"/>
        </a:p>
      </dgm:t>
    </dgm:pt>
    <dgm:pt modelId="{F21DE3F0-DFC1-45DE-B731-37A1FD366A10}" type="parTrans" cxnId="{B76577FF-6603-40A0-8E67-D244A2D03266}">
      <dgm:prSet/>
      <dgm:spPr/>
      <dgm:t>
        <a:bodyPr/>
        <a:lstStyle/>
        <a:p>
          <a:endParaRPr lang="en-US"/>
        </a:p>
      </dgm:t>
    </dgm:pt>
    <dgm:pt modelId="{469DB57E-44CB-49E9-A5AD-BBA17897DA77}" type="sibTrans" cxnId="{B76577FF-6603-40A0-8E67-D244A2D03266}">
      <dgm:prSet/>
      <dgm:spPr/>
      <dgm:t>
        <a:bodyPr/>
        <a:lstStyle/>
        <a:p>
          <a:endParaRPr lang="en-US"/>
        </a:p>
      </dgm:t>
    </dgm:pt>
    <dgm:pt modelId="{5EC84124-1D07-480A-9972-929694CA09B3}">
      <dgm:prSet phldrT="[Text]"/>
      <dgm:spPr/>
      <dgm:t>
        <a:bodyPr/>
        <a:lstStyle/>
        <a:p>
          <a:r>
            <a:rPr lang="en-US" dirty="0" smtClean="0"/>
            <a:t>Short</a:t>
          </a:r>
          <a:endParaRPr lang="en-US" dirty="0"/>
        </a:p>
      </dgm:t>
    </dgm:pt>
    <dgm:pt modelId="{D6CA5544-B776-4D1B-B6C4-B9E1C1BBA74B}" type="parTrans" cxnId="{A05D4800-EF3C-47C5-9C50-0D32BCE21914}">
      <dgm:prSet/>
      <dgm:spPr/>
      <dgm:t>
        <a:bodyPr/>
        <a:lstStyle/>
        <a:p>
          <a:endParaRPr lang="en-US"/>
        </a:p>
      </dgm:t>
    </dgm:pt>
    <dgm:pt modelId="{DA3E9675-E8F8-4A41-A617-327A6E120C83}" type="sibTrans" cxnId="{A05D4800-EF3C-47C5-9C50-0D32BCE21914}">
      <dgm:prSet/>
      <dgm:spPr/>
      <dgm:t>
        <a:bodyPr/>
        <a:lstStyle/>
        <a:p>
          <a:endParaRPr lang="en-US"/>
        </a:p>
      </dgm:t>
    </dgm:pt>
    <dgm:pt modelId="{B55D5BB1-C870-4EC2-AC1C-D38A2ECBD28A}" type="pres">
      <dgm:prSet presAssocID="{D043B77A-DD3A-499A-BCF1-3650260123F3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2BCC0B-7BAC-4CE0-9725-3F25AE745B3E}" type="pres">
      <dgm:prSet presAssocID="{D043B77A-DD3A-499A-BCF1-3650260123F3}" presName="comp1" presStyleCnt="0"/>
      <dgm:spPr/>
    </dgm:pt>
    <dgm:pt modelId="{50749227-B330-4213-A71D-FEF08AC8475D}" type="pres">
      <dgm:prSet presAssocID="{D043B77A-DD3A-499A-BCF1-3650260123F3}" presName="circle1" presStyleLbl="node1" presStyleIdx="0" presStyleCnt="4"/>
      <dgm:spPr/>
      <dgm:t>
        <a:bodyPr/>
        <a:lstStyle/>
        <a:p>
          <a:endParaRPr lang="en-US"/>
        </a:p>
      </dgm:t>
    </dgm:pt>
    <dgm:pt modelId="{4FC8C1B0-4487-42A9-A7D1-C6B18F241D3C}" type="pres">
      <dgm:prSet presAssocID="{D043B77A-DD3A-499A-BCF1-3650260123F3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5CCD1-1073-4718-8A69-D62A527E3239}" type="pres">
      <dgm:prSet presAssocID="{D043B77A-DD3A-499A-BCF1-3650260123F3}" presName="comp2" presStyleCnt="0"/>
      <dgm:spPr/>
    </dgm:pt>
    <dgm:pt modelId="{D2F7D221-434B-41C4-A790-436ABF9C460A}" type="pres">
      <dgm:prSet presAssocID="{D043B77A-DD3A-499A-BCF1-3650260123F3}" presName="circle2" presStyleLbl="node1" presStyleIdx="1" presStyleCnt="4"/>
      <dgm:spPr/>
      <dgm:t>
        <a:bodyPr/>
        <a:lstStyle/>
        <a:p>
          <a:endParaRPr lang="en-US"/>
        </a:p>
      </dgm:t>
    </dgm:pt>
    <dgm:pt modelId="{58F7594A-F2D0-4EE0-AE62-257480E03A27}" type="pres">
      <dgm:prSet presAssocID="{D043B77A-DD3A-499A-BCF1-3650260123F3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5CC97-4A68-4DB1-829E-A9F473FFE32F}" type="pres">
      <dgm:prSet presAssocID="{D043B77A-DD3A-499A-BCF1-3650260123F3}" presName="comp3" presStyleCnt="0"/>
      <dgm:spPr/>
    </dgm:pt>
    <dgm:pt modelId="{96BD677A-3D8B-4610-B4FF-A237B2CA552A}" type="pres">
      <dgm:prSet presAssocID="{D043B77A-DD3A-499A-BCF1-3650260123F3}" presName="circle3" presStyleLbl="node1" presStyleIdx="2" presStyleCnt="4"/>
      <dgm:spPr/>
      <dgm:t>
        <a:bodyPr/>
        <a:lstStyle/>
        <a:p>
          <a:endParaRPr lang="en-US"/>
        </a:p>
      </dgm:t>
    </dgm:pt>
    <dgm:pt modelId="{3C14B981-71D7-4365-8DB2-E8BB28057EE5}" type="pres">
      <dgm:prSet presAssocID="{D043B77A-DD3A-499A-BCF1-3650260123F3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15470-EBCC-42BB-9B9A-CE19F2352A6A}" type="pres">
      <dgm:prSet presAssocID="{D043B77A-DD3A-499A-BCF1-3650260123F3}" presName="comp4" presStyleCnt="0"/>
      <dgm:spPr/>
    </dgm:pt>
    <dgm:pt modelId="{2C61FCE4-98F8-4CFF-B0E8-3E8278178355}" type="pres">
      <dgm:prSet presAssocID="{D043B77A-DD3A-499A-BCF1-3650260123F3}" presName="circle4" presStyleLbl="node1" presStyleIdx="3" presStyleCnt="4"/>
      <dgm:spPr/>
      <dgm:t>
        <a:bodyPr/>
        <a:lstStyle/>
        <a:p>
          <a:endParaRPr lang="en-US"/>
        </a:p>
      </dgm:t>
    </dgm:pt>
    <dgm:pt modelId="{3F181F6C-B848-4EBB-91AD-B8DF972080F5}" type="pres">
      <dgm:prSet presAssocID="{D043B77A-DD3A-499A-BCF1-3650260123F3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5D4800-EF3C-47C5-9C50-0D32BCE21914}" srcId="{D043B77A-DD3A-499A-BCF1-3650260123F3}" destId="{5EC84124-1D07-480A-9972-929694CA09B3}" srcOrd="3" destOrd="0" parTransId="{D6CA5544-B776-4D1B-B6C4-B9E1C1BBA74B}" sibTransId="{DA3E9675-E8F8-4A41-A617-327A6E120C83}"/>
    <dgm:cxn modelId="{19F95C5B-94A6-44D8-AAE0-301A5865E9B8}" type="presOf" srcId="{D043B77A-DD3A-499A-BCF1-3650260123F3}" destId="{B55D5BB1-C870-4EC2-AC1C-D38A2ECBD28A}" srcOrd="0" destOrd="0" presId="urn:microsoft.com/office/officeart/2005/8/layout/venn2"/>
    <dgm:cxn modelId="{7B9C2168-6223-48F6-BB5C-CFF292C2DA05}" type="presOf" srcId="{09A8CDE6-6FD7-4089-B5CE-299A72C9CBA2}" destId="{50749227-B330-4213-A71D-FEF08AC8475D}" srcOrd="0" destOrd="0" presId="urn:microsoft.com/office/officeart/2005/8/layout/venn2"/>
    <dgm:cxn modelId="{6BF653A9-722A-4033-A64E-202DCEB047DD}" srcId="{D043B77A-DD3A-499A-BCF1-3650260123F3}" destId="{A45A7664-0AC3-4446-8203-9A3266E4F75E}" srcOrd="1" destOrd="0" parTransId="{60F34AFE-0631-4CEC-B104-FBF3AF653B45}" sibTransId="{7E671208-B196-4D1C-ADD8-2AB6B18135AF}"/>
    <dgm:cxn modelId="{EFB2393B-00D6-47F2-AA79-DE725A6E994D}" type="presOf" srcId="{0FCD528C-7DFC-4527-B653-C01621551B0F}" destId="{3C14B981-71D7-4365-8DB2-E8BB28057EE5}" srcOrd="1" destOrd="0" presId="urn:microsoft.com/office/officeart/2005/8/layout/venn2"/>
    <dgm:cxn modelId="{753BD5C1-2FB3-48D6-BA57-827B39B518FC}" type="presOf" srcId="{A45A7664-0AC3-4446-8203-9A3266E4F75E}" destId="{58F7594A-F2D0-4EE0-AE62-257480E03A27}" srcOrd="1" destOrd="0" presId="urn:microsoft.com/office/officeart/2005/8/layout/venn2"/>
    <dgm:cxn modelId="{37F348DA-A915-423F-9891-374812F19608}" type="presOf" srcId="{09A8CDE6-6FD7-4089-B5CE-299A72C9CBA2}" destId="{4FC8C1B0-4487-42A9-A7D1-C6B18F241D3C}" srcOrd="1" destOrd="0" presId="urn:microsoft.com/office/officeart/2005/8/layout/venn2"/>
    <dgm:cxn modelId="{EEB1F453-B7B7-4CE2-8C29-4B2CBBAEEC68}" type="presOf" srcId="{A45A7664-0AC3-4446-8203-9A3266E4F75E}" destId="{D2F7D221-434B-41C4-A790-436ABF9C460A}" srcOrd="0" destOrd="0" presId="urn:microsoft.com/office/officeart/2005/8/layout/venn2"/>
    <dgm:cxn modelId="{5B3AB9A4-4A10-49C4-A1E2-84A8507B58DD}" type="presOf" srcId="{5EC84124-1D07-480A-9972-929694CA09B3}" destId="{3F181F6C-B848-4EBB-91AD-B8DF972080F5}" srcOrd="1" destOrd="0" presId="urn:microsoft.com/office/officeart/2005/8/layout/venn2"/>
    <dgm:cxn modelId="{B76577FF-6603-40A0-8E67-D244A2D03266}" srcId="{D043B77A-DD3A-499A-BCF1-3650260123F3}" destId="{0FCD528C-7DFC-4527-B653-C01621551B0F}" srcOrd="2" destOrd="0" parTransId="{F21DE3F0-DFC1-45DE-B731-37A1FD366A10}" sibTransId="{469DB57E-44CB-49E9-A5AD-BBA17897DA77}"/>
    <dgm:cxn modelId="{4AB9AE3E-52AD-4278-B775-BD9CC3178BCD}" srcId="{D043B77A-DD3A-499A-BCF1-3650260123F3}" destId="{09A8CDE6-6FD7-4089-B5CE-299A72C9CBA2}" srcOrd="0" destOrd="0" parTransId="{7AFBBEEA-45F9-4350-A1DC-DF0B63E2C975}" sibTransId="{9C9481A1-FD26-4496-9867-4DA21E627E45}"/>
    <dgm:cxn modelId="{1E255518-7427-481D-88F9-CF42A6E14BCA}" type="presOf" srcId="{5EC84124-1D07-480A-9972-929694CA09B3}" destId="{2C61FCE4-98F8-4CFF-B0E8-3E8278178355}" srcOrd="0" destOrd="0" presId="urn:microsoft.com/office/officeart/2005/8/layout/venn2"/>
    <dgm:cxn modelId="{4F46A3CD-8501-43DC-A54C-3E8A40515BB9}" type="presOf" srcId="{0FCD528C-7DFC-4527-B653-C01621551B0F}" destId="{96BD677A-3D8B-4610-B4FF-A237B2CA552A}" srcOrd="0" destOrd="0" presId="urn:microsoft.com/office/officeart/2005/8/layout/venn2"/>
    <dgm:cxn modelId="{623963E1-E5F7-401A-99DA-2B8073EE250D}" type="presParOf" srcId="{B55D5BB1-C870-4EC2-AC1C-D38A2ECBD28A}" destId="{462BCC0B-7BAC-4CE0-9725-3F25AE745B3E}" srcOrd="0" destOrd="0" presId="urn:microsoft.com/office/officeart/2005/8/layout/venn2"/>
    <dgm:cxn modelId="{0C3877DF-D6D8-4299-A201-8962FB2C23AB}" type="presParOf" srcId="{462BCC0B-7BAC-4CE0-9725-3F25AE745B3E}" destId="{50749227-B330-4213-A71D-FEF08AC8475D}" srcOrd="0" destOrd="0" presId="urn:microsoft.com/office/officeart/2005/8/layout/venn2"/>
    <dgm:cxn modelId="{C544B069-D4B4-48DD-B432-C2A91976F372}" type="presParOf" srcId="{462BCC0B-7BAC-4CE0-9725-3F25AE745B3E}" destId="{4FC8C1B0-4487-42A9-A7D1-C6B18F241D3C}" srcOrd="1" destOrd="0" presId="urn:microsoft.com/office/officeart/2005/8/layout/venn2"/>
    <dgm:cxn modelId="{6D6B305B-0067-4A68-B63A-93AF58C5ADCC}" type="presParOf" srcId="{B55D5BB1-C870-4EC2-AC1C-D38A2ECBD28A}" destId="{5E45CCD1-1073-4718-8A69-D62A527E3239}" srcOrd="1" destOrd="0" presId="urn:microsoft.com/office/officeart/2005/8/layout/venn2"/>
    <dgm:cxn modelId="{1E5AC744-2F4E-414E-903B-D391E044B3A2}" type="presParOf" srcId="{5E45CCD1-1073-4718-8A69-D62A527E3239}" destId="{D2F7D221-434B-41C4-A790-436ABF9C460A}" srcOrd="0" destOrd="0" presId="urn:microsoft.com/office/officeart/2005/8/layout/venn2"/>
    <dgm:cxn modelId="{8E68035D-9EFD-46E1-96AE-785A3BB7AFC8}" type="presParOf" srcId="{5E45CCD1-1073-4718-8A69-D62A527E3239}" destId="{58F7594A-F2D0-4EE0-AE62-257480E03A27}" srcOrd="1" destOrd="0" presId="urn:microsoft.com/office/officeart/2005/8/layout/venn2"/>
    <dgm:cxn modelId="{3623DC79-309B-4E56-B9BB-506A76CD9B3A}" type="presParOf" srcId="{B55D5BB1-C870-4EC2-AC1C-D38A2ECBD28A}" destId="{1A65CC97-4A68-4DB1-829E-A9F473FFE32F}" srcOrd="2" destOrd="0" presId="urn:microsoft.com/office/officeart/2005/8/layout/venn2"/>
    <dgm:cxn modelId="{A1745F36-5206-4E4D-8354-EE142A5AD74E}" type="presParOf" srcId="{1A65CC97-4A68-4DB1-829E-A9F473FFE32F}" destId="{96BD677A-3D8B-4610-B4FF-A237B2CA552A}" srcOrd="0" destOrd="0" presId="urn:microsoft.com/office/officeart/2005/8/layout/venn2"/>
    <dgm:cxn modelId="{53961B15-FE59-4921-A572-EE814DEB72F5}" type="presParOf" srcId="{1A65CC97-4A68-4DB1-829E-A9F473FFE32F}" destId="{3C14B981-71D7-4365-8DB2-E8BB28057EE5}" srcOrd="1" destOrd="0" presId="urn:microsoft.com/office/officeart/2005/8/layout/venn2"/>
    <dgm:cxn modelId="{110B8C19-E461-4B35-A567-FFAE42BDE91F}" type="presParOf" srcId="{B55D5BB1-C870-4EC2-AC1C-D38A2ECBD28A}" destId="{68A15470-EBCC-42BB-9B9A-CE19F2352A6A}" srcOrd="3" destOrd="0" presId="urn:microsoft.com/office/officeart/2005/8/layout/venn2"/>
    <dgm:cxn modelId="{0BB32B0B-4B07-4F42-98CF-9ADE3A0E6F1D}" type="presParOf" srcId="{68A15470-EBCC-42BB-9B9A-CE19F2352A6A}" destId="{2C61FCE4-98F8-4CFF-B0E8-3E8278178355}" srcOrd="0" destOrd="0" presId="urn:microsoft.com/office/officeart/2005/8/layout/venn2"/>
    <dgm:cxn modelId="{C878929C-7458-4B9C-9BD2-E70D6CAF834C}" type="presParOf" srcId="{68A15470-EBCC-42BB-9B9A-CE19F2352A6A}" destId="{3F181F6C-B848-4EBB-91AD-B8DF972080F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49227-B330-4213-A71D-FEF08AC8475D}">
      <dsp:nvSpPr>
        <dsp:cNvPr id="0" name=""/>
        <dsp:cNvSpPr/>
      </dsp:nvSpPr>
      <dsp:spPr>
        <a:xfrm>
          <a:off x="397668" y="0"/>
          <a:ext cx="2557461" cy="25574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Decimal</a:t>
          </a:r>
          <a:endParaRPr lang="en-US" sz="1000" kern="1200" dirty="0"/>
        </a:p>
      </dsp:txBody>
      <dsp:txXfrm>
        <a:off x="1318866" y="127873"/>
        <a:ext cx="715066" cy="383619"/>
      </dsp:txXfrm>
    </dsp:sp>
    <dsp:sp modelId="{D2F7D221-434B-41C4-A790-436ABF9C460A}">
      <dsp:nvSpPr>
        <dsp:cNvPr id="0" name=""/>
        <dsp:cNvSpPr/>
      </dsp:nvSpPr>
      <dsp:spPr>
        <a:xfrm>
          <a:off x="653414" y="511492"/>
          <a:ext cx="2045969" cy="20459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Double</a:t>
          </a:r>
          <a:endParaRPr lang="en-US" sz="1000" kern="1200" dirty="0"/>
        </a:p>
      </dsp:txBody>
      <dsp:txXfrm>
        <a:off x="1318866" y="634250"/>
        <a:ext cx="715066" cy="368274"/>
      </dsp:txXfrm>
    </dsp:sp>
    <dsp:sp modelId="{96BD677A-3D8B-4610-B4FF-A237B2CA552A}">
      <dsp:nvSpPr>
        <dsp:cNvPr id="0" name=""/>
        <dsp:cNvSpPr/>
      </dsp:nvSpPr>
      <dsp:spPr>
        <a:xfrm>
          <a:off x="909160" y="1022984"/>
          <a:ext cx="1534477" cy="1534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Integer</a:t>
          </a:r>
          <a:endParaRPr lang="en-US" sz="1000" kern="1200" dirty="0"/>
        </a:p>
      </dsp:txBody>
      <dsp:txXfrm>
        <a:off x="1318866" y="1138070"/>
        <a:ext cx="715066" cy="345257"/>
      </dsp:txXfrm>
    </dsp:sp>
    <dsp:sp modelId="{2C61FCE4-98F8-4CFF-B0E8-3E8278178355}">
      <dsp:nvSpPr>
        <dsp:cNvPr id="0" name=""/>
        <dsp:cNvSpPr/>
      </dsp:nvSpPr>
      <dsp:spPr>
        <a:xfrm>
          <a:off x="1164907" y="1534477"/>
          <a:ext cx="1022984" cy="10229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Short</a:t>
          </a:r>
          <a:endParaRPr lang="en-US" sz="1000" kern="1200" dirty="0"/>
        </a:p>
      </dsp:txBody>
      <dsp:txXfrm>
        <a:off x="1314719" y="1790223"/>
        <a:ext cx="723359" cy="511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306970-376A-4434-AFB7-F577A8067B7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0E80D5-0063-457B-8764-3B33C5E8B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06970-376A-4434-AFB7-F577A8067B7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E80D5-0063-457B-8764-3B33C5E8B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06970-376A-4434-AFB7-F577A8067B7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E80D5-0063-457B-8764-3B33C5E8B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06970-376A-4434-AFB7-F577A8067B7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E80D5-0063-457B-8764-3B33C5E8B6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06970-376A-4434-AFB7-F577A8067B7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E80D5-0063-457B-8764-3B33C5E8B6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06970-376A-4434-AFB7-F577A8067B7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E80D5-0063-457B-8764-3B33C5E8B6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06970-376A-4434-AFB7-F577A8067B7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E80D5-0063-457B-8764-3B33C5E8B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06970-376A-4434-AFB7-F577A8067B7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E80D5-0063-457B-8764-3B33C5E8B6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06970-376A-4434-AFB7-F577A8067B7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E80D5-0063-457B-8764-3B33C5E8B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306970-376A-4434-AFB7-F577A8067B7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0E80D5-0063-457B-8764-3B33C5E8B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306970-376A-4434-AFB7-F577A8067B7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0E80D5-0063-457B-8764-3B33C5E8B6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306970-376A-4434-AFB7-F577A8067B7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90E80D5-0063-457B-8764-3B33C5E8B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VB.NET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+, -, *, /, \,^, Mod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&amp;, 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=, +=, -=, ^=, *=, /=,\=, &amp;=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 / Relational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=, &lt;&gt;, &lt;, &gt;, &lt;=, &gt;=,</a:t>
                      </a:r>
                      <a:r>
                        <a:rPr lang="en-US" baseline="0" dirty="0" smtClean="0"/>
                        <a:t> Like, 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Logical/bitwise</a:t>
                      </a:r>
                      <a:r>
                        <a:rPr lang="en-US" baseline="0" dirty="0" smtClean="0"/>
                        <a:t>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Not, And, Or, </a:t>
                      </a:r>
                      <a:r>
                        <a:rPr lang="en-US" dirty="0" err="1" smtClean="0"/>
                        <a:t>Xor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AndAlso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OrElse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Miscellaneous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GetType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If… Then… End If</a:t>
            </a:r>
          </a:p>
          <a:p>
            <a:r>
              <a:rPr lang="en-US" dirty="0" smtClean="0"/>
              <a:t>If… Then… Else… End If</a:t>
            </a:r>
          </a:p>
          <a:p>
            <a:r>
              <a:rPr lang="en-US" dirty="0" smtClean="0"/>
              <a:t>If… Then… </a:t>
            </a:r>
            <a:r>
              <a:rPr lang="en-US" dirty="0" err="1" smtClean="0"/>
              <a:t>ElseIf</a:t>
            </a:r>
            <a:r>
              <a:rPr lang="en-US" dirty="0" smtClean="0"/>
              <a:t>… Then… Else… End If</a:t>
            </a:r>
          </a:p>
          <a:p>
            <a:endParaRPr lang="en-US" dirty="0" smtClean="0"/>
          </a:p>
          <a:p>
            <a:r>
              <a:rPr lang="en-US" dirty="0" smtClean="0"/>
              <a:t>Select Case… Case… End Select</a:t>
            </a:r>
          </a:p>
          <a:p>
            <a:r>
              <a:rPr lang="en-US" dirty="0" smtClean="0"/>
              <a:t>Select Case… Case… Case Else… End Select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For… Next</a:t>
            </a:r>
          </a:p>
          <a:p>
            <a:pPr lvl="1">
              <a:buNone/>
            </a:pPr>
            <a:r>
              <a:rPr lang="en-US" dirty="0" smtClean="0"/>
              <a:t>	For I = 0 To 10 Step 1</a:t>
            </a:r>
          </a:p>
          <a:p>
            <a:pPr lvl="2">
              <a:buNone/>
            </a:pPr>
            <a:r>
              <a:rPr lang="en-US" dirty="0" smtClean="0"/>
              <a:t>	//code</a:t>
            </a:r>
          </a:p>
          <a:p>
            <a:pPr lvl="2">
              <a:buNone/>
            </a:pPr>
            <a:r>
              <a:rPr lang="en-US" dirty="0" smtClean="0"/>
              <a:t>Next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While… End While</a:t>
            </a:r>
          </a:p>
          <a:p>
            <a:r>
              <a:rPr lang="en-US" dirty="0" smtClean="0"/>
              <a:t>Do {While | Until} condition… Loop</a:t>
            </a:r>
          </a:p>
          <a:p>
            <a:r>
              <a:rPr lang="en-US" dirty="0" smtClean="0"/>
              <a:t>Do… Loop{While | Until} condition</a:t>
            </a:r>
          </a:p>
          <a:p>
            <a:r>
              <a:rPr lang="en-US" dirty="0" smtClean="0"/>
              <a:t>For Each… Next</a:t>
            </a:r>
          </a:p>
          <a:p>
            <a:r>
              <a:rPr lang="en-US" dirty="0" smtClean="0"/>
              <a:t>With… End With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r>
              <a:rPr lang="en-US" dirty="0" err="1" smtClean="0"/>
              <a:t>Msgbox</a:t>
            </a:r>
            <a:endParaRPr lang="en-US" dirty="0" smtClean="0"/>
          </a:p>
          <a:p>
            <a:pPr lvl="1"/>
            <a:r>
              <a:rPr lang="en-US" dirty="0" err="1" smtClean="0"/>
              <a:t>MsgBox</a:t>
            </a:r>
            <a:r>
              <a:rPr lang="en-US" dirty="0" smtClean="0"/>
              <a:t>(“Hello World”, buttons, “First Application”)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MessageBox.show</a:t>
            </a:r>
            <a:endParaRPr lang="en-US" dirty="0" smtClean="0"/>
          </a:p>
          <a:p>
            <a:pPr lvl="1"/>
            <a:r>
              <a:rPr lang="en-US" dirty="0" err="1" smtClean="0"/>
              <a:t>MessageBox.Show</a:t>
            </a:r>
            <a:r>
              <a:rPr lang="en-US" dirty="0" smtClean="0"/>
              <a:t>(Message, Title, buttons, icon, </a:t>
            </a:r>
            <a:r>
              <a:rPr lang="en-US" dirty="0" err="1" smtClean="0"/>
              <a:t>defaultbutton</a:t>
            </a:r>
            <a:r>
              <a:rPr lang="en-US" dirty="0" smtClean="0"/>
              <a:t>, options, help)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Inputbox</a:t>
            </a:r>
            <a:endParaRPr lang="en-US" dirty="0" smtClean="0"/>
          </a:p>
          <a:p>
            <a:pPr lvl="1"/>
            <a:r>
              <a:rPr lang="en-US" dirty="0" err="1" smtClean="0"/>
              <a:t>InputBox</a:t>
            </a:r>
            <a:r>
              <a:rPr lang="en-US" dirty="0" smtClean="0"/>
              <a:t>(Message, Title, default value)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vbOk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vbCancel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vbAbort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vbRetry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vbIgnore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vbYes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vbNo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Public Const PI = 3.14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Enumeration</a:t>
            </a:r>
          </a:p>
          <a:p>
            <a:pPr lvl="2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accessmodifier</a:t>
            </a:r>
            <a:r>
              <a:rPr lang="en-US" dirty="0" smtClean="0"/>
              <a:t>&gt; </a:t>
            </a:r>
            <a:r>
              <a:rPr lang="en-US" dirty="0" err="1" smtClean="0"/>
              <a:t>Enum</a:t>
            </a:r>
            <a:r>
              <a:rPr lang="en-US" dirty="0" smtClean="0"/>
              <a:t> &lt;</a:t>
            </a:r>
            <a:r>
              <a:rPr lang="en-US" dirty="0" err="1" smtClean="0"/>
              <a:t>enum_name</a:t>
            </a:r>
            <a:r>
              <a:rPr lang="en-US" dirty="0" smtClean="0"/>
              <a:t>&gt;</a:t>
            </a:r>
          </a:p>
          <a:p>
            <a:pPr lvl="3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End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endParaRPr lang="en-US" dirty="0" smtClean="0"/>
          </a:p>
          <a:p>
            <a:pPr lvl="2">
              <a:buNone/>
            </a:pPr>
            <a:r>
              <a:rPr lang="en-US" sz="2200" dirty="0" smtClean="0"/>
              <a:t>Private </a:t>
            </a:r>
            <a:r>
              <a:rPr lang="en-US" sz="2200" dirty="0" err="1" smtClean="0"/>
              <a:t>Enum</a:t>
            </a:r>
            <a:r>
              <a:rPr lang="en-US" sz="2200" dirty="0" smtClean="0"/>
              <a:t> </a:t>
            </a:r>
            <a:r>
              <a:rPr lang="en-US" sz="2200" dirty="0" err="1" smtClean="0"/>
              <a:t>WeekDays</a:t>
            </a:r>
            <a:endParaRPr lang="en-US" sz="2200" dirty="0" smtClean="0"/>
          </a:p>
          <a:p>
            <a:pPr lvl="2">
              <a:buNone/>
            </a:pPr>
            <a:r>
              <a:rPr lang="en-US" sz="2200" dirty="0" smtClean="0"/>
              <a:t>        Sunday = 1</a:t>
            </a:r>
          </a:p>
          <a:p>
            <a:pPr lvl="2">
              <a:buNone/>
            </a:pPr>
            <a:r>
              <a:rPr lang="en-US" sz="2200" dirty="0" smtClean="0"/>
              <a:t>        Monday</a:t>
            </a:r>
          </a:p>
          <a:p>
            <a:pPr lvl="2">
              <a:buNone/>
            </a:pPr>
            <a:r>
              <a:rPr lang="en-US" sz="2200" dirty="0" smtClean="0"/>
              <a:t>        Tuesday</a:t>
            </a:r>
          </a:p>
          <a:p>
            <a:pPr lvl="2">
              <a:buNone/>
            </a:pPr>
            <a:r>
              <a:rPr lang="en-US" sz="2200" dirty="0" smtClean="0"/>
              <a:t>        Wednesday</a:t>
            </a:r>
          </a:p>
          <a:p>
            <a:pPr lvl="2">
              <a:buNone/>
            </a:pPr>
            <a:r>
              <a:rPr lang="en-US" sz="2200" dirty="0" smtClean="0"/>
              <a:t>        Thursday</a:t>
            </a:r>
          </a:p>
          <a:p>
            <a:pPr lvl="2">
              <a:buNone/>
            </a:pPr>
            <a:r>
              <a:rPr lang="en-US" sz="2200" dirty="0" smtClean="0"/>
              <a:t>        Friday</a:t>
            </a:r>
          </a:p>
          <a:p>
            <a:pPr lvl="2">
              <a:buNone/>
            </a:pPr>
            <a:r>
              <a:rPr lang="en-US" sz="2200" dirty="0" smtClean="0"/>
              <a:t>        Saturday</a:t>
            </a:r>
          </a:p>
          <a:p>
            <a:pPr lvl="2">
              <a:buNone/>
            </a:pPr>
            <a:r>
              <a:rPr lang="en-US" sz="2200" dirty="0" smtClean="0"/>
              <a:t>    End </a:t>
            </a:r>
            <a:r>
              <a:rPr lang="en-US" sz="2200" dirty="0" err="1" smtClean="0"/>
              <a:t>Enum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and </a:t>
            </a:r>
            <a:r>
              <a:rPr lang="en-US" b="0" dirty="0" smtClean="0"/>
              <a:t>Enumeration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Procedures</a:t>
            </a:r>
          </a:p>
          <a:p>
            <a:r>
              <a:rPr lang="en-US" dirty="0" smtClean="0"/>
              <a:t>Function Procedure</a:t>
            </a:r>
          </a:p>
          <a:p>
            <a:r>
              <a:rPr lang="en-US" dirty="0" smtClean="0"/>
              <a:t>Event Procedure and Handlers</a:t>
            </a:r>
          </a:p>
          <a:p>
            <a:r>
              <a:rPr lang="en-US" dirty="0" smtClean="0"/>
              <a:t>Property Procedure (OOPs)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Procedure</a:t>
            </a:r>
          </a:p>
          <a:p>
            <a:pPr lvl="1"/>
            <a:r>
              <a:rPr lang="en-US" dirty="0" smtClean="0"/>
              <a:t>Block of Program</a:t>
            </a:r>
          </a:p>
          <a:p>
            <a:pPr lvl="1"/>
            <a:r>
              <a:rPr lang="en-US" dirty="0" smtClean="0"/>
              <a:t>Sub Routine</a:t>
            </a:r>
          </a:p>
          <a:p>
            <a:pPr lvl="1"/>
            <a:r>
              <a:rPr lang="en-US" dirty="0" smtClean="0"/>
              <a:t>May or may not have arguments</a:t>
            </a:r>
          </a:p>
          <a:p>
            <a:pPr lvl="1"/>
            <a:r>
              <a:rPr lang="en-US" dirty="0" smtClean="0"/>
              <a:t>Doesn’t return any value</a:t>
            </a:r>
          </a:p>
          <a:p>
            <a:pPr lvl="1"/>
            <a:r>
              <a:rPr lang="en-US" dirty="0" smtClean="0"/>
              <a:t>Arguments are by default “</a:t>
            </a:r>
            <a:r>
              <a:rPr lang="en-US" dirty="0" err="1" smtClean="0"/>
              <a:t>ByVal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lvl="3">
              <a:buNone/>
            </a:pPr>
            <a:r>
              <a:rPr lang="en-US" dirty="0" smtClean="0"/>
              <a:t>Sub Hi()</a:t>
            </a:r>
          </a:p>
          <a:p>
            <a:pPr lvl="4">
              <a:buNone/>
            </a:pPr>
            <a:r>
              <a:rPr lang="en-US" dirty="0" err="1" smtClean="0"/>
              <a:t>MsgBox</a:t>
            </a:r>
            <a:r>
              <a:rPr lang="en-US" dirty="0" smtClean="0"/>
              <a:t>(“Good Morning”)</a:t>
            </a:r>
          </a:p>
          <a:p>
            <a:pPr lvl="3">
              <a:buNone/>
            </a:pPr>
            <a:r>
              <a:rPr lang="en-US" dirty="0" smtClean="0"/>
              <a:t>End Sub</a:t>
            </a:r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r>
              <a:rPr lang="en-US" dirty="0" smtClean="0"/>
              <a:t>Call Hi() 	or 	Hi()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Procedure</a:t>
            </a:r>
          </a:p>
          <a:p>
            <a:pPr lvl="1"/>
            <a:r>
              <a:rPr lang="en-US" dirty="0" smtClean="0"/>
              <a:t>Block of Program</a:t>
            </a:r>
          </a:p>
          <a:p>
            <a:pPr lvl="1"/>
            <a:r>
              <a:rPr lang="en-US" dirty="0" smtClean="0"/>
              <a:t>May or may not have arguments</a:t>
            </a:r>
          </a:p>
          <a:p>
            <a:pPr lvl="1"/>
            <a:r>
              <a:rPr lang="en-US" dirty="0" smtClean="0"/>
              <a:t>As clause is written after parameter (return type)</a:t>
            </a:r>
          </a:p>
          <a:p>
            <a:pPr lvl="1"/>
            <a:r>
              <a:rPr lang="en-US" dirty="0" smtClean="0"/>
              <a:t>Always return a value</a:t>
            </a:r>
          </a:p>
          <a:p>
            <a:pPr lvl="1"/>
            <a:r>
              <a:rPr lang="en-US" dirty="0" smtClean="0"/>
              <a:t>Arguments are by default “</a:t>
            </a:r>
            <a:r>
              <a:rPr lang="en-US" dirty="0" err="1" smtClean="0"/>
              <a:t>ByVal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By default function are public</a:t>
            </a:r>
          </a:p>
          <a:p>
            <a:pPr lvl="1"/>
            <a:endParaRPr lang="en-US" dirty="0" smtClean="0"/>
          </a:p>
          <a:p>
            <a:pPr lvl="3">
              <a:buNone/>
            </a:pPr>
            <a:r>
              <a:rPr lang="en-US" dirty="0" smtClean="0"/>
              <a:t>Function Square(</a:t>
            </a:r>
            <a:r>
              <a:rPr lang="en-US" dirty="0" err="1" smtClean="0"/>
              <a:t>ByVal</a:t>
            </a:r>
            <a:r>
              <a:rPr lang="en-US" dirty="0" smtClean="0"/>
              <a:t> no As Integer)  As Integer</a:t>
            </a:r>
          </a:p>
          <a:p>
            <a:pPr lvl="3">
              <a:buNone/>
            </a:pPr>
            <a:r>
              <a:rPr lang="en-US" dirty="0" smtClean="0"/>
              <a:t>	return no*no</a:t>
            </a:r>
          </a:p>
          <a:p>
            <a:pPr lvl="3">
              <a:buNone/>
            </a:pPr>
            <a:r>
              <a:rPr lang="en-US" dirty="0" smtClean="0"/>
              <a:t>End Function</a:t>
            </a:r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r>
              <a:rPr lang="en-US" dirty="0" smtClean="0"/>
              <a:t>Dim </a:t>
            </a:r>
            <a:r>
              <a:rPr lang="en-US" dirty="0" err="1" smtClean="0"/>
              <a:t>ans</a:t>
            </a:r>
            <a:r>
              <a:rPr lang="en-US" dirty="0" smtClean="0"/>
              <a:t> as Integer</a:t>
            </a:r>
          </a:p>
          <a:p>
            <a:pPr lvl="3">
              <a:buNone/>
            </a:pPr>
            <a:r>
              <a:rPr lang="en-US" dirty="0" err="1" smtClean="0"/>
              <a:t>ans</a:t>
            </a:r>
            <a:r>
              <a:rPr lang="en-US" dirty="0" smtClean="0"/>
              <a:t> = Square(5)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Arguments / Parameters</a:t>
            </a:r>
          </a:p>
          <a:p>
            <a:pPr lvl="1"/>
            <a:r>
              <a:rPr lang="en-US" dirty="0" smtClean="0"/>
              <a:t>Optional Arguments</a:t>
            </a:r>
          </a:p>
          <a:p>
            <a:pPr lvl="2"/>
            <a:r>
              <a:rPr lang="en-US" dirty="0" smtClean="0"/>
              <a:t>Sub add(</a:t>
            </a:r>
            <a:r>
              <a:rPr lang="en-US" dirty="0" err="1" smtClean="0"/>
              <a:t>ByVal</a:t>
            </a:r>
            <a:r>
              <a:rPr lang="en-US" dirty="0" smtClean="0"/>
              <a:t> no1 as Integer, Optional </a:t>
            </a:r>
            <a:r>
              <a:rPr lang="en-US" dirty="0" err="1" smtClean="0"/>
              <a:t>ByVal</a:t>
            </a:r>
            <a:r>
              <a:rPr lang="en-US" dirty="0" smtClean="0"/>
              <a:t> no2 as Integer = 0)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Pass by Val / Pass by Ref</a:t>
            </a:r>
          </a:p>
          <a:p>
            <a:pPr lvl="2"/>
            <a:r>
              <a:rPr lang="en-US" dirty="0" err="1" smtClean="0"/>
              <a:t>ByVal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ByRef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Passing Arguments by Position</a:t>
            </a:r>
          </a:p>
          <a:p>
            <a:pPr lvl="1"/>
            <a:r>
              <a:rPr lang="en-US" dirty="0" smtClean="0"/>
              <a:t>Passing Arguments by Name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Function Overloading</a:t>
            </a:r>
          </a:p>
          <a:p>
            <a:pPr lvl="1"/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871333"/>
              </p:ext>
            </p:extLst>
          </p:nvPr>
        </p:nvGraphicFramePr>
        <p:xfrm>
          <a:off x="457200" y="1481138"/>
          <a:ext cx="8229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600200"/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-32,768 through 32,767 (signed)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through 2,147,483,647 (signed)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-9,223,372,036,854,775,808 through 9,223,372,036,854,775,807 (9.2...E+18) (signed)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Procedure and Handlers</a:t>
            </a:r>
          </a:p>
          <a:p>
            <a:pPr lvl="1"/>
            <a:r>
              <a:rPr lang="en-US" dirty="0" smtClean="0"/>
              <a:t>Event procedure are bound with controls</a:t>
            </a:r>
          </a:p>
          <a:p>
            <a:pPr lvl="1"/>
            <a:r>
              <a:rPr lang="en-US" dirty="0" smtClean="0"/>
              <a:t>Multiple events for every control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Event Handler</a:t>
            </a:r>
          </a:p>
          <a:p>
            <a:pPr lvl="2"/>
            <a:r>
              <a:rPr lang="en-US" dirty="0" smtClean="0"/>
              <a:t>Event handler is a method that is bound to an event</a:t>
            </a:r>
          </a:p>
          <a:p>
            <a:pPr lvl="2"/>
            <a:endParaRPr lang="en-US" dirty="0" smtClean="0"/>
          </a:p>
          <a:p>
            <a:pPr lvl="2">
              <a:buNone/>
            </a:pPr>
            <a:r>
              <a:rPr lang="en-US" sz="1600" dirty="0" smtClean="0"/>
              <a:t>Private Sub </a:t>
            </a:r>
            <a:r>
              <a:rPr lang="en-US" sz="1600" dirty="0" err="1" smtClean="0"/>
              <a:t>btnAns_Click</a:t>
            </a:r>
            <a:r>
              <a:rPr lang="en-US" sz="1600" dirty="0" smtClean="0"/>
              <a:t>(</a:t>
            </a:r>
            <a:r>
              <a:rPr lang="en-US" sz="1600" dirty="0" err="1" smtClean="0"/>
              <a:t>ByVal</a:t>
            </a:r>
            <a:r>
              <a:rPr lang="en-US" sz="1600" dirty="0" smtClean="0"/>
              <a:t> sender As </a:t>
            </a:r>
            <a:r>
              <a:rPr lang="en-US" sz="1600" dirty="0" err="1" smtClean="0"/>
              <a:t>System.object</a:t>
            </a:r>
            <a:r>
              <a:rPr lang="en-US" sz="1600" dirty="0" smtClean="0"/>
              <a:t>, </a:t>
            </a:r>
            <a:r>
              <a:rPr lang="en-US" sz="1600" dirty="0" err="1" smtClean="0"/>
              <a:t>ByVal</a:t>
            </a:r>
            <a:r>
              <a:rPr lang="en-US" sz="1600" dirty="0" smtClean="0"/>
              <a:t> e As </a:t>
            </a:r>
            <a:r>
              <a:rPr lang="en-US" sz="1600" dirty="0" err="1" smtClean="0"/>
              <a:t>System.EventArgs</a:t>
            </a:r>
            <a:r>
              <a:rPr lang="en-US" sz="1600" dirty="0" smtClean="0"/>
              <a:t>) Handles </a:t>
            </a:r>
            <a:r>
              <a:rPr lang="en-US" sz="1600" dirty="0" err="1" smtClean="0"/>
              <a:t>btnAns.Click</a:t>
            </a:r>
            <a:endParaRPr lang="en-US" sz="1600" dirty="0" smtClean="0"/>
          </a:p>
          <a:p>
            <a:pPr lvl="2">
              <a:buNone/>
            </a:pP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		//LOGIC</a:t>
            </a:r>
          </a:p>
          <a:p>
            <a:pPr lvl="2">
              <a:buNone/>
            </a:pP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End Sub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633666"/>
              </p:ext>
            </p:extLst>
          </p:nvPr>
        </p:nvGraphicFramePr>
        <p:xfrm>
          <a:off x="457200" y="1481138"/>
          <a:ext cx="8229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200"/>
                <a:gridCol w="1143000"/>
                <a:gridCol w="472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-3.4028235E+38 through -1.401298E-45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-1.79769313486231570E+308 through -4.94065645841246544E-324</a:t>
                      </a:r>
                    </a:p>
                    <a:p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4.94065645841246544E-324 through 1.79769313486231570E+308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+/- 79,228,162,514,264,337,593,543,950,33 – no decimal</a:t>
                      </a:r>
                    </a:p>
                    <a:p>
                      <a:endParaRPr kumimoji="0"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+/- 7.9228162514264337593543950335 with 28 places to the right of the decimal</a:t>
                      </a:r>
                    </a:p>
                    <a:p>
                      <a:endParaRPr kumimoji="0"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+/-0.0000000000000000000000000001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969634"/>
              </p:ext>
            </p:extLst>
          </p:nvPr>
        </p:nvGraphicFramePr>
        <p:xfrm>
          <a:off x="457200" y="1481138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200"/>
                <a:gridCol w="1143000"/>
                <a:gridCol w="472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65535 (unsigned)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– 2 billion </a:t>
                      </a:r>
                      <a:r>
                        <a:rPr lang="en-US" dirty="0" err="1" smtClean="0"/>
                        <a:t>unicode</a:t>
                      </a:r>
                      <a:r>
                        <a:rPr lang="en-US" dirty="0" smtClean="0"/>
                        <a:t> characters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259409"/>
              </p:ext>
            </p:extLst>
          </p:nvPr>
        </p:nvGraphicFramePr>
        <p:xfrm>
          <a:off x="457200" y="3200400"/>
          <a:ext cx="82296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200"/>
                <a:gridCol w="1143000"/>
                <a:gridCol w="472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/ False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through 255 (unsigned)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DateTime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bytes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0:00:00 (midnight) on January 1, 0001 through 11:59:59 PM on December 31, 9999</a:t>
                      </a:r>
                    </a:p>
                    <a:p>
                      <a:endParaRPr kumimoji="0"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#mm/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kumimoji="0"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4/8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3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one data type to another.</a:t>
            </a:r>
          </a:p>
          <a:p>
            <a:r>
              <a:rPr lang="en-US" dirty="0" smtClean="0"/>
              <a:t>Implicit Conversion</a:t>
            </a:r>
          </a:p>
          <a:p>
            <a:pPr marL="630936" lvl="2" indent="0">
              <a:buNone/>
            </a:pPr>
            <a:r>
              <a:rPr lang="en-US" sz="2000" dirty="0" smtClean="0"/>
              <a:t>Dim A as Integer</a:t>
            </a:r>
          </a:p>
          <a:p>
            <a:pPr marL="630936" lvl="2" indent="0">
              <a:buNone/>
            </a:pPr>
            <a:r>
              <a:rPr lang="en-US" sz="2000" dirty="0" smtClean="0"/>
              <a:t>Dim B as Double</a:t>
            </a:r>
          </a:p>
          <a:p>
            <a:pPr marL="630936" lvl="2" indent="0">
              <a:buNone/>
            </a:pPr>
            <a:r>
              <a:rPr lang="en-US" sz="2000" dirty="0" smtClean="0"/>
              <a:t>A = 1234</a:t>
            </a:r>
          </a:p>
          <a:p>
            <a:pPr marL="630936" lvl="2" indent="0">
              <a:buNone/>
            </a:pPr>
            <a:r>
              <a:rPr lang="en-US" sz="2000" dirty="0" smtClean="0"/>
              <a:t>B = 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Narrow DT to Widening DT Conversion.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Explicit Conversion</a:t>
            </a:r>
          </a:p>
          <a:p>
            <a:r>
              <a:rPr lang="en-US" dirty="0" smtClean="0"/>
              <a:t>CTYPE Function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 Functions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973276"/>
              </p:ext>
            </p:extLst>
          </p:nvPr>
        </p:nvGraphicFramePr>
        <p:xfrm>
          <a:off x="5181600" y="1981200"/>
          <a:ext cx="3352799" cy="255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9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Explicit Conversion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94903"/>
              </p:ext>
            </p:extLst>
          </p:nvPr>
        </p:nvGraphicFramePr>
        <p:xfrm>
          <a:off x="609600" y="17526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</a:t>
                      </a:r>
                      <a:r>
                        <a:rPr lang="en-US" baseline="0" dirty="0" smtClean="0"/>
                        <a:t> into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CDbl</a:t>
                      </a:r>
                      <a:r>
                        <a:rPr lang="en-US" dirty="0" smtClean="0"/>
                        <a:t> or 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CDec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CObj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2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Boxing and Unboxing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Boxing</a:t>
            </a:r>
          </a:p>
          <a:p>
            <a:pPr lvl="1"/>
            <a:r>
              <a:rPr lang="en-US" dirty="0" smtClean="0"/>
              <a:t>Conversion of a value type to reference object</a:t>
            </a:r>
          </a:p>
          <a:p>
            <a:r>
              <a:rPr lang="en-US" dirty="0" smtClean="0"/>
              <a:t>Unboxing</a:t>
            </a:r>
          </a:p>
          <a:p>
            <a:pPr lvl="1"/>
            <a:r>
              <a:rPr lang="en-US" dirty="0" smtClean="0"/>
              <a:t>Conversion of reference object to a value type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r>
              <a:rPr lang="en-US" sz="2400" dirty="0" smtClean="0"/>
              <a:t>Dim </a:t>
            </a:r>
            <a:r>
              <a:rPr lang="en-US" sz="2400" dirty="0" err="1" smtClean="0"/>
              <a:t>num</a:t>
            </a:r>
            <a:r>
              <a:rPr lang="en-US" sz="2400" dirty="0" smtClean="0"/>
              <a:t> as Integer = 10</a:t>
            </a:r>
          </a:p>
          <a:p>
            <a:pPr marL="109728" indent="0">
              <a:buNone/>
            </a:pPr>
            <a:r>
              <a:rPr lang="en-US" sz="2400" dirty="0" smtClean="0"/>
              <a:t>Dim </a:t>
            </a:r>
            <a:r>
              <a:rPr lang="en-US" sz="2400" dirty="0" err="1" smtClean="0"/>
              <a:t>obj</a:t>
            </a:r>
            <a:r>
              <a:rPr lang="en-US" sz="2400" dirty="0" smtClean="0"/>
              <a:t> as Object = </a:t>
            </a:r>
            <a:r>
              <a:rPr lang="en-US" sz="2400" dirty="0" err="1" smtClean="0"/>
              <a:t>num</a:t>
            </a:r>
            <a:r>
              <a:rPr lang="en-US" sz="2400" dirty="0" smtClean="0"/>
              <a:t> 		‘boxing</a:t>
            </a:r>
          </a:p>
          <a:p>
            <a:pPr marL="109728" indent="0">
              <a:buNone/>
            </a:pPr>
            <a:r>
              <a:rPr lang="en-US" sz="2400" dirty="0" smtClean="0"/>
              <a:t>Dim </a:t>
            </a:r>
            <a:r>
              <a:rPr lang="en-US" sz="2400" dirty="0" err="1" smtClean="0"/>
              <a:t>ans</a:t>
            </a:r>
            <a:r>
              <a:rPr lang="en-US" sz="2400" dirty="0" smtClean="0"/>
              <a:t> as Integer = </a:t>
            </a:r>
            <a:r>
              <a:rPr lang="en-US" sz="2400" dirty="0" err="1" smtClean="0"/>
              <a:t>CInt</a:t>
            </a:r>
            <a:r>
              <a:rPr lang="en-US" sz="2400" dirty="0" smtClean="0"/>
              <a:t>(</a:t>
            </a:r>
            <a:r>
              <a:rPr lang="en-US" sz="2400" dirty="0" err="1" smtClean="0"/>
              <a:t>obj</a:t>
            </a:r>
            <a:r>
              <a:rPr lang="en-US" sz="2400" dirty="0" smtClean="0"/>
              <a:t>) 	‘unboxing</a:t>
            </a:r>
          </a:p>
        </p:txBody>
      </p:sp>
    </p:spTree>
    <p:extLst>
      <p:ext uri="{BB962C8B-B14F-4D97-AF65-F5344CB8AC3E}">
        <p14:creationId xmlns:p14="http://schemas.microsoft.com/office/powerpoint/2010/main" val="2575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IsDate</a:t>
            </a:r>
            <a:endParaRPr lang="en-US" dirty="0" smtClean="0"/>
          </a:p>
          <a:p>
            <a:r>
              <a:rPr lang="en-US" dirty="0" err="1" smtClean="0"/>
              <a:t>IsNothing</a:t>
            </a:r>
            <a:endParaRPr lang="en-US" dirty="0" smtClean="0"/>
          </a:p>
          <a:p>
            <a:r>
              <a:rPr lang="en-US" dirty="0" err="1" smtClean="0"/>
              <a:t>IsNumeric</a:t>
            </a:r>
            <a:endParaRPr lang="en-US" dirty="0" smtClean="0"/>
          </a:p>
          <a:p>
            <a:r>
              <a:rPr lang="en-US" dirty="0" err="1" smtClean="0"/>
              <a:t>IsDBNull</a:t>
            </a:r>
            <a:endParaRPr lang="en-US" dirty="0" smtClean="0"/>
          </a:p>
          <a:p>
            <a:r>
              <a:rPr lang="en-US" dirty="0" err="1" smtClean="0"/>
              <a:t>IsArray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Option Explicit</a:t>
            </a:r>
          </a:p>
          <a:p>
            <a:pPr lvl="1"/>
            <a:r>
              <a:rPr lang="en-US" dirty="0" smtClean="0"/>
              <a:t>Force declaration of variables in program</a:t>
            </a:r>
            <a:endParaRPr lang="en-US" dirty="0"/>
          </a:p>
          <a:p>
            <a:pPr lvl="1"/>
            <a:r>
              <a:rPr lang="en-US" dirty="0" smtClean="0"/>
              <a:t>Not compulsory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Option Explicit On/Off</a:t>
            </a:r>
          </a:p>
          <a:p>
            <a:pPr lvl="1"/>
            <a:endParaRPr lang="en-US" dirty="0"/>
          </a:p>
          <a:p>
            <a:r>
              <a:rPr lang="en-US" dirty="0" smtClean="0"/>
              <a:t>Option Strict</a:t>
            </a:r>
          </a:p>
          <a:p>
            <a:pPr lvl="1"/>
            <a:r>
              <a:rPr lang="en-US" dirty="0" smtClean="0"/>
              <a:t>Restrict implicit data type conversion widening to narrowing conversion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Option Strict On/Off</a:t>
            </a:r>
          </a:p>
          <a:p>
            <a:pPr lvl="1"/>
            <a:endParaRPr lang="en-US" dirty="0"/>
          </a:p>
          <a:p>
            <a:pPr lvl="1"/>
            <a:r>
              <a:rPr lang="en-US" sz="2400" dirty="0"/>
              <a:t>Tools &gt; Options </a:t>
            </a:r>
            <a:r>
              <a:rPr lang="en-US" sz="2400" dirty="0" smtClean="0"/>
              <a:t>&gt; </a:t>
            </a:r>
            <a:r>
              <a:rPr lang="en-US" sz="2400" dirty="0"/>
              <a:t>Project and Solution &gt; VB Default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 Explicit &amp; Option Strict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369</TotalTime>
  <Words>707</Words>
  <Application>Microsoft Office PowerPoint</Application>
  <PresentationFormat>On-screen Show (4:3)</PresentationFormat>
  <Paragraphs>286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VB.NET Programming</vt:lpstr>
      <vt:lpstr>Data Types</vt:lpstr>
      <vt:lpstr>Data Types</vt:lpstr>
      <vt:lpstr>Data Types</vt:lpstr>
      <vt:lpstr>Type Conversion Functions</vt:lpstr>
      <vt:lpstr>Type Conversion Functions</vt:lpstr>
      <vt:lpstr>Boxing and Unboxing</vt:lpstr>
      <vt:lpstr>Type Checking Functions</vt:lpstr>
      <vt:lpstr>Option Explicit &amp; Option Strict</vt:lpstr>
      <vt:lpstr>Operator</vt:lpstr>
      <vt:lpstr>Control Structure</vt:lpstr>
      <vt:lpstr>Loops</vt:lpstr>
      <vt:lpstr>PowerPoint Presentation</vt:lpstr>
      <vt:lpstr>PowerPoint Presentation</vt:lpstr>
      <vt:lpstr>Constants and Enumeration</vt:lpstr>
      <vt:lpstr>Procedure</vt:lpstr>
      <vt:lpstr>Procedure</vt:lpstr>
      <vt:lpstr>Procedure</vt:lpstr>
      <vt:lpstr>Procedure</vt:lpstr>
      <vt:lpstr>Procedure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VB.NET Programming</dc:title>
  <dc:creator>Nehal Patel</dc:creator>
  <cp:lastModifiedBy>DELL</cp:lastModifiedBy>
  <cp:revision>54</cp:revision>
  <dcterms:created xsi:type="dcterms:W3CDTF">2017-12-12T15:54:54Z</dcterms:created>
  <dcterms:modified xsi:type="dcterms:W3CDTF">2021-12-09T05:44:51Z</dcterms:modified>
</cp:coreProperties>
</file>