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418" y="1063283"/>
            <a:ext cx="2444115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70560" y="1837944"/>
            <a:ext cx="5122545" cy="120650"/>
          </a:xfrm>
          <a:custGeom>
            <a:avLst/>
            <a:gdLst/>
            <a:ahLst/>
            <a:cxnLst/>
            <a:rect l="l" t="t" r="r" b="b"/>
            <a:pathLst>
              <a:path w="5122545" h="120650">
                <a:moveTo>
                  <a:pt x="5122163" y="120395"/>
                </a:moveTo>
                <a:lnTo>
                  <a:pt x="0" y="120395"/>
                </a:lnTo>
                <a:lnTo>
                  <a:pt x="0" y="0"/>
                </a:lnTo>
                <a:lnTo>
                  <a:pt x="5122163" y="0"/>
                </a:lnTo>
                <a:lnTo>
                  <a:pt x="5122163" y="12039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70560" y="1837944"/>
            <a:ext cx="8755380" cy="0"/>
          </a:xfrm>
          <a:custGeom>
            <a:avLst/>
            <a:gdLst/>
            <a:ahLst/>
            <a:cxnLst/>
            <a:rect l="l" t="t" r="r" b="b"/>
            <a:pathLst>
              <a:path w="8755380" h="0">
                <a:moveTo>
                  <a:pt x="0" y="0"/>
                </a:moveTo>
                <a:lnTo>
                  <a:pt x="8755379" y="0"/>
                </a:lnTo>
              </a:path>
            </a:pathLst>
          </a:custGeom>
          <a:ln w="10668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70560" y="6903719"/>
            <a:ext cx="8717280" cy="0"/>
          </a:xfrm>
          <a:custGeom>
            <a:avLst/>
            <a:gdLst/>
            <a:ahLst/>
            <a:cxnLst/>
            <a:rect l="l" t="t" r="r" b="b"/>
            <a:pathLst>
              <a:path w="8717280" h="0">
                <a:moveTo>
                  <a:pt x="0" y="0"/>
                </a:moveTo>
                <a:lnTo>
                  <a:pt x="871727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39" y="2042159"/>
            <a:ext cx="8801099" cy="35204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024628" y="2036063"/>
            <a:ext cx="0" cy="3534410"/>
          </a:xfrm>
          <a:custGeom>
            <a:avLst/>
            <a:gdLst/>
            <a:ahLst/>
            <a:cxnLst/>
            <a:rect l="l" t="t" r="r" b="b"/>
            <a:pathLst>
              <a:path w="0" h="3534410">
                <a:moveTo>
                  <a:pt x="0" y="0"/>
                </a:moveTo>
                <a:lnTo>
                  <a:pt x="0" y="3534155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17220" y="2746248"/>
            <a:ext cx="8815070" cy="0"/>
          </a:xfrm>
          <a:custGeom>
            <a:avLst/>
            <a:gdLst/>
            <a:ahLst/>
            <a:cxnLst/>
            <a:rect l="l" t="t" r="r" b="b"/>
            <a:pathLst>
              <a:path w="8815070" h="0">
                <a:moveTo>
                  <a:pt x="0" y="0"/>
                </a:moveTo>
                <a:lnTo>
                  <a:pt x="8814815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17220" y="2036063"/>
            <a:ext cx="8815070" cy="3534410"/>
          </a:xfrm>
          <a:custGeom>
            <a:avLst/>
            <a:gdLst/>
            <a:ahLst/>
            <a:cxnLst/>
            <a:rect l="l" t="t" r="r" b="b"/>
            <a:pathLst>
              <a:path w="8815070" h="3534410">
                <a:moveTo>
                  <a:pt x="0" y="1414271"/>
                </a:moveTo>
                <a:lnTo>
                  <a:pt x="8814815" y="1414271"/>
                </a:lnTo>
              </a:path>
              <a:path w="8815070" h="3534410">
                <a:moveTo>
                  <a:pt x="0" y="2118360"/>
                </a:moveTo>
                <a:lnTo>
                  <a:pt x="8814815" y="2118360"/>
                </a:lnTo>
              </a:path>
              <a:path w="8815070" h="3534410">
                <a:moveTo>
                  <a:pt x="0" y="2822447"/>
                </a:moveTo>
                <a:lnTo>
                  <a:pt x="8814815" y="2822447"/>
                </a:lnTo>
              </a:path>
              <a:path w="8815070" h="3534410">
                <a:moveTo>
                  <a:pt x="7619" y="0"/>
                </a:moveTo>
                <a:lnTo>
                  <a:pt x="7619" y="3534155"/>
                </a:lnTo>
              </a:path>
              <a:path w="8815070" h="3534410">
                <a:moveTo>
                  <a:pt x="8808719" y="0"/>
                </a:moveTo>
                <a:lnTo>
                  <a:pt x="8808719" y="3534155"/>
                </a:lnTo>
              </a:path>
              <a:path w="8815070" h="3534410">
                <a:moveTo>
                  <a:pt x="0" y="6095"/>
                </a:moveTo>
                <a:lnTo>
                  <a:pt x="8814815" y="6095"/>
                </a:lnTo>
              </a:path>
              <a:path w="8815070" h="3534410">
                <a:moveTo>
                  <a:pt x="0" y="3526536"/>
                </a:moveTo>
                <a:lnTo>
                  <a:pt x="8814815" y="3526536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70560" y="1837944"/>
            <a:ext cx="5122545" cy="120650"/>
          </a:xfrm>
          <a:custGeom>
            <a:avLst/>
            <a:gdLst/>
            <a:ahLst/>
            <a:cxnLst/>
            <a:rect l="l" t="t" r="r" b="b"/>
            <a:pathLst>
              <a:path w="5122545" h="120650">
                <a:moveTo>
                  <a:pt x="5122163" y="120395"/>
                </a:moveTo>
                <a:lnTo>
                  <a:pt x="0" y="120395"/>
                </a:lnTo>
                <a:lnTo>
                  <a:pt x="0" y="0"/>
                </a:lnTo>
                <a:lnTo>
                  <a:pt x="5122163" y="0"/>
                </a:lnTo>
                <a:lnTo>
                  <a:pt x="5122163" y="12039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70560" y="1837944"/>
            <a:ext cx="8755380" cy="0"/>
          </a:xfrm>
          <a:custGeom>
            <a:avLst/>
            <a:gdLst/>
            <a:ahLst/>
            <a:cxnLst/>
            <a:rect l="l" t="t" r="r" b="b"/>
            <a:pathLst>
              <a:path w="8755380" h="0">
                <a:moveTo>
                  <a:pt x="0" y="0"/>
                </a:moveTo>
                <a:lnTo>
                  <a:pt x="8755379" y="0"/>
                </a:lnTo>
              </a:path>
            </a:pathLst>
          </a:custGeom>
          <a:ln w="10668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70560" y="6903719"/>
            <a:ext cx="8717280" cy="0"/>
          </a:xfrm>
          <a:custGeom>
            <a:avLst/>
            <a:gdLst/>
            <a:ahLst/>
            <a:cxnLst/>
            <a:rect l="l" t="t" r="r" b="b"/>
            <a:pathLst>
              <a:path w="8717280" h="0">
                <a:moveTo>
                  <a:pt x="0" y="0"/>
                </a:moveTo>
                <a:lnTo>
                  <a:pt x="871727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098" y="357622"/>
            <a:ext cx="8686529" cy="1375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30" y="2064467"/>
            <a:ext cx="8625840" cy="533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54379" y="2742438"/>
            <a:ext cx="8549640" cy="125730"/>
            <a:chOff x="754379" y="2742438"/>
            <a:chExt cx="8549640" cy="125730"/>
          </a:xfrm>
        </p:grpSpPr>
        <p:sp>
          <p:nvSpPr>
            <p:cNvPr id="4" name="object 4" descr=""/>
            <p:cNvSpPr/>
            <p:nvPr/>
          </p:nvSpPr>
          <p:spPr>
            <a:xfrm>
              <a:off x="754379" y="2747772"/>
              <a:ext cx="5283835" cy="120650"/>
            </a:xfrm>
            <a:custGeom>
              <a:avLst/>
              <a:gdLst/>
              <a:ahLst/>
              <a:cxnLst/>
              <a:rect l="l" t="t" r="r" b="b"/>
              <a:pathLst>
                <a:path w="5283835" h="120650">
                  <a:moveTo>
                    <a:pt x="5283707" y="120395"/>
                  </a:moveTo>
                  <a:lnTo>
                    <a:pt x="0" y="120395"/>
                  </a:lnTo>
                  <a:lnTo>
                    <a:pt x="0" y="0"/>
                  </a:lnTo>
                  <a:lnTo>
                    <a:pt x="5283707" y="0"/>
                  </a:lnTo>
                  <a:lnTo>
                    <a:pt x="5283707" y="12039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4379" y="2747772"/>
              <a:ext cx="8549640" cy="0"/>
            </a:xfrm>
            <a:custGeom>
              <a:avLst/>
              <a:gdLst/>
              <a:ahLst/>
              <a:cxnLst/>
              <a:rect l="l" t="t" r="r" b="b"/>
              <a:pathLst>
                <a:path w="8549640" h="0">
                  <a:moveTo>
                    <a:pt x="0" y="0"/>
                  </a:moveTo>
                  <a:lnTo>
                    <a:pt x="8549639" y="0"/>
                  </a:lnTo>
                </a:path>
              </a:pathLst>
            </a:custGeom>
            <a:ln w="10668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745" y="2165183"/>
            <a:ext cx="9053830" cy="49593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43100" algn="l"/>
              </a:tabLst>
            </a:pPr>
            <a:r>
              <a:rPr dirty="0" sz="3050" b="1">
                <a:latin typeface="Bookman Old Style"/>
                <a:cs typeface="Bookman Old Style"/>
              </a:rPr>
              <a:t>UNIT</a:t>
            </a:r>
            <a:r>
              <a:rPr dirty="0" sz="3050" spc="5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1</a:t>
            </a:r>
            <a:r>
              <a:rPr dirty="0" sz="3050" spc="60" b="1">
                <a:latin typeface="Bookman Old Style"/>
                <a:cs typeface="Bookman Old Style"/>
              </a:rPr>
              <a:t> </a:t>
            </a:r>
            <a:r>
              <a:rPr dirty="0" sz="3050" spc="-50" b="1">
                <a:latin typeface="Bookman Old Style"/>
                <a:cs typeface="Bookman Old Style"/>
              </a:rPr>
              <a:t>:</a:t>
            </a:r>
            <a:r>
              <a:rPr dirty="0" sz="3050" b="1">
                <a:latin typeface="Bookman Old Style"/>
                <a:cs typeface="Bookman Old Style"/>
              </a:rPr>
              <a:t>	CONCEPTS</a:t>
            </a:r>
            <a:r>
              <a:rPr dirty="0" sz="3050" spc="7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OF</a:t>
            </a:r>
            <a:r>
              <a:rPr dirty="0" sz="3050" spc="8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NOSQL</a:t>
            </a:r>
            <a:r>
              <a:rPr dirty="0" sz="3050" spc="7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:</a:t>
            </a:r>
            <a:r>
              <a:rPr dirty="0" sz="3050" spc="75" b="1">
                <a:latin typeface="Bookman Old Style"/>
                <a:cs typeface="Bookman Old Style"/>
              </a:rPr>
              <a:t> </a:t>
            </a:r>
            <a:r>
              <a:rPr dirty="0" sz="3050" spc="-10" b="1">
                <a:latin typeface="Bookman Old Style"/>
                <a:cs typeface="Bookman Old Style"/>
              </a:rPr>
              <a:t>MONGODB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5458" y="2821892"/>
            <a:ext cx="9547860" cy="41300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lvl="1" marL="639445" indent="-62738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40080" algn="l"/>
              </a:tabLst>
            </a:pPr>
            <a:r>
              <a:rPr dirty="0" sz="2650" b="0">
                <a:latin typeface="Bookman Old Style"/>
                <a:cs typeface="Bookman Old Style"/>
              </a:rPr>
              <a:t>Concepts</a:t>
            </a:r>
            <a:r>
              <a:rPr dirty="0" sz="2650" spc="-9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of</a:t>
            </a:r>
            <a:r>
              <a:rPr dirty="0" sz="2650" spc="-114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NoSQL.</a:t>
            </a:r>
            <a:r>
              <a:rPr dirty="0" sz="2650" spc="-1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Advantages</a:t>
            </a:r>
            <a:r>
              <a:rPr dirty="0" sz="2650" spc="-1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13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Features</a:t>
            </a:r>
            <a:endParaRPr sz="2650">
              <a:latin typeface="Bookman Old Style"/>
              <a:cs typeface="Bookman Old Style"/>
            </a:endParaRPr>
          </a:p>
          <a:p>
            <a:pPr lvl="2" marL="12700" marR="8255" indent="1005840">
              <a:lnSpc>
                <a:spcPts val="3170"/>
              </a:lnSpc>
              <a:spcBef>
                <a:spcPts val="740"/>
              </a:spcBef>
              <a:buAutoNum type="arabicPeriod"/>
              <a:tabLst>
                <a:tab pos="2232025" algn="l"/>
                <a:tab pos="2232660" algn="l"/>
                <a:tab pos="4217035" algn="l"/>
                <a:tab pos="5376545" algn="l"/>
                <a:tab pos="6697980" algn="l"/>
                <a:tab pos="8283575" algn="l"/>
              </a:tabLst>
            </a:pPr>
            <a:r>
              <a:rPr dirty="0" sz="2650" spc="-10" b="0">
                <a:latin typeface="Bookman Old Style"/>
                <a:cs typeface="Bookman Old Style"/>
              </a:rPr>
              <a:t>MongoDB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20" b="0">
                <a:latin typeface="Bookman Old Style"/>
                <a:cs typeface="Bookman Old Style"/>
              </a:rPr>
              <a:t>Data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Types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(String,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Integer, </a:t>
            </a:r>
            <a:r>
              <a:rPr dirty="0" sz="2650" b="0">
                <a:latin typeface="Bookman Old Style"/>
                <a:cs typeface="Bookman Old Style"/>
              </a:rPr>
              <a:t>Boolean,</a:t>
            </a:r>
            <a:r>
              <a:rPr dirty="0" sz="2650" spc="-13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Double,</a:t>
            </a:r>
            <a:r>
              <a:rPr dirty="0" sz="2650" spc="-1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Arrays,</a:t>
            </a:r>
            <a:r>
              <a:rPr dirty="0" sz="2650" spc="-15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Objects)</a:t>
            </a:r>
            <a:endParaRPr sz="2650">
              <a:latin typeface="Bookman Old Style"/>
              <a:cs typeface="Bookman Old Style"/>
            </a:endParaRPr>
          </a:p>
          <a:p>
            <a:pPr lvl="2" marL="1960245" indent="-94234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1960880" algn="l"/>
              </a:tabLst>
            </a:pPr>
            <a:r>
              <a:rPr dirty="0" sz="2650" b="0">
                <a:latin typeface="Bookman Old Style"/>
                <a:cs typeface="Bookman Old Style"/>
              </a:rPr>
              <a:t>Database</a:t>
            </a:r>
            <a:r>
              <a:rPr dirty="0" sz="2650" spc="-14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Creation</a:t>
            </a:r>
            <a:r>
              <a:rPr dirty="0" sz="2650" spc="-12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12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Dropping</a:t>
            </a:r>
            <a:r>
              <a:rPr dirty="0" sz="2650" spc="-10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Database</a:t>
            </a:r>
            <a:endParaRPr sz="2650">
              <a:latin typeface="Bookman Old Style"/>
              <a:cs typeface="Bookman Old Style"/>
            </a:endParaRPr>
          </a:p>
          <a:p>
            <a:pPr lvl="1" marL="639445" indent="-6273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40080" algn="l"/>
              </a:tabLst>
            </a:pPr>
            <a:r>
              <a:rPr dirty="0" sz="2650" b="0">
                <a:latin typeface="Bookman Old Style"/>
                <a:cs typeface="Bookman Old Style"/>
              </a:rPr>
              <a:t>Create</a:t>
            </a:r>
            <a:r>
              <a:rPr dirty="0" sz="2650" spc="-9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7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Drop</a:t>
            </a:r>
            <a:r>
              <a:rPr dirty="0" sz="2650" spc="-7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Collection</a:t>
            </a:r>
            <a:endParaRPr sz="2650">
              <a:latin typeface="Bookman Old Style"/>
              <a:cs typeface="Bookman Old Style"/>
            </a:endParaRPr>
          </a:p>
          <a:p>
            <a:pPr lvl="1" marL="12700" marR="8255">
              <a:lnSpc>
                <a:spcPts val="3170"/>
              </a:lnSpc>
              <a:spcBef>
                <a:spcPts val="735"/>
              </a:spcBef>
              <a:buAutoNum type="arabicPeriod"/>
              <a:tabLst>
                <a:tab pos="640080" algn="l"/>
              </a:tabLst>
            </a:pPr>
            <a:r>
              <a:rPr dirty="0" sz="2650" b="0">
                <a:latin typeface="Bookman Old Style"/>
                <a:cs typeface="Bookman Old Style"/>
              </a:rPr>
              <a:t>CRUD</a:t>
            </a:r>
            <a:r>
              <a:rPr dirty="0" sz="2650" spc="-12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Operations</a:t>
            </a:r>
            <a:r>
              <a:rPr dirty="0" sz="2650" spc="-114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(Insert,</a:t>
            </a:r>
            <a:r>
              <a:rPr dirty="0" sz="2650" spc="-114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Update,</a:t>
            </a:r>
            <a:r>
              <a:rPr dirty="0" sz="2650" spc="-114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Delete,</a:t>
            </a:r>
            <a:r>
              <a:rPr dirty="0" sz="2650" spc="-12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Find,</a:t>
            </a:r>
            <a:r>
              <a:rPr dirty="0" sz="2650" spc="-13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Query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12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Projection</a:t>
            </a:r>
            <a:r>
              <a:rPr dirty="0" sz="2650" spc="-10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Operators)</a:t>
            </a:r>
            <a:endParaRPr sz="2650">
              <a:latin typeface="Bookman Old Style"/>
              <a:cs typeface="Bookman Old Style"/>
            </a:endParaRPr>
          </a:p>
          <a:p>
            <a:pPr lvl="1" marL="12700" marR="5080">
              <a:lnSpc>
                <a:spcPts val="3170"/>
              </a:lnSpc>
              <a:spcBef>
                <a:spcPts val="625"/>
              </a:spcBef>
              <a:buAutoNum type="arabicPeriod"/>
              <a:tabLst>
                <a:tab pos="776605" algn="l"/>
                <a:tab pos="777240" algn="l"/>
                <a:tab pos="2647315" algn="l"/>
                <a:tab pos="4907280" algn="l"/>
                <a:tab pos="6429375" algn="l"/>
                <a:tab pos="7824470" algn="l"/>
                <a:tab pos="8910955" algn="l"/>
              </a:tabLst>
            </a:pPr>
            <a:r>
              <a:rPr dirty="0" sz="2650" spc="-10" b="0">
                <a:latin typeface="Bookman Old Style"/>
                <a:cs typeface="Bookman Old Style"/>
              </a:rPr>
              <a:t>Operators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(Projections,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Update,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Limit(),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10" b="0">
                <a:latin typeface="Bookman Old Style"/>
                <a:cs typeface="Bookman Old Style"/>
              </a:rPr>
              <a:t>sort()</a:t>
            </a:r>
            <a:r>
              <a:rPr dirty="0" sz="2650" b="0">
                <a:latin typeface="Bookman Old Style"/>
                <a:cs typeface="Bookman Old Style"/>
              </a:rPr>
              <a:t>	</a:t>
            </a:r>
            <a:r>
              <a:rPr dirty="0" sz="2650" spc="-25" b="0">
                <a:latin typeface="Bookman Old Style"/>
                <a:cs typeface="Bookman Old Style"/>
              </a:rPr>
              <a:t>and </a:t>
            </a:r>
            <a:r>
              <a:rPr dirty="0" sz="2650" b="0">
                <a:latin typeface="Bookman Old Style"/>
                <a:cs typeface="Bookman Old Style"/>
              </a:rPr>
              <a:t>Aggregation</a:t>
            </a:r>
            <a:r>
              <a:rPr dirty="0" sz="2650" spc="-16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Commands)</a:t>
            </a:r>
            <a:endParaRPr sz="26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/>
              <a:t>Advantages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 spc="-10"/>
              <a:t>Features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9316"/>
            <a:ext cx="8625205" cy="354584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890"/>
              </a:spcBef>
              <a:buClr>
                <a:srgbClr val="CC0000"/>
              </a:buClr>
              <a:buAutoNum type="arabicPeriod"/>
              <a:tabLst>
                <a:tab pos="578485" algn="l"/>
              </a:tabLst>
            </a:pP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Support</a:t>
            </a:r>
            <a:r>
              <a:rPr dirty="0" sz="3300" spc="-60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for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Multiple</a:t>
            </a:r>
            <a:r>
              <a:rPr dirty="0" sz="3300" spc="20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Data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 Models</a:t>
            </a:r>
            <a:endParaRPr sz="3300">
              <a:latin typeface="Bookman Old Style"/>
              <a:cs typeface="Bookman Old Style"/>
            </a:endParaRPr>
          </a:p>
          <a:p>
            <a:pPr marL="577850" marR="5080" indent="-56578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AutoNum type="arabicPeriod"/>
              <a:tabLst>
                <a:tab pos="578485" algn="l"/>
                <a:tab pos="2488565" algn="l"/>
                <a:tab pos="4865370" algn="l"/>
                <a:tab pos="6118225" algn="l"/>
              </a:tabLst>
            </a:pP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Easily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Scalable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25" b="0">
                <a:solidFill>
                  <a:srgbClr val="1F2123"/>
                </a:solidFill>
                <a:latin typeface="Bookman Old Style"/>
                <a:cs typeface="Bookman Old Style"/>
              </a:rPr>
              <a:t>via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Peer-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to-</a:t>
            </a:r>
            <a:r>
              <a:rPr dirty="0" sz="3300" spc="-20" b="0">
                <a:solidFill>
                  <a:srgbClr val="1F2123"/>
                </a:solidFill>
                <a:latin typeface="Bookman Old Style"/>
                <a:cs typeface="Bookman Old Style"/>
              </a:rPr>
              <a:t>Peer 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Architecture</a:t>
            </a:r>
            <a:endParaRPr sz="3300">
              <a:latin typeface="Bookman Old Style"/>
              <a:cs typeface="Bookman Old Style"/>
            </a:endParaRPr>
          </a:p>
          <a:p>
            <a:pPr marL="577850" indent="-565785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AutoNum type="arabicPeriod"/>
              <a:tabLst>
                <a:tab pos="578485" algn="l"/>
              </a:tabLst>
            </a:pP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Flexibility: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Versatile Data</a:t>
            </a:r>
            <a:r>
              <a:rPr dirty="0" sz="3300" spc="-25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Handling</a:t>
            </a:r>
            <a:endParaRPr sz="3300">
              <a:latin typeface="Bookman Old Style"/>
              <a:cs typeface="Bookman Old Style"/>
            </a:endParaRPr>
          </a:p>
          <a:p>
            <a:pPr marL="577850" indent="-56578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AutoNum type="arabicPeriod"/>
              <a:tabLst>
                <a:tab pos="578485" algn="l"/>
              </a:tabLst>
            </a:pP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Distribution</a:t>
            </a:r>
            <a:r>
              <a:rPr dirty="0" sz="3300" spc="-35" b="0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Capabilities</a:t>
            </a:r>
            <a:endParaRPr sz="3300">
              <a:latin typeface="Bookman Old Style"/>
              <a:cs typeface="Bookman Old Style"/>
            </a:endParaRPr>
          </a:p>
          <a:p>
            <a:pPr marL="577850" indent="-565785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AutoNum type="arabicPeriod"/>
              <a:tabLst>
                <a:tab pos="578485" algn="l"/>
              </a:tabLst>
            </a:pPr>
            <a:r>
              <a:rPr dirty="0" sz="3300" b="0">
                <a:solidFill>
                  <a:srgbClr val="1F2123"/>
                </a:solidFill>
                <a:latin typeface="Bookman Old Style"/>
                <a:cs typeface="Bookman Old Style"/>
              </a:rPr>
              <a:t>Zero</a:t>
            </a:r>
            <a:r>
              <a:rPr dirty="0" sz="3300" spc="-10" b="0">
                <a:solidFill>
                  <a:srgbClr val="1F2123"/>
                </a:solidFill>
                <a:latin typeface="Bookman Old Style"/>
                <a:cs typeface="Bookman Old Style"/>
              </a:rPr>
              <a:t> Downtime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8417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14"/>
              </a:spcBef>
            </a:pPr>
            <a:r>
              <a:rPr dirty="0" sz="3500">
                <a:solidFill>
                  <a:srgbClr val="1F2123"/>
                </a:solidFill>
              </a:rPr>
              <a:t>1.</a:t>
            </a:r>
            <a:r>
              <a:rPr dirty="0" sz="3500" spc="-15">
                <a:solidFill>
                  <a:srgbClr val="1F2123"/>
                </a:solidFill>
              </a:rPr>
              <a:t> </a:t>
            </a:r>
            <a:r>
              <a:rPr dirty="0" sz="3500">
                <a:solidFill>
                  <a:srgbClr val="1F2123"/>
                </a:solidFill>
              </a:rPr>
              <a:t>Support</a:t>
            </a:r>
            <a:r>
              <a:rPr dirty="0" sz="3500" spc="30">
                <a:solidFill>
                  <a:srgbClr val="1F2123"/>
                </a:solidFill>
              </a:rPr>
              <a:t> </a:t>
            </a:r>
            <a:r>
              <a:rPr dirty="0" sz="3500">
                <a:solidFill>
                  <a:srgbClr val="1F2123"/>
                </a:solidFill>
              </a:rPr>
              <a:t>for</a:t>
            </a:r>
            <a:r>
              <a:rPr dirty="0" sz="3500" spc="-5">
                <a:solidFill>
                  <a:srgbClr val="1F2123"/>
                </a:solidFill>
              </a:rPr>
              <a:t> </a:t>
            </a:r>
            <a:r>
              <a:rPr dirty="0" sz="3500">
                <a:solidFill>
                  <a:srgbClr val="1F2123"/>
                </a:solidFill>
              </a:rPr>
              <a:t>Multiple</a:t>
            </a:r>
            <a:r>
              <a:rPr dirty="0" sz="3500" spc="30">
                <a:solidFill>
                  <a:srgbClr val="1F2123"/>
                </a:solidFill>
              </a:rPr>
              <a:t> </a:t>
            </a:r>
            <a:r>
              <a:rPr dirty="0" sz="3500">
                <a:solidFill>
                  <a:srgbClr val="1F2123"/>
                </a:solidFill>
              </a:rPr>
              <a:t>Data</a:t>
            </a:r>
            <a:r>
              <a:rPr dirty="0" sz="3500" spc="30">
                <a:solidFill>
                  <a:srgbClr val="1F2123"/>
                </a:solidFill>
              </a:rPr>
              <a:t> </a:t>
            </a:r>
            <a:r>
              <a:rPr dirty="0" sz="3500" spc="-10">
                <a:solidFill>
                  <a:srgbClr val="1F2123"/>
                </a:solidFill>
              </a:rPr>
              <a:t>Models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711217" y="2067540"/>
            <a:ext cx="8626475" cy="4182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5080" indent="-51689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200" b="0">
                <a:latin typeface="Bookman Old Style"/>
                <a:cs typeface="Bookman Old Style"/>
              </a:rPr>
              <a:t>Where</a:t>
            </a:r>
            <a:r>
              <a:rPr dirty="0" sz="2200" spc="245" b="0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relational</a:t>
            </a:r>
            <a:r>
              <a:rPr dirty="0" sz="2200" spc="18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databases</a:t>
            </a:r>
            <a:r>
              <a:rPr dirty="0" sz="2200" spc="18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require</a:t>
            </a:r>
            <a:r>
              <a:rPr dirty="0" sz="2200" spc="18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data</a:t>
            </a:r>
            <a:r>
              <a:rPr dirty="0" sz="2200" spc="204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to</a:t>
            </a:r>
            <a:r>
              <a:rPr dirty="0" sz="2200" spc="18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be</a:t>
            </a:r>
            <a:r>
              <a:rPr dirty="0" sz="2200" spc="18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put</a:t>
            </a:r>
            <a:r>
              <a:rPr dirty="0" sz="2200" spc="190" b="1">
                <a:latin typeface="Bookman Old Style"/>
                <a:cs typeface="Bookman Old Style"/>
              </a:rPr>
              <a:t> </a:t>
            </a:r>
            <a:r>
              <a:rPr dirty="0" sz="2200" spc="-20" b="1">
                <a:latin typeface="Bookman Old Style"/>
                <a:cs typeface="Bookman Old Style"/>
              </a:rPr>
              <a:t>into </a:t>
            </a:r>
            <a:r>
              <a:rPr dirty="0" sz="2200" b="1">
                <a:latin typeface="Bookman Old Style"/>
                <a:cs typeface="Bookman Old Style"/>
              </a:rPr>
              <a:t>tables</a:t>
            </a:r>
            <a:r>
              <a:rPr dirty="0" sz="2200" spc="-75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and</a:t>
            </a:r>
            <a:r>
              <a:rPr dirty="0" sz="2200" spc="-7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columns</a:t>
            </a:r>
            <a:r>
              <a:rPr dirty="0" sz="2200" spc="-75" b="1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to</a:t>
            </a:r>
            <a:r>
              <a:rPr dirty="0" sz="2200" spc="-4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be</a:t>
            </a:r>
            <a:r>
              <a:rPr dirty="0" sz="2200" spc="-2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accessed</a:t>
            </a:r>
            <a:r>
              <a:rPr dirty="0" sz="2200" spc="-4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and</a:t>
            </a:r>
            <a:r>
              <a:rPr dirty="0" sz="2200" spc="-3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analyzed,</a:t>
            </a:r>
            <a:r>
              <a:rPr dirty="0" sz="2200" spc="-40" b="0">
                <a:latin typeface="Bookman Old Style"/>
                <a:cs typeface="Bookman Old Style"/>
              </a:rPr>
              <a:t>  </a:t>
            </a:r>
            <a:r>
              <a:rPr dirty="0" sz="2200" spc="-25" b="0">
                <a:latin typeface="Bookman Old Style"/>
                <a:cs typeface="Bookman Old Style"/>
              </a:rPr>
              <a:t>the </a:t>
            </a:r>
            <a:r>
              <a:rPr dirty="0" sz="2200" b="1">
                <a:latin typeface="Bookman Old Style"/>
                <a:cs typeface="Bookman Old Style"/>
              </a:rPr>
              <a:t>various</a:t>
            </a:r>
            <a:r>
              <a:rPr dirty="0" sz="2200" spc="-2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data</a:t>
            </a:r>
            <a:r>
              <a:rPr dirty="0" sz="2200" spc="-2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model</a:t>
            </a:r>
            <a:r>
              <a:rPr dirty="0" sz="2200" spc="-15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capabilities</a:t>
            </a:r>
            <a:r>
              <a:rPr dirty="0" sz="2200" spc="-2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of</a:t>
            </a:r>
            <a:r>
              <a:rPr dirty="0" sz="2200" spc="-2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NoSQL</a:t>
            </a:r>
            <a:r>
              <a:rPr dirty="0" sz="2200" spc="-15" b="1">
                <a:latin typeface="Bookman Old Style"/>
                <a:cs typeface="Bookman Old Style"/>
              </a:rPr>
              <a:t>  </a:t>
            </a:r>
            <a:r>
              <a:rPr dirty="0" sz="2200" spc="-10" b="1">
                <a:latin typeface="Bookman Old Style"/>
                <a:cs typeface="Bookman Old Style"/>
              </a:rPr>
              <a:t>databases </a:t>
            </a:r>
            <a:r>
              <a:rPr dirty="0" sz="2200" b="1">
                <a:latin typeface="Bookman Old Style"/>
                <a:cs typeface="Bookman Old Style"/>
              </a:rPr>
              <a:t>make</a:t>
            </a:r>
            <a:r>
              <a:rPr dirty="0" sz="2200" spc="-60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them</a:t>
            </a:r>
            <a:r>
              <a:rPr dirty="0" sz="2200" spc="-30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extremely</a:t>
            </a:r>
            <a:r>
              <a:rPr dirty="0" sz="2200" spc="-5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flexible</a:t>
            </a:r>
            <a:r>
              <a:rPr dirty="0" sz="2200" spc="-50" b="1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when</a:t>
            </a:r>
            <a:r>
              <a:rPr dirty="0" sz="2200" spc="-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it</a:t>
            </a:r>
            <a:r>
              <a:rPr dirty="0" sz="2200" spc="1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comes</a:t>
            </a:r>
            <a:r>
              <a:rPr dirty="0" sz="2200" spc="-1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to</a:t>
            </a:r>
            <a:r>
              <a:rPr dirty="0" sz="2200" spc="-10" b="0">
                <a:latin typeface="Bookman Old Style"/>
                <a:cs typeface="Bookman Old Style"/>
              </a:rPr>
              <a:t> handling data.</a:t>
            </a:r>
            <a:endParaRPr sz="2200">
              <a:latin typeface="Bookman Old Style"/>
              <a:cs typeface="Bookman Old Style"/>
            </a:endParaRPr>
          </a:p>
          <a:p>
            <a:pPr algn="just" marL="528955" marR="6985" indent="-51689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200" b="0">
                <a:latin typeface="Bookman Old Style"/>
                <a:cs typeface="Bookman Old Style"/>
              </a:rPr>
              <a:t>They</a:t>
            </a:r>
            <a:r>
              <a:rPr dirty="0" sz="2200" spc="47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can</a:t>
            </a:r>
            <a:r>
              <a:rPr dirty="0" sz="2200" spc="47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ingest</a:t>
            </a:r>
            <a:r>
              <a:rPr dirty="0" sz="2200" spc="480" b="0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structured,</a:t>
            </a:r>
            <a:r>
              <a:rPr dirty="0" sz="2200" spc="430" b="1">
                <a:latin typeface="Bookman Old Style"/>
                <a:cs typeface="Bookman Old Style"/>
              </a:rPr>
              <a:t>  </a:t>
            </a:r>
            <a:r>
              <a:rPr dirty="0" sz="2200" spc="-20" b="1">
                <a:latin typeface="Bookman Old Style"/>
                <a:cs typeface="Bookman Old Style"/>
              </a:rPr>
              <a:t>semi-</a:t>
            </a:r>
            <a:r>
              <a:rPr dirty="0" sz="2200" b="1">
                <a:latin typeface="Bookman Old Style"/>
                <a:cs typeface="Bookman Old Style"/>
              </a:rPr>
              <a:t>structured,</a:t>
            </a:r>
            <a:r>
              <a:rPr dirty="0" sz="2200" spc="434" b="1">
                <a:latin typeface="Bookman Old Style"/>
                <a:cs typeface="Bookman Old Style"/>
              </a:rPr>
              <a:t>  </a:t>
            </a:r>
            <a:r>
              <a:rPr dirty="0" sz="2200" spc="-25" b="1">
                <a:latin typeface="Bookman Old Style"/>
                <a:cs typeface="Bookman Old Style"/>
              </a:rPr>
              <a:t>and </a:t>
            </a:r>
            <a:r>
              <a:rPr dirty="0" sz="2200" b="1">
                <a:latin typeface="Bookman Old Style"/>
                <a:cs typeface="Bookman Old Style"/>
              </a:rPr>
              <a:t>unstructured</a:t>
            </a:r>
            <a:r>
              <a:rPr dirty="0" sz="2200" spc="-65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data</a:t>
            </a:r>
            <a:r>
              <a:rPr dirty="0" sz="2200" spc="-60" b="1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with</a:t>
            </a:r>
            <a:r>
              <a:rPr dirty="0" sz="2200" spc="-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equal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ease,</a:t>
            </a:r>
            <a:r>
              <a:rPr dirty="0" sz="2200" spc="-1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whereas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spc="-10" b="0">
                <a:latin typeface="Bookman Old Style"/>
                <a:cs typeface="Bookman Old Style"/>
              </a:rPr>
              <a:t>relational </a:t>
            </a:r>
            <a:r>
              <a:rPr dirty="0" sz="2200" b="0">
                <a:latin typeface="Bookman Old Style"/>
                <a:cs typeface="Bookman Old Style"/>
              </a:rPr>
              <a:t>databases</a:t>
            </a:r>
            <a:r>
              <a:rPr dirty="0" sz="2200" spc="39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are</a:t>
            </a:r>
            <a:r>
              <a:rPr dirty="0" sz="2200" spc="380" b="0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extremely</a:t>
            </a:r>
            <a:r>
              <a:rPr dirty="0" sz="2200" spc="34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rigid,</a:t>
            </a:r>
            <a:r>
              <a:rPr dirty="0" sz="2200" spc="340" b="1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handling</a:t>
            </a:r>
            <a:r>
              <a:rPr dirty="0" sz="2200" spc="325" b="1">
                <a:latin typeface="Bookman Old Style"/>
                <a:cs typeface="Bookman Old Style"/>
              </a:rPr>
              <a:t>  </a:t>
            </a:r>
            <a:r>
              <a:rPr dirty="0" sz="2200" spc="-10" b="1">
                <a:latin typeface="Bookman Old Style"/>
                <a:cs typeface="Bookman Old Style"/>
              </a:rPr>
              <a:t>primarily </a:t>
            </a:r>
            <a:r>
              <a:rPr dirty="0" sz="2200" b="0">
                <a:latin typeface="Bookman Old Style"/>
                <a:cs typeface="Bookman Old Style"/>
              </a:rPr>
              <a:t>structured</a:t>
            </a:r>
            <a:r>
              <a:rPr dirty="0" sz="2200" spc="-130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data.</a:t>
            </a:r>
            <a:endParaRPr sz="2200">
              <a:latin typeface="Bookman Old Style"/>
              <a:cs typeface="Bookman Old Style"/>
            </a:endParaRPr>
          </a:p>
          <a:p>
            <a:pPr algn="just" marL="528955" marR="8255" indent="-51689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200" b="0">
                <a:latin typeface="Bookman Old Style"/>
                <a:cs typeface="Bookman Old Style"/>
              </a:rPr>
              <a:t>Developers</a:t>
            </a:r>
            <a:r>
              <a:rPr dirty="0" sz="2200" spc="37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and</a:t>
            </a:r>
            <a:r>
              <a:rPr dirty="0" sz="2200" spc="37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architects</a:t>
            </a:r>
            <a:r>
              <a:rPr dirty="0" sz="2200" spc="365" b="0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choose</a:t>
            </a:r>
            <a:r>
              <a:rPr dirty="0" sz="2200" spc="330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a</a:t>
            </a:r>
            <a:r>
              <a:rPr dirty="0" sz="2200" spc="310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NoSQL</a:t>
            </a:r>
            <a:r>
              <a:rPr dirty="0" sz="2200" spc="310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database</a:t>
            </a:r>
            <a:r>
              <a:rPr dirty="0" sz="2200" spc="310" b="1">
                <a:latin typeface="Bookman Old Style"/>
                <a:cs typeface="Bookman Old Style"/>
              </a:rPr>
              <a:t> </a:t>
            </a:r>
            <a:r>
              <a:rPr dirty="0" sz="2200" spc="-25" b="1">
                <a:latin typeface="Bookman Old Style"/>
                <a:cs typeface="Bookman Old Style"/>
              </a:rPr>
              <a:t>to </a:t>
            </a:r>
            <a:r>
              <a:rPr dirty="0" sz="2200" b="1">
                <a:latin typeface="Bookman Old Style"/>
                <a:cs typeface="Bookman Old Style"/>
              </a:rPr>
              <a:t>more</a:t>
            </a:r>
            <a:r>
              <a:rPr dirty="0" sz="2200" spc="245" b="1">
                <a:latin typeface="Bookman Old Style"/>
                <a:cs typeface="Bookman Old Style"/>
              </a:rPr>
              <a:t>   </a:t>
            </a:r>
            <a:r>
              <a:rPr dirty="0" sz="2200" b="1">
                <a:latin typeface="Bookman Old Style"/>
                <a:cs typeface="Bookman Old Style"/>
              </a:rPr>
              <a:t>easily</a:t>
            </a:r>
            <a:r>
              <a:rPr dirty="0" sz="2200" spc="250" b="1">
                <a:latin typeface="Bookman Old Style"/>
                <a:cs typeface="Bookman Old Style"/>
              </a:rPr>
              <a:t>   </a:t>
            </a:r>
            <a:r>
              <a:rPr dirty="0" sz="2200" b="1">
                <a:latin typeface="Bookman Old Style"/>
                <a:cs typeface="Bookman Old Style"/>
              </a:rPr>
              <a:t>handle</a:t>
            </a:r>
            <a:r>
              <a:rPr dirty="0" sz="2200" spc="245" b="1">
                <a:latin typeface="Bookman Old Style"/>
                <a:cs typeface="Bookman Old Style"/>
              </a:rPr>
              <a:t>   </a:t>
            </a:r>
            <a:r>
              <a:rPr dirty="0" sz="2200" b="1">
                <a:latin typeface="Bookman Old Style"/>
                <a:cs typeface="Bookman Old Style"/>
              </a:rPr>
              <a:t>different</a:t>
            </a:r>
            <a:r>
              <a:rPr dirty="0" sz="2200" spc="250" b="1">
                <a:latin typeface="Bookman Old Style"/>
                <a:cs typeface="Bookman Old Style"/>
              </a:rPr>
              <a:t>   </a:t>
            </a:r>
            <a:r>
              <a:rPr dirty="0" sz="2200" b="1">
                <a:latin typeface="Bookman Old Style"/>
                <a:cs typeface="Bookman Old Style"/>
              </a:rPr>
              <a:t>agile</a:t>
            </a:r>
            <a:r>
              <a:rPr dirty="0" sz="2200" spc="254" b="1">
                <a:latin typeface="Bookman Old Style"/>
                <a:cs typeface="Bookman Old Style"/>
              </a:rPr>
              <a:t>   </a:t>
            </a:r>
            <a:r>
              <a:rPr dirty="0" sz="2200" spc="-10" b="1">
                <a:latin typeface="Bookman Old Style"/>
                <a:cs typeface="Bookman Old Style"/>
              </a:rPr>
              <a:t>application </a:t>
            </a:r>
            <a:r>
              <a:rPr dirty="0" sz="2200" b="0">
                <a:latin typeface="Bookman Old Style"/>
                <a:cs typeface="Bookman Old Style"/>
              </a:rPr>
              <a:t>development</a:t>
            </a:r>
            <a:r>
              <a:rPr dirty="0" sz="2200" spc="-145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requirements.</a:t>
            </a:r>
            <a:endParaRPr sz="22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153" rIns="0" bIns="0" rtlCol="0" vert="horz">
            <a:spAutoFit/>
          </a:bodyPr>
          <a:lstStyle/>
          <a:p>
            <a:pPr marL="216535" marR="5080">
              <a:lnSpc>
                <a:spcPct val="100800"/>
              </a:lnSpc>
              <a:spcBef>
                <a:spcPts val="70"/>
              </a:spcBef>
            </a:pPr>
            <a:r>
              <a:rPr dirty="0" sz="3950">
                <a:solidFill>
                  <a:srgbClr val="1F2123"/>
                </a:solidFill>
              </a:rPr>
              <a:t>2.</a:t>
            </a:r>
            <a:r>
              <a:rPr dirty="0" sz="3950" spc="-5">
                <a:solidFill>
                  <a:srgbClr val="1F2123"/>
                </a:solidFill>
              </a:rPr>
              <a:t> </a:t>
            </a:r>
            <a:r>
              <a:rPr dirty="0" sz="3950">
                <a:solidFill>
                  <a:srgbClr val="1F2123"/>
                </a:solidFill>
              </a:rPr>
              <a:t>Easily Scalable</a:t>
            </a:r>
            <a:r>
              <a:rPr dirty="0" sz="3950" spc="5">
                <a:solidFill>
                  <a:srgbClr val="1F2123"/>
                </a:solidFill>
              </a:rPr>
              <a:t> </a:t>
            </a:r>
            <a:r>
              <a:rPr dirty="0" sz="3950">
                <a:solidFill>
                  <a:srgbClr val="1F2123"/>
                </a:solidFill>
              </a:rPr>
              <a:t>via </a:t>
            </a:r>
            <a:r>
              <a:rPr dirty="0" sz="3950" spc="-10">
                <a:solidFill>
                  <a:srgbClr val="1F2123"/>
                </a:solidFill>
              </a:rPr>
              <a:t>Peer-to-</a:t>
            </a:r>
            <a:r>
              <a:rPr dirty="0" sz="3950" spc="-20">
                <a:solidFill>
                  <a:srgbClr val="1F2123"/>
                </a:solidFill>
              </a:rPr>
              <a:t>Peer </a:t>
            </a:r>
            <a:r>
              <a:rPr dirty="0" sz="3950" spc="-10">
                <a:solidFill>
                  <a:srgbClr val="1F2123"/>
                </a:solidFill>
              </a:rPr>
              <a:t>Architecture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711230" y="2064467"/>
            <a:ext cx="8625840" cy="28422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528955" marR="5080" indent="-516890">
              <a:lnSpc>
                <a:spcPts val="3170"/>
              </a:lnSpc>
              <a:spcBef>
                <a:spcPts val="18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650" b="0">
                <a:latin typeface="Bookman Old Style"/>
                <a:cs typeface="Bookman Old Style"/>
              </a:rPr>
              <a:t>It’s</a:t>
            </a:r>
            <a:r>
              <a:rPr dirty="0" sz="2650" spc="6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not</a:t>
            </a:r>
            <a:r>
              <a:rPr dirty="0" sz="2650" spc="6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that</a:t>
            </a:r>
            <a:r>
              <a:rPr dirty="0" sz="2650" spc="610" b="0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Relational</a:t>
            </a:r>
            <a:r>
              <a:rPr dirty="0" sz="2650" spc="55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Database</a:t>
            </a:r>
            <a:r>
              <a:rPr dirty="0" sz="2650" spc="52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can’t</a:t>
            </a:r>
            <a:r>
              <a:rPr dirty="0" sz="2650" spc="550" b="1">
                <a:latin typeface="Bookman Old Style"/>
                <a:cs typeface="Bookman Old Style"/>
              </a:rPr>
              <a:t> </a:t>
            </a:r>
            <a:r>
              <a:rPr dirty="0" sz="2650" spc="-10" b="1">
                <a:latin typeface="Bookman Old Style"/>
                <a:cs typeface="Bookman Old Style"/>
              </a:rPr>
              <a:t>scale</a:t>
            </a:r>
            <a:r>
              <a:rPr dirty="0" sz="2650" spc="-10" b="0">
                <a:latin typeface="Bookman Old Style"/>
                <a:cs typeface="Bookman Old Style"/>
              </a:rPr>
              <a:t>, </a:t>
            </a:r>
            <a:r>
              <a:rPr dirty="0" sz="2650" b="0">
                <a:latin typeface="Bookman Old Style"/>
                <a:cs typeface="Bookman Old Style"/>
              </a:rPr>
              <a:t>it’s</a:t>
            </a:r>
            <a:r>
              <a:rPr dirty="0" sz="2650" spc="57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that</a:t>
            </a:r>
            <a:r>
              <a:rPr dirty="0" sz="2650" spc="6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they</a:t>
            </a:r>
            <a:r>
              <a:rPr dirty="0" sz="2650" spc="6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can’t</a:t>
            </a:r>
            <a:r>
              <a:rPr dirty="0" sz="2650" spc="61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scale</a:t>
            </a:r>
            <a:r>
              <a:rPr dirty="0" sz="2650" spc="6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EASILY</a:t>
            </a:r>
            <a:r>
              <a:rPr dirty="0" sz="2650" spc="58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or</a:t>
            </a:r>
            <a:r>
              <a:rPr dirty="0" sz="2650" spc="58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CHEAPLY,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180" b="0">
                <a:latin typeface="Bookman Old Style"/>
                <a:cs typeface="Bookman Old Style"/>
              </a:rPr>
              <a:t>   </a:t>
            </a:r>
            <a:r>
              <a:rPr dirty="0" sz="2650" b="0">
                <a:latin typeface="Bookman Old Style"/>
                <a:cs typeface="Bookman Old Style"/>
              </a:rPr>
              <a:t>that’s</a:t>
            </a:r>
            <a:r>
              <a:rPr dirty="0" sz="2650" spc="190" b="0">
                <a:latin typeface="Bookman Old Style"/>
                <a:cs typeface="Bookman Old Style"/>
              </a:rPr>
              <a:t>   </a:t>
            </a:r>
            <a:r>
              <a:rPr dirty="0" sz="2650" b="0">
                <a:latin typeface="Bookman Old Style"/>
                <a:cs typeface="Bookman Old Style"/>
              </a:rPr>
              <a:t>because</a:t>
            </a:r>
            <a:r>
              <a:rPr dirty="0" sz="2650" spc="190" b="0">
                <a:latin typeface="Bookman Old Style"/>
                <a:cs typeface="Bookman Old Style"/>
              </a:rPr>
              <a:t>   </a:t>
            </a:r>
            <a:r>
              <a:rPr dirty="0" sz="2650" b="0">
                <a:latin typeface="Bookman Old Style"/>
                <a:cs typeface="Bookman Old Style"/>
              </a:rPr>
              <a:t>they’re</a:t>
            </a:r>
            <a:r>
              <a:rPr dirty="0" sz="2650" spc="190" b="0">
                <a:latin typeface="Bookman Old Style"/>
                <a:cs typeface="Bookman Old Style"/>
              </a:rPr>
              <a:t>   </a:t>
            </a:r>
            <a:r>
              <a:rPr dirty="0" sz="2650" b="0">
                <a:latin typeface="Bookman Old Style"/>
                <a:cs typeface="Bookman Old Style"/>
              </a:rPr>
              <a:t>built</a:t>
            </a:r>
            <a:r>
              <a:rPr dirty="0" sz="2650" spc="190" b="0">
                <a:latin typeface="Bookman Old Style"/>
                <a:cs typeface="Bookman Old Style"/>
              </a:rPr>
              <a:t>   </a:t>
            </a:r>
            <a:r>
              <a:rPr dirty="0" sz="2650" b="0">
                <a:latin typeface="Bookman Old Style"/>
                <a:cs typeface="Bookman Old Style"/>
              </a:rPr>
              <a:t>with</a:t>
            </a:r>
            <a:r>
              <a:rPr dirty="0" sz="2650" spc="200" b="0">
                <a:latin typeface="Bookman Old Style"/>
                <a:cs typeface="Bookman Old Style"/>
              </a:rPr>
              <a:t>   </a:t>
            </a:r>
            <a:r>
              <a:rPr dirty="0" sz="2650" spc="-50" b="0">
                <a:latin typeface="Bookman Old Style"/>
                <a:cs typeface="Bookman Old Style"/>
              </a:rPr>
              <a:t>a </a:t>
            </a:r>
            <a:r>
              <a:rPr dirty="0" sz="2650" b="0">
                <a:latin typeface="Bookman Old Style"/>
                <a:cs typeface="Bookman Old Style"/>
              </a:rPr>
              <a:t>traditional</a:t>
            </a:r>
            <a:r>
              <a:rPr dirty="0" sz="2650" spc="290" b="0">
                <a:latin typeface="Bookman Old Style"/>
                <a:cs typeface="Bookman Old Style"/>
              </a:rPr>
              <a:t>  </a:t>
            </a:r>
            <a:r>
              <a:rPr dirty="0" sz="2650" spc="-30" b="1">
                <a:latin typeface="Bookman Old Style"/>
                <a:cs typeface="Bookman Old Style"/>
              </a:rPr>
              <a:t>master-</a:t>
            </a:r>
            <a:r>
              <a:rPr dirty="0" sz="2650" b="1">
                <a:latin typeface="Bookman Old Style"/>
                <a:cs typeface="Bookman Old Style"/>
              </a:rPr>
              <a:t>slave</a:t>
            </a:r>
            <a:r>
              <a:rPr dirty="0" sz="2650" spc="240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architecture</a:t>
            </a:r>
            <a:r>
              <a:rPr dirty="0" sz="2650" b="0">
                <a:latin typeface="Bookman Old Style"/>
                <a:cs typeface="Bookman Old Style"/>
              </a:rPr>
              <a:t>,</a:t>
            </a:r>
            <a:r>
              <a:rPr dirty="0" sz="2650" spc="295" b="0">
                <a:latin typeface="Bookman Old Style"/>
                <a:cs typeface="Bookman Old Style"/>
              </a:rPr>
              <a:t>  </a:t>
            </a:r>
            <a:r>
              <a:rPr dirty="0" sz="2650" spc="-10" b="0">
                <a:latin typeface="Bookman Old Style"/>
                <a:cs typeface="Bookman Old Style"/>
              </a:rPr>
              <a:t>which </a:t>
            </a:r>
            <a:r>
              <a:rPr dirty="0" sz="2650" b="0">
                <a:latin typeface="Bookman Old Style"/>
                <a:cs typeface="Bookman Old Style"/>
              </a:rPr>
              <a:t>means</a:t>
            </a:r>
            <a:r>
              <a:rPr dirty="0" sz="2650" spc="-8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scaling</a:t>
            </a:r>
            <a:r>
              <a:rPr dirty="0" sz="2650" spc="-5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UP</a:t>
            </a:r>
            <a:r>
              <a:rPr dirty="0" sz="2650" spc="-7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via</a:t>
            </a:r>
            <a:r>
              <a:rPr dirty="0" sz="2650" spc="-5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bigger</a:t>
            </a:r>
            <a:r>
              <a:rPr dirty="0" sz="2650" spc="-8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7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bigger</a:t>
            </a:r>
            <a:r>
              <a:rPr dirty="0" sz="2650" spc="-8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hardware </a:t>
            </a:r>
            <a:r>
              <a:rPr dirty="0" sz="2650" b="0">
                <a:latin typeface="Bookman Old Style"/>
                <a:cs typeface="Bookman Old Style"/>
              </a:rPr>
              <a:t>servers</a:t>
            </a:r>
            <a:r>
              <a:rPr dirty="0" sz="2650" spc="45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as</a:t>
            </a:r>
            <a:r>
              <a:rPr dirty="0" sz="2650" spc="46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opposed</a:t>
            </a:r>
            <a:r>
              <a:rPr dirty="0" sz="2650" spc="459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to</a:t>
            </a:r>
            <a:r>
              <a:rPr dirty="0" sz="2650" spc="46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OUT</a:t>
            </a:r>
            <a:r>
              <a:rPr dirty="0" sz="2650" spc="459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or</a:t>
            </a:r>
            <a:r>
              <a:rPr dirty="0" sz="2650" spc="46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worse</a:t>
            </a:r>
            <a:r>
              <a:rPr dirty="0" sz="2650" spc="465" b="0">
                <a:latin typeface="Bookman Old Style"/>
                <a:cs typeface="Bookman Old Style"/>
              </a:rPr>
              <a:t>  </a:t>
            </a:r>
            <a:r>
              <a:rPr dirty="0" sz="2650" spc="-25" b="0">
                <a:latin typeface="Bookman Old Style"/>
                <a:cs typeface="Bookman Old Style"/>
              </a:rPr>
              <a:t>via </a:t>
            </a:r>
            <a:r>
              <a:rPr dirty="0" sz="2650" spc="-10" b="0">
                <a:latin typeface="Bookman Old Style"/>
                <a:cs typeface="Bookman Old Style"/>
              </a:rPr>
              <a:t>sharding.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230" y="4964609"/>
            <a:ext cx="526288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  <a:tab pos="2396490" algn="l"/>
                <a:tab pos="3834765" algn="l"/>
              </a:tabLst>
            </a:pPr>
            <a:r>
              <a:rPr dirty="0" sz="2650" spc="-10" b="1">
                <a:latin typeface="Bookman Old Style"/>
                <a:cs typeface="Bookman Old Style"/>
              </a:rPr>
              <a:t>Sharding</a:t>
            </a:r>
            <a:r>
              <a:rPr dirty="0" sz="2650" b="1">
                <a:latin typeface="Bookman Old Style"/>
                <a:cs typeface="Bookman Old Style"/>
              </a:rPr>
              <a:t>	</a:t>
            </a:r>
            <a:r>
              <a:rPr dirty="0" sz="2650" spc="-20" b="1">
                <a:latin typeface="Bookman Old Style"/>
                <a:cs typeface="Bookman Old Style"/>
              </a:rPr>
              <a:t>means</a:t>
            </a:r>
            <a:r>
              <a:rPr dirty="0" sz="2650" b="1">
                <a:latin typeface="Bookman Old Style"/>
                <a:cs typeface="Bookman Old Style"/>
              </a:rPr>
              <a:t>	</a:t>
            </a:r>
            <a:r>
              <a:rPr dirty="0" sz="2650" spc="-10" b="1">
                <a:latin typeface="Bookman Old Style"/>
                <a:cs typeface="Bookman Old Style"/>
              </a:rPr>
              <a:t>dividing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0461" y="4964609"/>
            <a:ext cx="307657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1970" algn="l"/>
                <a:tab pos="2352675" algn="l"/>
              </a:tabLst>
            </a:pPr>
            <a:r>
              <a:rPr dirty="0" sz="2650" spc="-50" b="1">
                <a:latin typeface="Bookman Old Style"/>
                <a:cs typeface="Bookman Old Style"/>
              </a:rPr>
              <a:t>a</a:t>
            </a:r>
            <a:r>
              <a:rPr dirty="0" sz="2650" b="1">
                <a:latin typeface="Bookman Old Style"/>
                <a:cs typeface="Bookman Old Style"/>
              </a:rPr>
              <a:t>	</a:t>
            </a:r>
            <a:r>
              <a:rPr dirty="0" sz="2650" spc="-10" b="1">
                <a:latin typeface="Bookman Old Style"/>
                <a:cs typeface="Bookman Old Style"/>
              </a:rPr>
              <a:t>database</a:t>
            </a:r>
            <a:r>
              <a:rPr dirty="0" sz="2650" b="1">
                <a:latin typeface="Bookman Old Style"/>
                <a:cs typeface="Bookman Old Style"/>
              </a:rPr>
              <a:t>	</a:t>
            </a:r>
            <a:r>
              <a:rPr dirty="0" sz="2650" spc="-20" b="1">
                <a:latin typeface="Bookman Old Style"/>
                <a:cs typeface="Bookman Old Style"/>
              </a:rPr>
              <a:t>into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7902" y="5367011"/>
            <a:ext cx="8109584" cy="2436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05"/>
              </a:spcBef>
            </a:pPr>
            <a:r>
              <a:rPr dirty="0" sz="2650" b="1">
                <a:latin typeface="Bookman Old Style"/>
                <a:cs typeface="Bookman Old Style"/>
              </a:rPr>
              <a:t>smaller</a:t>
            </a:r>
            <a:r>
              <a:rPr dirty="0" sz="2650" spc="365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chunks</a:t>
            </a:r>
            <a:r>
              <a:rPr dirty="0" sz="2650" spc="390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across</a:t>
            </a:r>
            <a:r>
              <a:rPr dirty="0" sz="2650" spc="390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multiple</a:t>
            </a:r>
            <a:r>
              <a:rPr dirty="0" sz="2650" spc="390" b="1">
                <a:latin typeface="Bookman Old Style"/>
                <a:cs typeface="Bookman Old Style"/>
              </a:rPr>
              <a:t>  </a:t>
            </a:r>
            <a:r>
              <a:rPr dirty="0" sz="2650" spc="-10" b="1">
                <a:latin typeface="Bookman Old Style"/>
                <a:cs typeface="Bookman Old Style"/>
              </a:rPr>
              <a:t>hardware </a:t>
            </a:r>
            <a:r>
              <a:rPr dirty="0" sz="2650" b="1">
                <a:latin typeface="Bookman Old Style"/>
                <a:cs typeface="Bookman Old Style"/>
              </a:rPr>
              <a:t>servers</a:t>
            </a:r>
            <a:r>
              <a:rPr dirty="0" sz="2650" spc="25" b="1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instead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of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1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single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large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server,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105" b="0">
                <a:latin typeface="Bookman Old Style"/>
                <a:cs typeface="Bookman Old Style"/>
              </a:rPr>
              <a:t> </a:t>
            </a:r>
            <a:r>
              <a:rPr dirty="0" sz="2650" spc="-20" b="0">
                <a:latin typeface="Bookman Old Style"/>
                <a:cs typeface="Bookman Old Style"/>
              </a:rPr>
              <a:t>this </a:t>
            </a:r>
            <a:r>
              <a:rPr dirty="0" sz="2650" b="0">
                <a:latin typeface="Bookman Old Style"/>
                <a:cs typeface="Bookman Old Style"/>
              </a:rPr>
              <a:t>leads</a:t>
            </a:r>
            <a:r>
              <a:rPr dirty="0" sz="2650" spc="6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to</a:t>
            </a:r>
            <a:r>
              <a:rPr dirty="0" sz="2650" spc="6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operational</a:t>
            </a:r>
            <a:r>
              <a:rPr dirty="0" sz="2650" spc="6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administration</a:t>
            </a:r>
            <a:r>
              <a:rPr dirty="0" sz="2650" spc="60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headaches. </a:t>
            </a:r>
            <a:r>
              <a:rPr dirty="0" sz="2650" b="0">
                <a:latin typeface="Bookman Old Style"/>
                <a:cs typeface="Bookman Old Style"/>
              </a:rPr>
              <a:t>Instead,</a:t>
            </a:r>
            <a:r>
              <a:rPr dirty="0" sz="2650" spc="200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look</a:t>
            </a:r>
            <a:r>
              <a:rPr dirty="0" sz="2650" spc="19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for</a:t>
            </a:r>
            <a:r>
              <a:rPr dirty="0" sz="2650" spc="200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19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NoSQL</a:t>
            </a:r>
            <a:r>
              <a:rPr dirty="0" sz="2650" spc="200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database</a:t>
            </a:r>
            <a:r>
              <a:rPr dirty="0" sz="2650" spc="200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with</a:t>
            </a:r>
            <a:r>
              <a:rPr dirty="0" sz="2650" spc="195" b="0">
                <a:latin typeface="Bookman Old Style"/>
                <a:cs typeface="Bookman Old Style"/>
              </a:rPr>
              <a:t>  </a:t>
            </a:r>
            <a:r>
              <a:rPr dirty="0" sz="2650" spc="-50" b="0">
                <a:latin typeface="Bookman Old Style"/>
                <a:cs typeface="Bookman Old Style"/>
              </a:rPr>
              <a:t>a </a:t>
            </a:r>
            <a:r>
              <a:rPr dirty="0" sz="2650" b="0">
                <a:latin typeface="Bookman Old Style"/>
                <a:cs typeface="Bookman Old Style"/>
              </a:rPr>
              <a:t>masterless,</a:t>
            </a:r>
            <a:r>
              <a:rPr dirty="0" sz="2650" spc="210" b="0">
                <a:latin typeface="Bookman Old Style"/>
                <a:cs typeface="Bookman Old Style"/>
              </a:rPr>
              <a:t>  </a:t>
            </a:r>
            <a:r>
              <a:rPr dirty="0" sz="2650" spc="-25" b="0">
                <a:latin typeface="Bookman Old Style"/>
                <a:cs typeface="Bookman Old Style"/>
              </a:rPr>
              <a:t>peer-</a:t>
            </a:r>
            <a:r>
              <a:rPr dirty="0" sz="2650" spc="-20" b="0">
                <a:latin typeface="Bookman Old Style"/>
                <a:cs typeface="Bookman Old Style"/>
              </a:rPr>
              <a:t>to-</a:t>
            </a:r>
            <a:r>
              <a:rPr dirty="0" sz="2650" b="0">
                <a:latin typeface="Bookman Old Style"/>
                <a:cs typeface="Bookman Old Style"/>
              </a:rPr>
              <a:t>peer</a:t>
            </a:r>
            <a:r>
              <a:rPr dirty="0" sz="2650" spc="21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architecture</a:t>
            </a:r>
            <a:r>
              <a:rPr dirty="0" sz="2650" spc="204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with</a:t>
            </a:r>
            <a:r>
              <a:rPr dirty="0" sz="2650" spc="210" b="0">
                <a:latin typeface="Bookman Old Style"/>
                <a:cs typeface="Bookman Old Style"/>
              </a:rPr>
              <a:t>  </a:t>
            </a:r>
            <a:r>
              <a:rPr dirty="0" sz="2650" spc="-25" b="0">
                <a:latin typeface="Bookman Old Style"/>
                <a:cs typeface="Bookman Old Style"/>
              </a:rPr>
              <a:t>all </a:t>
            </a:r>
            <a:r>
              <a:rPr dirty="0" sz="2650" b="0">
                <a:latin typeface="Bookman Old Style"/>
                <a:cs typeface="Bookman Old Style"/>
              </a:rPr>
              <a:t>nodes</a:t>
            </a:r>
            <a:r>
              <a:rPr dirty="0" sz="2650" spc="-5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being</a:t>
            </a:r>
            <a:r>
              <a:rPr dirty="0" sz="2650" spc="-8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the</a:t>
            </a:r>
            <a:r>
              <a:rPr dirty="0" sz="2650" spc="-9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same.</a:t>
            </a:r>
            <a:endParaRPr sz="26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966" rIns="0" bIns="0" rtlCol="0" vert="horz">
            <a:spAutoFit/>
          </a:bodyPr>
          <a:lstStyle/>
          <a:p>
            <a:pPr marL="216535" marR="5080">
              <a:lnSpc>
                <a:spcPct val="101499"/>
              </a:lnSpc>
              <a:spcBef>
                <a:spcPts val="50"/>
              </a:spcBef>
            </a:pPr>
            <a:r>
              <a:rPr dirty="0">
                <a:solidFill>
                  <a:srgbClr val="1F2123"/>
                </a:solidFill>
              </a:rPr>
              <a:t>3.</a:t>
            </a:r>
            <a:r>
              <a:rPr dirty="0" spc="-15">
                <a:solidFill>
                  <a:srgbClr val="1F2123"/>
                </a:solidFill>
              </a:rPr>
              <a:t> </a:t>
            </a:r>
            <a:r>
              <a:rPr dirty="0">
                <a:solidFill>
                  <a:srgbClr val="1F2123"/>
                </a:solidFill>
              </a:rPr>
              <a:t>Flexibility:</a:t>
            </a:r>
            <a:r>
              <a:rPr dirty="0" spc="-10">
                <a:solidFill>
                  <a:srgbClr val="1F2123"/>
                </a:solidFill>
              </a:rPr>
              <a:t> </a:t>
            </a:r>
            <a:r>
              <a:rPr dirty="0">
                <a:solidFill>
                  <a:srgbClr val="1F2123"/>
                </a:solidFill>
              </a:rPr>
              <a:t>Versatile</a:t>
            </a:r>
            <a:r>
              <a:rPr dirty="0" spc="-10">
                <a:solidFill>
                  <a:srgbClr val="1F2123"/>
                </a:solidFill>
              </a:rPr>
              <a:t> </a:t>
            </a:r>
            <a:r>
              <a:rPr dirty="0" spc="-20">
                <a:solidFill>
                  <a:srgbClr val="1F2123"/>
                </a:solidFill>
              </a:rPr>
              <a:t>Data </a:t>
            </a:r>
            <a:r>
              <a:rPr dirty="0" spc="-10">
                <a:solidFill>
                  <a:srgbClr val="1F2123"/>
                </a:solidFill>
              </a:rPr>
              <a:t>Handling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57" y="2061529"/>
            <a:ext cx="8627745" cy="5283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5715" indent="-516890">
              <a:lnSpc>
                <a:spcPct val="101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Where</a:t>
            </a:r>
            <a:r>
              <a:rPr dirty="0" sz="3050" spc="-3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relational</a:t>
            </a:r>
            <a:r>
              <a:rPr dirty="0" sz="3050" spc="-1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databases</a:t>
            </a:r>
            <a:r>
              <a:rPr dirty="0" sz="3050" spc="-1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require</a:t>
            </a:r>
            <a:r>
              <a:rPr dirty="0" sz="3050" spc="-15" b="0">
                <a:latin typeface="Bookman Old Style"/>
                <a:cs typeface="Bookman Old Style"/>
              </a:rPr>
              <a:t>  </a:t>
            </a:r>
            <a:r>
              <a:rPr dirty="0" sz="3050" spc="-20" b="0">
                <a:latin typeface="Bookman Old Style"/>
                <a:cs typeface="Bookman Old Style"/>
              </a:rPr>
              <a:t>data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4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be</a:t>
            </a:r>
            <a:r>
              <a:rPr dirty="0" sz="3050" spc="409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put</a:t>
            </a:r>
            <a:r>
              <a:rPr dirty="0" sz="3050" spc="4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into</a:t>
            </a:r>
            <a:r>
              <a:rPr dirty="0" sz="3050" spc="420" b="0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tables</a:t>
            </a:r>
            <a:r>
              <a:rPr dirty="0" sz="3050" spc="38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and</a:t>
            </a:r>
            <a:r>
              <a:rPr dirty="0" sz="3050" spc="38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columns</a:t>
            </a:r>
            <a:r>
              <a:rPr dirty="0" sz="3050" spc="375" b="1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409" b="0">
                <a:latin typeface="Bookman Old Style"/>
                <a:cs typeface="Bookman Old Style"/>
              </a:rPr>
              <a:t> </a:t>
            </a:r>
            <a:r>
              <a:rPr dirty="0" sz="3050" spc="-25" b="0">
                <a:latin typeface="Bookman Old Style"/>
                <a:cs typeface="Bookman Old Style"/>
              </a:rPr>
              <a:t>be </a:t>
            </a:r>
            <a:r>
              <a:rPr dirty="0" sz="3050" b="0">
                <a:latin typeface="Bookman Old Style"/>
                <a:cs typeface="Bookman Old Style"/>
              </a:rPr>
              <a:t>accessed</a:t>
            </a:r>
            <a:r>
              <a:rPr dirty="0" sz="3050" spc="-1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and</a:t>
            </a:r>
            <a:r>
              <a:rPr dirty="0" sz="3050" spc="-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analyzed,</a:t>
            </a:r>
            <a:r>
              <a:rPr dirty="0" sz="3050" spc="-2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-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multi-</a:t>
            </a:r>
            <a:r>
              <a:rPr dirty="0" sz="3050" spc="-10" b="0">
                <a:latin typeface="Bookman Old Style"/>
                <a:cs typeface="Bookman Old Style"/>
              </a:rPr>
              <a:t>model </a:t>
            </a:r>
            <a:r>
              <a:rPr dirty="0" sz="3050" b="0">
                <a:latin typeface="Bookman Old Style"/>
                <a:cs typeface="Bookman Old Style"/>
              </a:rPr>
              <a:t>capabilities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of</a:t>
            </a:r>
            <a:r>
              <a:rPr dirty="0" sz="3050" spc="34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NoSQL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databases</a:t>
            </a:r>
            <a:r>
              <a:rPr dirty="0" sz="3050" spc="340" b="0">
                <a:latin typeface="Bookman Old Style"/>
                <a:cs typeface="Bookman Old Style"/>
              </a:rPr>
              <a:t>  </a:t>
            </a:r>
            <a:r>
              <a:rPr dirty="0" sz="3050" spc="-20" b="0">
                <a:latin typeface="Bookman Old Style"/>
                <a:cs typeface="Bookman Old Style"/>
              </a:rPr>
              <a:t>make </a:t>
            </a:r>
            <a:r>
              <a:rPr dirty="0" sz="3050" b="0">
                <a:latin typeface="Bookman Old Style"/>
                <a:cs typeface="Bookman Old Style"/>
              </a:rPr>
              <a:t>them</a:t>
            </a:r>
            <a:r>
              <a:rPr dirty="0" sz="3050" spc="-80" b="0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extremely</a:t>
            </a:r>
            <a:r>
              <a:rPr dirty="0" sz="3050" spc="75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flexible</a:t>
            </a:r>
            <a:r>
              <a:rPr dirty="0" sz="3050" spc="-140" b="1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when</a:t>
            </a:r>
            <a:r>
              <a:rPr dirty="0" sz="3050" spc="-8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it</a:t>
            </a:r>
            <a:r>
              <a:rPr dirty="0" sz="3050" spc="-80" b="0">
                <a:latin typeface="Bookman Old Style"/>
                <a:cs typeface="Bookman Old Style"/>
              </a:rPr>
              <a:t>  </a:t>
            </a:r>
            <a:r>
              <a:rPr dirty="0" sz="3050" spc="-10" b="0">
                <a:latin typeface="Bookman Old Style"/>
                <a:cs typeface="Bookman Old Style"/>
              </a:rPr>
              <a:t>comes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8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handling</a:t>
            </a:r>
            <a:r>
              <a:rPr dirty="0" sz="3050" spc="7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data.</a:t>
            </a:r>
            <a:endParaRPr sz="3050">
              <a:latin typeface="Bookman Old Style"/>
              <a:cs typeface="Bookman Old Style"/>
            </a:endParaRPr>
          </a:p>
          <a:p>
            <a:pPr algn="just" marL="528955" marR="5080" indent="-516890">
              <a:lnSpc>
                <a:spcPct val="10100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They</a:t>
            </a:r>
            <a:r>
              <a:rPr dirty="0" sz="3050" spc="50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can</a:t>
            </a:r>
            <a:r>
              <a:rPr dirty="0" sz="3050" spc="525" b="0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easily</a:t>
            </a:r>
            <a:r>
              <a:rPr dirty="0" sz="3050" spc="475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process</a:t>
            </a:r>
            <a:r>
              <a:rPr dirty="0" sz="3050" spc="455" b="1">
                <a:latin typeface="Bookman Old Style"/>
                <a:cs typeface="Bookman Old Style"/>
              </a:rPr>
              <a:t>  </a:t>
            </a:r>
            <a:r>
              <a:rPr dirty="0" sz="3050" spc="-10" b="1">
                <a:latin typeface="Bookman Old Style"/>
                <a:cs typeface="Bookman Old Style"/>
              </a:rPr>
              <a:t>structured, </a:t>
            </a:r>
            <a:r>
              <a:rPr dirty="0" sz="3050" b="1">
                <a:latin typeface="Bookman Old Style"/>
                <a:cs typeface="Bookman Old Style"/>
              </a:rPr>
              <a:t>semi-structured,</a:t>
            </a:r>
            <a:r>
              <a:rPr dirty="0" sz="3050" spc="700" b="1">
                <a:latin typeface="Bookman Old Style"/>
                <a:cs typeface="Bookman Old Style"/>
              </a:rPr>
              <a:t>   </a:t>
            </a:r>
            <a:r>
              <a:rPr dirty="0" sz="3050" b="1">
                <a:latin typeface="Bookman Old Style"/>
                <a:cs typeface="Bookman Old Style"/>
              </a:rPr>
              <a:t>and</a:t>
            </a:r>
            <a:r>
              <a:rPr dirty="0" sz="3050" spc="695" b="1">
                <a:latin typeface="Bookman Old Style"/>
                <a:cs typeface="Bookman Old Style"/>
              </a:rPr>
              <a:t>   </a:t>
            </a:r>
            <a:r>
              <a:rPr dirty="0" sz="3050" spc="-10" b="1">
                <a:latin typeface="Bookman Old Style"/>
                <a:cs typeface="Bookman Old Style"/>
              </a:rPr>
              <a:t>unstructured </a:t>
            </a:r>
            <a:r>
              <a:rPr dirty="0" sz="3050" b="1">
                <a:latin typeface="Bookman Old Style"/>
                <a:cs typeface="Bookman Old Style"/>
              </a:rPr>
              <a:t>data</a:t>
            </a:r>
            <a:r>
              <a:rPr dirty="0" sz="3050" b="0">
                <a:latin typeface="Bookman Old Style"/>
                <a:cs typeface="Bookman Old Style"/>
              </a:rPr>
              <a:t>,</a:t>
            </a:r>
            <a:r>
              <a:rPr dirty="0" sz="3050" spc="64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while</a:t>
            </a:r>
            <a:r>
              <a:rPr dirty="0" sz="3050" spc="65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relational</a:t>
            </a:r>
            <a:r>
              <a:rPr dirty="0" sz="3050" spc="64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databases,</a:t>
            </a:r>
            <a:r>
              <a:rPr dirty="0" sz="3050" spc="640" b="0">
                <a:latin typeface="Bookman Old Style"/>
                <a:cs typeface="Bookman Old Style"/>
              </a:rPr>
              <a:t>  </a:t>
            </a:r>
            <a:r>
              <a:rPr dirty="0" sz="3050" spc="-25" b="0">
                <a:latin typeface="Bookman Old Style"/>
                <a:cs typeface="Bookman Old Style"/>
              </a:rPr>
              <a:t>are </a:t>
            </a:r>
            <a:r>
              <a:rPr dirty="0" sz="3050" b="1">
                <a:latin typeface="Bookman Old Style"/>
                <a:cs typeface="Bookman Old Style"/>
              </a:rPr>
              <a:t>designed</a:t>
            </a:r>
            <a:r>
              <a:rPr dirty="0" sz="3050" spc="700" b="1">
                <a:latin typeface="Bookman Old Style"/>
                <a:cs typeface="Bookman Old Style"/>
              </a:rPr>
              <a:t>    </a:t>
            </a:r>
            <a:r>
              <a:rPr dirty="0" sz="3050" b="1">
                <a:latin typeface="Bookman Old Style"/>
                <a:cs typeface="Bookman Old Style"/>
              </a:rPr>
              <a:t>to</a:t>
            </a:r>
            <a:r>
              <a:rPr dirty="0" sz="3050" spc="690" b="1">
                <a:latin typeface="Bookman Old Style"/>
                <a:cs typeface="Bookman Old Style"/>
              </a:rPr>
              <a:t>    </a:t>
            </a:r>
            <a:r>
              <a:rPr dirty="0" sz="3050" b="1">
                <a:latin typeface="Bookman Old Style"/>
                <a:cs typeface="Bookman Old Style"/>
              </a:rPr>
              <a:t>handle</a:t>
            </a:r>
            <a:r>
              <a:rPr dirty="0" sz="3050" spc="690" b="1">
                <a:latin typeface="Bookman Old Style"/>
                <a:cs typeface="Bookman Old Style"/>
              </a:rPr>
              <a:t>    </a:t>
            </a:r>
            <a:r>
              <a:rPr dirty="0" sz="3050" spc="-10" b="1">
                <a:latin typeface="Bookman Old Style"/>
                <a:cs typeface="Bookman Old Style"/>
              </a:rPr>
              <a:t>primarily </a:t>
            </a:r>
            <a:r>
              <a:rPr dirty="0" sz="3050" b="1">
                <a:latin typeface="Bookman Old Style"/>
                <a:cs typeface="Bookman Old Style"/>
              </a:rPr>
              <a:t>structured</a:t>
            </a:r>
            <a:r>
              <a:rPr dirty="0" sz="3050" spc="120" b="1">
                <a:latin typeface="Bookman Old Style"/>
                <a:cs typeface="Bookman Old Style"/>
              </a:rPr>
              <a:t> </a:t>
            </a:r>
            <a:r>
              <a:rPr dirty="0" sz="3050" spc="-10" b="1">
                <a:latin typeface="Bookman Old Style"/>
                <a:cs typeface="Bookman Old Style"/>
              </a:rPr>
              <a:t>data</a:t>
            </a:r>
            <a:r>
              <a:rPr dirty="0" sz="3050" spc="-10" b="0">
                <a:latin typeface="Bookman Old Style"/>
                <a:cs typeface="Bookman Old Style"/>
              </a:rPr>
              <a:t>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6196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1F2123"/>
                </a:solidFill>
              </a:rPr>
              <a:t>4.</a:t>
            </a:r>
            <a:r>
              <a:rPr dirty="0" spc="-20">
                <a:solidFill>
                  <a:srgbClr val="1F2123"/>
                </a:solidFill>
              </a:rPr>
              <a:t> </a:t>
            </a:r>
            <a:r>
              <a:rPr dirty="0">
                <a:solidFill>
                  <a:srgbClr val="1F2123"/>
                </a:solidFill>
              </a:rPr>
              <a:t>Distribution</a:t>
            </a:r>
            <a:r>
              <a:rPr dirty="0" spc="-5">
                <a:solidFill>
                  <a:srgbClr val="1F2123"/>
                </a:solidFill>
              </a:rPr>
              <a:t> </a:t>
            </a:r>
            <a:r>
              <a:rPr dirty="0" spc="-10">
                <a:solidFill>
                  <a:srgbClr val="1F2123"/>
                </a:solidFill>
              </a:rPr>
              <a:t>Capabilities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algn="just" marL="528955" marR="5080" indent="-516890">
              <a:lnSpc>
                <a:spcPts val="3170"/>
              </a:lnSpc>
              <a:spcBef>
                <a:spcPts val="20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Look</a:t>
            </a:r>
            <a:r>
              <a:rPr dirty="0" spc="285"/>
              <a:t> </a:t>
            </a:r>
            <a:r>
              <a:rPr dirty="0"/>
              <a:t>for</a:t>
            </a:r>
            <a:r>
              <a:rPr dirty="0" spc="285"/>
              <a:t> </a:t>
            </a:r>
            <a:r>
              <a:rPr dirty="0"/>
              <a:t>a</a:t>
            </a:r>
            <a:r>
              <a:rPr dirty="0" spc="260"/>
              <a:t> </a:t>
            </a:r>
            <a:r>
              <a:rPr dirty="0"/>
              <a:t>NoSQL</a:t>
            </a:r>
            <a:r>
              <a:rPr dirty="0" spc="285"/>
              <a:t> </a:t>
            </a:r>
            <a:r>
              <a:rPr dirty="0"/>
              <a:t>database</a:t>
            </a:r>
            <a:r>
              <a:rPr dirty="0" spc="260"/>
              <a:t> </a:t>
            </a:r>
            <a:r>
              <a:rPr dirty="0"/>
              <a:t>that</a:t>
            </a:r>
            <a:r>
              <a:rPr dirty="0" spc="260"/>
              <a:t> </a:t>
            </a:r>
            <a:r>
              <a:rPr dirty="0"/>
              <a:t>is</a:t>
            </a:r>
            <a:r>
              <a:rPr dirty="0" spc="270"/>
              <a:t> </a:t>
            </a:r>
            <a:r>
              <a:rPr dirty="0" b="1">
                <a:latin typeface="Bookman Old Style"/>
                <a:cs typeface="Bookman Old Style"/>
              </a:rPr>
              <a:t>designed</a:t>
            </a:r>
            <a:r>
              <a:rPr dirty="0" spc="204" b="1">
                <a:latin typeface="Bookman Old Style"/>
                <a:cs typeface="Bookman Old Style"/>
              </a:rPr>
              <a:t> </a:t>
            </a:r>
            <a:r>
              <a:rPr dirty="0" spc="-25" b="1">
                <a:latin typeface="Bookman Old Style"/>
                <a:cs typeface="Bookman Old Style"/>
              </a:rPr>
              <a:t>to </a:t>
            </a:r>
            <a:r>
              <a:rPr dirty="0" b="1">
                <a:latin typeface="Bookman Old Style"/>
                <a:cs typeface="Bookman Old Style"/>
              </a:rPr>
              <a:t>distribute</a:t>
            </a:r>
            <a:r>
              <a:rPr dirty="0" spc="175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data</a:t>
            </a:r>
            <a:r>
              <a:rPr dirty="0" spc="185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at</a:t>
            </a:r>
            <a:r>
              <a:rPr dirty="0" spc="180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global</a:t>
            </a:r>
            <a:r>
              <a:rPr dirty="0" spc="165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scale</a:t>
            </a:r>
            <a:r>
              <a:rPr dirty="0"/>
              <a:t>,</a:t>
            </a:r>
            <a:r>
              <a:rPr dirty="0" spc="185"/>
              <a:t> </a:t>
            </a:r>
            <a:r>
              <a:rPr dirty="0"/>
              <a:t>meaning</a:t>
            </a:r>
            <a:r>
              <a:rPr dirty="0" spc="240"/>
              <a:t> </a:t>
            </a:r>
            <a:r>
              <a:rPr dirty="0"/>
              <a:t>it</a:t>
            </a:r>
            <a:r>
              <a:rPr dirty="0" spc="240"/>
              <a:t> </a:t>
            </a:r>
            <a:r>
              <a:rPr dirty="0" spc="-25"/>
              <a:t>can </a:t>
            </a:r>
            <a:r>
              <a:rPr dirty="0"/>
              <a:t>use</a:t>
            </a:r>
            <a:r>
              <a:rPr dirty="0" spc="434"/>
              <a:t> </a:t>
            </a:r>
            <a:r>
              <a:rPr dirty="0" b="1">
                <a:latin typeface="Bookman Old Style"/>
                <a:cs typeface="Bookman Old Style"/>
              </a:rPr>
              <a:t>multiple</a:t>
            </a:r>
            <a:r>
              <a:rPr dirty="0" spc="400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locations</a:t>
            </a:r>
            <a:r>
              <a:rPr dirty="0" spc="390" b="1">
                <a:latin typeface="Bookman Old Style"/>
                <a:cs typeface="Bookman Old Style"/>
              </a:rPr>
              <a:t> </a:t>
            </a:r>
            <a:r>
              <a:rPr dirty="0"/>
              <a:t>involving</a:t>
            </a:r>
            <a:r>
              <a:rPr dirty="0" spc="459"/>
              <a:t> </a:t>
            </a:r>
            <a:r>
              <a:rPr dirty="0"/>
              <a:t>multiple</a:t>
            </a:r>
            <a:r>
              <a:rPr dirty="0" spc="455"/>
              <a:t> </a:t>
            </a:r>
            <a:r>
              <a:rPr dirty="0" spc="-20"/>
              <a:t>data </a:t>
            </a:r>
            <a:r>
              <a:rPr dirty="0"/>
              <a:t>centers</a:t>
            </a:r>
            <a:r>
              <a:rPr dirty="0" spc="235"/>
              <a:t> </a:t>
            </a:r>
            <a:r>
              <a:rPr dirty="0"/>
              <a:t>and/or</a:t>
            </a:r>
            <a:r>
              <a:rPr dirty="0" spc="235"/>
              <a:t> </a:t>
            </a:r>
            <a:r>
              <a:rPr dirty="0"/>
              <a:t>cloud</a:t>
            </a:r>
            <a:r>
              <a:rPr dirty="0" spc="240"/>
              <a:t> </a:t>
            </a:r>
            <a:r>
              <a:rPr dirty="0"/>
              <a:t>regions</a:t>
            </a:r>
            <a:r>
              <a:rPr dirty="0" spc="235"/>
              <a:t> </a:t>
            </a:r>
            <a:r>
              <a:rPr dirty="0"/>
              <a:t>for</a:t>
            </a:r>
            <a:r>
              <a:rPr dirty="0" spc="235"/>
              <a:t> </a:t>
            </a:r>
            <a:r>
              <a:rPr dirty="0"/>
              <a:t>write</a:t>
            </a:r>
            <a:r>
              <a:rPr dirty="0" spc="235"/>
              <a:t> </a:t>
            </a:r>
            <a:r>
              <a:rPr dirty="0"/>
              <a:t>and</a:t>
            </a:r>
            <a:r>
              <a:rPr dirty="0" spc="235"/>
              <a:t> </a:t>
            </a:r>
            <a:r>
              <a:rPr dirty="0" spc="-20"/>
              <a:t>read </a:t>
            </a:r>
            <a:r>
              <a:rPr dirty="0"/>
              <a:t>operations.</a:t>
            </a:r>
            <a:r>
              <a:rPr dirty="0" spc="120"/>
              <a:t>  </a:t>
            </a:r>
            <a:r>
              <a:rPr dirty="0"/>
              <a:t>Relational</a:t>
            </a:r>
            <a:r>
              <a:rPr dirty="0" spc="130"/>
              <a:t>  </a:t>
            </a:r>
            <a:r>
              <a:rPr dirty="0"/>
              <a:t>databases,</a:t>
            </a:r>
            <a:r>
              <a:rPr dirty="0" spc="140"/>
              <a:t>  </a:t>
            </a:r>
            <a:r>
              <a:rPr dirty="0"/>
              <a:t>in</a:t>
            </a:r>
            <a:r>
              <a:rPr dirty="0" spc="130"/>
              <a:t>  </a:t>
            </a:r>
            <a:r>
              <a:rPr dirty="0" spc="-10"/>
              <a:t>contrast, </a:t>
            </a:r>
            <a:r>
              <a:rPr dirty="0"/>
              <a:t>use</a:t>
            </a:r>
            <a:r>
              <a:rPr dirty="0" spc="-20"/>
              <a:t>  </a:t>
            </a:r>
            <a:r>
              <a:rPr dirty="0"/>
              <a:t>a</a:t>
            </a:r>
            <a:r>
              <a:rPr dirty="0" spc="-20"/>
              <a:t>  </a:t>
            </a:r>
            <a:r>
              <a:rPr dirty="0"/>
              <a:t>centralized</a:t>
            </a:r>
            <a:r>
              <a:rPr dirty="0" spc="-15"/>
              <a:t>  </a:t>
            </a:r>
            <a:r>
              <a:rPr dirty="0"/>
              <a:t>application</a:t>
            </a:r>
            <a:r>
              <a:rPr dirty="0" spc="-20"/>
              <a:t>  </a:t>
            </a:r>
            <a:r>
              <a:rPr dirty="0"/>
              <a:t>that</a:t>
            </a:r>
            <a:r>
              <a:rPr dirty="0" spc="-15"/>
              <a:t>  </a:t>
            </a:r>
            <a:r>
              <a:rPr dirty="0"/>
              <a:t>is</a:t>
            </a:r>
            <a:r>
              <a:rPr dirty="0" spc="-20"/>
              <a:t>  </a:t>
            </a:r>
            <a:r>
              <a:rPr dirty="0" spc="-10"/>
              <a:t>location- </a:t>
            </a:r>
            <a:r>
              <a:rPr dirty="0"/>
              <a:t>dependent</a:t>
            </a:r>
            <a:r>
              <a:rPr dirty="0" spc="35"/>
              <a:t>  </a:t>
            </a:r>
            <a:r>
              <a:rPr dirty="0"/>
              <a:t>(e.g.</a:t>
            </a:r>
            <a:r>
              <a:rPr dirty="0" spc="50"/>
              <a:t>  </a:t>
            </a:r>
            <a:r>
              <a:rPr dirty="0"/>
              <a:t>single</a:t>
            </a:r>
            <a:r>
              <a:rPr dirty="0" spc="30"/>
              <a:t>  </a:t>
            </a:r>
            <a:r>
              <a:rPr dirty="0"/>
              <a:t>location),</a:t>
            </a:r>
            <a:r>
              <a:rPr dirty="0" spc="50"/>
              <a:t>  </a:t>
            </a:r>
            <a:r>
              <a:rPr dirty="0"/>
              <a:t>especially</a:t>
            </a:r>
            <a:r>
              <a:rPr dirty="0" spc="45"/>
              <a:t>  </a:t>
            </a:r>
            <a:r>
              <a:rPr dirty="0" spc="-25"/>
              <a:t>for </a:t>
            </a:r>
            <a:r>
              <a:rPr dirty="0"/>
              <a:t>write</a:t>
            </a:r>
            <a:r>
              <a:rPr dirty="0" spc="-70"/>
              <a:t> </a:t>
            </a:r>
            <a:r>
              <a:rPr dirty="0" spc="-10"/>
              <a:t>operations.</a:t>
            </a:r>
          </a:p>
          <a:p>
            <a:pPr algn="just" marL="528955" marR="5080" indent="-516890">
              <a:lnSpc>
                <a:spcPts val="3170"/>
              </a:lnSpc>
              <a:spcBef>
                <a:spcPts val="60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A</a:t>
            </a:r>
            <a:r>
              <a:rPr dirty="0" spc="120"/>
              <a:t> </a:t>
            </a:r>
            <a:r>
              <a:rPr dirty="0"/>
              <a:t>key</a:t>
            </a:r>
            <a:r>
              <a:rPr dirty="0" spc="130"/>
              <a:t> </a:t>
            </a:r>
            <a:r>
              <a:rPr dirty="0"/>
              <a:t>advantage</a:t>
            </a:r>
            <a:r>
              <a:rPr dirty="0" spc="130"/>
              <a:t> </a:t>
            </a:r>
            <a:r>
              <a:rPr dirty="0"/>
              <a:t>of</a:t>
            </a:r>
            <a:r>
              <a:rPr dirty="0" spc="160"/>
              <a:t> </a:t>
            </a:r>
            <a:r>
              <a:rPr dirty="0"/>
              <a:t>using</a:t>
            </a:r>
            <a:r>
              <a:rPr dirty="0" spc="150"/>
              <a:t> </a:t>
            </a:r>
            <a:r>
              <a:rPr dirty="0"/>
              <a:t>a</a:t>
            </a:r>
            <a:r>
              <a:rPr dirty="0" spc="130"/>
              <a:t> </a:t>
            </a:r>
            <a:r>
              <a:rPr dirty="0"/>
              <a:t>distributed</a:t>
            </a:r>
            <a:r>
              <a:rPr dirty="0" spc="135"/>
              <a:t> </a:t>
            </a:r>
            <a:r>
              <a:rPr dirty="0" spc="-10"/>
              <a:t>database </a:t>
            </a:r>
            <a:r>
              <a:rPr dirty="0"/>
              <a:t>with</a:t>
            </a:r>
            <a:r>
              <a:rPr dirty="0" spc="525"/>
              <a:t> </a:t>
            </a:r>
            <a:r>
              <a:rPr dirty="0"/>
              <a:t>a</a:t>
            </a:r>
            <a:r>
              <a:rPr dirty="0" spc="530"/>
              <a:t> </a:t>
            </a:r>
            <a:r>
              <a:rPr dirty="0"/>
              <a:t>masterless</a:t>
            </a:r>
            <a:r>
              <a:rPr dirty="0" spc="525"/>
              <a:t> </a:t>
            </a:r>
            <a:r>
              <a:rPr dirty="0"/>
              <a:t>architecture</a:t>
            </a:r>
            <a:r>
              <a:rPr dirty="0" spc="530"/>
              <a:t> </a:t>
            </a:r>
            <a:r>
              <a:rPr dirty="0"/>
              <a:t>is</a:t>
            </a:r>
            <a:r>
              <a:rPr dirty="0" spc="525"/>
              <a:t> </a:t>
            </a:r>
            <a:r>
              <a:rPr dirty="0"/>
              <a:t>that</a:t>
            </a:r>
            <a:r>
              <a:rPr dirty="0" spc="530"/>
              <a:t> </a:t>
            </a:r>
            <a:r>
              <a:rPr dirty="0"/>
              <a:t>you</a:t>
            </a:r>
            <a:r>
              <a:rPr dirty="0" spc="525"/>
              <a:t> </a:t>
            </a:r>
            <a:r>
              <a:rPr dirty="0" spc="-25"/>
              <a:t>can </a:t>
            </a:r>
            <a:r>
              <a:rPr dirty="0" b="1">
                <a:latin typeface="Bookman Old Style"/>
                <a:cs typeface="Bookman Old Style"/>
              </a:rPr>
              <a:t>maintain</a:t>
            </a:r>
            <a:r>
              <a:rPr dirty="0" spc="45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continuous</a:t>
            </a:r>
            <a:r>
              <a:rPr dirty="0" spc="30" b="1">
                <a:latin typeface="Bookman Old Style"/>
                <a:cs typeface="Bookman Old Style"/>
              </a:rPr>
              <a:t> </a:t>
            </a:r>
            <a:r>
              <a:rPr dirty="0" b="1">
                <a:latin typeface="Bookman Old Style"/>
                <a:cs typeface="Bookman Old Style"/>
              </a:rPr>
              <a:t>availability</a:t>
            </a:r>
            <a:r>
              <a:rPr dirty="0" spc="20" b="1">
                <a:latin typeface="Bookman Old Style"/>
                <a:cs typeface="Bookman Old Style"/>
              </a:rPr>
              <a:t> </a:t>
            </a:r>
            <a:r>
              <a:rPr dirty="0"/>
              <a:t>because</a:t>
            </a:r>
            <a:r>
              <a:rPr dirty="0" spc="90"/>
              <a:t> </a:t>
            </a:r>
            <a:r>
              <a:rPr dirty="0" spc="-20"/>
              <a:t>data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distributed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multiple</a:t>
            </a:r>
            <a:r>
              <a:rPr dirty="0" spc="-90"/>
              <a:t> </a:t>
            </a:r>
            <a:r>
              <a:rPr dirty="0"/>
              <a:t>copies</a:t>
            </a:r>
            <a:r>
              <a:rPr dirty="0" spc="-85"/>
              <a:t> </a:t>
            </a:r>
            <a:r>
              <a:rPr dirty="0"/>
              <a:t>where</a:t>
            </a:r>
            <a:r>
              <a:rPr dirty="0" spc="-85"/>
              <a:t> </a:t>
            </a:r>
            <a:r>
              <a:rPr dirty="0"/>
              <a:t>it</a:t>
            </a:r>
            <a:r>
              <a:rPr dirty="0" spc="-85"/>
              <a:t> </a:t>
            </a:r>
            <a:r>
              <a:rPr dirty="0" spc="-10"/>
              <a:t>needs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25"/>
              <a:t>be.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6196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1F2123"/>
                </a:solidFill>
              </a:rPr>
              <a:t>5.</a:t>
            </a:r>
            <a:r>
              <a:rPr dirty="0" spc="-5">
                <a:solidFill>
                  <a:srgbClr val="1F2123"/>
                </a:solidFill>
              </a:rPr>
              <a:t> </a:t>
            </a:r>
            <a:r>
              <a:rPr dirty="0">
                <a:solidFill>
                  <a:srgbClr val="1F2123"/>
                </a:solidFill>
              </a:rPr>
              <a:t>Zero </a:t>
            </a:r>
            <a:r>
              <a:rPr dirty="0" spc="-10">
                <a:solidFill>
                  <a:srgbClr val="1F2123"/>
                </a:solidFill>
              </a:rPr>
              <a:t>Downtime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57" y="2061529"/>
            <a:ext cx="8626475" cy="5282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5080" indent="-516890">
              <a:lnSpc>
                <a:spcPct val="101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5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final</a:t>
            </a:r>
            <a:r>
              <a:rPr dirty="0" sz="3050" spc="5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but</a:t>
            </a:r>
            <a:r>
              <a:rPr dirty="0" sz="3050" spc="509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certainly</a:t>
            </a:r>
            <a:r>
              <a:rPr dirty="0" sz="3050" spc="5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no</a:t>
            </a:r>
            <a:r>
              <a:rPr dirty="0" sz="3050" spc="509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less</a:t>
            </a:r>
            <a:r>
              <a:rPr dirty="0" sz="3050" spc="540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important </a:t>
            </a:r>
            <a:r>
              <a:rPr dirty="0" sz="3050" b="0">
                <a:latin typeface="Bookman Old Style"/>
                <a:cs typeface="Bookman Old Style"/>
              </a:rPr>
              <a:t>key</a:t>
            </a:r>
            <a:r>
              <a:rPr dirty="0" sz="3050" spc="45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feature</a:t>
            </a:r>
            <a:r>
              <a:rPr dirty="0" sz="3050" spc="459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42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seek</a:t>
            </a:r>
            <a:r>
              <a:rPr dirty="0" sz="3050" spc="42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in</a:t>
            </a:r>
            <a:r>
              <a:rPr dirty="0" sz="3050" spc="42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a</a:t>
            </a:r>
            <a:r>
              <a:rPr dirty="0" sz="3050" spc="45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NoSQL</a:t>
            </a:r>
            <a:r>
              <a:rPr dirty="0" sz="3050" spc="45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database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73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zero</a:t>
            </a:r>
            <a:r>
              <a:rPr dirty="0" sz="3050" spc="73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downtime.</a:t>
            </a:r>
            <a:r>
              <a:rPr dirty="0" sz="3050" spc="7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73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70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made</a:t>
            </a:r>
            <a:r>
              <a:rPr dirty="0" sz="3050" spc="73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possible </a:t>
            </a:r>
            <a:r>
              <a:rPr dirty="0" sz="3050" b="0">
                <a:latin typeface="Bookman Old Style"/>
                <a:cs typeface="Bookman Old Style"/>
              </a:rPr>
              <a:t>by</a:t>
            </a:r>
            <a:r>
              <a:rPr dirty="0" sz="3050" spc="48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a</a:t>
            </a:r>
            <a:r>
              <a:rPr dirty="0" sz="3050" spc="480" b="0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masterless</a:t>
            </a:r>
            <a:r>
              <a:rPr dirty="0" sz="3050" spc="415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architecture</a:t>
            </a:r>
            <a:r>
              <a:rPr dirty="0" sz="3050" b="0">
                <a:latin typeface="Bookman Old Style"/>
                <a:cs typeface="Bookman Old Style"/>
              </a:rPr>
              <a:t>,</a:t>
            </a:r>
            <a:r>
              <a:rPr dirty="0" sz="3050" spc="480" b="0">
                <a:latin typeface="Bookman Old Style"/>
                <a:cs typeface="Bookman Old Style"/>
              </a:rPr>
              <a:t>  </a:t>
            </a:r>
            <a:r>
              <a:rPr dirty="0" sz="3050" spc="-10" b="0">
                <a:latin typeface="Bookman Old Style"/>
                <a:cs typeface="Bookman Old Style"/>
              </a:rPr>
              <a:t>which </a:t>
            </a:r>
            <a:r>
              <a:rPr dirty="0" sz="3050" b="0">
                <a:latin typeface="Bookman Old Style"/>
                <a:cs typeface="Bookman Old Style"/>
              </a:rPr>
              <a:t>allows</a:t>
            </a:r>
            <a:r>
              <a:rPr dirty="0" sz="3050" spc="-5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for</a:t>
            </a:r>
            <a:r>
              <a:rPr dirty="0" sz="3050" spc="-5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multiple</a:t>
            </a:r>
            <a:r>
              <a:rPr dirty="0" sz="3050" spc="-4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copies</a:t>
            </a:r>
            <a:r>
              <a:rPr dirty="0" sz="3050" spc="-6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of</a:t>
            </a:r>
            <a:r>
              <a:rPr dirty="0" sz="3050" spc="-5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data</a:t>
            </a:r>
            <a:r>
              <a:rPr dirty="0" sz="3050" spc="-4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-50" b="0">
                <a:latin typeface="Bookman Old Style"/>
                <a:cs typeface="Bookman Old Style"/>
              </a:rPr>
              <a:t>  </a:t>
            </a:r>
            <a:r>
              <a:rPr dirty="0" sz="3050" spc="-25" b="0">
                <a:latin typeface="Bookman Old Style"/>
                <a:cs typeface="Bookman Old Style"/>
              </a:rPr>
              <a:t>be </a:t>
            </a:r>
            <a:r>
              <a:rPr dirty="0" sz="3050" b="1">
                <a:latin typeface="Bookman Old Style"/>
                <a:cs typeface="Bookman Old Style"/>
              </a:rPr>
              <a:t>maintained</a:t>
            </a:r>
            <a:r>
              <a:rPr dirty="0" sz="3050" spc="10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across</a:t>
            </a:r>
            <a:r>
              <a:rPr dirty="0" sz="3050" spc="11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different</a:t>
            </a:r>
            <a:r>
              <a:rPr dirty="0" sz="3050" spc="75" b="1">
                <a:latin typeface="Bookman Old Style"/>
                <a:cs typeface="Bookman Old Style"/>
              </a:rPr>
              <a:t> </a:t>
            </a:r>
            <a:r>
              <a:rPr dirty="0" sz="3050" spc="-10" b="1">
                <a:latin typeface="Bookman Old Style"/>
                <a:cs typeface="Bookman Old Style"/>
              </a:rPr>
              <a:t>nodes</a:t>
            </a:r>
            <a:r>
              <a:rPr dirty="0" sz="3050" spc="-10" b="0">
                <a:latin typeface="Bookman Old Style"/>
                <a:cs typeface="Bookman Old Style"/>
              </a:rPr>
              <a:t>.</a:t>
            </a:r>
            <a:endParaRPr sz="3050">
              <a:latin typeface="Bookman Old Style"/>
              <a:cs typeface="Bookman Old Style"/>
            </a:endParaRPr>
          </a:p>
          <a:p>
            <a:pPr algn="just" marL="528955" marR="5080" indent="-516890">
              <a:lnSpc>
                <a:spcPct val="100699"/>
              </a:lnSpc>
              <a:spcBef>
                <a:spcPts val="78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1">
                <a:latin typeface="Bookman Old Style"/>
                <a:cs typeface="Bookman Old Style"/>
              </a:rPr>
              <a:t>If</a:t>
            </a:r>
            <a:r>
              <a:rPr dirty="0" sz="3050" spc="400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a</a:t>
            </a:r>
            <a:r>
              <a:rPr dirty="0" sz="3050" spc="400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node</a:t>
            </a:r>
            <a:r>
              <a:rPr dirty="0" sz="3050" spc="400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goes</a:t>
            </a:r>
            <a:r>
              <a:rPr dirty="0" sz="3050" spc="380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down,</a:t>
            </a:r>
            <a:r>
              <a:rPr dirty="0" sz="3050" spc="400" b="1">
                <a:latin typeface="Bookman Old Style"/>
                <a:cs typeface="Bookman Old Style"/>
              </a:rPr>
              <a:t>  </a:t>
            </a:r>
            <a:r>
              <a:rPr dirty="0" sz="3050" b="1">
                <a:latin typeface="Bookman Old Style"/>
                <a:cs typeface="Bookman Old Style"/>
              </a:rPr>
              <a:t>no</a:t>
            </a:r>
            <a:r>
              <a:rPr dirty="0" sz="3050" spc="415" b="1">
                <a:latin typeface="Bookman Old Style"/>
                <a:cs typeface="Bookman Old Style"/>
              </a:rPr>
              <a:t>  </a:t>
            </a:r>
            <a:r>
              <a:rPr dirty="0" sz="3050" spc="-10" b="1">
                <a:latin typeface="Bookman Old Style"/>
                <a:cs typeface="Bookman Old Style"/>
              </a:rPr>
              <a:t>problem: </a:t>
            </a:r>
            <a:r>
              <a:rPr dirty="0" sz="3050" b="1">
                <a:latin typeface="Bookman Old Style"/>
                <a:cs typeface="Bookman Old Style"/>
              </a:rPr>
              <a:t>another</a:t>
            </a:r>
            <a:r>
              <a:rPr dirty="0" sz="3050" spc="8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node</a:t>
            </a:r>
            <a:r>
              <a:rPr dirty="0" sz="3050" spc="8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has</a:t>
            </a:r>
            <a:r>
              <a:rPr dirty="0" sz="3050" spc="12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a</a:t>
            </a:r>
            <a:r>
              <a:rPr dirty="0" sz="3050" spc="9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copy</a:t>
            </a:r>
            <a:r>
              <a:rPr dirty="0" sz="3050" spc="9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of</a:t>
            </a:r>
            <a:r>
              <a:rPr dirty="0" sz="3050" spc="90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the</a:t>
            </a:r>
            <a:r>
              <a:rPr dirty="0" sz="3050" spc="8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data</a:t>
            </a:r>
            <a:r>
              <a:rPr dirty="0" sz="3050" spc="90" b="1">
                <a:latin typeface="Bookman Old Style"/>
                <a:cs typeface="Bookman Old Style"/>
              </a:rPr>
              <a:t> </a:t>
            </a:r>
            <a:r>
              <a:rPr dirty="0" sz="3050" spc="-25" b="1">
                <a:latin typeface="Bookman Old Style"/>
                <a:cs typeface="Bookman Old Style"/>
              </a:rPr>
              <a:t>for </a:t>
            </a:r>
            <a:r>
              <a:rPr dirty="0" sz="3050" b="1">
                <a:latin typeface="Bookman Old Style"/>
                <a:cs typeface="Bookman Old Style"/>
              </a:rPr>
              <a:t>easy,</a:t>
            </a:r>
            <a:r>
              <a:rPr dirty="0" sz="3050" spc="480" b="1">
                <a:latin typeface="Bookman Old Style"/>
                <a:cs typeface="Bookman Old Style"/>
              </a:rPr>
              <a:t>    </a:t>
            </a:r>
            <a:r>
              <a:rPr dirty="0" sz="3050" b="1">
                <a:latin typeface="Bookman Old Style"/>
                <a:cs typeface="Bookman Old Style"/>
              </a:rPr>
              <a:t>fast</a:t>
            </a:r>
            <a:r>
              <a:rPr dirty="0" sz="3050" spc="490" b="1">
                <a:latin typeface="Bookman Old Style"/>
                <a:cs typeface="Bookman Old Style"/>
              </a:rPr>
              <a:t>    </a:t>
            </a:r>
            <a:r>
              <a:rPr dirty="0" sz="3050" b="1">
                <a:latin typeface="Bookman Old Style"/>
                <a:cs typeface="Bookman Old Style"/>
              </a:rPr>
              <a:t>access.</a:t>
            </a:r>
            <a:r>
              <a:rPr dirty="0" sz="3050" spc="480" b="1">
                <a:latin typeface="Bookman Old Style"/>
                <a:cs typeface="Bookman Old Style"/>
              </a:rPr>
              <a:t>    </a:t>
            </a:r>
            <a:r>
              <a:rPr dirty="0" sz="3050" b="0">
                <a:latin typeface="Bookman Old Style"/>
                <a:cs typeface="Bookman Old Style"/>
              </a:rPr>
              <a:t>When</a:t>
            </a:r>
            <a:r>
              <a:rPr dirty="0" sz="3050" spc="545" b="0">
                <a:latin typeface="Bookman Old Style"/>
                <a:cs typeface="Bookman Old Style"/>
              </a:rPr>
              <a:t>    </a:t>
            </a:r>
            <a:r>
              <a:rPr dirty="0" sz="3050" spc="-25" b="0">
                <a:latin typeface="Bookman Old Style"/>
                <a:cs typeface="Bookman Old Style"/>
              </a:rPr>
              <a:t>one </a:t>
            </a:r>
            <a:r>
              <a:rPr dirty="0" sz="3050" b="0">
                <a:latin typeface="Bookman Old Style"/>
                <a:cs typeface="Bookman Old Style"/>
              </a:rPr>
              <a:t>considers</a:t>
            </a:r>
            <a:r>
              <a:rPr dirty="0" sz="3050" spc="49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49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cost</a:t>
            </a:r>
            <a:r>
              <a:rPr dirty="0" sz="3050" spc="50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of</a:t>
            </a:r>
            <a:r>
              <a:rPr dirty="0" sz="3050" spc="49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downtime,</a:t>
            </a:r>
            <a:r>
              <a:rPr dirty="0" sz="3050" spc="50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49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500" b="0">
                <a:latin typeface="Bookman Old Style"/>
                <a:cs typeface="Bookman Old Style"/>
              </a:rPr>
              <a:t> </a:t>
            </a:r>
            <a:r>
              <a:rPr dirty="0" sz="3050" spc="-50" b="0">
                <a:latin typeface="Bookman Old Style"/>
                <a:cs typeface="Bookman Old Style"/>
              </a:rPr>
              <a:t>a </a:t>
            </a:r>
            <a:r>
              <a:rPr dirty="0" sz="3050" b="0">
                <a:latin typeface="Bookman Old Style"/>
                <a:cs typeface="Bookman Old Style"/>
              </a:rPr>
              <a:t>big</a:t>
            </a:r>
            <a:r>
              <a:rPr dirty="0" sz="3050" spc="40" b="0">
                <a:latin typeface="Bookman Old Style"/>
                <a:cs typeface="Bookman Old Style"/>
              </a:rPr>
              <a:t> </a:t>
            </a:r>
            <a:r>
              <a:rPr dirty="0" sz="3050" spc="-20" b="0">
                <a:latin typeface="Bookman Old Style"/>
                <a:cs typeface="Bookman Old Style"/>
              </a:rPr>
              <a:t>deal.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MongoDB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57" y="2061529"/>
            <a:ext cx="3538854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  <a:tab pos="291401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MongoDB,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the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17118" y="2061529"/>
            <a:ext cx="471805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18590" algn="l"/>
                <a:tab pos="3353435" algn="l"/>
              </a:tabLst>
            </a:pPr>
            <a:r>
              <a:rPr dirty="0" sz="3050" spc="-20" b="1">
                <a:latin typeface="Bookman Old Style"/>
                <a:cs typeface="Bookman Old Style"/>
              </a:rPr>
              <a:t>most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popular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NoSQL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7898" y="2530841"/>
            <a:ext cx="8109584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b="1">
                <a:latin typeface="Bookman Old Style"/>
                <a:cs typeface="Bookman Old Style"/>
              </a:rPr>
              <a:t>database</a:t>
            </a:r>
            <a:r>
              <a:rPr dirty="0" sz="3050" b="0">
                <a:latin typeface="Bookman Old Style"/>
                <a:cs typeface="Bookman Old Style"/>
              </a:rPr>
              <a:t>,</a:t>
            </a:r>
            <a:r>
              <a:rPr dirty="0" sz="3050" spc="50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5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an</a:t>
            </a:r>
            <a:r>
              <a:rPr dirty="0" sz="3050" spc="515" b="0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open-source</a:t>
            </a:r>
            <a:r>
              <a:rPr dirty="0" sz="3050" spc="455" b="1">
                <a:latin typeface="Bookman Old Style"/>
                <a:cs typeface="Bookman Old Style"/>
              </a:rPr>
              <a:t> </a:t>
            </a:r>
            <a:r>
              <a:rPr dirty="0" sz="3050" spc="-10" b="1">
                <a:latin typeface="Bookman Old Style"/>
                <a:cs typeface="Bookman Old Style"/>
              </a:rPr>
              <a:t>document-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7898" y="3000153"/>
            <a:ext cx="398526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72639" algn="l"/>
              </a:tabLst>
            </a:pPr>
            <a:r>
              <a:rPr dirty="0" sz="3050" spc="-10" b="1">
                <a:latin typeface="Bookman Old Style"/>
                <a:cs typeface="Bookman Old Style"/>
              </a:rPr>
              <a:t>oriented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database</a:t>
            </a:r>
            <a:r>
              <a:rPr dirty="0" sz="3050" spc="-10" b="0">
                <a:latin typeface="Bookman Old Style"/>
                <a:cs typeface="Bookman Old Style"/>
              </a:rPr>
              <a:t>.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36060" y="3000153"/>
            <a:ext cx="196850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1720" algn="l"/>
              </a:tabLst>
            </a:pPr>
            <a:r>
              <a:rPr dirty="0" sz="3050" spc="-25" b="0">
                <a:latin typeface="Bookman Old Style"/>
                <a:cs typeface="Bookman Old Style"/>
              </a:rPr>
              <a:t>The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term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23396" y="3000153"/>
            <a:ext cx="151003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0">
                <a:latin typeface="Bookman Old Style"/>
                <a:cs typeface="Bookman Old Style"/>
              </a:rPr>
              <a:t>‘NoSQL’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7898" y="3469656"/>
            <a:ext cx="465899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4528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means</a:t>
            </a:r>
            <a:r>
              <a:rPr dirty="0" sz="3050" b="0">
                <a:latin typeface="Bookman Old Style"/>
                <a:cs typeface="Bookman Old Style"/>
              </a:rPr>
              <a:t>	‘non-</a:t>
            </a:r>
            <a:r>
              <a:rPr dirty="0" sz="3050" spc="-10" b="0">
                <a:latin typeface="Bookman Old Style"/>
                <a:cs typeface="Bookman Old Style"/>
              </a:rPr>
              <a:t>relational’.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33404" y="3469656"/>
            <a:ext cx="310388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0560" algn="l"/>
                <a:tab pos="2303780" algn="l"/>
              </a:tabLst>
            </a:pPr>
            <a:r>
              <a:rPr dirty="0" sz="3050" spc="-25" b="0">
                <a:latin typeface="Bookman Old Style"/>
                <a:cs typeface="Bookman Old Style"/>
              </a:rPr>
              <a:t>It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means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that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27898" y="3938968"/>
            <a:ext cx="810768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70430" algn="l"/>
                <a:tab pos="3310254" algn="l"/>
                <a:tab pos="4653280" algn="l"/>
                <a:tab pos="5354320" algn="l"/>
                <a:tab pos="6190615" algn="l"/>
              </a:tabLst>
            </a:pPr>
            <a:r>
              <a:rPr dirty="0" sz="3050" spc="-10" b="1">
                <a:latin typeface="Bookman Old Style"/>
                <a:cs typeface="Bookman Old Style"/>
              </a:rPr>
              <a:t>MongoDB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20" b="1">
                <a:latin typeface="Bookman Old Style"/>
                <a:cs typeface="Bookman Old Style"/>
              </a:rPr>
              <a:t>isn’t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based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on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the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b="1">
                <a:latin typeface="Bookman Old Style"/>
                <a:cs typeface="Bookman Old Style"/>
              </a:rPr>
              <a:t>table-</a:t>
            </a:r>
            <a:r>
              <a:rPr dirty="0" sz="3050" spc="-20" b="1">
                <a:latin typeface="Bookman Old Style"/>
                <a:cs typeface="Bookman Old Style"/>
              </a:rPr>
              <a:t>like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27898" y="4408472"/>
            <a:ext cx="8110220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2209800" algn="l"/>
                <a:tab pos="2605405" algn="l"/>
                <a:tab pos="3286760" algn="l"/>
                <a:tab pos="5018405" algn="l"/>
                <a:tab pos="7439025" algn="l"/>
              </a:tabLst>
            </a:pPr>
            <a:r>
              <a:rPr dirty="0" sz="3050" spc="-10" b="1">
                <a:latin typeface="Bookman Old Style"/>
                <a:cs typeface="Bookman Old Style"/>
              </a:rPr>
              <a:t>relational</a:t>
            </a:r>
            <a:r>
              <a:rPr dirty="0" sz="3050" b="1">
                <a:latin typeface="Bookman Old Style"/>
                <a:cs typeface="Bookman Old Style"/>
              </a:rPr>
              <a:t>		</a:t>
            </a:r>
            <a:r>
              <a:rPr dirty="0" sz="3050" spc="-10" b="1">
                <a:latin typeface="Bookman Old Style"/>
                <a:cs typeface="Bookman Old Style"/>
              </a:rPr>
              <a:t>database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structure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but </a:t>
            </a:r>
            <a:r>
              <a:rPr dirty="0" sz="3050" spc="-10" b="0">
                <a:latin typeface="Bookman Old Style"/>
                <a:cs typeface="Bookman Old Style"/>
              </a:rPr>
              <a:t>provides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an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all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55819" y="4877784"/>
            <a:ext cx="378206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7043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together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different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27898" y="5347287"/>
            <a:ext cx="8107680" cy="1434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95"/>
              </a:spcBef>
            </a:pPr>
            <a:r>
              <a:rPr dirty="0" sz="3050" b="0">
                <a:latin typeface="Bookman Old Style"/>
                <a:cs typeface="Bookman Old Style"/>
              </a:rPr>
              <a:t>mechanism</a:t>
            </a:r>
            <a:r>
              <a:rPr dirty="0" sz="3050" spc="-10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for</a:t>
            </a:r>
            <a:r>
              <a:rPr dirty="0" sz="3050" spc="755" b="0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storage</a:t>
            </a:r>
            <a:r>
              <a:rPr dirty="0" sz="3050" spc="70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and</a:t>
            </a:r>
            <a:r>
              <a:rPr dirty="0" sz="3050" spc="675" b="1">
                <a:latin typeface="Bookman Old Style"/>
                <a:cs typeface="Bookman Old Style"/>
              </a:rPr>
              <a:t> </a:t>
            </a:r>
            <a:r>
              <a:rPr dirty="0" sz="3050" b="1">
                <a:latin typeface="Bookman Old Style"/>
                <a:cs typeface="Bookman Old Style"/>
              </a:rPr>
              <a:t>retrieval</a:t>
            </a:r>
            <a:r>
              <a:rPr dirty="0" sz="3050" spc="700" b="1">
                <a:latin typeface="Bookman Old Style"/>
                <a:cs typeface="Bookman Old Style"/>
              </a:rPr>
              <a:t> </a:t>
            </a:r>
            <a:r>
              <a:rPr dirty="0" sz="3050" spc="-25" b="0">
                <a:latin typeface="Bookman Old Style"/>
                <a:cs typeface="Bookman Old Style"/>
              </a:rPr>
              <a:t>of </a:t>
            </a:r>
            <a:r>
              <a:rPr dirty="0" sz="3050" b="0">
                <a:latin typeface="Bookman Old Style"/>
                <a:cs typeface="Bookman Old Style"/>
              </a:rPr>
              <a:t>data.</a:t>
            </a:r>
            <a:r>
              <a:rPr dirty="0" sz="3050" spc="254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28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format</a:t>
            </a:r>
            <a:r>
              <a:rPr dirty="0" sz="3050" spc="26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of</a:t>
            </a:r>
            <a:r>
              <a:rPr dirty="0" sz="3050" spc="28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storage</a:t>
            </a:r>
            <a:r>
              <a:rPr dirty="0" sz="3050" spc="28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265" b="0">
                <a:latin typeface="Bookman Old Style"/>
                <a:cs typeface="Bookman Old Style"/>
              </a:rPr>
              <a:t>  </a:t>
            </a:r>
            <a:r>
              <a:rPr dirty="0" sz="3050" spc="-10" b="0">
                <a:latin typeface="Bookman Old Style"/>
                <a:cs typeface="Bookman Old Style"/>
              </a:rPr>
              <a:t>called </a:t>
            </a:r>
            <a:r>
              <a:rPr dirty="0" sz="3050" b="1">
                <a:latin typeface="Bookman Old Style"/>
                <a:cs typeface="Bookman Old Style"/>
              </a:rPr>
              <a:t>BSON</a:t>
            </a:r>
            <a:r>
              <a:rPr dirty="0" sz="3050" spc="5" b="1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(</a:t>
            </a:r>
            <a:r>
              <a:rPr dirty="0" sz="3050" spc="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similar</a:t>
            </a:r>
            <a:r>
              <a:rPr dirty="0" sz="3050" spc="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JSON</a:t>
            </a:r>
            <a:r>
              <a:rPr dirty="0" sz="3050" spc="7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format).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05" y="2061512"/>
            <a:ext cx="8627110" cy="505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28955" marR="5080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SQL</a:t>
            </a:r>
            <a:r>
              <a:rPr dirty="0" sz="3300" spc="-3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databases</a:t>
            </a:r>
            <a:r>
              <a:rPr dirty="0" sz="3300" spc="-5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store</a:t>
            </a:r>
            <a:r>
              <a:rPr dirty="0" sz="3300" spc="-5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data</a:t>
            </a:r>
            <a:r>
              <a:rPr dirty="0" sz="3300" spc="-5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in</a:t>
            </a:r>
            <a:r>
              <a:rPr dirty="0" sz="3300" spc="-35" b="0">
                <a:latin typeface="Bookman Old Style"/>
                <a:cs typeface="Bookman Old Style"/>
              </a:rPr>
              <a:t>  </a:t>
            </a:r>
            <a:r>
              <a:rPr dirty="0" sz="3300" spc="-10" b="1">
                <a:latin typeface="Bookman Old Style"/>
                <a:cs typeface="Bookman Old Style"/>
              </a:rPr>
              <a:t>tabular </a:t>
            </a:r>
            <a:r>
              <a:rPr dirty="0" sz="3300" b="1">
                <a:latin typeface="Bookman Old Style"/>
                <a:cs typeface="Bookman Old Style"/>
              </a:rPr>
              <a:t>format</a:t>
            </a:r>
            <a:r>
              <a:rPr dirty="0" sz="3300" b="0">
                <a:latin typeface="Bookman Old Style"/>
                <a:cs typeface="Bookman Old Style"/>
              </a:rPr>
              <a:t>.</a:t>
            </a:r>
            <a:r>
              <a:rPr dirty="0" sz="3300" spc="54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This</a:t>
            </a:r>
            <a:r>
              <a:rPr dirty="0" sz="3300" spc="54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data</a:t>
            </a:r>
            <a:r>
              <a:rPr dirty="0" sz="3300" spc="52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is</a:t>
            </a:r>
            <a:r>
              <a:rPr dirty="0" sz="3300" spc="54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stored</a:t>
            </a:r>
            <a:r>
              <a:rPr dirty="0" sz="3300" spc="53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in</a:t>
            </a:r>
            <a:r>
              <a:rPr dirty="0" sz="3300" spc="525" b="0">
                <a:latin typeface="Bookman Old Style"/>
                <a:cs typeface="Bookman Old Style"/>
              </a:rPr>
              <a:t>  </a:t>
            </a:r>
            <a:r>
              <a:rPr dirty="0" sz="3300" spc="-50" b="0">
                <a:latin typeface="Bookman Old Style"/>
                <a:cs typeface="Bookman Old Style"/>
              </a:rPr>
              <a:t>a </a:t>
            </a:r>
            <a:r>
              <a:rPr dirty="0" sz="3300" b="1">
                <a:latin typeface="Bookman Old Style"/>
                <a:cs typeface="Bookman Old Style"/>
              </a:rPr>
              <a:t>predefined</a:t>
            </a:r>
            <a:r>
              <a:rPr dirty="0" sz="3300" spc="545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data</a:t>
            </a:r>
            <a:r>
              <a:rPr dirty="0" sz="3300" spc="550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model</a:t>
            </a:r>
            <a:r>
              <a:rPr dirty="0" sz="3300" spc="555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which</a:t>
            </a:r>
            <a:r>
              <a:rPr dirty="0" sz="3300" spc="550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is</a:t>
            </a:r>
            <a:r>
              <a:rPr dirty="0" sz="3300" spc="555" b="1">
                <a:latin typeface="Bookman Old Style"/>
                <a:cs typeface="Bookman Old Style"/>
              </a:rPr>
              <a:t> </a:t>
            </a:r>
            <a:r>
              <a:rPr dirty="0" sz="3300" spc="-25" b="1">
                <a:latin typeface="Bookman Old Style"/>
                <a:cs typeface="Bookman Old Style"/>
              </a:rPr>
              <a:t>not </a:t>
            </a:r>
            <a:r>
              <a:rPr dirty="0" sz="3300" b="1">
                <a:latin typeface="Bookman Old Style"/>
                <a:cs typeface="Bookman Old Style"/>
              </a:rPr>
              <a:t>very</a:t>
            </a:r>
            <a:r>
              <a:rPr dirty="0" sz="3300" spc="695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much</a:t>
            </a:r>
            <a:r>
              <a:rPr dirty="0" sz="3300" spc="680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flexible</a:t>
            </a:r>
            <a:r>
              <a:rPr dirty="0" sz="3300" spc="705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for</a:t>
            </a:r>
            <a:r>
              <a:rPr dirty="0" sz="3300" spc="715" b="1">
                <a:latin typeface="Bookman Old Style"/>
                <a:cs typeface="Bookman Old Style"/>
              </a:rPr>
              <a:t> </a:t>
            </a:r>
            <a:r>
              <a:rPr dirty="0" sz="3300" b="1">
                <a:latin typeface="Bookman Old Style"/>
                <a:cs typeface="Bookman Old Style"/>
              </a:rPr>
              <a:t>today’s</a:t>
            </a:r>
            <a:r>
              <a:rPr dirty="0" sz="3300" spc="715" b="1">
                <a:latin typeface="Bookman Old Style"/>
                <a:cs typeface="Bookman Old Style"/>
              </a:rPr>
              <a:t> </a:t>
            </a:r>
            <a:r>
              <a:rPr dirty="0" sz="3300" spc="-10" b="1">
                <a:latin typeface="Bookman Old Style"/>
                <a:cs typeface="Bookman Old Style"/>
              </a:rPr>
              <a:t>real- </a:t>
            </a:r>
            <a:r>
              <a:rPr dirty="0" sz="3300" b="1">
                <a:latin typeface="Bookman Old Style"/>
                <a:cs typeface="Bookman Old Style"/>
              </a:rPr>
              <a:t>world</a:t>
            </a:r>
            <a:r>
              <a:rPr dirty="0" sz="3300" spc="200" b="1">
                <a:latin typeface="Bookman Old Style"/>
                <a:cs typeface="Bookman Old Style"/>
              </a:rPr>
              <a:t>  </a:t>
            </a:r>
            <a:r>
              <a:rPr dirty="0" sz="3300" b="1">
                <a:latin typeface="Bookman Old Style"/>
                <a:cs typeface="Bookman Old Style"/>
              </a:rPr>
              <a:t>highly</a:t>
            </a:r>
            <a:r>
              <a:rPr dirty="0" sz="3300" spc="185" b="1">
                <a:latin typeface="Bookman Old Style"/>
                <a:cs typeface="Bookman Old Style"/>
              </a:rPr>
              <a:t>  </a:t>
            </a:r>
            <a:r>
              <a:rPr dirty="0" sz="3300" b="1">
                <a:latin typeface="Bookman Old Style"/>
                <a:cs typeface="Bookman Old Style"/>
              </a:rPr>
              <a:t>growing</a:t>
            </a:r>
            <a:r>
              <a:rPr dirty="0" sz="3300" spc="185" b="1">
                <a:latin typeface="Bookman Old Style"/>
                <a:cs typeface="Bookman Old Style"/>
              </a:rPr>
              <a:t>  </a:t>
            </a:r>
            <a:r>
              <a:rPr dirty="0" sz="3300" spc="-10" b="1">
                <a:latin typeface="Bookman Old Style"/>
                <a:cs typeface="Bookman Old Style"/>
              </a:rPr>
              <a:t>applications</a:t>
            </a:r>
            <a:r>
              <a:rPr dirty="0" sz="3300" spc="-10" b="0">
                <a:latin typeface="Bookman Old Style"/>
                <a:cs typeface="Bookman Old Style"/>
              </a:rPr>
              <a:t>. </a:t>
            </a:r>
            <a:r>
              <a:rPr dirty="0" sz="3300" b="0">
                <a:latin typeface="Bookman Old Style"/>
                <a:cs typeface="Bookman Old Style"/>
              </a:rPr>
              <a:t>Modern</a:t>
            </a:r>
            <a:r>
              <a:rPr dirty="0" sz="3300" spc="430" b="0">
                <a:latin typeface="Bookman Old Style"/>
                <a:cs typeface="Bookman Old Style"/>
              </a:rPr>
              <a:t>    </a:t>
            </a:r>
            <a:r>
              <a:rPr dirty="0" sz="3300" b="0">
                <a:latin typeface="Bookman Old Style"/>
                <a:cs typeface="Bookman Old Style"/>
              </a:rPr>
              <a:t>applications</a:t>
            </a:r>
            <a:r>
              <a:rPr dirty="0" sz="3300" spc="425" b="0">
                <a:latin typeface="Bookman Old Style"/>
                <a:cs typeface="Bookman Old Style"/>
              </a:rPr>
              <a:t>    </a:t>
            </a:r>
            <a:r>
              <a:rPr dirty="0" sz="3300" b="0">
                <a:latin typeface="Bookman Old Style"/>
                <a:cs typeface="Bookman Old Style"/>
              </a:rPr>
              <a:t>are</a:t>
            </a:r>
            <a:r>
              <a:rPr dirty="0" sz="3300" spc="430" b="0">
                <a:latin typeface="Bookman Old Style"/>
                <a:cs typeface="Bookman Old Style"/>
              </a:rPr>
              <a:t>    </a:t>
            </a:r>
            <a:r>
              <a:rPr dirty="0" sz="3300" spc="-20" b="1">
                <a:latin typeface="Bookman Old Style"/>
                <a:cs typeface="Bookman Old Style"/>
              </a:rPr>
              <a:t>more </a:t>
            </a:r>
            <a:r>
              <a:rPr dirty="0" sz="3300" b="1">
                <a:latin typeface="Bookman Old Style"/>
                <a:cs typeface="Bookman Old Style"/>
              </a:rPr>
              <a:t>networked</a:t>
            </a:r>
            <a:r>
              <a:rPr dirty="0" sz="3300" b="0">
                <a:latin typeface="Bookman Old Style"/>
                <a:cs typeface="Bookman Old Style"/>
              </a:rPr>
              <a:t>,</a:t>
            </a:r>
            <a:r>
              <a:rPr dirty="0" sz="3300" spc="550" b="0">
                <a:latin typeface="Bookman Old Style"/>
                <a:cs typeface="Bookman Old Style"/>
              </a:rPr>
              <a:t>  </a:t>
            </a:r>
            <a:r>
              <a:rPr dirty="0" sz="3300" b="1">
                <a:latin typeface="Bookman Old Style"/>
                <a:cs typeface="Bookman Old Style"/>
              </a:rPr>
              <a:t>social</a:t>
            </a:r>
            <a:r>
              <a:rPr dirty="0" sz="3300" spc="475" b="1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and</a:t>
            </a:r>
            <a:r>
              <a:rPr dirty="0" sz="3300" spc="555" b="0">
                <a:latin typeface="Bookman Old Style"/>
                <a:cs typeface="Bookman Old Style"/>
              </a:rPr>
              <a:t>  </a:t>
            </a:r>
            <a:r>
              <a:rPr dirty="0" sz="3300" spc="-10" b="1">
                <a:latin typeface="Bookman Old Style"/>
                <a:cs typeface="Bookman Old Style"/>
              </a:rPr>
              <a:t>interactive </a:t>
            </a:r>
            <a:r>
              <a:rPr dirty="0" sz="3300" b="0">
                <a:latin typeface="Bookman Old Style"/>
                <a:cs typeface="Bookman Old Style"/>
              </a:rPr>
              <a:t>than</a:t>
            </a:r>
            <a:r>
              <a:rPr dirty="0" sz="3300" spc="4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ever.</a:t>
            </a:r>
            <a:r>
              <a:rPr dirty="0" sz="3300" spc="47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Applications</a:t>
            </a:r>
            <a:r>
              <a:rPr dirty="0" sz="3300" spc="459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are</a:t>
            </a:r>
            <a:r>
              <a:rPr dirty="0" sz="3300" spc="455" b="0">
                <a:latin typeface="Bookman Old Style"/>
                <a:cs typeface="Bookman Old Style"/>
              </a:rPr>
              <a:t>  </a:t>
            </a:r>
            <a:r>
              <a:rPr dirty="0" sz="3300" spc="-10" b="0">
                <a:latin typeface="Bookman Old Style"/>
                <a:cs typeface="Bookman Old Style"/>
              </a:rPr>
              <a:t>storing </a:t>
            </a:r>
            <a:r>
              <a:rPr dirty="0" sz="3300" b="0">
                <a:latin typeface="Bookman Old Style"/>
                <a:cs typeface="Bookman Old Style"/>
              </a:rPr>
              <a:t>more</a:t>
            </a:r>
            <a:r>
              <a:rPr dirty="0" sz="3300" spc="17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and</a:t>
            </a:r>
            <a:r>
              <a:rPr dirty="0" sz="3300" spc="18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more</a:t>
            </a:r>
            <a:r>
              <a:rPr dirty="0" sz="3300" spc="18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data</a:t>
            </a:r>
            <a:r>
              <a:rPr dirty="0" sz="3300" spc="18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and</a:t>
            </a:r>
            <a:r>
              <a:rPr dirty="0" sz="3300" spc="15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are</a:t>
            </a:r>
            <a:r>
              <a:rPr dirty="0" sz="3300" spc="18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accessing </a:t>
            </a:r>
            <a:r>
              <a:rPr dirty="0" sz="3300" b="0">
                <a:latin typeface="Bookman Old Style"/>
                <a:cs typeface="Bookman Old Style"/>
              </a:rPr>
              <a:t>it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at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higher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rates.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/>
              <a:t>Download</a:t>
            </a:r>
            <a:r>
              <a:rPr dirty="0" spc="-10"/>
              <a:t> </a:t>
            </a:r>
            <a:r>
              <a:rPr dirty="0"/>
              <a:t>Link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10"/>
              <a:t>MongoDB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42059" y="4105655"/>
            <a:ext cx="467995" cy="26034"/>
          </a:xfrm>
          <a:custGeom>
            <a:avLst/>
            <a:gdLst/>
            <a:ahLst/>
            <a:cxnLst/>
            <a:rect l="l" t="t" r="r" b="b"/>
            <a:pathLst>
              <a:path w="467994" h="26035">
                <a:moveTo>
                  <a:pt x="467868" y="25908"/>
                </a:moveTo>
                <a:lnTo>
                  <a:pt x="0" y="25908"/>
                </a:lnTo>
                <a:lnTo>
                  <a:pt x="0" y="0"/>
                </a:lnTo>
                <a:lnTo>
                  <a:pt x="467868" y="0"/>
                </a:lnTo>
                <a:lnTo>
                  <a:pt x="467868" y="25908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23644" y="4637532"/>
            <a:ext cx="7409815" cy="21590"/>
          </a:xfrm>
          <a:custGeom>
            <a:avLst/>
            <a:gdLst/>
            <a:ahLst/>
            <a:cxnLst/>
            <a:rect l="l" t="t" r="r" b="b"/>
            <a:pathLst>
              <a:path w="7409815" h="21589">
                <a:moveTo>
                  <a:pt x="7409687" y="21336"/>
                </a:moveTo>
                <a:lnTo>
                  <a:pt x="0" y="21336"/>
                </a:lnTo>
                <a:lnTo>
                  <a:pt x="0" y="0"/>
                </a:lnTo>
                <a:lnTo>
                  <a:pt x="7409687" y="0"/>
                </a:lnTo>
                <a:lnTo>
                  <a:pt x="7409687" y="2133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11105" y="1955948"/>
            <a:ext cx="8571865" cy="41160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u="sng" sz="330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SHELL</a:t>
            </a:r>
            <a:endParaRPr sz="3300">
              <a:latin typeface="Bookman Old Style"/>
              <a:cs typeface="Bookman Old Style"/>
            </a:endParaRPr>
          </a:p>
          <a:p>
            <a:pPr lvl="1" marL="1010919" marR="5080" indent="-480695">
              <a:lnSpc>
                <a:spcPct val="100299"/>
              </a:lnSpc>
              <a:spcBef>
                <a:spcPts val="70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u="sng" sz="285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https://downloads.mongodb.com/compas</a:t>
            </a:r>
            <a:r>
              <a:rPr dirty="0" sz="2850" spc="-10" b="0">
                <a:solidFill>
                  <a:srgbClr val="336699"/>
                </a:solidFill>
                <a:latin typeface="Bookman Old Style"/>
                <a:cs typeface="Bookman Old Style"/>
              </a:rPr>
              <a:t> </a:t>
            </a:r>
            <a:r>
              <a:rPr dirty="0" u="sng" sz="285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s/mongosh-</a:t>
            </a:r>
            <a:r>
              <a:rPr dirty="0" u="sng" sz="285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1.4.2-</a:t>
            </a:r>
            <a:r>
              <a:rPr dirty="0" u="sng" sz="285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x64.msi</a:t>
            </a:r>
            <a:endParaRPr sz="28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25" b="0">
                <a:solidFill>
                  <a:srgbClr val="336699"/>
                </a:solidFill>
                <a:latin typeface="Bookman Old Style"/>
                <a:cs typeface="Bookman Old Style"/>
              </a:rPr>
              <a:t>UI</a:t>
            </a:r>
            <a:endParaRPr sz="3300">
              <a:latin typeface="Bookman Old Style"/>
              <a:cs typeface="Bookman Old Style"/>
            </a:endParaRPr>
          </a:p>
          <a:p>
            <a:pPr lvl="1" marL="1010919" marR="142875" indent="-480695">
              <a:lnSpc>
                <a:spcPct val="100299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solidFill>
                  <a:srgbClr val="336699"/>
                </a:solidFill>
                <a:latin typeface="Bookman Old Style"/>
                <a:cs typeface="Bookman Old Style"/>
              </a:rPr>
              <a:t>https://fastdl.mongodb.org/windows/mo </a:t>
            </a:r>
            <a:r>
              <a:rPr dirty="0" u="sng" sz="285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ngodb-windows-</a:t>
            </a:r>
            <a:r>
              <a:rPr dirty="0" u="sng" sz="285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x86_64-</a:t>
            </a:r>
            <a:r>
              <a:rPr dirty="0" u="sng" sz="2850" spc="-10" b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Bookman Old Style"/>
                <a:cs typeface="Bookman Old Style"/>
              </a:rPr>
              <a:t>5.0.8-signed.msi</a:t>
            </a:r>
            <a:endParaRPr sz="2850">
              <a:latin typeface="Bookman Old Style"/>
              <a:cs typeface="Bookman Old Style"/>
            </a:endParaRPr>
          </a:p>
          <a:p>
            <a:pPr lvl="1" marL="1010919" marR="142875" indent="-480695">
              <a:lnSpc>
                <a:spcPct val="100299"/>
              </a:lnSpc>
              <a:spcBef>
                <a:spcPts val="68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https://fastdl.mongodb.org/windows/mo ngodb-windows-</a:t>
            </a:r>
            <a:r>
              <a:rPr dirty="0" sz="2850" b="0">
                <a:latin typeface="Bookman Old Style"/>
                <a:cs typeface="Bookman Old Style"/>
              </a:rPr>
              <a:t>x86_64-</a:t>
            </a:r>
            <a:r>
              <a:rPr dirty="0" sz="2850" spc="-10" b="0">
                <a:latin typeface="Bookman Old Style"/>
                <a:cs typeface="Bookman Old Style"/>
              </a:rPr>
              <a:t>5.0.9-signed.msi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80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1.1.1</a:t>
            </a:r>
            <a:r>
              <a:rPr dirty="0" sz="4400" spc="-70"/>
              <a:t> </a:t>
            </a:r>
            <a:r>
              <a:rPr dirty="0" sz="4400"/>
              <a:t>MongoDB</a:t>
            </a:r>
            <a:r>
              <a:rPr dirty="0" sz="4400" spc="-55"/>
              <a:t> </a:t>
            </a:r>
            <a:r>
              <a:rPr dirty="0" sz="4400"/>
              <a:t>Data</a:t>
            </a:r>
            <a:r>
              <a:rPr dirty="0" sz="4400" spc="-10"/>
              <a:t> Types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11168" y="1952558"/>
            <a:ext cx="2292985" cy="38906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String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Integer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Boolean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Double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Arrays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Objects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16535" marR="5080">
              <a:lnSpc>
                <a:spcPct val="100699"/>
              </a:lnSpc>
              <a:spcBef>
                <a:spcPts val="65"/>
              </a:spcBef>
            </a:pPr>
            <a:r>
              <a:rPr dirty="0" sz="4400"/>
              <a:t>1.1</a:t>
            </a:r>
            <a:r>
              <a:rPr dirty="0" sz="4400" spc="-70"/>
              <a:t> </a:t>
            </a:r>
            <a:r>
              <a:rPr dirty="0" sz="4400"/>
              <a:t>Concepts</a:t>
            </a:r>
            <a:r>
              <a:rPr dirty="0" sz="4400" spc="-55"/>
              <a:t> </a:t>
            </a:r>
            <a:r>
              <a:rPr dirty="0" sz="4400"/>
              <a:t>of</a:t>
            </a:r>
            <a:r>
              <a:rPr dirty="0" sz="4400" spc="-10"/>
              <a:t> NoSQL. </a:t>
            </a:r>
            <a:r>
              <a:rPr dirty="0" sz="4400"/>
              <a:t>Advantages</a:t>
            </a:r>
            <a:r>
              <a:rPr dirty="0" sz="4400" spc="-80"/>
              <a:t> </a:t>
            </a:r>
            <a:r>
              <a:rPr dirty="0" sz="4400"/>
              <a:t>and</a:t>
            </a:r>
            <a:r>
              <a:rPr dirty="0" sz="4400" spc="-25"/>
              <a:t> </a:t>
            </a:r>
            <a:r>
              <a:rPr dirty="0" sz="4400" spc="-10"/>
              <a:t>Features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699374" y="2059917"/>
            <a:ext cx="1637664" cy="1097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5080" indent="-36195">
              <a:lnSpc>
                <a:spcPct val="100600"/>
              </a:lnSpc>
              <a:spcBef>
                <a:spcPts val="90"/>
              </a:spcBef>
            </a:pPr>
            <a:r>
              <a:rPr dirty="0" sz="3500" spc="-10" b="0">
                <a:latin typeface="Bookman Old Style"/>
                <a:cs typeface="Bookman Old Style"/>
              </a:rPr>
              <a:t>(String, Arrays,</a:t>
            </a:r>
            <a:endParaRPr sz="35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168" y="2059917"/>
            <a:ext cx="6656705" cy="16344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  <a:tabLst>
                <a:tab pos="1485900" algn="l"/>
                <a:tab pos="2263140" algn="l"/>
                <a:tab pos="3977640" algn="l"/>
                <a:tab pos="4749800" algn="l"/>
                <a:tab pos="5384165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1.1.1</a:t>
            </a:r>
            <a:r>
              <a:rPr dirty="0" sz="3500" b="0">
                <a:latin typeface="Bookman Old Style"/>
                <a:cs typeface="Bookman Old Style"/>
              </a:rPr>
              <a:t>	</a:t>
            </a:r>
            <a:r>
              <a:rPr dirty="0" sz="3500" spc="-10" b="0">
                <a:latin typeface="Bookman Old Style"/>
                <a:cs typeface="Bookman Old Style"/>
              </a:rPr>
              <a:t>MongoDB</a:t>
            </a:r>
            <a:r>
              <a:rPr dirty="0" sz="3500" b="0">
                <a:latin typeface="Bookman Old Style"/>
                <a:cs typeface="Bookman Old Style"/>
              </a:rPr>
              <a:t>	</a:t>
            </a:r>
            <a:r>
              <a:rPr dirty="0" sz="3500" spc="-20" b="0">
                <a:latin typeface="Bookman Old Style"/>
                <a:cs typeface="Bookman Old Style"/>
              </a:rPr>
              <a:t>Data</a:t>
            </a:r>
            <a:r>
              <a:rPr dirty="0" sz="3500" b="0">
                <a:latin typeface="Bookman Old Style"/>
                <a:cs typeface="Bookman Old Style"/>
              </a:rPr>
              <a:t>	</a:t>
            </a:r>
            <a:r>
              <a:rPr dirty="0" sz="3500" spc="-10" b="0">
                <a:latin typeface="Bookman Old Style"/>
                <a:cs typeface="Bookman Old Style"/>
              </a:rPr>
              <a:t>Types Integer,</a:t>
            </a:r>
            <a:r>
              <a:rPr dirty="0" sz="3500" b="0">
                <a:latin typeface="Bookman Old Style"/>
                <a:cs typeface="Bookman Old Style"/>
              </a:rPr>
              <a:t>	</a:t>
            </a:r>
            <a:r>
              <a:rPr dirty="0" sz="3500" spc="-10" b="0">
                <a:latin typeface="Bookman Old Style"/>
                <a:cs typeface="Bookman Old Style"/>
              </a:rPr>
              <a:t>Boolean,</a:t>
            </a:r>
            <a:r>
              <a:rPr dirty="0" sz="3500" b="0">
                <a:latin typeface="Bookman Old Style"/>
                <a:cs typeface="Bookman Old Style"/>
              </a:rPr>
              <a:t>	</a:t>
            </a:r>
            <a:r>
              <a:rPr dirty="0" sz="3500" spc="-10" b="0">
                <a:latin typeface="Bookman Old Style"/>
                <a:cs typeface="Bookman Old Style"/>
              </a:rPr>
              <a:t>Double, Objects)</a:t>
            </a:r>
            <a:endParaRPr sz="350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1168" y="3776052"/>
            <a:ext cx="8625840" cy="1097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dirty="0" sz="3500" b="0">
                <a:latin typeface="Bookman Old Style"/>
                <a:cs typeface="Bookman Old Style"/>
              </a:rPr>
              <a:t>1.1.2</a:t>
            </a:r>
            <a:r>
              <a:rPr dirty="0" sz="3500" spc="275" b="0">
                <a:latin typeface="Bookman Old Style"/>
                <a:cs typeface="Bookman Old Style"/>
              </a:rPr>
              <a:t> </a:t>
            </a:r>
            <a:r>
              <a:rPr dirty="0" sz="3500" b="0">
                <a:latin typeface="Bookman Old Style"/>
                <a:cs typeface="Bookman Old Style"/>
              </a:rPr>
              <a:t>Database</a:t>
            </a:r>
            <a:r>
              <a:rPr dirty="0" sz="3500" spc="254" b="0">
                <a:latin typeface="Bookman Old Style"/>
                <a:cs typeface="Bookman Old Style"/>
              </a:rPr>
              <a:t> </a:t>
            </a:r>
            <a:r>
              <a:rPr dirty="0" sz="3500" b="0">
                <a:latin typeface="Bookman Old Style"/>
                <a:cs typeface="Bookman Old Style"/>
              </a:rPr>
              <a:t>Creation</a:t>
            </a:r>
            <a:r>
              <a:rPr dirty="0" sz="3500" spc="250" b="0">
                <a:latin typeface="Bookman Old Style"/>
                <a:cs typeface="Bookman Old Style"/>
              </a:rPr>
              <a:t> </a:t>
            </a:r>
            <a:r>
              <a:rPr dirty="0" sz="3500" b="0">
                <a:latin typeface="Bookman Old Style"/>
                <a:cs typeface="Bookman Old Style"/>
              </a:rPr>
              <a:t>and</a:t>
            </a:r>
            <a:r>
              <a:rPr dirty="0" sz="3500" spc="254" b="0">
                <a:latin typeface="Bookman Old Style"/>
                <a:cs typeface="Bookman Old Style"/>
              </a:rPr>
              <a:t> </a:t>
            </a:r>
            <a:r>
              <a:rPr dirty="0" sz="3500" spc="-10" b="0">
                <a:latin typeface="Bookman Old Style"/>
                <a:cs typeface="Bookman Old Style"/>
              </a:rPr>
              <a:t>Dropping Database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57" y="2061529"/>
            <a:ext cx="8626475" cy="5001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7620" indent="-516890">
              <a:lnSpc>
                <a:spcPct val="101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1">
                <a:latin typeface="Bookman Old Style"/>
                <a:cs typeface="Bookman Old Style"/>
              </a:rPr>
              <a:t>String</a:t>
            </a:r>
            <a:r>
              <a:rPr dirty="0" sz="3050" spc="145" b="1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−</a:t>
            </a:r>
            <a:r>
              <a:rPr dirty="0" sz="3050" spc="21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2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25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21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most</a:t>
            </a:r>
            <a:r>
              <a:rPr dirty="0" sz="3050" spc="21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commonly</a:t>
            </a:r>
            <a:r>
              <a:rPr dirty="0" sz="3050" spc="245" b="0">
                <a:latin typeface="Bookman Old Style"/>
                <a:cs typeface="Bookman Old Style"/>
              </a:rPr>
              <a:t> </a:t>
            </a:r>
            <a:r>
              <a:rPr dirty="0" sz="3050" spc="-20" b="0">
                <a:latin typeface="Bookman Old Style"/>
                <a:cs typeface="Bookman Old Style"/>
              </a:rPr>
              <a:t>used </a:t>
            </a:r>
            <a:r>
              <a:rPr dirty="0" sz="3050" b="0">
                <a:latin typeface="Bookman Old Style"/>
                <a:cs typeface="Bookman Old Style"/>
              </a:rPr>
              <a:t>datatype</a:t>
            </a:r>
            <a:r>
              <a:rPr dirty="0" sz="3050" spc="35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35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store</a:t>
            </a:r>
            <a:r>
              <a:rPr dirty="0" sz="3050" spc="3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3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data.</a:t>
            </a:r>
            <a:r>
              <a:rPr dirty="0" sz="3050" spc="34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String</a:t>
            </a:r>
            <a:r>
              <a:rPr dirty="0" sz="3050" spc="360" b="0">
                <a:latin typeface="Bookman Old Style"/>
                <a:cs typeface="Bookman Old Style"/>
              </a:rPr>
              <a:t>  </a:t>
            </a:r>
            <a:r>
              <a:rPr dirty="0" sz="3050" spc="-25" b="0">
                <a:latin typeface="Bookman Old Style"/>
                <a:cs typeface="Bookman Old Style"/>
              </a:rPr>
              <a:t>in </a:t>
            </a:r>
            <a:r>
              <a:rPr dirty="0" sz="3050" b="0">
                <a:latin typeface="Bookman Old Style"/>
                <a:cs typeface="Bookman Old Style"/>
              </a:rPr>
              <a:t>MongoDB</a:t>
            </a:r>
            <a:r>
              <a:rPr dirty="0" sz="3050" spc="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must</a:t>
            </a:r>
            <a:r>
              <a:rPr dirty="0" sz="3050" spc="5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be</a:t>
            </a:r>
            <a:r>
              <a:rPr dirty="0" sz="3050" spc="11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UTF-8</a:t>
            </a:r>
            <a:r>
              <a:rPr dirty="0" sz="3050" spc="110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valid.</a:t>
            </a:r>
            <a:endParaRPr sz="3050">
              <a:latin typeface="Bookman Old Style"/>
              <a:cs typeface="Bookman Old Style"/>
            </a:endParaRPr>
          </a:p>
          <a:p>
            <a:pPr algn="just" marL="528955" marR="8890" indent="-516890">
              <a:lnSpc>
                <a:spcPct val="100800"/>
              </a:lnSpc>
              <a:spcBef>
                <a:spcPts val="750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3050" b="1">
                <a:latin typeface="Bookman Old Style"/>
                <a:cs typeface="Bookman Old Style"/>
              </a:rPr>
              <a:t>Integer</a:t>
            </a:r>
            <a:r>
              <a:rPr dirty="0" sz="3050" spc="-45" b="1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−</a:t>
            </a:r>
            <a:r>
              <a:rPr dirty="0" sz="3050" spc="2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2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type</a:t>
            </a:r>
            <a:r>
              <a:rPr dirty="0" sz="3050" spc="2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2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used</a:t>
            </a:r>
            <a:r>
              <a:rPr dirty="0" sz="3050" spc="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1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store</a:t>
            </a:r>
            <a:r>
              <a:rPr dirty="0" sz="3050" spc="20" b="0">
                <a:latin typeface="Bookman Old Style"/>
                <a:cs typeface="Bookman Old Style"/>
              </a:rPr>
              <a:t>  </a:t>
            </a:r>
            <a:r>
              <a:rPr dirty="0" sz="3050" spc="-50" b="0">
                <a:latin typeface="Bookman Old Style"/>
                <a:cs typeface="Bookman Old Style"/>
              </a:rPr>
              <a:t>a </a:t>
            </a:r>
            <a:r>
              <a:rPr dirty="0" sz="3050" b="0">
                <a:latin typeface="Bookman Old Style"/>
                <a:cs typeface="Bookman Old Style"/>
              </a:rPr>
              <a:t>numerical</a:t>
            </a:r>
            <a:r>
              <a:rPr dirty="0" sz="3050" spc="36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value.</a:t>
            </a:r>
            <a:r>
              <a:rPr dirty="0" sz="3050" spc="37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Integer</a:t>
            </a:r>
            <a:r>
              <a:rPr dirty="0" sz="3050" spc="37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can</a:t>
            </a:r>
            <a:r>
              <a:rPr dirty="0" sz="3050" spc="37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be</a:t>
            </a:r>
            <a:r>
              <a:rPr dirty="0" sz="3050" spc="3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32</a:t>
            </a:r>
            <a:r>
              <a:rPr dirty="0" sz="3050" spc="3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bit</a:t>
            </a:r>
            <a:r>
              <a:rPr dirty="0" sz="3050" spc="375" b="0">
                <a:latin typeface="Bookman Old Style"/>
                <a:cs typeface="Bookman Old Style"/>
              </a:rPr>
              <a:t> </a:t>
            </a:r>
            <a:r>
              <a:rPr dirty="0" sz="3050" spc="-25" b="0">
                <a:latin typeface="Bookman Old Style"/>
                <a:cs typeface="Bookman Old Style"/>
              </a:rPr>
              <a:t>or </a:t>
            </a:r>
            <a:r>
              <a:rPr dirty="0" sz="3050" b="0">
                <a:latin typeface="Bookman Old Style"/>
                <a:cs typeface="Bookman Old Style"/>
              </a:rPr>
              <a:t>64</a:t>
            </a:r>
            <a:r>
              <a:rPr dirty="0" sz="3050" spc="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bit</a:t>
            </a:r>
            <a:r>
              <a:rPr dirty="0" sz="3050" spc="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depending</a:t>
            </a:r>
            <a:r>
              <a:rPr dirty="0" sz="3050" spc="4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upon</a:t>
            </a:r>
            <a:r>
              <a:rPr dirty="0" sz="3050" spc="7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your</a:t>
            </a:r>
            <a:r>
              <a:rPr dirty="0" sz="3050" spc="40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server.</a:t>
            </a:r>
            <a:endParaRPr sz="3050">
              <a:latin typeface="Bookman Old Style"/>
              <a:cs typeface="Bookman Old Style"/>
            </a:endParaRPr>
          </a:p>
          <a:p>
            <a:pPr algn="just" marL="528955" marR="5080" indent="-516890">
              <a:lnSpc>
                <a:spcPct val="100699"/>
              </a:lnSpc>
              <a:spcBef>
                <a:spcPts val="770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3050" b="1">
                <a:latin typeface="Bookman Old Style"/>
                <a:cs typeface="Bookman Old Style"/>
              </a:rPr>
              <a:t>Boolean</a:t>
            </a:r>
            <a:r>
              <a:rPr dirty="0" sz="3050" spc="-125" b="1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−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type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used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-6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store</a:t>
            </a:r>
            <a:r>
              <a:rPr dirty="0" sz="3050" spc="-40" b="0">
                <a:latin typeface="Bookman Old Style"/>
                <a:cs typeface="Bookman Old Style"/>
              </a:rPr>
              <a:t>  </a:t>
            </a:r>
            <a:r>
              <a:rPr dirty="0" sz="3050" spc="-50" b="0">
                <a:latin typeface="Bookman Old Style"/>
                <a:cs typeface="Bookman Old Style"/>
              </a:rPr>
              <a:t>a </a:t>
            </a:r>
            <a:r>
              <a:rPr dirty="0" sz="3050" b="0">
                <a:latin typeface="Bookman Old Style"/>
                <a:cs typeface="Bookman Old Style"/>
              </a:rPr>
              <a:t>boolean</a:t>
            </a:r>
            <a:r>
              <a:rPr dirty="0" sz="3050" spc="5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(true/</a:t>
            </a:r>
            <a:r>
              <a:rPr dirty="0" sz="3050" spc="6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false)</a:t>
            </a:r>
            <a:r>
              <a:rPr dirty="0" sz="3050" spc="8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value.</a:t>
            </a:r>
            <a:endParaRPr sz="3050">
              <a:latin typeface="Bookman Old Style"/>
              <a:cs typeface="Bookman Old Style"/>
            </a:endParaRPr>
          </a:p>
          <a:p>
            <a:pPr algn="just" marL="528955" marR="6985" indent="-516890">
              <a:lnSpc>
                <a:spcPct val="101000"/>
              </a:lnSpc>
              <a:spcBef>
                <a:spcPts val="740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3050" b="1">
                <a:latin typeface="Bookman Old Style"/>
                <a:cs typeface="Bookman Old Style"/>
              </a:rPr>
              <a:t>Double</a:t>
            </a:r>
            <a:r>
              <a:rPr dirty="0" sz="3050" spc="254" b="1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−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type</a:t>
            </a:r>
            <a:r>
              <a:rPr dirty="0" sz="3050" spc="31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is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used</a:t>
            </a:r>
            <a:r>
              <a:rPr dirty="0" sz="3050" spc="310" b="0">
                <a:latin typeface="Bookman Old Style"/>
                <a:cs typeface="Bookman Old Style"/>
              </a:rPr>
              <a:t>  </a:t>
            </a: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325" b="0">
                <a:latin typeface="Bookman Old Style"/>
                <a:cs typeface="Bookman Old Style"/>
              </a:rPr>
              <a:t>  </a:t>
            </a:r>
            <a:r>
              <a:rPr dirty="0" sz="3050" spc="-10" b="0">
                <a:latin typeface="Bookman Old Style"/>
                <a:cs typeface="Bookman Old Style"/>
              </a:rPr>
              <a:t>store </a:t>
            </a:r>
            <a:r>
              <a:rPr dirty="0" sz="3050" b="0">
                <a:latin typeface="Bookman Old Style"/>
                <a:cs typeface="Bookman Old Style"/>
              </a:rPr>
              <a:t>floating</a:t>
            </a:r>
            <a:r>
              <a:rPr dirty="0" sz="3050" spc="5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point</a:t>
            </a:r>
            <a:r>
              <a:rPr dirty="0" sz="3050" spc="90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values.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05" y="2061512"/>
            <a:ext cx="8623935" cy="2639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528955" marR="5080" indent="-516890">
              <a:lnSpc>
                <a:spcPct val="99800"/>
              </a:lnSpc>
              <a:spcBef>
                <a:spcPts val="10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1">
                <a:latin typeface="Bookman Old Style"/>
                <a:cs typeface="Bookman Old Style"/>
              </a:rPr>
              <a:t>Arrays</a:t>
            </a:r>
            <a:r>
              <a:rPr dirty="0" sz="3300" spc="-35" b="1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−</a:t>
            </a:r>
            <a:r>
              <a:rPr dirty="0" sz="3300" spc="3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This</a:t>
            </a:r>
            <a:r>
              <a:rPr dirty="0" sz="3300" spc="5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type</a:t>
            </a:r>
            <a:r>
              <a:rPr dirty="0" sz="3300" spc="3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is</a:t>
            </a:r>
            <a:r>
              <a:rPr dirty="0" sz="3300" spc="3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used</a:t>
            </a:r>
            <a:r>
              <a:rPr dirty="0" sz="3300" spc="3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30" b="0">
                <a:latin typeface="Bookman Old Style"/>
                <a:cs typeface="Bookman Old Style"/>
              </a:rPr>
              <a:t>  </a:t>
            </a:r>
            <a:r>
              <a:rPr dirty="0" sz="3300" spc="-10" b="0">
                <a:latin typeface="Bookman Old Style"/>
                <a:cs typeface="Bookman Old Style"/>
              </a:rPr>
              <a:t>store </a:t>
            </a:r>
            <a:r>
              <a:rPr dirty="0" sz="3300" b="0">
                <a:latin typeface="Bookman Old Style"/>
                <a:cs typeface="Bookman Old Style"/>
              </a:rPr>
              <a:t>arrays</a:t>
            </a:r>
            <a:r>
              <a:rPr dirty="0" sz="3300" spc="-7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or</a:t>
            </a:r>
            <a:r>
              <a:rPr dirty="0" sz="3300" spc="-7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list</a:t>
            </a:r>
            <a:r>
              <a:rPr dirty="0" sz="3300" spc="-7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or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multiple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values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spc="-20" b="0">
                <a:latin typeface="Bookman Old Style"/>
                <a:cs typeface="Bookman Old Style"/>
              </a:rPr>
              <a:t>into </a:t>
            </a:r>
            <a:r>
              <a:rPr dirty="0" sz="3300" b="0">
                <a:latin typeface="Bookman Old Style"/>
                <a:cs typeface="Bookman Old Style"/>
              </a:rPr>
              <a:t>one</a:t>
            </a:r>
            <a:r>
              <a:rPr dirty="0" sz="3300" spc="-20" b="0">
                <a:latin typeface="Bookman Old Style"/>
                <a:cs typeface="Bookman Old Style"/>
              </a:rPr>
              <a:t> key.</a:t>
            </a:r>
            <a:endParaRPr sz="3300">
              <a:latin typeface="Bookman Old Style"/>
              <a:cs typeface="Bookman Old Style"/>
            </a:endParaRPr>
          </a:p>
          <a:p>
            <a:pPr algn="just" marL="528955" marR="5080" indent="-516890">
              <a:lnSpc>
                <a:spcPts val="395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1">
                <a:latin typeface="Bookman Old Style"/>
                <a:cs typeface="Bookman Old Style"/>
              </a:rPr>
              <a:t>Object</a:t>
            </a:r>
            <a:r>
              <a:rPr dirty="0" sz="3300" spc="110" b="1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−</a:t>
            </a:r>
            <a:r>
              <a:rPr dirty="0" sz="3300" spc="17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This</a:t>
            </a:r>
            <a:r>
              <a:rPr dirty="0" sz="3300" spc="19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datatype</a:t>
            </a:r>
            <a:r>
              <a:rPr dirty="0" sz="3300" spc="17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is</a:t>
            </a:r>
            <a:r>
              <a:rPr dirty="0" sz="3300" spc="19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used</a:t>
            </a:r>
            <a:r>
              <a:rPr dirty="0" sz="3300" spc="175" b="0">
                <a:latin typeface="Bookman Old Style"/>
                <a:cs typeface="Bookman Old Style"/>
              </a:rPr>
              <a:t>  </a:t>
            </a:r>
            <a:r>
              <a:rPr dirty="0" sz="3300" spc="-25" b="0">
                <a:latin typeface="Bookman Old Style"/>
                <a:cs typeface="Bookman Old Style"/>
              </a:rPr>
              <a:t>for </a:t>
            </a:r>
            <a:r>
              <a:rPr dirty="0" sz="3300" b="0">
                <a:latin typeface="Bookman Old Style"/>
                <a:cs typeface="Bookman Old Style"/>
              </a:rPr>
              <a:t>embedded</a:t>
            </a:r>
            <a:r>
              <a:rPr dirty="0" sz="3300" spc="-10" b="0">
                <a:latin typeface="Bookman Old Style"/>
                <a:cs typeface="Bookman Old Style"/>
              </a:rPr>
              <a:t> documents.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09131" y="1965241"/>
            <a:ext cx="2832100" cy="35375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-635">
              <a:lnSpc>
                <a:spcPct val="116799"/>
              </a:lnSpc>
              <a:spcBef>
                <a:spcPts val="70"/>
              </a:spcBef>
            </a:pPr>
            <a:r>
              <a:rPr dirty="0" sz="3950" spc="-25" b="1">
                <a:solidFill>
                  <a:srgbClr val="FFFFFF"/>
                </a:solidFill>
                <a:latin typeface="Bookman Old Style"/>
                <a:cs typeface="Bookman Old Style"/>
              </a:rPr>
              <a:t>SQL </a:t>
            </a:r>
            <a:r>
              <a:rPr dirty="0" sz="3950" spc="-10" b="0">
                <a:latin typeface="Bookman Old Style"/>
                <a:cs typeface="Bookman Old Style"/>
              </a:rPr>
              <a:t>DATABASE TABLES </a:t>
            </a:r>
            <a:r>
              <a:rPr dirty="0" sz="3950" spc="-20" b="0">
                <a:latin typeface="Bookman Old Style"/>
                <a:cs typeface="Bookman Old Style"/>
              </a:rPr>
              <a:t>ROWS </a:t>
            </a:r>
            <a:r>
              <a:rPr dirty="0" sz="3950" spc="-10" b="0">
                <a:latin typeface="Bookman Old Style"/>
                <a:cs typeface="Bookman Old Style"/>
              </a:rPr>
              <a:t>COLUMNS</a:t>
            </a:r>
            <a:endParaRPr sz="39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7059" y="1965241"/>
            <a:ext cx="3435350" cy="353758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1270">
              <a:lnSpc>
                <a:spcPct val="116799"/>
              </a:lnSpc>
              <a:spcBef>
                <a:spcPts val="70"/>
              </a:spcBef>
            </a:pPr>
            <a:r>
              <a:rPr dirty="0" sz="3950" spc="-10" b="1">
                <a:solidFill>
                  <a:srgbClr val="FFFFFF"/>
                </a:solidFill>
                <a:latin typeface="Bookman Old Style"/>
                <a:cs typeface="Bookman Old Style"/>
              </a:rPr>
              <a:t>NOSQL </a:t>
            </a:r>
            <a:r>
              <a:rPr dirty="0" sz="3950" spc="-10"/>
              <a:t>DATABASE COLLECTION DOCUMENTS FIELDS</a:t>
            </a:r>
            <a:endParaRPr sz="39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153" rIns="0" bIns="0" rtlCol="0" vert="horz">
            <a:spAutoFit/>
          </a:bodyPr>
          <a:lstStyle/>
          <a:p>
            <a:pPr marL="216535" marR="5080">
              <a:lnSpc>
                <a:spcPct val="100800"/>
              </a:lnSpc>
              <a:spcBef>
                <a:spcPts val="70"/>
              </a:spcBef>
            </a:pPr>
            <a:r>
              <a:rPr dirty="0" sz="3950"/>
              <a:t>1.1.2</a:t>
            </a:r>
            <a:r>
              <a:rPr dirty="0" sz="3950" spc="-20"/>
              <a:t> </a:t>
            </a:r>
            <a:r>
              <a:rPr dirty="0" sz="3950"/>
              <a:t>Database</a:t>
            </a:r>
            <a:r>
              <a:rPr dirty="0" sz="3950" spc="-15"/>
              <a:t> </a:t>
            </a:r>
            <a:r>
              <a:rPr dirty="0" sz="3950"/>
              <a:t>Creation</a:t>
            </a:r>
            <a:r>
              <a:rPr dirty="0" sz="3950" spc="-15"/>
              <a:t> </a:t>
            </a:r>
            <a:r>
              <a:rPr dirty="0" sz="3950" spc="-25"/>
              <a:t>and </a:t>
            </a:r>
            <a:r>
              <a:rPr dirty="0" sz="3950"/>
              <a:t>Dropping</a:t>
            </a:r>
            <a:r>
              <a:rPr dirty="0" sz="3950" spc="-30"/>
              <a:t> </a:t>
            </a:r>
            <a:r>
              <a:rPr dirty="0" sz="3950" spc="-10"/>
              <a:t>Database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5948"/>
            <a:ext cx="6243320" cy="28079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Show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all</a:t>
            </a:r>
            <a:r>
              <a:rPr dirty="0" sz="3300" spc="-40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Databases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b="0">
                <a:latin typeface="Bookman Old Style"/>
                <a:cs typeface="Bookman Old Style"/>
              </a:rPr>
              <a:t>show</a:t>
            </a:r>
            <a:r>
              <a:rPr dirty="0" sz="2850" spc="-15" b="0">
                <a:latin typeface="Bookman Old Style"/>
                <a:cs typeface="Bookman Old Style"/>
              </a:rPr>
              <a:t> </a:t>
            </a:r>
            <a:r>
              <a:rPr dirty="0" sz="2850" spc="-20" b="0">
                <a:latin typeface="Bookman Old Style"/>
                <a:cs typeface="Bookman Old Style"/>
              </a:rPr>
              <a:t>dbs;</a:t>
            </a:r>
            <a:endParaRPr sz="28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create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new</a:t>
            </a:r>
            <a:r>
              <a:rPr dirty="0" sz="3300" spc="-10" b="0">
                <a:latin typeface="Bookman Old Style"/>
                <a:cs typeface="Bookman Old Style"/>
              </a:rPr>
              <a:t> Database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b="0">
                <a:latin typeface="Bookman Old Style"/>
                <a:cs typeface="Bookman Old Style"/>
              </a:rPr>
              <a:t>use</a:t>
            </a:r>
            <a:r>
              <a:rPr dirty="0" sz="2850" spc="-10" b="0">
                <a:latin typeface="Bookman Old Style"/>
                <a:cs typeface="Bookman Old Style"/>
              </a:rPr>
              <a:t> db_name;</a:t>
            </a:r>
            <a:endParaRPr sz="285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  <a:tab pos="1706880" algn="l"/>
                <a:tab pos="3053080" algn="l"/>
                <a:tab pos="3531235" algn="l"/>
                <a:tab pos="4514215" algn="l"/>
              </a:tabLst>
            </a:pPr>
            <a:r>
              <a:rPr dirty="0" sz="2850" spc="-25" b="0">
                <a:latin typeface="Bookman Old Style"/>
                <a:cs typeface="Bookman Old Style"/>
              </a:rPr>
              <a:t>To</a:t>
            </a:r>
            <a:r>
              <a:rPr dirty="0" sz="2850" b="0">
                <a:latin typeface="Bookman Old Style"/>
                <a:cs typeface="Bookman Old Style"/>
              </a:rPr>
              <a:t>	</a:t>
            </a:r>
            <a:r>
              <a:rPr dirty="0" sz="2850" spc="-10" b="0">
                <a:latin typeface="Bookman Old Style"/>
                <a:cs typeface="Bookman Old Style"/>
              </a:rPr>
              <a:t>create</a:t>
            </a:r>
            <a:r>
              <a:rPr dirty="0" sz="2850" b="0">
                <a:latin typeface="Bookman Old Style"/>
                <a:cs typeface="Bookman Old Style"/>
              </a:rPr>
              <a:t>	</a:t>
            </a:r>
            <a:r>
              <a:rPr dirty="0" sz="2850" spc="-50" b="0">
                <a:latin typeface="Bookman Old Style"/>
                <a:cs typeface="Bookman Old Style"/>
              </a:rPr>
              <a:t>a</a:t>
            </a:r>
            <a:r>
              <a:rPr dirty="0" sz="2850" b="0">
                <a:latin typeface="Bookman Old Style"/>
                <a:cs typeface="Bookman Old Style"/>
              </a:rPr>
              <a:t>	</a:t>
            </a:r>
            <a:r>
              <a:rPr dirty="0" sz="2850" spc="-25" b="0">
                <a:latin typeface="Bookman Old Style"/>
                <a:cs typeface="Bookman Old Style"/>
              </a:rPr>
              <a:t>new</a:t>
            </a:r>
            <a:r>
              <a:rPr dirty="0" sz="2850" b="0">
                <a:latin typeface="Bookman Old Style"/>
                <a:cs typeface="Bookman Old Style"/>
              </a:rPr>
              <a:t>	</a:t>
            </a:r>
            <a:r>
              <a:rPr dirty="0" sz="2850" spc="-10" b="0">
                <a:latin typeface="Bookman Old Style"/>
                <a:cs typeface="Bookman Old Style"/>
              </a:rPr>
              <a:t>database.</a:t>
            </a:r>
            <a:endParaRPr sz="285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97310" y="4303185"/>
            <a:ext cx="2136775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3875" algn="l"/>
              </a:tabLst>
            </a:pPr>
            <a:r>
              <a:rPr dirty="0" sz="2850" spc="-25" b="0">
                <a:latin typeface="Bookman Old Style"/>
                <a:cs typeface="Bookman Old Style"/>
              </a:rPr>
              <a:t>If</a:t>
            </a:r>
            <a:r>
              <a:rPr dirty="0" sz="2850" b="0">
                <a:latin typeface="Bookman Old Style"/>
                <a:cs typeface="Bookman Old Style"/>
              </a:rPr>
              <a:t>	</a:t>
            </a:r>
            <a:r>
              <a:rPr dirty="0" sz="2850" spc="-10" b="0">
                <a:latin typeface="Bookman Old Style"/>
                <a:cs typeface="Bookman Old Style"/>
              </a:rPr>
              <a:t>database</a:t>
            </a:r>
            <a:endParaRPr sz="285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9474" y="4739219"/>
            <a:ext cx="7624445" cy="133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5"/>
              </a:spcBef>
            </a:pPr>
            <a:r>
              <a:rPr dirty="0" sz="2850" b="0">
                <a:latin typeface="Bookman Old Style"/>
                <a:cs typeface="Bookman Old Style"/>
              </a:rPr>
              <a:t>does</a:t>
            </a:r>
            <a:r>
              <a:rPr dirty="0" sz="2850" spc="229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not</a:t>
            </a:r>
            <a:r>
              <a:rPr dirty="0" sz="2850" spc="23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exist</a:t>
            </a:r>
            <a:r>
              <a:rPr dirty="0" sz="2850" spc="24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it</a:t>
            </a:r>
            <a:r>
              <a:rPr dirty="0" sz="2850" spc="23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will</a:t>
            </a:r>
            <a:r>
              <a:rPr dirty="0" sz="2850" spc="21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create</a:t>
            </a:r>
            <a:r>
              <a:rPr dirty="0" sz="2850" spc="23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new</a:t>
            </a:r>
            <a:r>
              <a:rPr dirty="0" sz="2850" spc="215" b="0">
                <a:latin typeface="Bookman Old Style"/>
                <a:cs typeface="Bookman Old Style"/>
              </a:rPr>
              <a:t> </a:t>
            </a:r>
            <a:r>
              <a:rPr dirty="0" sz="2850" spc="-10" b="0">
                <a:latin typeface="Bookman Old Style"/>
                <a:cs typeface="Bookman Old Style"/>
              </a:rPr>
              <a:t>database, </a:t>
            </a:r>
            <a:r>
              <a:rPr dirty="0" sz="2850" b="0">
                <a:latin typeface="Bookman Old Style"/>
                <a:cs typeface="Bookman Old Style"/>
              </a:rPr>
              <a:t>if</a:t>
            </a:r>
            <a:r>
              <a:rPr dirty="0" sz="2850" spc="85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database</a:t>
            </a:r>
            <a:r>
              <a:rPr dirty="0" sz="2850" spc="95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exist</a:t>
            </a:r>
            <a:r>
              <a:rPr dirty="0" sz="2850" spc="100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then</a:t>
            </a:r>
            <a:r>
              <a:rPr dirty="0" sz="2850" spc="90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it</a:t>
            </a:r>
            <a:r>
              <a:rPr dirty="0" sz="2850" spc="100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will</a:t>
            </a:r>
            <a:r>
              <a:rPr dirty="0" sz="2850" spc="95" b="0">
                <a:latin typeface="Bookman Old Style"/>
                <a:cs typeface="Bookman Old Style"/>
              </a:rPr>
              <a:t>  </a:t>
            </a:r>
            <a:r>
              <a:rPr dirty="0" sz="2850" b="0">
                <a:latin typeface="Bookman Old Style"/>
                <a:cs typeface="Bookman Old Style"/>
              </a:rPr>
              <a:t>switch</a:t>
            </a:r>
            <a:r>
              <a:rPr dirty="0" sz="2850" spc="95" b="0">
                <a:latin typeface="Bookman Old Style"/>
                <a:cs typeface="Bookman Old Style"/>
              </a:rPr>
              <a:t>  </a:t>
            </a:r>
            <a:r>
              <a:rPr dirty="0" sz="2850" spc="-25" b="0">
                <a:latin typeface="Bookman Old Style"/>
                <a:cs typeface="Bookman Old Style"/>
              </a:rPr>
              <a:t>to </a:t>
            </a:r>
            <a:r>
              <a:rPr dirty="0" sz="2850" b="0">
                <a:latin typeface="Bookman Old Style"/>
                <a:cs typeface="Bookman Old Style"/>
              </a:rPr>
              <a:t>particular</a:t>
            </a:r>
            <a:r>
              <a:rPr dirty="0" sz="2850" spc="5" b="0">
                <a:latin typeface="Bookman Old Style"/>
                <a:cs typeface="Bookman Old Style"/>
              </a:rPr>
              <a:t> </a:t>
            </a:r>
            <a:r>
              <a:rPr dirty="0" sz="2850" spc="-10" b="0">
                <a:latin typeface="Bookman Old Style"/>
                <a:cs typeface="Bookman Old Style"/>
              </a:rPr>
              <a:t>database.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05" y="1955948"/>
            <a:ext cx="8067675" cy="324421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Drop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db.dropDatabase()</a:t>
            </a:r>
            <a:endParaRPr sz="2850">
              <a:latin typeface="Bookman Old Style"/>
              <a:cs typeface="Bookman Old Style"/>
            </a:endParaRPr>
          </a:p>
          <a:p>
            <a:pPr lvl="1" marL="1010919" marR="5080" indent="-480695">
              <a:lnSpc>
                <a:spcPct val="100299"/>
              </a:lnSpc>
              <a:spcBef>
                <a:spcPts val="700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b="0">
                <a:latin typeface="Bookman Old Style"/>
                <a:cs typeface="Bookman Old Style"/>
              </a:rPr>
              <a:t>To</a:t>
            </a:r>
            <a:r>
              <a:rPr dirty="0" sz="2850" spc="-2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drop</a:t>
            </a:r>
            <a:r>
              <a:rPr dirty="0" sz="2850" spc="2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database</a:t>
            </a:r>
            <a:r>
              <a:rPr dirty="0" sz="2850" spc="1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first</a:t>
            </a:r>
            <a:r>
              <a:rPr dirty="0" sz="2850" spc="2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use</a:t>
            </a:r>
            <a:r>
              <a:rPr dirty="0" sz="2850" spc="-1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the</a:t>
            </a:r>
            <a:r>
              <a:rPr dirty="0" sz="2850" spc="-10" b="0">
                <a:latin typeface="Bookman Old Style"/>
                <a:cs typeface="Bookman Old Style"/>
              </a:rPr>
              <a:t> database </a:t>
            </a:r>
            <a:r>
              <a:rPr dirty="0" sz="2850" b="0">
                <a:latin typeface="Bookman Old Style"/>
                <a:cs typeface="Bookman Old Style"/>
              </a:rPr>
              <a:t>which</a:t>
            </a:r>
            <a:r>
              <a:rPr dirty="0" sz="2850" spc="-2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you</a:t>
            </a:r>
            <a:r>
              <a:rPr dirty="0" sz="2850" spc="-5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want</a:t>
            </a:r>
            <a:r>
              <a:rPr dirty="0" sz="2850" spc="-1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to</a:t>
            </a:r>
            <a:r>
              <a:rPr dirty="0" sz="2850" spc="-5" b="0">
                <a:latin typeface="Bookman Old Style"/>
                <a:cs typeface="Bookman Old Style"/>
              </a:rPr>
              <a:t> </a:t>
            </a:r>
            <a:r>
              <a:rPr dirty="0" sz="2850" spc="-10" b="0">
                <a:latin typeface="Bookman Old Style"/>
                <a:cs typeface="Bookman Old Style"/>
              </a:rPr>
              <a:t>drop.</a:t>
            </a:r>
            <a:endParaRPr sz="28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2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check</a:t>
            </a:r>
            <a:r>
              <a:rPr dirty="0" sz="3300" spc="-1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current</a:t>
            </a:r>
            <a:r>
              <a:rPr dirty="0" sz="3300" spc="1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25" b="0">
                <a:latin typeface="Bookman Old Style"/>
                <a:cs typeface="Bookman Old Style"/>
              </a:rPr>
              <a:t>db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Collection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8955" marR="6350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>
                <a:solidFill>
                  <a:srgbClr val="1F2123"/>
                </a:solidFill>
              </a:rPr>
              <a:t>A</a:t>
            </a:r>
            <a:r>
              <a:rPr dirty="0" sz="3300" spc="75">
                <a:solidFill>
                  <a:srgbClr val="1F2123"/>
                </a:solidFill>
              </a:rPr>
              <a:t> </a:t>
            </a:r>
            <a:r>
              <a:rPr dirty="0" sz="3300">
                <a:solidFill>
                  <a:srgbClr val="1F2123"/>
                </a:solidFill>
              </a:rPr>
              <a:t>collection</a:t>
            </a:r>
            <a:r>
              <a:rPr dirty="0" sz="3300" spc="85">
                <a:solidFill>
                  <a:srgbClr val="1F2123"/>
                </a:solidFill>
              </a:rPr>
              <a:t> </a:t>
            </a:r>
            <a:r>
              <a:rPr dirty="0" sz="3300">
                <a:solidFill>
                  <a:srgbClr val="1F2123"/>
                </a:solidFill>
              </a:rPr>
              <a:t>is</a:t>
            </a:r>
            <a:r>
              <a:rPr dirty="0" sz="3300" spc="65">
                <a:solidFill>
                  <a:srgbClr val="1F2123"/>
                </a:solidFill>
              </a:rPr>
              <a:t> 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a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grouping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of</a:t>
            </a:r>
            <a:r>
              <a:rPr dirty="0" sz="3300" spc="-5" b="1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MongoDB documents</a:t>
            </a:r>
            <a:r>
              <a:rPr dirty="0" sz="3300" spc="-10">
                <a:solidFill>
                  <a:srgbClr val="1F2123"/>
                </a:solidFill>
              </a:rPr>
              <a:t>.</a:t>
            </a:r>
            <a:endParaRPr sz="3300">
              <a:latin typeface="Bookman Old Style"/>
              <a:cs typeface="Bookman Old Style"/>
            </a:endParaRPr>
          </a:p>
          <a:p>
            <a:pPr marL="528955" marR="7620" indent="-516890">
              <a:lnSpc>
                <a:spcPct val="100299"/>
              </a:lnSpc>
              <a:spcBef>
                <a:spcPts val="7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3249295" algn="l"/>
                <a:tab pos="4925695" algn="l"/>
                <a:tab pos="5554345" algn="l"/>
                <a:tab pos="7871459" algn="l"/>
              </a:tabLst>
            </a:pPr>
            <a:r>
              <a:rPr dirty="0" sz="3300" spc="-10">
                <a:solidFill>
                  <a:srgbClr val="1F2123"/>
                </a:solidFill>
              </a:rPr>
              <a:t>Documents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10">
                <a:solidFill>
                  <a:srgbClr val="1F2123"/>
                </a:solidFill>
              </a:rPr>
              <a:t>within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50">
                <a:solidFill>
                  <a:srgbClr val="1F2123"/>
                </a:solidFill>
              </a:rPr>
              <a:t>a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10">
                <a:solidFill>
                  <a:srgbClr val="1F2123"/>
                </a:solidFill>
              </a:rPr>
              <a:t>collection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25">
                <a:solidFill>
                  <a:srgbClr val="1F2123"/>
                </a:solidFill>
              </a:rPr>
              <a:t>can </a:t>
            </a:r>
            <a:r>
              <a:rPr dirty="0" sz="3300">
                <a:solidFill>
                  <a:srgbClr val="1F2123"/>
                </a:solidFill>
              </a:rPr>
              <a:t>have</a:t>
            </a:r>
            <a:r>
              <a:rPr dirty="0" sz="3300" spc="-30">
                <a:solidFill>
                  <a:srgbClr val="1F2123"/>
                </a:solidFill>
              </a:rPr>
              <a:t> 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different</a:t>
            </a:r>
            <a:r>
              <a:rPr dirty="0" sz="3300" spc="-50" b="1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fields</a:t>
            </a:r>
            <a:r>
              <a:rPr dirty="0" sz="3300" spc="-10">
                <a:solidFill>
                  <a:srgbClr val="1F2123"/>
                </a:solidFill>
              </a:rPr>
              <a:t>.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141095" algn="l"/>
                <a:tab pos="3404235" algn="l"/>
                <a:tab pos="4074795" algn="l"/>
                <a:tab pos="5057140" algn="l"/>
                <a:tab pos="7668895" algn="l"/>
                <a:tab pos="8368665" algn="l"/>
              </a:tabLst>
            </a:pPr>
            <a:r>
              <a:rPr dirty="0" sz="3300" spc="-50">
                <a:solidFill>
                  <a:srgbClr val="1F2123"/>
                </a:solidFill>
              </a:rPr>
              <a:t>A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10">
                <a:solidFill>
                  <a:srgbClr val="1F2123"/>
                </a:solidFill>
              </a:rPr>
              <a:t>collection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25">
                <a:solidFill>
                  <a:srgbClr val="1F2123"/>
                </a:solidFill>
              </a:rPr>
              <a:t>is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25">
                <a:solidFill>
                  <a:srgbClr val="1F2123"/>
                </a:solidFill>
              </a:rPr>
              <a:t>the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equivalent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25">
                <a:solidFill>
                  <a:srgbClr val="1F2123"/>
                </a:solidFill>
              </a:rPr>
              <a:t>of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50">
                <a:solidFill>
                  <a:srgbClr val="1F2123"/>
                </a:solidFill>
              </a:rPr>
              <a:t>a</a:t>
            </a:r>
            <a:endParaRPr sz="3300">
              <a:latin typeface="Bookman Old Style"/>
              <a:cs typeface="Bookman Old Style"/>
            </a:endParaRPr>
          </a:p>
          <a:p>
            <a:pPr marL="528955">
              <a:lnSpc>
                <a:spcPct val="100000"/>
              </a:lnSpc>
              <a:tabLst>
                <a:tab pos="2280285" algn="l"/>
              </a:tabLst>
            </a:pP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table</a:t>
            </a:r>
            <a:r>
              <a:rPr dirty="0" sz="3300" spc="-15" b="1">
                <a:solidFill>
                  <a:srgbClr val="1F2123"/>
                </a:solidFill>
                <a:latin typeface="Bookman Old Style"/>
                <a:cs typeface="Bookman Old Style"/>
              </a:rPr>
              <a:t> </a:t>
            </a:r>
            <a:r>
              <a:rPr dirty="0" sz="3300" spc="-25">
                <a:solidFill>
                  <a:srgbClr val="1F2123"/>
                </a:solidFill>
              </a:rPr>
              <a:t>in</a:t>
            </a:r>
            <a:r>
              <a:rPr dirty="0" sz="3300">
                <a:solidFill>
                  <a:srgbClr val="1F2123"/>
                </a:solidFill>
              </a:rPr>
              <a:t>	a</a:t>
            </a:r>
            <a:r>
              <a:rPr dirty="0" sz="3300" spc="-20">
                <a:solidFill>
                  <a:srgbClr val="1F2123"/>
                </a:solidFill>
              </a:rPr>
              <a:t> </a:t>
            </a:r>
            <a:r>
              <a:rPr dirty="0" sz="3300">
                <a:solidFill>
                  <a:srgbClr val="1F2123"/>
                </a:solidFill>
              </a:rPr>
              <a:t>relational</a:t>
            </a:r>
            <a:r>
              <a:rPr dirty="0" sz="3300" spc="-5">
                <a:solidFill>
                  <a:srgbClr val="1F2123"/>
                </a:solidFill>
              </a:rPr>
              <a:t> </a:t>
            </a:r>
            <a:r>
              <a:rPr dirty="0" sz="3300">
                <a:solidFill>
                  <a:srgbClr val="1F2123"/>
                </a:solidFill>
              </a:rPr>
              <a:t>database</a:t>
            </a:r>
            <a:r>
              <a:rPr dirty="0" sz="3300" spc="-40">
                <a:solidFill>
                  <a:srgbClr val="1F2123"/>
                </a:solidFill>
              </a:rPr>
              <a:t> </a:t>
            </a:r>
            <a:r>
              <a:rPr dirty="0" sz="3300" spc="-10">
                <a:solidFill>
                  <a:srgbClr val="1F2123"/>
                </a:solidFill>
              </a:rPr>
              <a:t>system.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ts val="3954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101725" algn="l"/>
                <a:tab pos="3549650" algn="l"/>
                <a:tab pos="5113020" algn="l"/>
                <a:tab pos="6797675" algn="l"/>
                <a:tab pos="7329805" algn="l"/>
              </a:tabLst>
            </a:pPr>
            <a:r>
              <a:rPr dirty="0" sz="3300" spc="-50">
                <a:solidFill>
                  <a:srgbClr val="1F2123"/>
                </a:solidFill>
              </a:rPr>
              <a:t>A</a:t>
            </a:r>
            <a:r>
              <a:rPr dirty="0" sz="3300">
                <a:solidFill>
                  <a:srgbClr val="1F2123"/>
                </a:solidFill>
              </a:rPr>
              <a:t>	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collection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exists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within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50" b="1">
                <a:solidFill>
                  <a:srgbClr val="1F2123"/>
                </a:solidFill>
                <a:latin typeface="Bookman Old Style"/>
                <a:cs typeface="Bookman Old Style"/>
              </a:rPr>
              <a:t>a</a:t>
            </a:r>
            <a:r>
              <a:rPr dirty="0" sz="3300" b="1">
                <a:solidFill>
                  <a:srgbClr val="1F2123"/>
                </a:solidFill>
                <a:latin typeface="Bookman Old Style"/>
                <a:cs typeface="Bookman Old Style"/>
              </a:rPr>
              <a:t>	</a:t>
            </a:r>
            <a:r>
              <a:rPr dirty="0" sz="3300" spc="-10" b="1">
                <a:solidFill>
                  <a:srgbClr val="1F2123"/>
                </a:solidFill>
                <a:latin typeface="Bookman Old Style"/>
                <a:cs typeface="Bookman Old Style"/>
              </a:rPr>
              <a:t>single</a:t>
            </a:r>
            <a:endParaRPr sz="3300">
              <a:latin typeface="Bookman Old Style"/>
              <a:cs typeface="Bookman Old Style"/>
            </a:endParaRPr>
          </a:p>
          <a:p>
            <a:pPr marL="528955">
              <a:lnSpc>
                <a:spcPts val="3954"/>
              </a:lnSpc>
            </a:pPr>
            <a:r>
              <a:rPr dirty="0" sz="3300" spc="-10">
                <a:solidFill>
                  <a:srgbClr val="1F2123"/>
                </a:solidFill>
              </a:rPr>
              <a:t>database.</a:t>
            </a:r>
            <a:endParaRPr sz="3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80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1.2</a:t>
            </a:r>
            <a:r>
              <a:rPr dirty="0" sz="4400" spc="-55"/>
              <a:t> </a:t>
            </a:r>
            <a:r>
              <a:rPr dirty="0" sz="4400"/>
              <a:t>Create</a:t>
            </a:r>
            <a:r>
              <a:rPr dirty="0" sz="4400" spc="5"/>
              <a:t> </a:t>
            </a:r>
            <a:r>
              <a:rPr dirty="0" sz="4400"/>
              <a:t>and</a:t>
            </a:r>
            <a:r>
              <a:rPr dirty="0" sz="4400" spc="-45"/>
              <a:t> </a:t>
            </a:r>
            <a:r>
              <a:rPr dirty="0" sz="4400"/>
              <a:t>Drop</a:t>
            </a:r>
            <a:r>
              <a:rPr dirty="0" sz="4400" spc="-40"/>
              <a:t> </a:t>
            </a:r>
            <a:r>
              <a:rPr dirty="0" sz="4400" spc="-10"/>
              <a:t>Collection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5948"/>
            <a:ext cx="6845300" cy="22853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Create</a:t>
            </a:r>
            <a:r>
              <a:rPr dirty="0" sz="3300" spc="20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Collection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db.createCollection(name,option)</a:t>
            </a:r>
            <a:endParaRPr sz="28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Drop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Collection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db.collection_name.drop()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226041"/>
            <a:ext cx="7947659" cy="470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db.createCollection("emp_mst");</a:t>
            </a:r>
            <a:endParaRPr sz="3300">
              <a:latin typeface="Bookman Old Style"/>
              <a:cs typeface="Bookman Old Style"/>
            </a:endParaRPr>
          </a:p>
          <a:p>
            <a:pPr marL="528955" marR="5080" indent="-516890">
              <a:lnSpc>
                <a:spcPct val="150000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db.emp_mst.insert({name:"Hardik </a:t>
            </a:r>
            <a:r>
              <a:rPr dirty="0" sz="3300" b="0">
                <a:latin typeface="Bookman Old Style"/>
                <a:cs typeface="Bookman Old Style"/>
              </a:rPr>
              <a:t>Pandya",age:28,type:"All</a:t>
            </a:r>
            <a:r>
              <a:rPr dirty="0" sz="3300" spc="-50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Rounder"});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db.emp_mst.find();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db.emp_mst.find().pretty();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db.emp_mst.drop();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7783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10"/>
              </a:spcBef>
            </a:pPr>
            <a:r>
              <a:rPr dirty="0" sz="3950"/>
              <a:t>1.3</a:t>
            </a:r>
            <a:r>
              <a:rPr dirty="0" sz="3950" spc="-15"/>
              <a:t> </a:t>
            </a:r>
            <a:r>
              <a:rPr dirty="0" sz="3950"/>
              <a:t>CRUD</a:t>
            </a:r>
            <a:r>
              <a:rPr dirty="0" sz="3950" spc="-5"/>
              <a:t> </a:t>
            </a:r>
            <a:r>
              <a:rPr dirty="0" sz="3950" spc="-10"/>
              <a:t>Operations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711168" y="1952558"/>
            <a:ext cx="5025390" cy="38906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Insert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Update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Delete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20" b="0">
                <a:latin typeface="Bookman Old Style"/>
                <a:cs typeface="Bookman Old Style"/>
              </a:rPr>
              <a:t>Find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Query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b="0">
                <a:latin typeface="Bookman Old Style"/>
                <a:cs typeface="Bookman Old Style"/>
              </a:rPr>
              <a:t>Projection</a:t>
            </a:r>
            <a:r>
              <a:rPr dirty="0" sz="3500" spc="-30" b="0">
                <a:latin typeface="Bookman Old Style"/>
                <a:cs typeface="Bookman Old Style"/>
              </a:rPr>
              <a:t> </a:t>
            </a:r>
            <a:r>
              <a:rPr dirty="0" sz="3500" spc="-10" b="0">
                <a:latin typeface="Bookman Old Style"/>
                <a:cs typeface="Bookman Old Style"/>
              </a:rPr>
              <a:t>Operators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insert()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3805" y="2059875"/>
            <a:ext cx="7968615" cy="501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2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16890" algn="l"/>
                <a:tab pos="517652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3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insert</a:t>
            </a:r>
            <a:r>
              <a:rPr dirty="0" sz="3300" spc="-1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document</a:t>
            </a:r>
            <a:r>
              <a:rPr dirty="0" sz="3300" spc="-15" b="0">
                <a:latin typeface="Bookman Old Style"/>
                <a:cs typeface="Bookman Old Style"/>
              </a:rPr>
              <a:t> </a:t>
            </a:r>
            <a:r>
              <a:rPr dirty="0" sz="3300" spc="-25" b="0">
                <a:latin typeface="Bookman Old Style"/>
                <a:cs typeface="Bookman Old Style"/>
              </a:rPr>
              <a:t>in</a:t>
            </a:r>
            <a:r>
              <a:rPr dirty="0" sz="3300" b="0">
                <a:latin typeface="Bookman Old Style"/>
                <a:cs typeface="Bookman Old Style"/>
              </a:rPr>
              <a:t>	collection</a:t>
            </a:r>
            <a:r>
              <a:rPr dirty="0" sz="3300" spc="-40" b="0">
                <a:latin typeface="Bookman Old Style"/>
                <a:cs typeface="Bookman Old Style"/>
              </a:rPr>
              <a:t> </a:t>
            </a:r>
            <a:r>
              <a:rPr dirty="0" sz="3300" spc="-25" b="0">
                <a:latin typeface="Bookman Old Style"/>
                <a:cs typeface="Bookman Old Style"/>
              </a:rPr>
              <a:t>use </a:t>
            </a:r>
            <a:r>
              <a:rPr dirty="0" sz="3300" b="0">
                <a:latin typeface="Bookman Old Style"/>
                <a:cs typeface="Bookman Old Style"/>
              </a:rPr>
              <a:t>insert()</a:t>
            </a:r>
            <a:r>
              <a:rPr dirty="0" sz="3300" spc="-1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method.</a:t>
            </a: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3300" spc="-10" b="0">
                <a:latin typeface="Bookman Old Style"/>
                <a:cs typeface="Bookman Old Style"/>
              </a:rPr>
              <a:t>db.collection.insert(</a:t>
            </a: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dirty="0" sz="3300" b="0">
                <a:latin typeface="Bookman Old Style"/>
                <a:cs typeface="Bookman Old Style"/>
              </a:rPr>
              <a:t>{</a:t>
            </a:r>
            <a:endParaRPr sz="3300">
              <a:latin typeface="Bookman Old Style"/>
              <a:cs typeface="Bookman Old Style"/>
            </a:endParaRPr>
          </a:p>
          <a:p>
            <a:pPr marL="518159" marR="4718050">
              <a:lnSpc>
                <a:spcPct val="120700"/>
              </a:lnSpc>
              <a:spcBef>
                <a:spcPts val="5"/>
              </a:spcBef>
            </a:pPr>
            <a:r>
              <a:rPr dirty="0" sz="2850" b="0">
                <a:latin typeface="Bookman Old Style"/>
                <a:cs typeface="Bookman Old Style"/>
              </a:rPr>
              <a:t>Field1</a:t>
            </a:r>
            <a:r>
              <a:rPr dirty="0" sz="2850" spc="-1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:</a:t>
            </a:r>
            <a:r>
              <a:rPr dirty="0" sz="2850" spc="25" b="0">
                <a:latin typeface="Bookman Old Style"/>
                <a:cs typeface="Bookman Old Style"/>
              </a:rPr>
              <a:t> </a:t>
            </a:r>
            <a:r>
              <a:rPr dirty="0" sz="2850" spc="-10" b="0">
                <a:latin typeface="Bookman Old Style"/>
                <a:cs typeface="Bookman Old Style"/>
              </a:rPr>
              <a:t>value1, </a:t>
            </a:r>
            <a:r>
              <a:rPr dirty="0" sz="2850" b="0">
                <a:latin typeface="Bookman Old Style"/>
                <a:cs typeface="Bookman Old Style"/>
              </a:rPr>
              <a:t>Filed2</a:t>
            </a:r>
            <a:r>
              <a:rPr dirty="0" sz="2850" spc="-20" b="0">
                <a:latin typeface="Bookman Old Style"/>
                <a:cs typeface="Bookman Old Style"/>
              </a:rPr>
              <a:t> </a:t>
            </a:r>
            <a:r>
              <a:rPr dirty="0" sz="2850" b="0">
                <a:latin typeface="Bookman Old Style"/>
                <a:cs typeface="Bookman Old Style"/>
              </a:rPr>
              <a:t>:</a:t>
            </a:r>
            <a:r>
              <a:rPr dirty="0" sz="2850" spc="25" b="0">
                <a:latin typeface="Bookman Old Style"/>
                <a:cs typeface="Bookman Old Style"/>
              </a:rPr>
              <a:t> </a:t>
            </a:r>
            <a:r>
              <a:rPr dirty="0" sz="2850" spc="-10" b="0">
                <a:latin typeface="Bookman Old Style"/>
                <a:cs typeface="Bookman Old Style"/>
              </a:rPr>
              <a:t>value2</a:t>
            </a:r>
            <a:endParaRPr sz="2850">
              <a:latin typeface="Bookman Old Style"/>
              <a:cs typeface="Bookman Old Style"/>
            </a:endParaRPr>
          </a:p>
          <a:p>
            <a:pPr marL="518159">
              <a:lnSpc>
                <a:spcPct val="100000"/>
              </a:lnSpc>
              <a:spcBef>
                <a:spcPts val="695"/>
              </a:spcBef>
            </a:pPr>
            <a:r>
              <a:rPr dirty="0" sz="2850" spc="-25" b="0">
                <a:latin typeface="Bookman Old Style"/>
                <a:cs typeface="Bookman Old Style"/>
              </a:rPr>
              <a:t>….</a:t>
            </a:r>
            <a:endParaRPr sz="28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dirty="0" sz="3300" b="0">
                <a:latin typeface="Bookman Old Style"/>
                <a:cs typeface="Bookman Old Style"/>
              </a:rPr>
              <a:t>}</a:t>
            </a: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3300" b="0">
                <a:latin typeface="Bookman Old Style"/>
                <a:cs typeface="Bookman Old Style"/>
              </a:rPr>
              <a:t>)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749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latin typeface="Bookman Old Style"/>
                <a:cs typeface="Bookman Old Style"/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3099" y="2064467"/>
            <a:ext cx="9380220" cy="46113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528955" marR="5080" indent="-516890">
              <a:lnSpc>
                <a:spcPts val="3170"/>
              </a:lnSpc>
              <a:spcBef>
                <a:spcPts val="20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55" b="0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NoSQL</a:t>
            </a:r>
            <a:r>
              <a:rPr dirty="0" sz="2650" spc="15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(Not</a:t>
            </a:r>
            <a:r>
              <a:rPr dirty="0" sz="2650" spc="5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Only</a:t>
            </a:r>
            <a:r>
              <a:rPr dirty="0" sz="2650" spc="-5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SQL</a:t>
            </a:r>
            <a:r>
              <a:rPr dirty="0" sz="2650" spc="20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or  Not</a:t>
            </a:r>
            <a:r>
              <a:rPr dirty="0" sz="2650" spc="5" b="1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SQL)</a:t>
            </a:r>
            <a:r>
              <a:rPr dirty="0" sz="2650" spc="-5" b="1">
                <a:latin typeface="Bookman Old Style"/>
                <a:cs typeface="Bookman Old Style"/>
              </a:rPr>
              <a:t>  </a:t>
            </a:r>
            <a:r>
              <a:rPr dirty="0" sz="2650" spc="-10" b="0">
                <a:latin typeface="Bookman Old Style"/>
                <a:cs typeface="Bookman Old Style"/>
              </a:rPr>
              <a:t>originally </a:t>
            </a:r>
            <a:r>
              <a:rPr dirty="0" sz="2650" b="0">
                <a:latin typeface="Bookman Old Style"/>
                <a:cs typeface="Bookman Old Style"/>
              </a:rPr>
              <a:t>referring</a:t>
            </a:r>
            <a:r>
              <a:rPr dirty="0" sz="2650" spc="5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to</a:t>
            </a:r>
            <a:r>
              <a:rPr dirty="0" sz="2650" spc="85" b="0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non</a:t>
            </a:r>
            <a:r>
              <a:rPr dirty="0" sz="2650" spc="3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SQL</a:t>
            </a:r>
            <a:r>
              <a:rPr dirty="0" sz="2650" spc="20" b="1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or</a:t>
            </a:r>
            <a:r>
              <a:rPr dirty="0" sz="2650" spc="80" b="0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non</a:t>
            </a:r>
            <a:r>
              <a:rPr dirty="0" sz="2650" spc="3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relational</a:t>
            </a:r>
            <a:r>
              <a:rPr dirty="0" sz="2650" spc="30" b="1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is</a:t>
            </a:r>
            <a:r>
              <a:rPr dirty="0" sz="2650" spc="8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6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database </a:t>
            </a:r>
            <a:r>
              <a:rPr dirty="0" sz="2650" b="0">
                <a:latin typeface="Bookman Old Style"/>
                <a:cs typeface="Bookman Old Style"/>
              </a:rPr>
              <a:t>that</a:t>
            </a:r>
            <a:r>
              <a:rPr dirty="0" sz="2650" spc="33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provides</a:t>
            </a:r>
            <a:r>
              <a:rPr dirty="0" sz="2650" spc="32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3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mechanism</a:t>
            </a:r>
            <a:r>
              <a:rPr dirty="0" sz="2650" spc="32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for</a:t>
            </a:r>
            <a:r>
              <a:rPr dirty="0" sz="2650" spc="3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storage</a:t>
            </a:r>
            <a:r>
              <a:rPr dirty="0" sz="2650" spc="3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30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retrieval </a:t>
            </a:r>
            <a:r>
              <a:rPr dirty="0" sz="2650" b="0">
                <a:latin typeface="Bookman Old Style"/>
                <a:cs typeface="Bookman Old Style"/>
              </a:rPr>
              <a:t>of</a:t>
            </a:r>
            <a:r>
              <a:rPr dirty="0" sz="2650" spc="-35" b="0">
                <a:latin typeface="Bookman Old Style"/>
                <a:cs typeface="Bookman Old Style"/>
              </a:rPr>
              <a:t> </a:t>
            </a:r>
            <a:r>
              <a:rPr dirty="0" sz="2650" spc="-20" b="0">
                <a:latin typeface="Bookman Old Style"/>
                <a:cs typeface="Bookman Old Style"/>
              </a:rPr>
              <a:t>data.</a:t>
            </a:r>
            <a:endParaRPr sz="2650">
              <a:latin typeface="Bookman Old Style"/>
              <a:cs typeface="Bookman Old Style"/>
            </a:endParaRPr>
          </a:p>
          <a:p>
            <a:pPr algn="just" marL="528955" indent="-516890">
              <a:lnSpc>
                <a:spcPts val="3175"/>
              </a:lnSpc>
              <a:spcBef>
                <a:spcPts val="509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650" b="0">
                <a:latin typeface="Bookman Old Style"/>
                <a:cs typeface="Bookman Old Style"/>
              </a:rPr>
              <a:t>This</a:t>
            </a:r>
            <a:r>
              <a:rPr dirty="0" sz="2650" spc="1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data</a:t>
            </a:r>
            <a:r>
              <a:rPr dirty="0" sz="2650" spc="15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is</a:t>
            </a:r>
            <a:r>
              <a:rPr dirty="0" sz="2650" spc="140" b="0">
                <a:latin typeface="Bookman Old Style"/>
                <a:cs typeface="Bookman Old Style"/>
              </a:rPr>
              <a:t>  </a:t>
            </a:r>
            <a:r>
              <a:rPr dirty="0" sz="2650" b="1">
                <a:latin typeface="Bookman Old Style"/>
                <a:cs typeface="Bookman Old Style"/>
              </a:rPr>
              <a:t>modeled</a:t>
            </a:r>
            <a:r>
              <a:rPr dirty="0" sz="2650" b="0">
                <a:latin typeface="Bookman Old Style"/>
                <a:cs typeface="Bookman Old Style"/>
              </a:rPr>
              <a:t>,</a:t>
            </a:r>
            <a:r>
              <a:rPr dirty="0" sz="2650" spc="1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it</a:t>
            </a:r>
            <a:r>
              <a:rPr dirty="0" sz="2650" spc="1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means</a:t>
            </a:r>
            <a:r>
              <a:rPr dirty="0" sz="2650" spc="140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other</a:t>
            </a:r>
            <a:r>
              <a:rPr dirty="0" sz="2650" spc="1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than</a:t>
            </a:r>
            <a:r>
              <a:rPr dirty="0" sz="2650" spc="140" b="0">
                <a:latin typeface="Bookman Old Style"/>
                <a:cs typeface="Bookman Old Style"/>
              </a:rPr>
              <a:t>  </a:t>
            </a:r>
            <a:r>
              <a:rPr dirty="0" sz="2650" spc="-25" b="0">
                <a:latin typeface="Bookman Old Style"/>
                <a:cs typeface="Bookman Old Style"/>
              </a:rPr>
              <a:t>the</a:t>
            </a:r>
            <a:endParaRPr sz="2650">
              <a:latin typeface="Bookman Old Style"/>
              <a:cs typeface="Bookman Old Style"/>
            </a:endParaRPr>
          </a:p>
          <a:p>
            <a:pPr algn="just" marL="528955">
              <a:lnSpc>
                <a:spcPts val="3175"/>
              </a:lnSpc>
            </a:pPr>
            <a:r>
              <a:rPr dirty="0" sz="2650" b="1">
                <a:latin typeface="Bookman Old Style"/>
                <a:cs typeface="Bookman Old Style"/>
              </a:rPr>
              <a:t>tabular</a:t>
            </a:r>
            <a:r>
              <a:rPr dirty="0" sz="2650" spc="-13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relations</a:t>
            </a:r>
            <a:r>
              <a:rPr dirty="0" sz="2650" spc="-130" b="1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used</a:t>
            </a:r>
            <a:r>
              <a:rPr dirty="0" sz="2650" spc="-10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in</a:t>
            </a:r>
            <a:r>
              <a:rPr dirty="0" sz="2650" spc="-8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relational</a:t>
            </a:r>
            <a:r>
              <a:rPr dirty="0" sz="2650" spc="-100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databases.</a:t>
            </a:r>
            <a:endParaRPr sz="2650">
              <a:latin typeface="Bookman Old Style"/>
              <a:cs typeface="Bookman Old Style"/>
            </a:endParaRPr>
          </a:p>
          <a:p>
            <a:pPr algn="just" marL="528955" marR="5080" indent="-516890">
              <a:lnSpc>
                <a:spcPct val="99300"/>
              </a:lnSpc>
              <a:spcBef>
                <a:spcPts val="6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650" b="1">
                <a:latin typeface="Bookman Old Style"/>
                <a:cs typeface="Bookman Old Style"/>
              </a:rPr>
              <a:t>NoSQL</a:t>
            </a:r>
            <a:r>
              <a:rPr dirty="0" sz="2650" spc="509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are</a:t>
            </a:r>
            <a:r>
              <a:rPr dirty="0" sz="2650" spc="509" b="1">
                <a:latin typeface="Bookman Old Style"/>
                <a:cs typeface="Bookman Old Style"/>
              </a:rPr>
              <a:t> </a:t>
            </a:r>
            <a:r>
              <a:rPr dirty="0" sz="2650" spc="-25" b="1">
                <a:latin typeface="Bookman Old Style"/>
                <a:cs typeface="Bookman Old Style"/>
              </a:rPr>
              <a:t>non-</a:t>
            </a:r>
            <a:r>
              <a:rPr dirty="0" sz="2650" b="1">
                <a:latin typeface="Bookman Old Style"/>
                <a:cs typeface="Bookman Old Style"/>
              </a:rPr>
              <a:t>tabular</a:t>
            </a:r>
            <a:r>
              <a:rPr dirty="0" sz="2650" spc="484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databases</a:t>
            </a:r>
            <a:r>
              <a:rPr dirty="0" sz="2650" spc="484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and</a:t>
            </a:r>
            <a:r>
              <a:rPr dirty="0" sz="2650" spc="509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store</a:t>
            </a:r>
            <a:r>
              <a:rPr dirty="0" sz="2650" spc="505" b="1">
                <a:latin typeface="Bookman Old Style"/>
                <a:cs typeface="Bookman Old Style"/>
              </a:rPr>
              <a:t> </a:t>
            </a:r>
            <a:r>
              <a:rPr dirty="0" sz="2650" spc="-20" b="1">
                <a:latin typeface="Bookman Old Style"/>
                <a:cs typeface="Bookman Old Style"/>
              </a:rPr>
              <a:t>data </a:t>
            </a:r>
            <a:r>
              <a:rPr dirty="0" sz="2650" b="1">
                <a:latin typeface="Bookman Old Style"/>
                <a:cs typeface="Bookman Old Style"/>
              </a:rPr>
              <a:t>differently</a:t>
            </a:r>
            <a:r>
              <a:rPr dirty="0" sz="2650" spc="-60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than</a:t>
            </a:r>
            <a:r>
              <a:rPr dirty="0" sz="2650" spc="-8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relational</a:t>
            </a:r>
            <a:r>
              <a:rPr dirty="0" sz="2650" spc="-85" b="1">
                <a:latin typeface="Bookman Old Style"/>
                <a:cs typeface="Bookman Old Style"/>
              </a:rPr>
              <a:t> </a:t>
            </a:r>
            <a:r>
              <a:rPr dirty="0" sz="2650" b="1">
                <a:latin typeface="Bookman Old Style"/>
                <a:cs typeface="Bookman Old Style"/>
              </a:rPr>
              <a:t>tables</a:t>
            </a:r>
            <a:r>
              <a:rPr dirty="0" sz="2650" b="0">
                <a:latin typeface="Bookman Old Style"/>
                <a:cs typeface="Bookman Old Style"/>
              </a:rPr>
              <a:t>.</a:t>
            </a:r>
            <a:r>
              <a:rPr dirty="0" sz="2650" spc="-3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NoSQL</a:t>
            </a:r>
            <a:r>
              <a:rPr dirty="0" sz="2650" spc="-10" b="0">
                <a:latin typeface="Bookman Old Style"/>
                <a:cs typeface="Bookman Old Style"/>
              </a:rPr>
              <a:t> databases </a:t>
            </a:r>
            <a:r>
              <a:rPr dirty="0" sz="2650" b="0">
                <a:latin typeface="Bookman Old Style"/>
                <a:cs typeface="Bookman Old Style"/>
              </a:rPr>
              <a:t>come</a:t>
            </a:r>
            <a:r>
              <a:rPr dirty="0" sz="2650" spc="7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in</a:t>
            </a:r>
            <a:r>
              <a:rPr dirty="0" sz="2650" spc="9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</a:t>
            </a:r>
            <a:r>
              <a:rPr dirty="0" sz="2650" spc="6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variety</a:t>
            </a:r>
            <a:r>
              <a:rPr dirty="0" sz="2650" spc="7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of</a:t>
            </a:r>
            <a:r>
              <a:rPr dirty="0" sz="2650" spc="6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types</a:t>
            </a:r>
            <a:r>
              <a:rPr dirty="0" sz="2650" spc="7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based</a:t>
            </a:r>
            <a:r>
              <a:rPr dirty="0" sz="2650" spc="9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on</a:t>
            </a:r>
            <a:r>
              <a:rPr dirty="0" sz="2650" spc="95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their</a:t>
            </a:r>
            <a:r>
              <a:rPr dirty="0" sz="2650" spc="7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data</a:t>
            </a:r>
            <a:r>
              <a:rPr dirty="0" sz="2650" spc="6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model. </a:t>
            </a:r>
            <a:r>
              <a:rPr dirty="0" sz="2650" b="0">
                <a:latin typeface="Bookman Old Style"/>
                <a:cs typeface="Bookman Old Style"/>
              </a:rPr>
              <a:t>The</a:t>
            </a:r>
            <a:r>
              <a:rPr dirty="0" sz="2650" spc="23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main</a:t>
            </a:r>
            <a:r>
              <a:rPr dirty="0" sz="2650" spc="2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types</a:t>
            </a:r>
            <a:r>
              <a:rPr dirty="0" sz="2650" spc="245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are</a:t>
            </a:r>
            <a:r>
              <a:rPr dirty="0" sz="2650" spc="229" b="0">
                <a:latin typeface="Bookman Old Style"/>
                <a:cs typeface="Bookman Old Style"/>
              </a:rPr>
              <a:t>  </a:t>
            </a:r>
            <a:r>
              <a:rPr dirty="0" sz="2650" b="0">
                <a:latin typeface="Bookman Old Style"/>
                <a:cs typeface="Bookman Old Style"/>
              </a:rPr>
              <a:t>document,</a:t>
            </a:r>
            <a:r>
              <a:rPr dirty="0" sz="2650" spc="250" b="0">
                <a:latin typeface="Bookman Old Style"/>
                <a:cs typeface="Bookman Old Style"/>
              </a:rPr>
              <a:t>  </a:t>
            </a:r>
            <a:r>
              <a:rPr dirty="0" sz="2650" spc="-25" b="0">
                <a:latin typeface="Bookman Old Style"/>
                <a:cs typeface="Bookman Old Style"/>
              </a:rPr>
              <a:t>key-</a:t>
            </a:r>
            <a:r>
              <a:rPr dirty="0" sz="2650" b="0">
                <a:latin typeface="Bookman Old Style"/>
                <a:cs typeface="Bookman Old Style"/>
              </a:rPr>
              <a:t>value,</a:t>
            </a:r>
            <a:r>
              <a:rPr dirty="0" sz="2650" spc="229" b="0">
                <a:latin typeface="Bookman Old Style"/>
                <a:cs typeface="Bookman Old Style"/>
              </a:rPr>
              <a:t>  </a:t>
            </a:r>
            <a:r>
              <a:rPr dirty="0" sz="2650" spc="-10" b="0">
                <a:latin typeface="Bookman Old Style"/>
                <a:cs typeface="Bookman Old Style"/>
              </a:rPr>
              <a:t>wide- </a:t>
            </a:r>
            <a:r>
              <a:rPr dirty="0" sz="2650" b="0">
                <a:latin typeface="Bookman Old Style"/>
                <a:cs typeface="Bookman Old Style"/>
              </a:rPr>
              <a:t>column,</a:t>
            </a:r>
            <a:r>
              <a:rPr dirty="0" sz="2650" spc="-100" b="0">
                <a:latin typeface="Bookman Old Style"/>
                <a:cs typeface="Bookman Old Style"/>
              </a:rPr>
              <a:t> </a:t>
            </a:r>
            <a:r>
              <a:rPr dirty="0" sz="2650" b="0">
                <a:latin typeface="Bookman Old Style"/>
                <a:cs typeface="Bookman Old Style"/>
              </a:rPr>
              <a:t>and</a:t>
            </a:r>
            <a:r>
              <a:rPr dirty="0" sz="2650" spc="-95" b="0">
                <a:latin typeface="Bookman Old Style"/>
                <a:cs typeface="Bookman Old Style"/>
              </a:rPr>
              <a:t> </a:t>
            </a:r>
            <a:r>
              <a:rPr dirty="0" sz="2650" spc="-10" b="0">
                <a:latin typeface="Bookman Old Style"/>
                <a:cs typeface="Bookman Old Style"/>
              </a:rPr>
              <a:t>graph.</a:t>
            </a:r>
            <a:endParaRPr sz="26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30" y="2056935"/>
            <a:ext cx="8453120" cy="12325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950" spc="-10" b="0">
                <a:latin typeface="Bookman Old Style"/>
                <a:cs typeface="Bookman Old Style"/>
              </a:rPr>
              <a:t>db.stud.insert({"name":“Rohit","t</a:t>
            </a:r>
            <a:endParaRPr sz="3950">
              <a:latin typeface="Bookman Old Style"/>
              <a:cs typeface="Bookman Old Style"/>
            </a:endParaRPr>
          </a:p>
          <a:p>
            <a:pPr marL="528955">
              <a:lnSpc>
                <a:spcPct val="100000"/>
              </a:lnSpc>
              <a:spcBef>
                <a:spcPts val="10"/>
              </a:spcBef>
            </a:pPr>
            <a:r>
              <a:rPr dirty="0" sz="3950" b="0">
                <a:latin typeface="Bookman Old Style"/>
                <a:cs typeface="Bookman Old Style"/>
              </a:rPr>
              <a:t>ype":"All</a:t>
            </a:r>
            <a:r>
              <a:rPr dirty="0" sz="3950" spc="-20" b="0">
                <a:latin typeface="Bookman Old Style"/>
                <a:cs typeface="Bookman Old Style"/>
              </a:rPr>
              <a:t> </a:t>
            </a:r>
            <a:r>
              <a:rPr dirty="0" sz="3950" spc="-10" b="0">
                <a:latin typeface="Bookman Old Style"/>
                <a:cs typeface="Bookman Old Style"/>
              </a:rPr>
              <a:t>Rounder","age":33});</a:t>
            </a:r>
            <a:endParaRPr sz="39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update()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17" y="2067540"/>
            <a:ext cx="8623935" cy="439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4445" indent="-51689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200" b="0">
                <a:latin typeface="Bookman Old Style"/>
                <a:cs typeface="Bookman Old Style"/>
              </a:rPr>
              <a:t>MongoDB's</a:t>
            </a:r>
            <a:r>
              <a:rPr dirty="0" sz="2200" spc="105" b="0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update()</a:t>
            </a:r>
            <a:r>
              <a:rPr dirty="0" sz="2200" spc="60" b="1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and</a:t>
            </a:r>
            <a:r>
              <a:rPr dirty="0" sz="2200" spc="105" b="0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save()</a:t>
            </a:r>
            <a:r>
              <a:rPr dirty="0" sz="2200" spc="65" b="1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methods</a:t>
            </a:r>
            <a:r>
              <a:rPr dirty="0" sz="2200" spc="10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are</a:t>
            </a:r>
            <a:r>
              <a:rPr dirty="0" sz="2200" spc="114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used</a:t>
            </a:r>
            <a:r>
              <a:rPr dirty="0" sz="2200" spc="100" b="0">
                <a:latin typeface="Bookman Old Style"/>
                <a:cs typeface="Bookman Old Style"/>
              </a:rPr>
              <a:t>  </a:t>
            </a:r>
            <a:r>
              <a:rPr dirty="0" sz="2200" spc="-25" b="0">
                <a:latin typeface="Bookman Old Style"/>
                <a:cs typeface="Bookman Old Style"/>
              </a:rPr>
              <a:t>to </a:t>
            </a:r>
            <a:r>
              <a:rPr dirty="0" sz="2200" b="0">
                <a:latin typeface="Bookman Old Style"/>
                <a:cs typeface="Bookman Old Style"/>
              </a:rPr>
              <a:t>update</a:t>
            </a:r>
            <a:r>
              <a:rPr dirty="0" sz="2200" spc="39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document</a:t>
            </a:r>
            <a:r>
              <a:rPr dirty="0" sz="2200" spc="40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into</a:t>
            </a:r>
            <a:r>
              <a:rPr dirty="0" sz="2200" spc="38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a</a:t>
            </a:r>
            <a:r>
              <a:rPr dirty="0" sz="2200" spc="40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collection.</a:t>
            </a:r>
            <a:r>
              <a:rPr dirty="0" sz="2200" spc="40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The</a:t>
            </a:r>
            <a:r>
              <a:rPr dirty="0" sz="2200" spc="38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update()</a:t>
            </a:r>
            <a:r>
              <a:rPr dirty="0" sz="2200" spc="400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method </a:t>
            </a:r>
            <a:r>
              <a:rPr dirty="0" sz="2200" b="0">
                <a:latin typeface="Bookman Old Style"/>
                <a:cs typeface="Bookman Old Style"/>
              </a:rPr>
              <a:t>updates</a:t>
            </a:r>
            <a:r>
              <a:rPr dirty="0" sz="2200" spc="-5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the</a:t>
            </a:r>
            <a:r>
              <a:rPr dirty="0" sz="2200" spc="-5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values</a:t>
            </a:r>
            <a:r>
              <a:rPr dirty="0" sz="2200" spc="-3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in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the</a:t>
            </a:r>
            <a:r>
              <a:rPr dirty="0" sz="2200" spc="-5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existing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document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while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spc="-25" b="0">
                <a:latin typeface="Bookman Old Style"/>
                <a:cs typeface="Bookman Old Style"/>
              </a:rPr>
              <a:t>the </a:t>
            </a:r>
            <a:r>
              <a:rPr dirty="0" sz="2200" b="0">
                <a:latin typeface="Bookman Old Style"/>
                <a:cs typeface="Bookman Old Style"/>
              </a:rPr>
              <a:t>save()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method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replaces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the</a:t>
            </a:r>
            <a:r>
              <a:rPr dirty="0" sz="2200" spc="-1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existing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document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with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spc="-25" b="0">
                <a:latin typeface="Bookman Old Style"/>
                <a:cs typeface="Bookman Old Style"/>
              </a:rPr>
              <a:t>the </a:t>
            </a:r>
            <a:r>
              <a:rPr dirty="0" sz="2200" b="0">
                <a:latin typeface="Bookman Old Style"/>
                <a:cs typeface="Bookman Old Style"/>
              </a:rPr>
              <a:t>document</a:t>
            </a:r>
            <a:r>
              <a:rPr dirty="0" sz="2200" spc="-5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passed</a:t>
            </a:r>
            <a:r>
              <a:rPr dirty="0" sz="2200" spc="-6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in</a:t>
            </a:r>
            <a:r>
              <a:rPr dirty="0" sz="2200" spc="-8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save()</a:t>
            </a:r>
            <a:r>
              <a:rPr dirty="0" sz="2200" spc="-65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method.</a:t>
            </a:r>
            <a:endParaRPr sz="2200">
              <a:latin typeface="Bookman Old Style"/>
              <a:cs typeface="Bookman Old Style"/>
            </a:endParaRPr>
          </a:p>
          <a:p>
            <a:pPr marL="12065">
              <a:lnSpc>
                <a:spcPct val="100000"/>
              </a:lnSpc>
              <a:spcBef>
                <a:spcPts val="735"/>
              </a:spcBef>
            </a:pPr>
            <a:r>
              <a:rPr dirty="0" sz="3300" spc="-10" b="0">
                <a:latin typeface="Bookman Old Style"/>
                <a:cs typeface="Bookman Old Style"/>
              </a:rPr>
              <a:t>db.staff.update(</a:t>
            </a:r>
            <a:endParaRPr sz="3300">
              <a:latin typeface="Bookman Old Style"/>
              <a:cs typeface="Bookman Old Style"/>
            </a:endParaRPr>
          </a:p>
          <a:p>
            <a:pPr marL="530225">
              <a:lnSpc>
                <a:spcPct val="100000"/>
              </a:lnSpc>
              <a:spcBef>
                <a:spcPts val="715"/>
              </a:spcBef>
            </a:pPr>
            <a:r>
              <a:rPr dirty="0" sz="2850" spc="-10" b="0">
                <a:latin typeface="Bookman Old Style"/>
                <a:cs typeface="Bookman Old Style"/>
              </a:rPr>
              <a:t>{‘field’:’value’},</a:t>
            </a:r>
            <a:endParaRPr sz="2850">
              <a:latin typeface="Bookman Old Style"/>
              <a:cs typeface="Bookman Old Style"/>
            </a:endParaRPr>
          </a:p>
          <a:p>
            <a:pPr marL="530225">
              <a:lnSpc>
                <a:spcPct val="100000"/>
              </a:lnSpc>
              <a:spcBef>
                <a:spcPts val="710"/>
              </a:spcBef>
            </a:pPr>
            <a:r>
              <a:rPr dirty="0" sz="2850" spc="-10" b="0">
                <a:latin typeface="Bookman Old Style"/>
                <a:cs typeface="Bookman Old Style"/>
              </a:rPr>
              <a:t>{$set:{field:’newvalue’}</a:t>
            </a:r>
            <a:endParaRPr sz="2850">
              <a:latin typeface="Bookman Old Style"/>
              <a:cs typeface="Bookman Old Style"/>
            </a:endParaRPr>
          </a:p>
          <a:p>
            <a:pPr marL="530225">
              <a:lnSpc>
                <a:spcPct val="100000"/>
              </a:lnSpc>
              <a:spcBef>
                <a:spcPts val="695"/>
              </a:spcBef>
            </a:pPr>
            <a:r>
              <a:rPr dirty="0" sz="2850" b="0">
                <a:latin typeface="Bookman Old Style"/>
                <a:cs typeface="Bookman Old Style"/>
              </a:rPr>
              <a:t>}</a:t>
            </a:r>
            <a:endParaRPr sz="2850">
              <a:latin typeface="Bookman Old Style"/>
              <a:cs typeface="Bookman Old Style"/>
            </a:endParaRPr>
          </a:p>
          <a:p>
            <a:pPr marL="530225">
              <a:lnSpc>
                <a:spcPct val="100000"/>
              </a:lnSpc>
              <a:spcBef>
                <a:spcPts val="695"/>
              </a:spcBef>
            </a:pPr>
            <a:r>
              <a:rPr dirty="0" sz="2850" b="0">
                <a:latin typeface="Bookman Old Style"/>
                <a:cs typeface="Bookman Old Style"/>
              </a:rPr>
              <a:t>)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30" y="2056935"/>
            <a:ext cx="8362950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marR="5080" indent="-516890">
              <a:lnSpc>
                <a:spcPct val="1002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950" spc="-10" b="0">
                <a:latin typeface="Bookman Old Style"/>
                <a:cs typeface="Bookman Old Style"/>
              </a:rPr>
              <a:t>db.stud.update({"age":35},{$set:{ </a:t>
            </a:r>
            <a:r>
              <a:rPr dirty="0" sz="3950" b="0">
                <a:latin typeface="Bookman Old Style"/>
                <a:cs typeface="Bookman Old Style"/>
              </a:rPr>
              <a:t>age:33}}</a:t>
            </a:r>
            <a:r>
              <a:rPr dirty="0" sz="3950" spc="15" b="0">
                <a:latin typeface="Bookman Old Style"/>
                <a:cs typeface="Bookman Old Style"/>
              </a:rPr>
              <a:t> </a:t>
            </a:r>
            <a:r>
              <a:rPr dirty="0" sz="3950" spc="-50" b="0">
                <a:latin typeface="Bookman Old Style"/>
                <a:cs typeface="Bookman Old Style"/>
              </a:rPr>
              <a:t>)</a:t>
            </a:r>
            <a:endParaRPr sz="39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delete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17" y="2067540"/>
            <a:ext cx="8627110" cy="3568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5080" indent="-51689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2200" b="0">
                <a:latin typeface="Bookman Old Style"/>
                <a:cs typeface="Bookman Old Style"/>
              </a:rPr>
              <a:t>MongoDB's</a:t>
            </a:r>
            <a:r>
              <a:rPr dirty="0" sz="2200" spc="370" b="0">
                <a:latin typeface="Bookman Old Style"/>
                <a:cs typeface="Bookman Old Style"/>
              </a:rPr>
              <a:t>  </a:t>
            </a:r>
            <a:r>
              <a:rPr dirty="0" sz="2200" b="1">
                <a:latin typeface="Bookman Old Style"/>
                <a:cs typeface="Bookman Old Style"/>
              </a:rPr>
              <a:t>remove()</a:t>
            </a:r>
            <a:r>
              <a:rPr dirty="0" sz="2200" spc="340" b="1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method</a:t>
            </a:r>
            <a:r>
              <a:rPr dirty="0" sz="2200" spc="37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is</a:t>
            </a:r>
            <a:r>
              <a:rPr dirty="0" sz="2200" spc="37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used</a:t>
            </a:r>
            <a:r>
              <a:rPr dirty="0" sz="2200" spc="37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to</a:t>
            </a:r>
            <a:r>
              <a:rPr dirty="0" sz="2200" spc="36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remove</a:t>
            </a:r>
            <a:r>
              <a:rPr dirty="0" sz="2200" spc="380" b="0">
                <a:latin typeface="Bookman Old Style"/>
                <a:cs typeface="Bookman Old Style"/>
              </a:rPr>
              <a:t>  </a:t>
            </a:r>
            <a:r>
              <a:rPr dirty="0" sz="2200" spc="-50" b="0">
                <a:latin typeface="Bookman Old Style"/>
                <a:cs typeface="Bookman Old Style"/>
              </a:rPr>
              <a:t>a </a:t>
            </a:r>
            <a:r>
              <a:rPr dirty="0" sz="2200" b="0">
                <a:latin typeface="Bookman Old Style"/>
                <a:cs typeface="Bookman Old Style"/>
              </a:rPr>
              <a:t>document</a:t>
            </a:r>
            <a:r>
              <a:rPr dirty="0" sz="2200" spc="-2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from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the</a:t>
            </a:r>
            <a:r>
              <a:rPr dirty="0" sz="2200" spc="-5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collection.</a:t>
            </a:r>
            <a:r>
              <a:rPr dirty="0" sz="2200" spc="-3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remove()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method</a:t>
            </a:r>
            <a:r>
              <a:rPr dirty="0" sz="2200" spc="-45" b="0">
                <a:latin typeface="Bookman Old Style"/>
                <a:cs typeface="Bookman Old Style"/>
              </a:rPr>
              <a:t>  </a:t>
            </a:r>
            <a:r>
              <a:rPr dirty="0" sz="2200" spc="-10" b="0">
                <a:latin typeface="Bookman Old Style"/>
                <a:cs typeface="Bookman Old Style"/>
              </a:rPr>
              <a:t>accepts </a:t>
            </a:r>
            <a:r>
              <a:rPr dirty="0" sz="2200" b="0">
                <a:latin typeface="Bookman Old Style"/>
                <a:cs typeface="Bookman Old Style"/>
              </a:rPr>
              <a:t>two</a:t>
            </a:r>
            <a:r>
              <a:rPr dirty="0" sz="2200" spc="-2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parameters.</a:t>
            </a:r>
            <a:r>
              <a:rPr dirty="0" sz="2200" spc="-4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One</a:t>
            </a:r>
            <a:r>
              <a:rPr dirty="0" sz="2200" spc="-2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is</a:t>
            </a:r>
            <a:r>
              <a:rPr dirty="0" sz="2200" spc="-2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deletion</a:t>
            </a:r>
            <a:r>
              <a:rPr dirty="0" sz="2200" spc="-30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criteria</a:t>
            </a:r>
            <a:r>
              <a:rPr dirty="0" sz="2200" spc="-3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and</a:t>
            </a:r>
            <a:r>
              <a:rPr dirty="0" sz="2200" spc="-35" b="0">
                <a:latin typeface="Bookman Old Style"/>
                <a:cs typeface="Bookman Old Style"/>
              </a:rPr>
              <a:t>  </a:t>
            </a:r>
            <a:r>
              <a:rPr dirty="0" sz="2200" b="0">
                <a:latin typeface="Bookman Old Style"/>
                <a:cs typeface="Bookman Old Style"/>
              </a:rPr>
              <a:t>second</a:t>
            </a:r>
            <a:r>
              <a:rPr dirty="0" sz="2200" spc="-35" b="0">
                <a:latin typeface="Bookman Old Style"/>
                <a:cs typeface="Bookman Old Style"/>
              </a:rPr>
              <a:t>  </a:t>
            </a:r>
            <a:r>
              <a:rPr dirty="0" sz="2200" spc="-25" b="0">
                <a:latin typeface="Bookman Old Style"/>
                <a:cs typeface="Bookman Old Style"/>
              </a:rPr>
              <a:t>is </a:t>
            </a:r>
            <a:r>
              <a:rPr dirty="0" sz="2200" b="0">
                <a:latin typeface="Bookman Old Style"/>
                <a:cs typeface="Bookman Old Style"/>
              </a:rPr>
              <a:t>justOne</a:t>
            </a:r>
            <a:r>
              <a:rPr dirty="0" sz="2200" spc="-75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flag.</a:t>
            </a:r>
            <a:endParaRPr sz="2200">
              <a:latin typeface="Bookman Old Style"/>
              <a:cs typeface="Bookman Old Style"/>
            </a:endParaRPr>
          </a:p>
          <a:p>
            <a:pPr algn="just" marL="528955" marR="7620" indent="-51689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2200" b="1">
                <a:latin typeface="Bookman Old Style"/>
                <a:cs typeface="Bookman Old Style"/>
              </a:rPr>
              <a:t>deletion</a:t>
            </a:r>
            <a:r>
              <a:rPr dirty="0" sz="2200" spc="-65" b="1">
                <a:latin typeface="Bookman Old Style"/>
                <a:cs typeface="Bookman Old Style"/>
              </a:rPr>
              <a:t> </a:t>
            </a:r>
            <a:r>
              <a:rPr dirty="0" sz="2200" b="1">
                <a:latin typeface="Bookman Old Style"/>
                <a:cs typeface="Bookman Old Style"/>
              </a:rPr>
              <a:t>criteria</a:t>
            </a:r>
            <a:r>
              <a:rPr dirty="0" sz="2200" spc="-90" b="1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−</a:t>
            </a:r>
            <a:r>
              <a:rPr dirty="0" sz="2200" spc="-2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(Optional)</a:t>
            </a:r>
            <a:r>
              <a:rPr dirty="0" sz="2200" spc="-1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deletion</a:t>
            </a:r>
            <a:r>
              <a:rPr dirty="0" sz="2200" spc="-4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criteria</a:t>
            </a:r>
            <a:r>
              <a:rPr dirty="0" sz="2200" spc="-2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according</a:t>
            </a:r>
            <a:r>
              <a:rPr dirty="0" sz="2200" spc="-40" b="0">
                <a:latin typeface="Bookman Old Style"/>
                <a:cs typeface="Bookman Old Style"/>
              </a:rPr>
              <a:t> </a:t>
            </a:r>
            <a:r>
              <a:rPr dirty="0" sz="2200" spc="-25" b="0">
                <a:latin typeface="Bookman Old Style"/>
                <a:cs typeface="Bookman Old Style"/>
              </a:rPr>
              <a:t>to </a:t>
            </a:r>
            <a:r>
              <a:rPr dirty="0" sz="2200" b="0">
                <a:latin typeface="Bookman Old Style"/>
                <a:cs typeface="Bookman Old Style"/>
              </a:rPr>
              <a:t>documents</a:t>
            </a:r>
            <a:r>
              <a:rPr dirty="0" sz="2200" spc="-4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will</a:t>
            </a:r>
            <a:r>
              <a:rPr dirty="0" sz="2200" spc="-8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be</a:t>
            </a:r>
            <a:r>
              <a:rPr dirty="0" sz="2200" spc="-80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removed.</a:t>
            </a:r>
            <a:endParaRPr sz="2200">
              <a:latin typeface="Bookman Old Style"/>
              <a:cs typeface="Bookman Old Style"/>
            </a:endParaRPr>
          </a:p>
          <a:p>
            <a:pPr algn="just" marL="528955" marR="6985" indent="-51689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2200" b="1">
                <a:latin typeface="Bookman Old Style"/>
                <a:cs typeface="Bookman Old Style"/>
              </a:rPr>
              <a:t>justOne</a:t>
            </a:r>
            <a:r>
              <a:rPr dirty="0" sz="2200" spc="170" b="1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−</a:t>
            </a:r>
            <a:r>
              <a:rPr dirty="0" sz="2200" spc="2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(Optional)</a:t>
            </a:r>
            <a:r>
              <a:rPr dirty="0" sz="2200" spc="19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if</a:t>
            </a:r>
            <a:r>
              <a:rPr dirty="0" sz="2200" spc="2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set</a:t>
            </a:r>
            <a:r>
              <a:rPr dirty="0" sz="2200" spc="21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to</a:t>
            </a:r>
            <a:r>
              <a:rPr dirty="0" sz="2200" spc="19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true</a:t>
            </a:r>
            <a:r>
              <a:rPr dirty="0" sz="2200" spc="2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or</a:t>
            </a:r>
            <a:r>
              <a:rPr dirty="0" sz="2200" spc="2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1,</a:t>
            </a:r>
            <a:r>
              <a:rPr dirty="0" sz="2200" spc="215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then</a:t>
            </a:r>
            <a:r>
              <a:rPr dirty="0" sz="2200" spc="210" b="0">
                <a:latin typeface="Bookman Old Style"/>
                <a:cs typeface="Bookman Old Style"/>
              </a:rPr>
              <a:t> </a:t>
            </a:r>
            <a:r>
              <a:rPr dirty="0" sz="2200" b="0">
                <a:latin typeface="Bookman Old Style"/>
                <a:cs typeface="Bookman Old Style"/>
              </a:rPr>
              <a:t>remove</a:t>
            </a:r>
            <a:r>
              <a:rPr dirty="0" sz="2200" spc="190" b="0">
                <a:latin typeface="Bookman Old Style"/>
                <a:cs typeface="Bookman Old Style"/>
              </a:rPr>
              <a:t> </a:t>
            </a:r>
            <a:r>
              <a:rPr dirty="0" sz="2200" spc="-20" b="0">
                <a:latin typeface="Bookman Old Style"/>
                <a:cs typeface="Bookman Old Style"/>
              </a:rPr>
              <a:t>only </a:t>
            </a:r>
            <a:r>
              <a:rPr dirty="0" sz="2200" b="0">
                <a:latin typeface="Bookman Old Style"/>
                <a:cs typeface="Bookman Old Style"/>
              </a:rPr>
              <a:t>one</a:t>
            </a:r>
            <a:r>
              <a:rPr dirty="0" sz="2200" spc="-30" b="0">
                <a:latin typeface="Bookman Old Style"/>
                <a:cs typeface="Bookman Old Style"/>
              </a:rPr>
              <a:t> </a:t>
            </a:r>
            <a:r>
              <a:rPr dirty="0" sz="2200" spc="-10" b="0">
                <a:latin typeface="Bookman Old Style"/>
                <a:cs typeface="Bookman Old Style"/>
              </a:rPr>
              <a:t>document.</a:t>
            </a:r>
            <a:endParaRPr sz="2200">
              <a:latin typeface="Bookman Old Style"/>
              <a:cs typeface="Bookman Old Style"/>
            </a:endParaRPr>
          </a:p>
          <a:p>
            <a:pPr algn="just" marL="528955" indent="-51689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"/>
              <a:buChar char="•"/>
              <a:tabLst>
                <a:tab pos="529590" algn="l"/>
              </a:tabLst>
            </a:pPr>
            <a:r>
              <a:rPr dirty="0" sz="2200" spc="-10" b="0">
                <a:latin typeface="Bookman Old Style"/>
                <a:cs typeface="Bookman Old Style"/>
              </a:rPr>
              <a:t>Syntax:</a:t>
            </a:r>
            <a:endParaRPr sz="2200">
              <a:latin typeface="Bookman Old Style"/>
              <a:cs typeface="Bookman Old Style"/>
            </a:endParaRPr>
          </a:p>
          <a:p>
            <a:pPr lvl="1" marL="1010285" indent="-480059">
              <a:lnSpc>
                <a:spcPct val="100000"/>
              </a:lnSpc>
              <a:spcBef>
                <a:spcPts val="450"/>
              </a:spcBef>
              <a:buClr>
                <a:srgbClr val="CC0000"/>
              </a:buClr>
              <a:buFont typeface="Arial"/>
              <a:buChar char="•"/>
              <a:tabLst>
                <a:tab pos="1010285" algn="l"/>
                <a:tab pos="1010919" algn="l"/>
              </a:tabLst>
            </a:pPr>
            <a:r>
              <a:rPr dirty="0" sz="1750" spc="-10" b="0">
                <a:latin typeface="Bookman Old Style"/>
                <a:cs typeface="Bookman Old Style"/>
              </a:rPr>
              <a:t>db.COLLECTION_NAME.remove(DELLETION_CRITTERIA)</a:t>
            </a:r>
            <a:endParaRPr sz="17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059875"/>
            <a:ext cx="58648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db.stud.remove({"age":33})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find()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5948"/>
            <a:ext cx="7955280" cy="11576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Syntax: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db.COLLECTION_NAME.find({},{KEY:1})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/>
              <a:t>Query</a:t>
            </a:r>
            <a:r>
              <a:rPr dirty="0" spc="-15"/>
              <a:t> </a:t>
            </a: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226041"/>
            <a:ext cx="3149600" cy="480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Comparison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Logical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Element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Evaluation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Array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2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1">
                <a:solidFill>
                  <a:srgbClr val="21313B"/>
                </a:solidFill>
                <a:latin typeface="Bookman Old Style"/>
                <a:cs typeface="Bookman Old Style"/>
              </a:rPr>
              <a:t>Bitwise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Comparison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7126" y="1832610"/>
          <a:ext cx="8811895" cy="5253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40"/>
                <a:gridCol w="4116070"/>
                <a:gridCol w="3640455"/>
              </a:tblGrid>
              <a:tr h="1200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6EDEB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E6EDEB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95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95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4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u="sng" sz="195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$eq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683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equal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683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4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sng" sz="195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$gt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greater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than</a:t>
                      </a:r>
                      <a:r>
                        <a:rPr dirty="0" sz="1950" spc="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199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sng" sz="195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$gte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 marR="367030">
                        <a:lnSpc>
                          <a:spcPct val="101600"/>
                        </a:lnSpc>
                        <a:spcBef>
                          <a:spcPts val="244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greater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than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equal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specified 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1114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356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sng" sz="195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$in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any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array.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4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u="sng" sz="195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$lt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683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less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than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683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199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u="sng" sz="195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$lte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683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 marR="756920">
                        <a:lnSpc>
                          <a:spcPct val="101600"/>
                        </a:lnSpc>
                        <a:spcBef>
                          <a:spcPts val="254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less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than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equal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specified 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46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sng" sz="195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$ne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all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not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equal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356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sng" sz="195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$nin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none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array.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3556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379" y="1969273"/>
            <a:ext cx="9464675" cy="227774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db.stud.find({age:{$eq:32}}).pretty();</a:t>
            </a:r>
            <a:endParaRPr sz="30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db.stud_mst.find({stud_id:{$gte:2}}).pretty();</a:t>
            </a:r>
            <a:endParaRPr sz="30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db.stud_mst.find({stud_id:{$in:[1</a:t>
            </a:r>
            <a:r>
              <a:rPr dirty="0" sz="3050" spc="17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,</a:t>
            </a:r>
            <a:r>
              <a:rPr dirty="0" sz="3050" spc="210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2]}}).pretty();</a:t>
            </a:r>
            <a:endParaRPr sz="30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db.stud_mst.find({stud_id:{$ne:2}}).pretty();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Logical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7126" y="2007870"/>
          <a:ext cx="8811895" cy="473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/>
                <a:gridCol w="7589520"/>
              </a:tblGrid>
              <a:tr h="5010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20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20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u="sng" sz="220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$and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080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810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982980" algn="l"/>
                          <a:tab pos="1919605" algn="l"/>
                          <a:tab pos="3096895" algn="l"/>
                          <a:tab pos="3855085" algn="l"/>
                          <a:tab pos="4181475" algn="l"/>
                          <a:tab pos="5210810" algn="l"/>
                          <a:tab pos="5994400" algn="l"/>
                          <a:tab pos="7174230" algn="l"/>
                        </a:tabLst>
                      </a:pP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Joins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logical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all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20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match</a:t>
                      </a:r>
                      <a:r>
                        <a:rPr dirty="0" sz="2200" spc="-8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spc="-8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conditions</a:t>
                      </a:r>
                      <a:r>
                        <a:rPr dirty="0" sz="2200" spc="-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220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both</a:t>
                      </a:r>
                      <a:r>
                        <a:rPr dirty="0" sz="220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clauses.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080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u="sng" sz="220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$not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4930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169670" algn="l"/>
                          <a:tab pos="1749425" algn="l"/>
                          <a:tab pos="2614295" algn="l"/>
                          <a:tab pos="3004820" algn="l"/>
                          <a:tab pos="3308985" algn="l"/>
                          <a:tab pos="4223385" algn="l"/>
                          <a:tab pos="5824220" algn="l"/>
                          <a:tab pos="6487795" algn="l"/>
                        </a:tabLst>
                      </a:pP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Inverts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effect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expression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returns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spc="-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</a:t>
                      </a:r>
                      <a:r>
                        <a:rPr dirty="0" sz="2200" spc="-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baseline="1262" sz="3300" b="0" i="1">
                          <a:latin typeface="Bookman Old Style"/>
                          <a:cs typeface="Bookman Old Style"/>
                        </a:rPr>
                        <a:t>not</a:t>
                      </a:r>
                      <a:r>
                        <a:rPr dirty="0" baseline="1262" sz="3300" spc="-44" b="0" i="1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match</a:t>
                      </a:r>
                      <a:r>
                        <a:rPr dirty="0" sz="220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2200" spc="-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expression.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u="sng" sz="220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$nor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556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982980" algn="l"/>
                          <a:tab pos="1917064" algn="l"/>
                          <a:tab pos="3093720" algn="l"/>
                          <a:tab pos="3850004" algn="l"/>
                          <a:tab pos="4175760" algn="l"/>
                          <a:tab pos="5205095" algn="l"/>
                          <a:tab pos="5996940" algn="l"/>
                          <a:tab pos="7176770" algn="l"/>
                        </a:tabLst>
                      </a:pP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Joins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logical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NOR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all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spc="-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fail</a:t>
                      </a:r>
                      <a:r>
                        <a:rPr dirty="0" sz="220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match</a:t>
                      </a:r>
                      <a:r>
                        <a:rPr dirty="0" sz="220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both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clauses.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u="sng" sz="2200" spc="-25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$or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810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007744" algn="l"/>
                          <a:tab pos="1969770" algn="l"/>
                          <a:tab pos="3171825" algn="l"/>
                          <a:tab pos="3952875" algn="l"/>
                          <a:tab pos="4304665" algn="l"/>
                          <a:tab pos="5358765" algn="l"/>
                          <a:tab pos="5969635" algn="l"/>
                          <a:tab pos="7174230" algn="l"/>
                        </a:tabLst>
                      </a:pP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Joins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logical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all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20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match</a:t>
                      </a:r>
                      <a:r>
                        <a:rPr dirty="0" sz="2200" spc="-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spc="-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conditions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220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either</a:t>
                      </a:r>
                      <a:r>
                        <a:rPr dirty="0" sz="2200" spc="-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clause.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57" y="2061529"/>
            <a:ext cx="8627745" cy="1527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8955" marR="5080" indent="-516890">
              <a:lnSpc>
                <a:spcPct val="101000"/>
              </a:lnSpc>
              <a:spcBef>
                <a:spcPts val="95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  <a:tab pos="1813560" algn="l"/>
                <a:tab pos="3706495" algn="l"/>
                <a:tab pos="6232525" algn="l"/>
                <a:tab pos="7298055" algn="l"/>
              </a:tabLst>
            </a:pPr>
            <a:r>
              <a:rPr dirty="0" sz="3050" spc="-20" b="1">
                <a:latin typeface="Bookman Old Style"/>
                <a:cs typeface="Bookman Old Style"/>
              </a:rPr>
              <a:t>Carl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Strozzi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introduced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the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NoSQL </a:t>
            </a:r>
            <a:r>
              <a:rPr dirty="0" sz="3050" b="0">
                <a:latin typeface="Bookman Old Style"/>
                <a:cs typeface="Bookman Old Style"/>
              </a:rPr>
              <a:t>concept</a:t>
            </a:r>
            <a:r>
              <a:rPr dirty="0" sz="3050" spc="6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in</a:t>
            </a:r>
            <a:r>
              <a:rPr dirty="0" sz="3050" spc="30" b="0">
                <a:latin typeface="Bookman Old Style"/>
                <a:cs typeface="Bookman Old Style"/>
              </a:rPr>
              <a:t> </a:t>
            </a:r>
            <a:r>
              <a:rPr dirty="0" sz="3050" spc="-20" b="1">
                <a:latin typeface="Bookman Old Style"/>
                <a:cs typeface="Bookman Old Style"/>
              </a:rPr>
              <a:t>1998</a:t>
            </a:r>
            <a:r>
              <a:rPr dirty="0" sz="3050" spc="-20" b="0">
                <a:latin typeface="Bookman Old Style"/>
                <a:cs typeface="Bookman Old Style"/>
              </a:rPr>
              <a:t>.</a:t>
            </a:r>
            <a:endParaRPr sz="30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  <a:tab pos="2851785" algn="l"/>
                <a:tab pos="4590415" algn="l"/>
                <a:tab pos="5702935" algn="l"/>
                <a:tab pos="6741159" algn="l"/>
                <a:tab pos="824484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Traditional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RDBMS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uses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SQL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syntax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to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7898" y="3562601"/>
            <a:ext cx="630428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14780" algn="l"/>
                <a:tab pos="2597150" algn="l"/>
                <a:tab pos="4473575" algn="l"/>
                <a:tab pos="577405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store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and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retrieve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data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for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8572" y="3562601"/>
            <a:ext cx="1748789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71475">
              <a:lnSpc>
                <a:spcPct val="101000"/>
              </a:lnSpc>
              <a:spcBef>
                <a:spcPts val="95"/>
              </a:spcBef>
            </a:pPr>
            <a:r>
              <a:rPr dirty="0" sz="3050" spc="-10" b="0">
                <a:latin typeface="Bookman Old Style"/>
                <a:cs typeface="Bookman Old Style"/>
              </a:rPr>
              <a:t>further database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7898" y="4031913"/>
            <a:ext cx="6010275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1688464" algn="l"/>
                <a:tab pos="2064385" algn="l"/>
                <a:tab pos="4011295" algn="l"/>
                <a:tab pos="4559300" algn="l"/>
                <a:tab pos="4649470" algn="l"/>
                <a:tab pos="512762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insights.</a:t>
            </a:r>
            <a:r>
              <a:rPr dirty="0" sz="3050" b="0">
                <a:latin typeface="Bookman Old Style"/>
                <a:cs typeface="Bookman Old Style"/>
              </a:rPr>
              <a:t>		</a:t>
            </a:r>
            <a:r>
              <a:rPr dirty="0" sz="3050" spc="-10" b="0">
                <a:latin typeface="Bookman Old Style"/>
                <a:cs typeface="Bookman Old Style"/>
              </a:rPr>
              <a:t>Instead,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50" b="0">
                <a:latin typeface="Bookman Old Style"/>
                <a:cs typeface="Bookman Old Style"/>
              </a:rPr>
              <a:t>a</a:t>
            </a:r>
            <a:r>
              <a:rPr dirty="0" sz="3050" b="0">
                <a:latin typeface="Bookman Old Style"/>
                <a:cs typeface="Bookman Old Style"/>
              </a:rPr>
              <a:t>		</a:t>
            </a:r>
            <a:r>
              <a:rPr dirty="0" sz="3050" spc="-10" b="0">
                <a:latin typeface="Bookman Old Style"/>
                <a:cs typeface="Bookman Old Style"/>
              </a:rPr>
              <a:t>NoSQL system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encompasses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50" b="0">
                <a:latin typeface="Bookman Old Style"/>
                <a:cs typeface="Bookman Old Style"/>
              </a:rPr>
              <a:t>a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wide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53321" y="4501416"/>
            <a:ext cx="109918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0">
                <a:latin typeface="Bookman Old Style"/>
                <a:cs typeface="Bookman Old Style"/>
              </a:rPr>
              <a:t>range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63323" y="4501416"/>
            <a:ext cx="37020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25" b="0">
                <a:latin typeface="Bookman Old Style"/>
                <a:cs typeface="Bookman Old Style"/>
              </a:rPr>
              <a:t>of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27898" y="4970728"/>
            <a:ext cx="6766559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31060" algn="l"/>
                <a:tab pos="4884420" algn="l"/>
                <a:tab pos="606361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database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technologies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that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can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64073" y="4970728"/>
            <a:ext cx="97345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0">
                <a:latin typeface="Bookman Old Style"/>
                <a:cs typeface="Bookman Old Style"/>
              </a:rPr>
              <a:t>store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27898" y="5440231"/>
            <a:ext cx="8105775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489648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structured,</a:t>
            </a:r>
            <a:r>
              <a:rPr dirty="0" sz="3050" b="0">
                <a:latin typeface="Bookman Old Style"/>
                <a:cs typeface="Bookman Old Style"/>
              </a:rPr>
              <a:t>	semi-</a:t>
            </a:r>
            <a:r>
              <a:rPr dirty="0" sz="3050" spc="-10" b="0">
                <a:latin typeface="Bookman Old Style"/>
                <a:cs typeface="Bookman Old Style"/>
              </a:rPr>
              <a:t>structured, </a:t>
            </a:r>
            <a:r>
              <a:rPr dirty="0" sz="3050" b="0">
                <a:latin typeface="Bookman Old Style"/>
                <a:cs typeface="Bookman Old Style"/>
              </a:rPr>
              <a:t>unstructured</a:t>
            </a:r>
            <a:r>
              <a:rPr dirty="0" sz="3050" spc="7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and</a:t>
            </a:r>
            <a:r>
              <a:rPr dirty="0" sz="3050" spc="14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polymorphic</a:t>
            </a:r>
            <a:r>
              <a:rPr dirty="0" sz="3050" spc="14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data.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080" y="2059875"/>
            <a:ext cx="8932545" cy="475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db.stud_mst.find({$and:[{stud_fname:{$e q:"Akshay"}},{stud_lname:{$eq:"Kumar"}}]}</a:t>
            </a:r>
            <a:endParaRPr sz="3300">
              <a:latin typeface="Bookman Old Style"/>
              <a:cs typeface="Bookman Old Style"/>
            </a:endParaRPr>
          </a:p>
          <a:p>
            <a:pPr marL="528955">
              <a:lnSpc>
                <a:spcPct val="100000"/>
              </a:lnSpc>
            </a:pPr>
            <a:r>
              <a:rPr dirty="0" sz="3300" spc="-10" b="0">
                <a:latin typeface="Bookman Old Style"/>
                <a:cs typeface="Bookman Old Style"/>
              </a:rPr>
              <a:t>).pretty()</a:t>
            </a:r>
            <a:endParaRPr sz="3300">
              <a:latin typeface="Bookman Old Style"/>
              <a:cs typeface="Bookman Old Style"/>
            </a:endParaRPr>
          </a:p>
          <a:p>
            <a:pPr marL="528955" marR="46355" indent="-51689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db.stud_mst.find({$or:[{stud_fname:{$eq: "Akshay"}},{stud_lname:{$eq:"Sharma"}}]})</a:t>
            </a:r>
            <a:endParaRPr sz="3300">
              <a:latin typeface="Bookman Old Style"/>
              <a:cs typeface="Bookman Old Style"/>
            </a:endParaRPr>
          </a:p>
          <a:p>
            <a:pPr marL="528955">
              <a:lnSpc>
                <a:spcPct val="100000"/>
              </a:lnSpc>
            </a:pPr>
            <a:r>
              <a:rPr dirty="0" sz="3300" spc="-10" b="0">
                <a:latin typeface="Bookman Old Style"/>
                <a:cs typeface="Bookman Old Style"/>
              </a:rPr>
              <a:t>.pretty()</a:t>
            </a:r>
            <a:endParaRPr sz="3300">
              <a:latin typeface="Bookman Old Style"/>
              <a:cs typeface="Bookman Old Style"/>
            </a:endParaRPr>
          </a:p>
          <a:p>
            <a:pPr marL="528955" marR="38100" indent="-516890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db.stud_mst.find({$nor:[{stud_fname:{$e q:"Akshay"}},{stud_lname:{$eq:"Sharma"}}</a:t>
            </a:r>
            <a:endParaRPr sz="3300">
              <a:latin typeface="Bookman Old Style"/>
              <a:cs typeface="Bookman Old Style"/>
            </a:endParaRPr>
          </a:p>
          <a:p>
            <a:pPr marL="528955">
              <a:lnSpc>
                <a:spcPct val="100000"/>
              </a:lnSpc>
            </a:pPr>
            <a:r>
              <a:rPr dirty="0" sz="3300" spc="-10" b="0">
                <a:latin typeface="Bookman Old Style"/>
                <a:cs typeface="Bookman Old Style"/>
              </a:rPr>
              <a:t>]}).pretty()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Element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7126" y="2035301"/>
          <a:ext cx="8811895" cy="385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965"/>
                <a:gridCol w="6160135"/>
              </a:tblGrid>
              <a:tr h="90043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dirty="0" sz="265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26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224154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dirty="0" sz="265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26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224154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78280">
                <a:tc gridSpan="2">
                  <a:txBody>
                    <a:bodyPr/>
                    <a:lstStyle/>
                    <a:p>
                      <a:pPr marL="83185">
                        <a:lnSpc>
                          <a:spcPts val="3175"/>
                        </a:lnSpc>
                        <a:spcBef>
                          <a:spcPts val="360"/>
                        </a:spcBef>
                        <a:tabLst>
                          <a:tab pos="2722880" algn="l"/>
                        </a:tabLst>
                      </a:pPr>
                      <a:r>
                        <a:rPr dirty="0" u="sng" sz="26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$exists</a:t>
                      </a:r>
                      <a:r>
                        <a:rPr dirty="0" sz="26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2650" spc="-114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650" spc="-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650" spc="-1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have</a:t>
                      </a:r>
                      <a:r>
                        <a:rPr dirty="0" sz="2650" spc="-114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spc="-25" b="0">
                          <a:latin typeface="Bookman Old Style"/>
                          <a:cs typeface="Bookman Old Style"/>
                        </a:rPr>
                        <a:t>the</a:t>
                      </a:r>
                      <a:endParaRPr sz="2650">
                        <a:latin typeface="Bookman Old Style"/>
                        <a:cs typeface="Bookman Old Style"/>
                      </a:endParaRPr>
                    </a:p>
                    <a:p>
                      <a:pPr marL="2722880">
                        <a:lnSpc>
                          <a:spcPts val="3175"/>
                        </a:lnSpc>
                      </a:pP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2650" spc="-1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spc="-10" b="0">
                          <a:latin typeface="Bookman Old Style"/>
                          <a:cs typeface="Bookman Old Style"/>
                        </a:rPr>
                        <a:t>field.</a:t>
                      </a:r>
                      <a:endParaRPr sz="26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4572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6375">
                <a:tc gridSpan="2">
                  <a:txBody>
                    <a:bodyPr/>
                    <a:lstStyle/>
                    <a:p>
                      <a:pPr marL="2722880" marR="175260" indent="-2639695">
                        <a:lnSpc>
                          <a:spcPts val="3170"/>
                        </a:lnSpc>
                        <a:spcBef>
                          <a:spcPts val="475"/>
                        </a:spcBef>
                        <a:tabLst>
                          <a:tab pos="2722880" algn="l"/>
                        </a:tabLst>
                      </a:pPr>
                      <a:r>
                        <a:rPr dirty="0" u="sng" sz="26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$type</a:t>
                      </a:r>
                      <a:r>
                        <a:rPr dirty="0" sz="26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dirty="0" sz="265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65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if</a:t>
                      </a:r>
                      <a:r>
                        <a:rPr dirty="0" sz="2650" spc="-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65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field</a:t>
                      </a:r>
                      <a:r>
                        <a:rPr dirty="0" sz="265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dirty="0" sz="265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2650" spc="-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spc="-25" b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dirty="0" sz="26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2650" spc="-1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650" spc="-10" b="0">
                          <a:latin typeface="Bookman Old Style"/>
                          <a:cs typeface="Bookman Old Style"/>
                        </a:rPr>
                        <a:t>type.</a:t>
                      </a:r>
                      <a:endParaRPr sz="26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032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Evaluation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7126" y="1991105"/>
          <a:ext cx="8811895" cy="469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965"/>
                <a:gridCol w="6160135"/>
              </a:tblGrid>
              <a:tr h="43116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09930">
                <a:tc gridSpan="2">
                  <a:txBody>
                    <a:bodyPr/>
                    <a:lstStyle/>
                    <a:p>
                      <a:pPr marL="2717165" marR="69850" indent="-2641600">
                        <a:lnSpc>
                          <a:spcPct val="100600"/>
                        </a:lnSpc>
                        <a:spcBef>
                          <a:spcPts val="420"/>
                        </a:spcBef>
                        <a:tabLst>
                          <a:tab pos="2717165" algn="l"/>
                        </a:tabLst>
                      </a:pPr>
                      <a:r>
                        <a:rPr dirty="0" u="sng" sz="17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$expr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Allows</a:t>
                      </a:r>
                      <a:r>
                        <a:rPr dirty="0" sz="1750" spc="-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use</a:t>
                      </a:r>
                      <a:r>
                        <a:rPr dirty="0" sz="1750" spc="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750" spc="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aggregation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expressions</a:t>
                      </a:r>
                      <a:r>
                        <a:rPr dirty="0" sz="1750" spc="-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within</a:t>
                      </a:r>
                      <a:r>
                        <a:rPr dirty="0" sz="1750" spc="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750" spc="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query language.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09930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2717165" algn="l"/>
                        </a:tabLst>
                      </a:pPr>
                      <a:r>
                        <a:rPr dirty="0" u="sng" sz="17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$jsonSchema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Validate</a:t>
                      </a:r>
                      <a:r>
                        <a:rPr dirty="0" sz="175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1750" spc="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against</a:t>
                      </a:r>
                      <a:r>
                        <a:rPr dirty="0" sz="1750" spc="-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750" spc="-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given</a:t>
                      </a:r>
                      <a:r>
                        <a:rPr dirty="0" sz="1750" spc="-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JSON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 Schema.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461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8694">
                <a:tc gridSpan="2">
                  <a:txBody>
                    <a:bodyPr/>
                    <a:lstStyle/>
                    <a:p>
                      <a:pPr marL="2717165" marR="69850" indent="-2641600">
                        <a:lnSpc>
                          <a:spcPct val="100600"/>
                        </a:lnSpc>
                        <a:spcBef>
                          <a:spcPts val="420"/>
                        </a:spcBef>
                        <a:tabLst>
                          <a:tab pos="2717165" algn="l"/>
                        </a:tabLst>
                      </a:pPr>
                      <a:r>
                        <a:rPr dirty="0" u="sng" sz="175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$mod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Performs</a:t>
                      </a:r>
                      <a:r>
                        <a:rPr dirty="0" sz="1750" spc="3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750" spc="3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modulo</a:t>
                      </a:r>
                      <a:r>
                        <a:rPr dirty="0" sz="1750" spc="3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operation</a:t>
                      </a:r>
                      <a:r>
                        <a:rPr dirty="0" sz="17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dirty="0" sz="17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750" spc="3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value</a:t>
                      </a:r>
                      <a:r>
                        <a:rPr dirty="0" sz="17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750" spc="3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7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field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dirty="0" sz="1750" spc="-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dirty="0" sz="1750" spc="-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1750" spc="-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dirty="0" sz="1750" spc="-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750" spc="-2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specified 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result.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09930">
                <a:tc gridSpan="2">
                  <a:txBody>
                    <a:bodyPr/>
                    <a:lstStyle/>
                    <a:p>
                      <a:pPr marL="2717165" marR="69850" indent="-2641600">
                        <a:lnSpc>
                          <a:spcPct val="100600"/>
                        </a:lnSpc>
                        <a:spcBef>
                          <a:spcPts val="409"/>
                        </a:spcBef>
                        <a:tabLst>
                          <a:tab pos="2717165" algn="l"/>
                          <a:tab pos="3635375" algn="l"/>
                          <a:tab pos="4997450" algn="l"/>
                          <a:tab pos="5803900" algn="l"/>
                          <a:tab pos="6650990" algn="l"/>
                          <a:tab pos="7493000" algn="l"/>
                          <a:tab pos="7773034" algn="l"/>
                        </a:tabLst>
                      </a:pPr>
                      <a:r>
                        <a:rPr dirty="0" u="sng" sz="17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$regex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where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match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specified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regular</a:t>
                      </a:r>
                      <a:r>
                        <a:rPr dirty="0" sz="1750" spc="-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expression.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2434"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2717165" algn="l"/>
                        </a:tabLst>
                      </a:pPr>
                      <a:r>
                        <a:rPr dirty="0" u="sng" sz="17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$text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Performs</a:t>
                      </a:r>
                      <a:r>
                        <a:rPr dirty="0" sz="1750" spc="-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text</a:t>
                      </a:r>
                      <a:r>
                        <a:rPr dirty="0" sz="1750" spc="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search.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09930">
                <a:tc gridSpan="2">
                  <a:txBody>
                    <a:bodyPr/>
                    <a:lstStyle/>
                    <a:p>
                      <a:pPr marL="2717165" marR="71755" indent="-2641600">
                        <a:lnSpc>
                          <a:spcPct val="100600"/>
                        </a:lnSpc>
                        <a:spcBef>
                          <a:spcPts val="409"/>
                        </a:spcBef>
                        <a:tabLst>
                          <a:tab pos="2717165" algn="l"/>
                          <a:tab pos="3919854" algn="l"/>
                          <a:tab pos="5416550" algn="l"/>
                          <a:tab pos="6151245" algn="l"/>
                          <a:tab pos="7143750" algn="l"/>
                          <a:tab pos="7557770" algn="l"/>
                        </a:tabLst>
                      </a:pPr>
                      <a:r>
                        <a:rPr dirty="0" u="sng" sz="17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$where</a:t>
                      </a:r>
                      <a:r>
                        <a:rPr dirty="0" sz="17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2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satisfy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7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750" spc="-10" b="0">
                          <a:latin typeface="Bookman Old Style"/>
                          <a:cs typeface="Bookman Old Style"/>
                        </a:rPr>
                        <a:t>JavaScript expression.</a:t>
                      </a:r>
                      <a:endParaRPr sz="17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Array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7126" y="2119122"/>
          <a:ext cx="8811895" cy="393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965"/>
                <a:gridCol w="6160135"/>
              </a:tblGrid>
              <a:tr h="60007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220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220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84250">
                <a:tc gridSpan="2">
                  <a:txBody>
                    <a:bodyPr/>
                    <a:lstStyle/>
                    <a:p>
                      <a:pPr marL="2722880" marR="76200" indent="-263969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2722880" algn="l"/>
                          <a:tab pos="4039235" algn="l"/>
                          <a:tab pos="5074285" algn="l"/>
                          <a:tab pos="5804535" algn="l"/>
                          <a:tab pos="6998334" algn="l"/>
                          <a:tab pos="7500620" algn="l"/>
                        </a:tabLst>
                      </a:pPr>
                      <a:r>
                        <a:rPr dirty="0" u="sng" sz="2200" spc="-2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$all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arrays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contain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all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elements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2200" spc="-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query.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69695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2722880" algn="l"/>
                          <a:tab pos="3822065" algn="l"/>
                          <a:tab pos="5473065" algn="l"/>
                          <a:tab pos="5790565" algn="l"/>
                          <a:tab pos="7006590" algn="l"/>
                          <a:tab pos="7416800" algn="l"/>
                          <a:tab pos="7996555" algn="l"/>
                        </a:tabLst>
                      </a:pP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$elemMatch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if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element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array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  <a:p>
                      <a:pPr marL="2722880" marR="76200">
                        <a:lnSpc>
                          <a:spcPct val="100000"/>
                        </a:lnSpc>
                        <a:tabLst>
                          <a:tab pos="4465955" algn="l"/>
                          <a:tab pos="6783705" algn="l"/>
                          <a:tab pos="8278495" algn="l"/>
                        </a:tabLst>
                      </a:pP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field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all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2200" spc="-1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u="sng" sz="220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$elemMatch</a:t>
                      </a:r>
                      <a:r>
                        <a:rPr dirty="0" sz="2200" spc="-1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conditions.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4250">
                <a:tc gridSpan="2">
                  <a:txBody>
                    <a:bodyPr/>
                    <a:lstStyle/>
                    <a:p>
                      <a:pPr marL="2722880" marR="76200" indent="-263969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2722880" algn="l"/>
                          <a:tab pos="3852545" algn="l"/>
                          <a:tab pos="5537200" algn="l"/>
                          <a:tab pos="5890895" algn="l"/>
                          <a:tab pos="6501765" algn="l"/>
                          <a:tab pos="7399655" algn="l"/>
                          <a:tab pos="8150225" algn="l"/>
                          <a:tab pos="8554720" algn="l"/>
                        </a:tabLst>
                      </a:pP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$size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if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array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field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2200" spc="-11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size.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089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21313B"/>
                </a:solidFill>
                <a:latin typeface="Bookman Old Style"/>
                <a:cs typeface="Bookman Old Style"/>
              </a:rPr>
              <a:t>Bitwise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7126" y="2007870"/>
          <a:ext cx="8811895" cy="469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835140"/>
              </a:tblGrid>
              <a:tr h="46735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95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95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$bitsAllClear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841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3660">
                        <a:lnSpc>
                          <a:spcPct val="101600"/>
                        </a:lnSpc>
                        <a:spcBef>
                          <a:spcPts val="425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numeric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spc="3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binary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which</a:t>
                      </a:r>
                      <a:r>
                        <a:rPr dirty="0" sz="1950" spc="3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set</a:t>
                      </a:r>
                      <a:r>
                        <a:rPr dirty="0" sz="1950" spc="3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of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bit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positions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baseline="1424" sz="2925" b="0" i="1">
                          <a:latin typeface="Bookman Old Style"/>
                          <a:cs typeface="Bookman Old Style"/>
                        </a:rPr>
                        <a:t>all</a:t>
                      </a:r>
                      <a:r>
                        <a:rPr dirty="0" baseline="1424" sz="2925" spc="142" b="0" i="1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have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</a:t>
                      </a:r>
                      <a:r>
                        <a:rPr dirty="0" sz="1950" spc="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0.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$bitsAllSet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032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3660">
                        <a:lnSpc>
                          <a:spcPct val="101499"/>
                        </a:lnSpc>
                        <a:spcBef>
                          <a:spcPts val="439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numeric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spc="3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binary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spc="3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which</a:t>
                      </a:r>
                      <a:r>
                        <a:rPr dirty="0" sz="1950" spc="3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set</a:t>
                      </a:r>
                      <a:r>
                        <a:rPr dirty="0" sz="1950" spc="38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of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bit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positions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baseline="1424" sz="2925" b="0" i="1">
                          <a:latin typeface="Bookman Old Style"/>
                          <a:cs typeface="Bookman Old Style"/>
                        </a:rPr>
                        <a:t>all</a:t>
                      </a:r>
                      <a:r>
                        <a:rPr dirty="0" baseline="1424" sz="2925" spc="142" b="0" i="1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have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</a:t>
                      </a:r>
                      <a:r>
                        <a:rPr dirty="0" sz="1950" spc="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1.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587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$bitsAnyClear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032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3660">
                        <a:lnSpc>
                          <a:spcPct val="101499"/>
                        </a:lnSpc>
                        <a:spcBef>
                          <a:spcPts val="439"/>
                        </a:spcBef>
                        <a:tabLst>
                          <a:tab pos="1243965" algn="l"/>
                          <a:tab pos="2392680" algn="l"/>
                          <a:tab pos="2772410" algn="l"/>
                          <a:tab pos="3690620" algn="l"/>
                          <a:tab pos="4605655" algn="l"/>
                          <a:tab pos="4972685" algn="l"/>
                          <a:tab pos="5838190" algn="l"/>
                          <a:tab pos="6426200" algn="l"/>
                        </a:tabLst>
                      </a:pP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numeric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binary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which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baseline="1424" sz="2925" spc="-37" b="0" i="1">
                          <a:latin typeface="Bookman Old Style"/>
                          <a:cs typeface="Bookman Old Style"/>
                        </a:rPr>
                        <a:t>any</a:t>
                      </a:r>
                      <a:r>
                        <a:rPr dirty="0" baseline="1424" sz="2925" b="0" i="1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bit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from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set</a:t>
                      </a:r>
                      <a:r>
                        <a:rPr dirty="0" sz="1950" spc="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bit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positions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has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0.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587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591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$bitsAnySet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032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73660">
                        <a:lnSpc>
                          <a:spcPct val="101499"/>
                        </a:lnSpc>
                        <a:spcBef>
                          <a:spcPts val="439"/>
                        </a:spcBef>
                        <a:tabLst>
                          <a:tab pos="1243965" algn="l"/>
                          <a:tab pos="2392680" algn="l"/>
                          <a:tab pos="2772410" algn="l"/>
                          <a:tab pos="3690620" algn="l"/>
                          <a:tab pos="4605655" algn="l"/>
                          <a:tab pos="4972685" algn="l"/>
                          <a:tab pos="5838190" algn="l"/>
                          <a:tab pos="6426200" algn="l"/>
                        </a:tabLst>
                      </a:pP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numeric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binary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which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baseline="1424" sz="2925" spc="-37" b="0" i="1">
                          <a:latin typeface="Bookman Old Style"/>
                          <a:cs typeface="Bookman Old Style"/>
                        </a:rPr>
                        <a:t>any</a:t>
                      </a:r>
                      <a:r>
                        <a:rPr dirty="0" baseline="1424" sz="2925" b="0" i="1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bit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from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set</a:t>
                      </a:r>
                      <a:r>
                        <a:rPr dirty="0" sz="1950" spc="1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bit</a:t>
                      </a:r>
                      <a:r>
                        <a:rPr dirty="0" sz="1950" spc="3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positions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has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1950" spc="3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value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6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1.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5879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80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1.4</a:t>
            </a:r>
            <a:r>
              <a:rPr dirty="0" sz="4400" spc="-50"/>
              <a:t> </a:t>
            </a:r>
            <a:r>
              <a:rPr dirty="0" sz="4400" spc="-10"/>
              <a:t>Operators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11168" y="1952558"/>
            <a:ext cx="5730875" cy="32473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Projections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Update()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Limit()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spc="-10" b="0">
                <a:latin typeface="Bookman Old Style"/>
                <a:cs typeface="Bookman Old Style"/>
              </a:rPr>
              <a:t>sort()</a:t>
            </a:r>
            <a:endParaRPr sz="35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9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500" b="0">
                <a:latin typeface="Bookman Old Style"/>
                <a:cs typeface="Bookman Old Style"/>
              </a:rPr>
              <a:t>Aggregation</a:t>
            </a:r>
            <a:r>
              <a:rPr dirty="0" sz="3500" spc="-40" b="0">
                <a:latin typeface="Bookman Old Style"/>
                <a:cs typeface="Bookman Old Style"/>
              </a:rPr>
              <a:t> </a:t>
            </a:r>
            <a:r>
              <a:rPr dirty="0" sz="3500" spc="-10" b="0">
                <a:latin typeface="Bookman Old Style"/>
                <a:cs typeface="Bookman Old Style"/>
              </a:rPr>
              <a:t>Commands</a:t>
            </a:r>
            <a:endParaRPr sz="35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Projection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059875"/>
            <a:ext cx="656082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660525" algn="l"/>
                <a:tab pos="4510405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In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MongoDB,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projection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7816" y="2562875"/>
            <a:ext cx="673989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3140" algn="l"/>
                <a:tab pos="3587115" algn="l"/>
                <a:tab pos="4702175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selecting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0" b="0">
                <a:latin typeface="Bookman Old Style"/>
                <a:cs typeface="Bookman Old Style"/>
              </a:rPr>
              <a:t>only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the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necessary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62736" y="2059875"/>
            <a:ext cx="137541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10" b="0">
                <a:latin typeface="Bookman Old Style"/>
                <a:cs typeface="Bookman Old Style"/>
              </a:rPr>
              <a:t>means</a:t>
            </a:r>
            <a:endParaRPr sz="3300">
              <a:latin typeface="Bookman Old Style"/>
              <a:cs typeface="Bookman Old Style"/>
            </a:endParaRPr>
          </a:p>
          <a:p>
            <a:pPr algn="r" marR="5080">
              <a:lnSpc>
                <a:spcPct val="100000"/>
              </a:lnSpc>
            </a:pPr>
            <a:r>
              <a:rPr dirty="0" sz="3300" spc="-20" b="0">
                <a:latin typeface="Bookman Old Style"/>
                <a:cs typeface="Bookman Old Style"/>
              </a:rPr>
              <a:t>data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7816" y="3065671"/>
            <a:ext cx="811022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b="0">
                <a:latin typeface="Bookman Old Style"/>
                <a:cs typeface="Bookman Old Style"/>
              </a:rPr>
              <a:t>rather</a:t>
            </a:r>
            <a:r>
              <a:rPr dirty="0" sz="3300" spc="2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than</a:t>
            </a:r>
            <a:r>
              <a:rPr dirty="0" sz="3300" spc="18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selecting</a:t>
            </a:r>
            <a:r>
              <a:rPr dirty="0" sz="3300" spc="2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whole</a:t>
            </a:r>
            <a:r>
              <a:rPr dirty="0" sz="3300" spc="2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of</a:t>
            </a:r>
            <a:r>
              <a:rPr dirty="0" sz="3300" spc="21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the</a:t>
            </a:r>
            <a:r>
              <a:rPr dirty="0" sz="3300" spc="180" b="0">
                <a:latin typeface="Bookman Old Style"/>
                <a:cs typeface="Bookman Old Style"/>
              </a:rPr>
              <a:t> </a:t>
            </a:r>
            <a:r>
              <a:rPr dirty="0" sz="3300" spc="-20" b="0">
                <a:latin typeface="Bookman Old Style"/>
                <a:cs typeface="Bookman Old Style"/>
              </a:rPr>
              <a:t>data </a:t>
            </a:r>
            <a:r>
              <a:rPr dirty="0" sz="3300" b="0">
                <a:latin typeface="Bookman Old Style"/>
                <a:cs typeface="Bookman Old Style"/>
              </a:rPr>
              <a:t>of</a:t>
            </a:r>
            <a:r>
              <a:rPr dirty="0" sz="3300" spc="-9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</a:t>
            </a:r>
            <a:r>
              <a:rPr dirty="0" sz="3300" spc="-9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document.</a:t>
            </a:r>
            <a:r>
              <a:rPr dirty="0" sz="3300" spc="-8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If</a:t>
            </a:r>
            <a:r>
              <a:rPr dirty="0" sz="3300" spc="-9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</a:t>
            </a:r>
            <a:r>
              <a:rPr dirty="0" sz="3300" spc="-9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document</a:t>
            </a:r>
            <a:r>
              <a:rPr dirty="0" sz="3300" spc="-8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has</a:t>
            </a:r>
            <a:r>
              <a:rPr dirty="0" sz="3300" spc="-90" b="0">
                <a:latin typeface="Bookman Old Style"/>
                <a:cs typeface="Bookman Old Style"/>
              </a:rPr>
              <a:t>  </a:t>
            </a:r>
            <a:r>
              <a:rPr dirty="0" sz="3300" spc="-50" b="0">
                <a:latin typeface="Bookman Old Style"/>
                <a:cs typeface="Bookman Old Style"/>
              </a:rPr>
              <a:t>5 </a:t>
            </a:r>
            <a:r>
              <a:rPr dirty="0" sz="3300" b="0">
                <a:latin typeface="Bookman Old Style"/>
                <a:cs typeface="Bookman Old Style"/>
              </a:rPr>
              <a:t>fields</a:t>
            </a:r>
            <a:r>
              <a:rPr dirty="0" sz="3300" spc="-40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and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you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need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show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only</a:t>
            </a:r>
            <a:r>
              <a:rPr dirty="0" sz="3300" spc="-55" b="0">
                <a:latin typeface="Bookman Old Style"/>
                <a:cs typeface="Bookman Old Style"/>
              </a:rPr>
              <a:t>  </a:t>
            </a:r>
            <a:r>
              <a:rPr dirty="0" sz="3300" spc="-25" b="0">
                <a:latin typeface="Bookman Old Style"/>
                <a:cs typeface="Bookman Old Style"/>
              </a:rPr>
              <a:t>3, </a:t>
            </a:r>
            <a:r>
              <a:rPr dirty="0" sz="3300" b="0">
                <a:latin typeface="Bookman Old Style"/>
                <a:cs typeface="Bookman Old Style"/>
              </a:rPr>
              <a:t>then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select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only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3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fields</a:t>
            </a:r>
            <a:r>
              <a:rPr dirty="0" sz="3300" spc="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from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them.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27126" y="2035301"/>
          <a:ext cx="8811895" cy="427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/>
                <a:gridCol w="7002780"/>
              </a:tblGrid>
              <a:tr h="5651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95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95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27735">
                <a:tc gridSpan="2">
                  <a:txBody>
                    <a:bodyPr/>
                    <a:lstStyle/>
                    <a:p>
                      <a:pPr marL="1881505" marR="81280" indent="-1798320">
                        <a:lnSpc>
                          <a:spcPct val="101499"/>
                        </a:lnSpc>
                        <a:spcBef>
                          <a:spcPts val="450"/>
                        </a:spcBef>
                        <a:tabLst>
                          <a:tab pos="1881505" algn="l"/>
                        </a:tabLst>
                      </a:pPr>
                      <a:r>
                        <a:rPr dirty="0" u="sng" sz="1950" spc="-5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</a:t>
                      </a:r>
                      <a:r>
                        <a:rPr dirty="0" sz="195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Projects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first</a:t>
                      </a:r>
                      <a:r>
                        <a:rPr dirty="0" sz="1950" spc="1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element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1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1950" spc="1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array</a:t>
                      </a:r>
                      <a:r>
                        <a:rPr dirty="0" sz="1950" spc="1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1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1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query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condition.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715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646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$elemMatch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969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81280">
                        <a:lnSpc>
                          <a:spcPct val="101600"/>
                        </a:lnSpc>
                        <a:spcBef>
                          <a:spcPts val="434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Projects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first</a:t>
                      </a:r>
                      <a:r>
                        <a:rPr dirty="0" sz="1950" spc="1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element</a:t>
                      </a:r>
                      <a:r>
                        <a:rPr dirty="0" sz="1950" spc="1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1950" spc="1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1950" spc="1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array</a:t>
                      </a:r>
                      <a:r>
                        <a:rPr dirty="0" sz="1950" spc="1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dirty="0" sz="1950" spc="1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dirty="0" sz="1950" spc="1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specified</a:t>
                      </a:r>
                      <a:r>
                        <a:rPr dirty="0" sz="1950" spc="8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u="sng" sz="195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$elemMatch</a:t>
                      </a:r>
                      <a:r>
                        <a:rPr dirty="0" sz="1950" spc="85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condition.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5244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2773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$meta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61594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78740">
                        <a:lnSpc>
                          <a:spcPct val="101600"/>
                        </a:lnSpc>
                        <a:spcBef>
                          <a:spcPts val="445"/>
                        </a:spcBef>
                        <a:tabLst>
                          <a:tab pos="1640205" algn="l"/>
                          <a:tab pos="2618105" algn="l"/>
                          <a:tab pos="4614545" algn="l"/>
                          <a:tab pos="5844540" algn="l"/>
                        </a:tabLst>
                      </a:pP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Projects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25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document's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score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assigned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during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u="sng" sz="195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$text</a:t>
                      </a:r>
                      <a:r>
                        <a:rPr dirty="0" sz="1950" spc="55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operation.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2646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u="sng" sz="195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$slice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9690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78740">
                        <a:lnSpc>
                          <a:spcPct val="101600"/>
                        </a:lnSpc>
                        <a:spcBef>
                          <a:spcPts val="434"/>
                        </a:spcBef>
                      </a:pP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Limits</a:t>
                      </a:r>
                      <a:r>
                        <a:rPr dirty="0" sz="1950" spc="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number</a:t>
                      </a:r>
                      <a:r>
                        <a:rPr dirty="0" sz="1950" spc="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1950" spc="5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elements</a:t>
                      </a:r>
                      <a:r>
                        <a:rPr dirty="0" sz="1950" spc="6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projected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from</a:t>
                      </a:r>
                      <a:r>
                        <a:rPr dirty="0" sz="1950" spc="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array.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Supports</a:t>
                      </a:r>
                      <a:r>
                        <a:rPr dirty="0" sz="1950" spc="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skip</a:t>
                      </a:r>
                      <a:r>
                        <a:rPr dirty="0" sz="1950" spc="4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dirty="0" sz="1950" spc="2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b="0">
                          <a:latin typeface="Bookman Old Style"/>
                          <a:cs typeface="Bookman Old Style"/>
                        </a:rPr>
                        <a:t>limit</a:t>
                      </a:r>
                      <a:r>
                        <a:rPr dirty="0" sz="1950" spc="7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1950" spc="-10" b="0">
                          <a:latin typeface="Bookman Old Style"/>
                          <a:cs typeface="Bookman Old Style"/>
                        </a:rPr>
                        <a:t>slices.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5244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46660" y="3186203"/>
            <a:ext cx="1986914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in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pretty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5948"/>
            <a:ext cx="6453505" cy="391477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Display</a:t>
            </a:r>
            <a:r>
              <a:rPr dirty="0" sz="3300" spc="-1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all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documents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db.collection.find()</a:t>
            </a:r>
            <a:endParaRPr sz="2850">
              <a:latin typeface="Bookman Old Style"/>
              <a:cs typeface="Bookman Old Style"/>
            </a:endParaRPr>
          </a:p>
          <a:p>
            <a:pPr marL="528955" marR="14922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375410" algn="l"/>
                <a:tab pos="3190240" algn="l"/>
                <a:tab pos="4032885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To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display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all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documents format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2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db.collection.find().pretty()</a:t>
            </a:r>
            <a:endParaRPr sz="28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3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display</a:t>
            </a:r>
            <a:r>
              <a:rPr dirty="0" sz="3300" spc="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specific</a:t>
            </a:r>
            <a:r>
              <a:rPr dirty="0" sz="3300" spc="5" b="0">
                <a:latin typeface="Bookman Old Style"/>
                <a:cs typeface="Bookman Old Style"/>
              </a:rPr>
              <a:t> </a:t>
            </a:r>
            <a:r>
              <a:rPr dirty="0" sz="3300" spc="-20" b="0">
                <a:latin typeface="Bookman Old Style"/>
                <a:cs typeface="Bookman Old Style"/>
              </a:rPr>
              <a:t>data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0">
                <a:latin typeface="Bookman Old Style"/>
                <a:cs typeface="Bookman Old Style"/>
              </a:rPr>
              <a:t>db.collection.find({field:’value’})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05" y="1954106"/>
            <a:ext cx="6029325" cy="116141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93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b="0">
                <a:latin typeface="Bookman Old Style"/>
                <a:cs typeface="Bookman Old Style"/>
              </a:rPr>
              <a:t>To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remove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id</a:t>
            </a:r>
            <a:r>
              <a:rPr dirty="0" sz="3300" spc="2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field</a:t>
            </a:r>
            <a:endParaRPr sz="3300">
              <a:latin typeface="Bookman Old Style"/>
              <a:cs typeface="Bookman Old Style"/>
            </a:endParaRPr>
          </a:p>
          <a:p>
            <a:pPr lvl="1" marL="1010919" indent="-480695">
              <a:lnSpc>
                <a:spcPct val="100000"/>
              </a:lnSpc>
              <a:spcBef>
                <a:spcPts val="730"/>
              </a:spcBef>
              <a:buClr>
                <a:srgbClr val="CC0000"/>
              </a:buClr>
              <a:buFont typeface="Times New Roman"/>
              <a:buChar char="■"/>
              <a:tabLst>
                <a:tab pos="1010919" algn="l"/>
                <a:tab pos="1011555" algn="l"/>
              </a:tabLst>
            </a:pPr>
            <a:r>
              <a:rPr dirty="0" sz="2850" spc="-10" b="1">
                <a:latin typeface="Bookman Old Style"/>
                <a:cs typeface="Bookman Old Style"/>
              </a:rPr>
              <a:t>db.emp_mst.find({},{_id:0});</a:t>
            </a:r>
            <a:endParaRPr sz="28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/>
              <a:t>Models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NOSQL </a:t>
            </a:r>
            <a:r>
              <a:rPr dirty="0" spc="-10"/>
              <a:t>Database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1959316"/>
            <a:ext cx="7268845" cy="243967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8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Key-</a:t>
            </a:r>
            <a:r>
              <a:rPr dirty="0" sz="3300" b="0">
                <a:latin typeface="Bookman Old Style"/>
                <a:cs typeface="Bookman Old Style"/>
              </a:rPr>
              <a:t>Value</a:t>
            </a:r>
            <a:r>
              <a:rPr dirty="0" sz="3300" spc="-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pair-based</a:t>
            </a:r>
            <a:r>
              <a:rPr dirty="0" sz="3300" spc="10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databases.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Column-</a:t>
            </a:r>
            <a:r>
              <a:rPr dirty="0" sz="3300" b="0">
                <a:latin typeface="Bookman Old Style"/>
                <a:cs typeface="Bookman Old Style"/>
              </a:rPr>
              <a:t>based</a:t>
            </a:r>
            <a:r>
              <a:rPr dirty="0" sz="3300" spc="2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databases.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Document-</a:t>
            </a:r>
            <a:r>
              <a:rPr dirty="0" sz="3300" b="0">
                <a:latin typeface="Bookman Old Style"/>
                <a:cs typeface="Bookman Old Style"/>
              </a:rPr>
              <a:t>oriented</a:t>
            </a:r>
            <a:r>
              <a:rPr dirty="0" sz="3300" spc="35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databases.</a:t>
            </a:r>
            <a:endParaRPr sz="330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96215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Graph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databases.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80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Update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059875"/>
            <a:ext cx="854329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5084445" algn="l"/>
              </a:tabLst>
            </a:pPr>
            <a:r>
              <a:rPr dirty="0" sz="3300" b="0">
                <a:latin typeface="Bookman Old Style"/>
                <a:cs typeface="Bookman Old Style"/>
              </a:rPr>
              <a:t>Same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as</a:t>
            </a:r>
            <a:r>
              <a:rPr dirty="0" sz="3300" spc="-15" b="0">
                <a:latin typeface="Bookman Old Style"/>
                <a:cs typeface="Bookman Old Style"/>
              </a:rPr>
              <a:t> </a:t>
            </a:r>
            <a:r>
              <a:rPr dirty="0" sz="3300" b="0">
                <a:latin typeface="Bookman Old Style"/>
                <a:cs typeface="Bookman Old Style"/>
              </a:rPr>
              <a:t>discussed</a:t>
            </a:r>
            <a:r>
              <a:rPr dirty="0" sz="3300" spc="15" b="0">
                <a:latin typeface="Bookman Old Style"/>
                <a:cs typeface="Bookman Old Style"/>
              </a:rPr>
              <a:t> </a:t>
            </a:r>
            <a:r>
              <a:rPr dirty="0" sz="3300" spc="-25" b="0">
                <a:latin typeface="Bookman Old Style"/>
                <a:cs typeface="Bookman Old Style"/>
              </a:rPr>
              <a:t>in</a:t>
            </a:r>
            <a:r>
              <a:rPr dirty="0" sz="3300" b="0">
                <a:latin typeface="Bookman Old Style"/>
                <a:cs typeface="Bookman Old Style"/>
              </a:rPr>
              <a:t>	CRUD</a:t>
            </a:r>
            <a:r>
              <a:rPr dirty="0" sz="3300" spc="-20" b="0">
                <a:latin typeface="Bookman Old Style"/>
                <a:cs typeface="Bookman Old Style"/>
              </a:rPr>
              <a:t> </a:t>
            </a:r>
            <a:r>
              <a:rPr dirty="0" sz="3300" spc="-10" b="0">
                <a:latin typeface="Bookman Old Style"/>
                <a:cs typeface="Bookman Old Style"/>
              </a:rPr>
              <a:t>Operation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7783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10"/>
              </a:spcBef>
            </a:pPr>
            <a:r>
              <a:rPr dirty="0" sz="3950" spc="-10"/>
              <a:t>Limit()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059875"/>
            <a:ext cx="862711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1224915" algn="l"/>
                <a:tab pos="3207385" algn="l"/>
                <a:tab pos="4925695" algn="l"/>
                <a:tab pos="5528945" algn="l"/>
                <a:tab pos="7867650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To</a:t>
            </a:r>
            <a:r>
              <a:rPr dirty="0" sz="3300" b="0">
                <a:latin typeface="Bookman Old Style"/>
                <a:cs typeface="Bookman Old Style"/>
              </a:rPr>
              <a:t>	limit</a:t>
            </a:r>
            <a:r>
              <a:rPr dirty="0" sz="3300" spc="490" b="0">
                <a:latin typeface="Bookman Old Style"/>
                <a:cs typeface="Bookman Old Style"/>
              </a:rPr>
              <a:t> </a:t>
            </a:r>
            <a:r>
              <a:rPr dirty="0" sz="3300" spc="-25" b="0">
                <a:latin typeface="Bookman Old Style"/>
                <a:cs typeface="Bookman Old Style"/>
              </a:rPr>
              <a:t>the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records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in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0">
                <a:latin typeface="Bookman Old Style"/>
                <a:cs typeface="Bookman Old Style"/>
              </a:rPr>
              <a:t>MongoDB,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you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90950" y="2564308"/>
            <a:ext cx="251714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9830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use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10" b="1">
                <a:latin typeface="Bookman Old Style"/>
                <a:cs typeface="Bookman Old Style"/>
              </a:rPr>
              <a:t>limit()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7816" y="2564308"/>
            <a:ext cx="1840230" cy="102996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1433195" algn="l"/>
              </a:tabLst>
            </a:pPr>
            <a:r>
              <a:rPr dirty="0" sz="3300" spc="-20" b="0">
                <a:latin typeface="Bookman Old Style"/>
                <a:cs typeface="Bookman Old Style"/>
              </a:rPr>
              <a:t>need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to </a:t>
            </a:r>
            <a:r>
              <a:rPr dirty="0" sz="3300" spc="-10" b="0">
                <a:latin typeface="Bookman Old Style"/>
                <a:cs typeface="Bookman Old Style"/>
              </a:rPr>
              <a:t>method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536" y="3065671"/>
            <a:ext cx="15595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" b="0">
                <a:latin typeface="Bookman Old Style"/>
                <a:cs typeface="Bookman Old Style"/>
              </a:rPr>
              <a:t>accepts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7816" y="3568672"/>
            <a:ext cx="215074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" b="0">
                <a:latin typeface="Bookman Old Style"/>
                <a:cs typeface="Bookman Old Style"/>
              </a:rPr>
              <a:t>argument,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0874" y="2564308"/>
            <a:ext cx="4137660" cy="153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28090">
              <a:lnSpc>
                <a:spcPct val="99900"/>
              </a:lnSpc>
              <a:spcBef>
                <a:spcPts val="100"/>
              </a:spcBef>
            </a:pPr>
            <a:r>
              <a:rPr dirty="0" sz="3300" b="0">
                <a:latin typeface="Bookman Old Style"/>
                <a:cs typeface="Bookman Old Style"/>
              </a:rPr>
              <a:t>method.</a:t>
            </a:r>
            <a:r>
              <a:rPr dirty="0" sz="3300" spc="695" b="0">
                <a:latin typeface="Bookman Old Style"/>
                <a:cs typeface="Bookman Old Style"/>
              </a:rPr>
              <a:t>  </a:t>
            </a:r>
            <a:r>
              <a:rPr dirty="0" sz="3300" spc="-25" b="0">
                <a:latin typeface="Bookman Old Style"/>
                <a:cs typeface="Bookman Old Style"/>
              </a:rPr>
              <a:t>The </a:t>
            </a:r>
            <a:r>
              <a:rPr dirty="0" sz="3300" b="0">
                <a:latin typeface="Bookman Old Style"/>
                <a:cs typeface="Bookman Old Style"/>
              </a:rPr>
              <a:t>one</a:t>
            </a:r>
            <a:r>
              <a:rPr dirty="0" sz="3300" spc="695" b="0">
                <a:latin typeface="Bookman Old Style"/>
                <a:cs typeface="Bookman Old Style"/>
              </a:rPr>
              <a:t>  </a:t>
            </a:r>
            <a:r>
              <a:rPr dirty="0" sz="3300" b="0">
                <a:latin typeface="Bookman Old Style"/>
                <a:cs typeface="Bookman Old Style"/>
              </a:rPr>
              <a:t>number</a:t>
            </a:r>
            <a:r>
              <a:rPr dirty="0" sz="3300" spc="700" b="0">
                <a:latin typeface="Bookman Old Style"/>
                <a:cs typeface="Bookman Old Style"/>
              </a:rPr>
              <a:t>  </a:t>
            </a:r>
            <a:r>
              <a:rPr dirty="0" sz="3300" spc="-20" b="0">
                <a:latin typeface="Bookman Old Style"/>
                <a:cs typeface="Bookman Old Style"/>
              </a:rPr>
              <a:t>type </a:t>
            </a:r>
            <a:r>
              <a:rPr dirty="0" sz="3300" spc="-25" b="0">
                <a:latin typeface="Bookman Old Style"/>
                <a:cs typeface="Bookman Old Style"/>
              </a:rPr>
              <a:t>is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7825" y="3568672"/>
            <a:ext cx="6794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5" b="0">
                <a:latin typeface="Bookman Old Style"/>
                <a:cs typeface="Bookman Old Style"/>
              </a:rPr>
              <a:t>the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00500" y="3568672"/>
            <a:ext cx="124968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dirty="0" sz="3300" spc="-10" b="0">
                <a:latin typeface="Bookman Old Style"/>
                <a:cs typeface="Bookman Old Style"/>
              </a:rPr>
              <a:t>which </a:t>
            </a:r>
            <a:r>
              <a:rPr dirty="0" sz="3300" spc="-20" b="0">
                <a:latin typeface="Bookman Old Style"/>
                <a:cs typeface="Bookman Old Style"/>
              </a:rPr>
              <a:t>that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72121" y="4071673"/>
            <a:ext cx="311023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  <a:tab pos="2707005" algn="l"/>
              </a:tabLst>
            </a:pPr>
            <a:r>
              <a:rPr dirty="0" sz="3300" spc="-25" b="0">
                <a:latin typeface="Bookman Old Style"/>
                <a:cs typeface="Bookman Old Style"/>
              </a:rPr>
              <a:t>you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0" b="0">
                <a:latin typeface="Bookman Old Style"/>
                <a:cs typeface="Bookman Old Style"/>
              </a:rPr>
              <a:t>want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to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73662" y="3568672"/>
            <a:ext cx="236410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1969135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number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25" b="0">
                <a:latin typeface="Bookman Old Style"/>
                <a:cs typeface="Bookman Old Style"/>
              </a:rPr>
              <a:t>of</a:t>
            </a:r>
            <a:endParaRPr sz="3300">
              <a:latin typeface="Bookman Old Style"/>
              <a:cs typeface="Bookman Old Style"/>
            </a:endParaRPr>
          </a:p>
          <a:p>
            <a:pPr algn="r" marR="8890">
              <a:lnSpc>
                <a:spcPct val="100000"/>
              </a:lnSpc>
            </a:pPr>
            <a:r>
              <a:rPr dirty="0" sz="3300" spc="-25" b="0">
                <a:latin typeface="Bookman Old Style"/>
                <a:cs typeface="Bookman Old Style"/>
              </a:rPr>
              <a:t>be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27816" y="4071673"/>
            <a:ext cx="228854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10" b="0">
                <a:latin typeface="Bookman Old Style"/>
                <a:cs typeface="Bookman Old Style"/>
              </a:rPr>
              <a:t>documents displayed.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1105" y="5177946"/>
            <a:ext cx="8622665" cy="1534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  <a:tab pos="8475345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Syntax</a:t>
            </a:r>
            <a:r>
              <a:rPr dirty="0" sz="3300" b="0">
                <a:latin typeface="Bookman Old Style"/>
                <a:cs typeface="Bookman Old Style"/>
              </a:rPr>
              <a:t>	</a:t>
            </a:r>
            <a:r>
              <a:rPr dirty="0" sz="3300" spc="-50" b="0">
                <a:latin typeface="Bookman Old Style"/>
                <a:cs typeface="Bookman Old Style"/>
              </a:rPr>
              <a:t>:</a:t>
            </a:r>
            <a:endParaRPr sz="3300">
              <a:latin typeface="Bookman Old Style"/>
              <a:cs typeface="Bookman Old Style"/>
            </a:endParaRPr>
          </a:p>
          <a:p>
            <a:pPr marL="528955" marR="118110">
              <a:lnSpc>
                <a:spcPct val="100000"/>
              </a:lnSpc>
            </a:pPr>
            <a:r>
              <a:rPr dirty="0" sz="3300" spc="-10" b="0">
                <a:latin typeface="Bookman Old Style"/>
                <a:cs typeface="Bookman Old Style"/>
              </a:rPr>
              <a:t>db.COLLECTION_NAME.find().limit(NU MBER)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30" y="2056935"/>
            <a:ext cx="7298055" cy="629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10" b="0">
                <a:latin typeface="Bookman Old Style"/>
                <a:cs typeface="Bookman Old Style"/>
              </a:rPr>
              <a:t>db.stud.find().pretty().limit(1);</a:t>
            </a:r>
            <a:endParaRPr sz="39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801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sort()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algn="just" marL="528955" marR="5080" indent="-516890">
              <a:lnSpc>
                <a:spcPts val="3170"/>
              </a:lnSpc>
              <a:spcBef>
                <a:spcPts val="20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To</a:t>
            </a:r>
            <a:r>
              <a:rPr dirty="0" spc="-35"/>
              <a:t>  </a:t>
            </a:r>
            <a:r>
              <a:rPr dirty="0"/>
              <a:t>sort</a:t>
            </a:r>
            <a:r>
              <a:rPr dirty="0" spc="-45"/>
              <a:t>  </a:t>
            </a:r>
            <a:r>
              <a:rPr dirty="0"/>
              <a:t>documents</a:t>
            </a:r>
            <a:r>
              <a:rPr dirty="0" spc="-45"/>
              <a:t>  </a:t>
            </a:r>
            <a:r>
              <a:rPr dirty="0"/>
              <a:t>in</a:t>
            </a:r>
            <a:r>
              <a:rPr dirty="0" spc="-30"/>
              <a:t>  </a:t>
            </a:r>
            <a:r>
              <a:rPr dirty="0"/>
              <a:t>MongoDB,</a:t>
            </a:r>
            <a:r>
              <a:rPr dirty="0" spc="-40"/>
              <a:t>  </a:t>
            </a:r>
            <a:r>
              <a:rPr dirty="0"/>
              <a:t>you</a:t>
            </a:r>
            <a:r>
              <a:rPr dirty="0" spc="-35"/>
              <a:t>  </a:t>
            </a:r>
            <a:r>
              <a:rPr dirty="0"/>
              <a:t>need</a:t>
            </a:r>
            <a:r>
              <a:rPr dirty="0" spc="-45"/>
              <a:t>  </a:t>
            </a:r>
            <a:r>
              <a:rPr dirty="0" spc="-25"/>
              <a:t>to </a:t>
            </a:r>
            <a:r>
              <a:rPr dirty="0"/>
              <a:t>use</a:t>
            </a:r>
            <a:r>
              <a:rPr dirty="0" spc="420"/>
              <a:t>  </a:t>
            </a:r>
            <a:r>
              <a:rPr dirty="0" b="1">
                <a:latin typeface="Bookman Old Style"/>
                <a:cs typeface="Bookman Old Style"/>
              </a:rPr>
              <a:t>sort()</a:t>
            </a:r>
            <a:r>
              <a:rPr dirty="0" spc="360" b="1">
                <a:latin typeface="Bookman Old Style"/>
                <a:cs typeface="Bookman Old Style"/>
              </a:rPr>
              <a:t>  </a:t>
            </a:r>
            <a:r>
              <a:rPr dirty="0"/>
              <a:t>method.</a:t>
            </a:r>
            <a:r>
              <a:rPr dirty="0" spc="420"/>
              <a:t>  </a:t>
            </a:r>
            <a:r>
              <a:rPr dirty="0"/>
              <a:t>The</a:t>
            </a:r>
            <a:r>
              <a:rPr dirty="0" spc="425"/>
              <a:t>  </a:t>
            </a:r>
            <a:r>
              <a:rPr dirty="0"/>
              <a:t>method</a:t>
            </a:r>
            <a:r>
              <a:rPr dirty="0" spc="409"/>
              <a:t>  </a:t>
            </a:r>
            <a:r>
              <a:rPr dirty="0"/>
              <a:t>accepts</a:t>
            </a:r>
            <a:r>
              <a:rPr dirty="0" spc="409"/>
              <a:t>  </a:t>
            </a:r>
            <a:r>
              <a:rPr dirty="0" spc="-50"/>
              <a:t>a </a:t>
            </a:r>
            <a:r>
              <a:rPr dirty="0"/>
              <a:t>document</a:t>
            </a:r>
            <a:r>
              <a:rPr dirty="0" spc="505"/>
              <a:t> </a:t>
            </a:r>
            <a:r>
              <a:rPr dirty="0"/>
              <a:t>containing</a:t>
            </a:r>
            <a:r>
              <a:rPr dirty="0" spc="475"/>
              <a:t> </a:t>
            </a:r>
            <a:r>
              <a:rPr dirty="0"/>
              <a:t>a</a:t>
            </a:r>
            <a:r>
              <a:rPr dirty="0" spc="475"/>
              <a:t> </a:t>
            </a:r>
            <a:r>
              <a:rPr dirty="0"/>
              <a:t>list</a:t>
            </a:r>
            <a:r>
              <a:rPr dirty="0" spc="475"/>
              <a:t> </a:t>
            </a:r>
            <a:r>
              <a:rPr dirty="0"/>
              <a:t>of</a:t>
            </a:r>
            <a:r>
              <a:rPr dirty="0" spc="475"/>
              <a:t> </a:t>
            </a:r>
            <a:r>
              <a:rPr dirty="0"/>
              <a:t>fields</a:t>
            </a:r>
            <a:r>
              <a:rPr dirty="0" spc="475"/>
              <a:t> </a:t>
            </a:r>
            <a:r>
              <a:rPr dirty="0"/>
              <a:t>along</a:t>
            </a:r>
            <a:r>
              <a:rPr dirty="0" spc="500"/>
              <a:t> </a:t>
            </a:r>
            <a:r>
              <a:rPr dirty="0" spc="-20"/>
              <a:t>with </a:t>
            </a:r>
            <a:r>
              <a:rPr dirty="0"/>
              <a:t>their</a:t>
            </a:r>
            <a:r>
              <a:rPr dirty="0" spc="-70"/>
              <a:t>  </a:t>
            </a:r>
            <a:r>
              <a:rPr dirty="0"/>
              <a:t>sorting</a:t>
            </a:r>
            <a:r>
              <a:rPr dirty="0" spc="-70"/>
              <a:t>  </a:t>
            </a:r>
            <a:r>
              <a:rPr dirty="0"/>
              <a:t>order.</a:t>
            </a:r>
            <a:r>
              <a:rPr dirty="0" spc="-70"/>
              <a:t>  </a:t>
            </a:r>
            <a:r>
              <a:rPr dirty="0"/>
              <a:t>To</a:t>
            </a:r>
            <a:r>
              <a:rPr dirty="0" spc="-70"/>
              <a:t>  </a:t>
            </a:r>
            <a:r>
              <a:rPr dirty="0"/>
              <a:t>specify</a:t>
            </a:r>
            <a:r>
              <a:rPr dirty="0" spc="-60"/>
              <a:t>  </a:t>
            </a:r>
            <a:r>
              <a:rPr dirty="0"/>
              <a:t>sorting</a:t>
            </a:r>
            <a:r>
              <a:rPr dirty="0" spc="-55"/>
              <a:t>  </a:t>
            </a:r>
            <a:r>
              <a:rPr dirty="0"/>
              <a:t>order</a:t>
            </a:r>
            <a:r>
              <a:rPr dirty="0" spc="-60"/>
              <a:t>  </a:t>
            </a:r>
            <a:r>
              <a:rPr dirty="0" spc="-50"/>
              <a:t>1 </a:t>
            </a:r>
            <a:r>
              <a:rPr dirty="0"/>
              <a:t>and</a:t>
            </a:r>
            <a:r>
              <a:rPr dirty="0" spc="390"/>
              <a:t> </a:t>
            </a:r>
            <a:r>
              <a:rPr dirty="0" spc="-20"/>
              <a:t>-</a:t>
            </a:r>
            <a:r>
              <a:rPr dirty="0"/>
              <a:t>1</a:t>
            </a:r>
            <a:r>
              <a:rPr dirty="0" spc="385"/>
              <a:t> </a:t>
            </a:r>
            <a:r>
              <a:rPr dirty="0"/>
              <a:t>are</a:t>
            </a:r>
            <a:r>
              <a:rPr dirty="0" spc="390"/>
              <a:t> </a:t>
            </a:r>
            <a:r>
              <a:rPr dirty="0"/>
              <a:t>used.</a:t>
            </a:r>
            <a:r>
              <a:rPr dirty="0" spc="390"/>
              <a:t> </a:t>
            </a:r>
            <a:r>
              <a:rPr dirty="0"/>
              <a:t>1</a:t>
            </a:r>
            <a:r>
              <a:rPr dirty="0" spc="390"/>
              <a:t> </a:t>
            </a:r>
            <a:r>
              <a:rPr dirty="0"/>
              <a:t>is</a:t>
            </a:r>
            <a:r>
              <a:rPr dirty="0" spc="385"/>
              <a:t> </a:t>
            </a:r>
            <a:r>
              <a:rPr dirty="0"/>
              <a:t>used</a:t>
            </a:r>
            <a:r>
              <a:rPr dirty="0" spc="390"/>
              <a:t> </a:t>
            </a:r>
            <a:r>
              <a:rPr dirty="0"/>
              <a:t>for</a:t>
            </a:r>
            <a:r>
              <a:rPr dirty="0" spc="390"/>
              <a:t> </a:t>
            </a:r>
            <a:r>
              <a:rPr dirty="0"/>
              <a:t>ascending</a:t>
            </a:r>
            <a:r>
              <a:rPr dirty="0" spc="385"/>
              <a:t> </a:t>
            </a:r>
            <a:r>
              <a:rPr dirty="0" spc="-10"/>
              <a:t>order </a:t>
            </a:r>
            <a:r>
              <a:rPr dirty="0"/>
              <a:t>while</a:t>
            </a:r>
            <a:r>
              <a:rPr dirty="0" spc="-60"/>
              <a:t> </a:t>
            </a:r>
            <a:r>
              <a:rPr dirty="0" spc="-20"/>
              <a:t>-</a:t>
            </a:r>
            <a:r>
              <a:rPr dirty="0"/>
              <a:t>1</a:t>
            </a:r>
            <a:r>
              <a:rPr dirty="0" spc="-100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/>
              <a:t>used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80"/>
              <a:t> </a:t>
            </a:r>
            <a:r>
              <a:rPr dirty="0"/>
              <a:t>descending</a:t>
            </a:r>
            <a:r>
              <a:rPr dirty="0" spc="-25"/>
              <a:t> </a:t>
            </a:r>
            <a:r>
              <a:rPr dirty="0" spc="-10"/>
              <a:t>order.</a:t>
            </a:r>
          </a:p>
          <a:p>
            <a:pPr algn="just" marL="528955" marR="1040765" indent="-516890">
              <a:lnSpc>
                <a:spcPts val="3170"/>
              </a:lnSpc>
              <a:spcBef>
                <a:spcPts val="6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pc="-10"/>
              <a:t>Syntax: db.COLLECTION_NAME.find().sort({KEY:1})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105" y="2059875"/>
            <a:ext cx="780097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db.staff.find().sort({name:1}).pretty()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7783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10"/>
              </a:spcBef>
            </a:pPr>
            <a:r>
              <a:rPr dirty="0" sz="3950"/>
              <a:t>Aggregation</a:t>
            </a:r>
            <a:r>
              <a:rPr dirty="0" sz="3950" spc="-45"/>
              <a:t> </a:t>
            </a:r>
            <a:r>
              <a:rPr dirty="0" sz="3950" spc="-10"/>
              <a:t>Commands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algn="just" marL="528955" marR="8255" indent="-516890">
              <a:lnSpc>
                <a:spcPts val="3170"/>
              </a:lnSpc>
              <a:spcBef>
                <a:spcPts val="204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Aggregations</a:t>
            </a:r>
            <a:r>
              <a:rPr dirty="0" spc="130"/>
              <a:t>  </a:t>
            </a:r>
            <a:r>
              <a:rPr dirty="0"/>
              <a:t>operations</a:t>
            </a:r>
            <a:r>
              <a:rPr dirty="0" spc="140"/>
              <a:t>  </a:t>
            </a:r>
            <a:r>
              <a:rPr dirty="0"/>
              <a:t>process</a:t>
            </a:r>
            <a:r>
              <a:rPr dirty="0" spc="155"/>
              <a:t>  </a:t>
            </a:r>
            <a:r>
              <a:rPr dirty="0"/>
              <a:t>data</a:t>
            </a:r>
            <a:r>
              <a:rPr dirty="0" spc="155"/>
              <a:t>  </a:t>
            </a:r>
            <a:r>
              <a:rPr dirty="0" spc="-10"/>
              <a:t>records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/>
              <a:t>return</a:t>
            </a:r>
            <a:r>
              <a:rPr dirty="0" spc="-130"/>
              <a:t> </a:t>
            </a:r>
            <a:r>
              <a:rPr dirty="0"/>
              <a:t>computed</a:t>
            </a:r>
            <a:r>
              <a:rPr dirty="0" spc="-85"/>
              <a:t> </a:t>
            </a:r>
            <a:r>
              <a:rPr dirty="0" spc="-10"/>
              <a:t>results.</a:t>
            </a:r>
          </a:p>
          <a:p>
            <a:pPr algn="just" marL="528955" marR="5080" indent="-516890">
              <a:lnSpc>
                <a:spcPts val="3170"/>
              </a:lnSpc>
              <a:spcBef>
                <a:spcPts val="63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Aggregation</a:t>
            </a:r>
            <a:r>
              <a:rPr dirty="0" spc="210"/>
              <a:t>   </a:t>
            </a:r>
            <a:r>
              <a:rPr dirty="0"/>
              <a:t>operations</a:t>
            </a:r>
            <a:r>
              <a:rPr dirty="0" spc="210"/>
              <a:t>   </a:t>
            </a:r>
            <a:r>
              <a:rPr dirty="0"/>
              <a:t>group</a:t>
            </a:r>
            <a:r>
              <a:rPr dirty="0" spc="200"/>
              <a:t>   </a:t>
            </a:r>
            <a:r>
              <a:rPr dirty="0"/>
              <a:t>values</a:t>
            </a:r>
            <a:r>
              <a:rPr dirty="0" spc="200"/>
              <a:t>   </a:t>
            </a:r>
            <a:r>
              <a:rPr dirty="0" spc="-20"/>
              <a:t>from </a:t>
            </a:r>
            <a:r>
              <a:rPr dirty="0"/>
              <a:t>multiple</a:t>
            </a:r>
            <a:r>
              <a:rPr dirty="0" spc="70"/>
              <a:t> </a:t>
            </a:r>
            <a:r>
              <a:rPr dirty="0"/>
              <a:t>documents</a:t>
            </a:r>
            <a:r>
              <a:rPr dirty="0" spc="55"/>
              <a:t> </a:t>
            </a:r>
            <a:r>
              <a:rPr dirty="0"/>
              <a:t>together,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55"/>
              <a:t> </a:t>
            </a:r>
            <a:r>
              <a:rPr dirty="0"/>
              <a:t>can</a:t>
            </a:r>
            <a:r>
              <a:rPr dirty="0" spc="55"/>
              <a:t> </a:t>
            </a:r>
            <a:r>
              <a:rPr dirty="0"/>
              <a:t>perform</a:t>
            </a:r>
            <a:r>
              <a:rPr dirty="0" spc="55"/>
              <a:t> </a:t>
            </a:r>
            <a:r>
              <a:rPr dirty="0" spc="-50"/>
              <a:t>a </a:t>
            </a:r>
            <a:r>
              <a:rPr dirty="0"/>
              <a:t>variety</a:t>
            </a:r>
            <a:r>
              <a:rPr dirty="0" spc="50"/>
              <a:t>  </a:t>
            </a:r>
            <a:r>
              <a:rPr dirty="0"/>
              <a:t>of</a:t>
            </a:r>
            <a:r>
              <a:rPr dirty="0" spc="35"/>
              <a:t>  </a:t>
            </a:r>
            <a:r>
              <a:rPr dirty="0"/>
              <a:t>operations</a:t>
            </a:r>
            <a:r>
              <a:rPr dirty="0" spc="35"/>
              <a:t>  </a:t>
            </a:r>
            <a:r>
              <a:rPr dirty="0"/>
              <a:t>on</a:t>
            </a:r>
            <a:r>
              <a:rPr dirty="0" spc="50"/>
              <a:t>  </a:t>
            </a:r>
            <a:r>
              <a:rPr dirty="0"/>
              <a:t>the</a:t>
            </a:r>
            <a:r>
              <a:rPr dirty="0" spc="35"/>
              <a:t>  </a:t>
            </a:r>
            <a:r>
              <a:rPr dirty="0"/>
              <a:t>grouped</a:t>
            </a:r>
            <a:r>
              <a:rPr dirty="0" spc="45"/>
              <a:t>  </a:t>
            </a:r>
            <a:r>
              <a:rPr dirty="0"/>
              <a:t>data</a:t>
            </a:r>
            <a:r>
              <a:rPr dirty="0" spc="35"/>
              <a:t>  </a:t>
            </a:r>
            <a:r>
              <a:rPr dirty="0" spc="-25"/>
              <a:t>to </a:t>
            </a:r>
            <a:r>
              <a:rPr dirty="0"/>
              <a:t>return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/>
              <a:t>single</a:t>
            </a:r>
            <a:r>
              <a:rPr dirty="0" spc="-45"/>
              <a:t> </a:t>
            </a:r>
            <a:r>
              <a:rPr dirty="0" spc="-10"/>
              <a:t>result.</a:t>
            </a:r>
          </a:p>
          <a:p>
            <a:pPr algn="just" marL="528955" marR="8255" indent="-516890">
              <a:lnSpc>
                <a:spcPts val="3170"/>
              </a:lnSpc>
              <a:spcBef>
                <a:spcPts val="615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/>
              <a:t>In</a:t>
            </a:r>
            <a:r>
              <a:rPr dirty="0" spc="300"/>
              <a:t>  </a:t>
            </a:r>
            <a:r>
              <a:rPr dirty="0"/>
              <a:t>SQL</a:t>
            </a:r>
            <a:r>
              <a:rPr dirty="0" spc="315"/>
              <a:t>  </a:t>
            </a:r>
            <a:r>
              <a:rPr dirty="0"/>
              <a:t>count(*)</a:t>
            </a:r>
            <a:r>
              <a:rPr dirty="0" spc="300"/>
              <a:t>  </a:t>
            </a:r>
            <a:r>
              <a:rPr dirty="0"/>
              <a:t>and</a:t>
            </a:r>
            <a:r>
              <a:rPr dirty="0" spc="300"/>
              <a:t>  </a:t>
            </a:r>
            <a:r>
              <a:rPr dirty="0"/>
              <a:t>with</a:t>
            </a:r>
            <a:r>
              <a:rPr dirty="0" spc="300"/>
              <a:t>  </a:t>
            </a:r>
            <a:r>
              <a:rPr dirty="0"/>
              <a:t>group</a:t>
            </a:r>
            <a:r>
              <a:rPr dirty="0" spc="300"/>
              <a:t>  </a:t>
            </a:r>
            <a:r>
              <a:rPr dirty="0"/>
              <a:t>by</a:t>
            </a:r>
            <a:r>
              <a:rPr dirty="0" spc="310"/>
              <a:t>  </a:t>
            </a:r>
            <a:r>
              <a:rPr dirty="0"/>
              <a:t>is</a:t>
            </a:r>
            <a:r>
              <a:rPr dirty="0" spc="300"/>
              <a:t>  </a:t>
            </a:r>
            <a:r>
              <a:rPr dirty="0" spc="-25"/>
              <a:t>an </a:t>
            </a:r>
            <a:r>
              <a:rPr dirty="0"/>
              <a:t>equivalent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20"/>
              <a:t> </a:t>
            </a:r>
            <a:r>
              <a:rPr dirty="0"/>
              <a:t>MongoDB</a:t>
            </a:r>
            <a:r>
              <a:rPr dirty="0" spc="-95"/>
              <a:t> </a:t>
            </a:r>
            <a:r>
              <a:rPr dirty="0" spc="-10"/>
              <a:t>aggregation.</a:t>
            </a:r>
          </a:p>
          <a:p>
            <a:pPr marL="528955" marR="168910" indent="-516890">
              <a:lnSpc>
                <a:spcPts val="3170"/>
              </a:lnSpc>
              <a:spcBef>
                <a:spcPts val="635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pc="-10"/>
              <a:t>Syntax: db.COLLECTION_NAME.aggregate(AGGREGATE</a:t>
            </a:r>
          </a:p>
          <a:p>
            <a:pPr marL="528955">
              <a:lnSpc>
                <a:spcPts val="3060"/>
              </a:lnSpc>
            </a:pPr>
            <a:r>
              <a:rPr dirty="0" spc="-10"/>
              <a:t>_OPERATION)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13766" y="1832610"/>
          <a:ext cx="8979535" cy="3890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/>
                <a:gridCol w="1424940"/>
                <a:gridCol w="3696970"/>
                <a:gridCol w="3594735"/>
              </a:tblGrid>
              <a:tr h="120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6EDE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6EDEB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E6EDEB"/>
                      </a:solidFill>
                      <a:prstDash val="solid"/>
                    </a:lnB>
                  </a:tcPr>
                </a:tc>
              </a:tr>
              <a:tr h="636905"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200" spc="-2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Name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200" spc="-10" b="0">
                          <a:solidFill>
                            <a:srgbClr val="3D4F57"/>
                          </a:solidFill>
                          <a:latin typeface="Bookman Old Style"/>
                          <a:cs typeface="Bookman Old Style"/>
                        </a:rPr>
                        <a:t>Description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E6EDEB"/>
                      </a:solidFill>
                      <a:prstDash val="solid"/>
                    </a:lnL>
                    <a:lnR w="12700">
                      <a:solidFill>
                        <a:srgbClr val="E6EDEB"/>
                      </a:solidFill>
                      <a:prstDash val="solid"/>
                    </a:lnR>
                    <a:lnT w="1905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5210">
                <a:tc gridSpan="4">
                  <a:txBody>
                    <a:bodyPr/>
                    <a:lstStyle/>
                    <a:p>
                      <a:pPr marL="1759585" marR="77470" indent="-167640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1759585" algn="l"/>
                          <a:tab pos="3128645" algn="l"/>
                          <a:tab pos="4854575" algn="l"/>
                          <a:tab pos="5737225" algn="l"/>
                          <a:tab pos="6554470" algn="l"/>
                          <a:tab pos="7012940" algn="l"/>
                          <a:tab pos="8129905" algn="l"/>
                        </a:tabLst>
                      </a:pP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aggregate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Performs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aggregation</a:t>
                      </a:r>
                      <a:r>
                        <a:rPr dirty="0" u="sng" sz="220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tasks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such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$group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using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dirty="0" sz="2200" spc="-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aggregation</a:t>
                      </a:r>
                      <a:r>
                        <a:rPr dirty="0" sz="2200" spc="-9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pipeline.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5210">
                <a:tc gridSpan="4">
                  <a:txBody>
                    <a:bodyPr/>
                    <a:lstStyle/>
                    <a:p>
                      <a:pPr marL="1759585" marR="78105" indent="-1676400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759585" algn="l"/>
                        </a:tabLst>
                      </a:pP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count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Counts</a:t>
                      </a:r>
                      <a:r>
                        <a:rPr dirty="0" sz="2200" spc="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spc="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number</a:t>
                      </a:r>
                      <a:r>
                        <a:rPr dirty="0" sz="2200" spc="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dirty="0" sz="2200" spc="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documents</a:t>
                      </a:r>
                      <a:r>
                        <a:rPr dirty="0" sz="2200" spc="10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2200" spc="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spc="7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collection</a:t>
                      </a:r>
                      <a:r>
                        <a:rPr dirty="0" sz="2200" spc="9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or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spc="-2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view.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3305">
                <a:tc gridSpan="4">
                  <a:txBody>
                    <a:bodyPr/>
                    <a:lstStyle/>
                    <a:p>
                      <a:pPr marL="1759585" marR="77470" indent="-1676400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759585" algn="l"/>
                          <a:tab pos="3084195" algn="l"/>
                          <a:tab pos="3681095" algn="l"/>
                          <a:tab pos="4869180" algn="l"/>
                          <a:tab pos="5898515" algn="l"/>
                          <a:tab pos="6852284" algn="l"/>
                          <a:tab pos="7382509" algn="l"/>
                          <a:tab pos="7703184" algn="l"/>
                        </a:tabLst>
                      </a:pPr>
                      <a:r>
                        <a:rPr dirty="0" u="sng" sz="2200" spc="-10" b="0">
                          <a:solidFill>
                            <a:srgbClr val="336699"/>
                          </a:solidFill>
                          <a:uFill>
                            <a:solidFill>
                              <a:srgbClr val="336699"/>
                            </a:solidFill>
                          </a:uFill>
                          <a:latin typeface="Bookman Old Style"/>
                          <a:cs typeface="Bookman Old Style"/>
                        </a:rPr>
                        <a:t>distinct</a:t>
                      </a:r>
                      <a:r>
                        <a:rPr dirty="0" sz="2200" b="0">
                          <a:solidFill>
                            <a:srgbClr val="336699"/>
                          </a:solidFill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Displays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distinct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values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found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for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	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specified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key</a:t>
                      </a:r>
                      <a:r>
                        <a:rPr dirty="0" sz="2200" spc="-50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collection or</a:t>
                      </a:r>
                      <a:r>
                        <a:rPr dirty="0" sz="2200" spc="-2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b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2200" spc="-45" b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dirty="0" sz="2200" spc="-10" b="0">
                          <a:latin typeface="Bookman Old Style"/>
                          <a:cs typeface="Bookman Old Style"/>
                        </a:rPr>
                        <a:t>view.</a:t>
                      </a:r>
                      <a:endParaRPr sz="22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E6EDEB"/>
                      </a:solidFill>
                      <a:prstDash val="solid"/>
                    </a:lnT>
                    <a:lnB w="12700">
                      <a:solidFill>
                        <a:srgbClr val="E6ED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670560" y="6903719"/>
            <a:ext cx="8717280" cy="0"/>
          </a:xfrm>
          <a:custGeom>
            <a:avLst/>
            <a:gdLst/>
            <a:ahLst/>
            <a:cxnLst/>
            <a:rect l="l" t="t" r="r" b="b"/>
            <a:pathLst>
              <a:path w="8717280" h="0">
                <a:moveTo>
                  <a:pt x="0" y="0"/>
                </a:moveTo>
                <a:lnTo>
                  <a:pt x="871727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080" y="1959316"/>
            <a:ext cx="8865870" cy="1735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8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db.stud.aggregate([{$count:"myCount"}])</a:t>
            </a:r>
            <a:endParaRPr sz="3300">
              <a:latin typeface="Bookman Old Style"/>
              <a:cs typeface="Bookman Old Style"/>
            </a:endParaRPr>
          </a:p>
          <a:p>
            <a:pPr marL="528955" marR="5080" indent="-51689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300" spc="-10" b="0">
                <a:latin typeface="Bookman Old Style"/>
                <a:cs typeface="Bookman Old Style"/>
              </a:rPr>
              <a:t>db.runCommand({distinct:"stud",key:"na me"});</a:t>
            </a:r>
            <a:endParaRPr sz="33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" y="2042160"/>
            <a:ext cx="9006839" cy="4811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3" y="2042160"/>
            <a:ext cx="8997696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1157" y="2061529"/>
            <a:ext cx="862647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Times New Roman"/>
              <a:buChar char="□"/>
              <a:tabLst>
                <a:tab pos="528955" algn="l"/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The</a:t>
            </a:r>
            <a:r>
              <a:rPr dirty="0" sz="3050" spc="45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concept</a:t>
            </a:r>
            <a:r>
              <a:rPr dirty="0" sz="3050" spc="45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of</a:t>
            </a:r>
            <a:r>
              <a:rPr dirty="0" sz="3050" spc="459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NoSQL</a:t>
            </a:r>
            <a:r>
              <a:rPr dirty="0" sz="3050" spc="45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databases</a:t>
            </a:r>
            <a:r>
              <a:rPr dirty="0" sz="3050" spc="459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became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7898" y="2530841"/>
            <a:ext cx="2861310" cy="965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1739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popular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with</a:t>
            </a:r>
            <a:endParaRPr sz="3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50" spc="-10" b="1">
                <a:latin typeface="Bookman Old Style"/>
                <a:cs typeface="Bookman Old Style"/>
              </a:rPr>
              <a:t>Google,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60900" y="3000153"/>
            <a:ext cx="208597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1">
                <a:latin typeface="Bookman Old Style"/>
                <a:cs typeface="Bookman Old Style"/>
              </a:rPr>
              <a:t>Facebook,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42236" y="3000153"/>
            <a:ext cx="278828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3595" algn="l"/>
              </a:tabLst>
            </a:pPr>
            <a:r>
              <a:rPr dirty="0" sz="3050" spc="-10" b="1">
                <a:latin typeface="Bookman Old Style"/>
                <a:cs typeface="Bookman Old Style"/>
              </a:rPr>
              <a:t>Amazon,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etc.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7898" y="3469656"/>
            <a:ext cx="712343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85215" algn="l"/>
                <a:tab pos="2194560" algn="l"/>
                <a:tab pos="3455670" algn="l"/>
                <a:tab pos="5429885" algn="l"/>
                <a:tab pos="6099810" algn="l"/>
              </a:tabLst>
            </a:pPr>
            <a:r>
              <a:rPr dirty="0" sz="3050" spc="-20" b="0">
                <a:latin typeface="Bookman Old Style"/>
                <a:cs typeface="Bookman Old Style"/>
              </a:rPr>
              <a:t>deal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0">
                <a:latin typeface="Bookman Old Style"/>
                <a:cs typeface="Bookman Old Style"/>
              </a:rPr>
              <a:t>with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0" b="1">
                <a:latin typeface="Bookman Old Style"/>
                <a:cs typeface="Bookman Old Style"/>
              </a:rPr>
              <a:t>huge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volumes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25" b="1">
                <a:latin typeface="Bookman Old Style"/>
                <a:cs typeface="Bookman Old Style"/>
              </a:rPr>
              <a:t>of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data</a:t>
            </a:r>
            <a:r>
              <a:rPr dirty="0" sz="3050" spc="-10" b="0">
                <a:latin typeface="Bookman Old Style"/>
                <a:cs typeface="Bookman Old Style"/>
              </a:rPr>
              <a:t>.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83651" y="2530841"/>
            <a:ext cx="4754245" cy="1434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30"/>
              </a:spcBef>
              <a:tabLst>
                <a:tab pos="2204720" algn="l"/>
                <a:tab pos="3967479" algn="l"/>
              </a:tabLst>
            </a:pPr>
            <a:r>
              <a:rPr dirty="0" sz="3050" spc="-10" b="1">
                <a:latin typeface="Bookman Old Style"/>
                <a:cs typeface="Bookman Old Style"/>
              </a:rPr>
              <a:t>Internet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10" b="1">
                <a:latin typeface="Bookman Old Style"/>
                <a:cs typeface="Bookman Old Style"/>
              </a:rPr>
              <a:t>giants</a:t>
            </a:r>
            <a:r>
              <a:rPr dirty="0" sz="3050" b="1">
                <a:latin typeface="Bookman Old Style"/>
                <a:cs typeface="Bookman Old Style"/>
              </a:rPr>
              <a:t>	</a:t>
            </a:r>
            <a:r>
              <a:rPr dirty="0" sz="3050" spc="-20" b="1">
                <a:latin typeface="Bookman Old Style"/>
                <a:cs typeface="Bookman Old Style"/>
              </a:rPr>
              <a:t>like</a:t>
            </a:r>
            <a:endParaRPr sz="3050">
              <a:latin typeface="Bookman Old Style"/>
              <a:cs typeface="Bookman Old Style"/>
            </a:endParaRPr>
          </a:p>
          <a:p>
            <a:pPr algn="r" marL="4036060" marR="5080" indent="-81280">
              <a:lnSpc>
                <a:spcPts val="3700"/>
              </a:lnSpc>
              <a:spcBef>
                <a:spcPts val="100"/>
              </a:spcBef>
            </a:pPr>
            <a:r>
              <a:rPr dirty="0" sz="3050" spc="-25" b="0">
                <a:latin typeface="Bookman Old Style"/>
                <a:cs typeface="Bookman Old Style"/>
              </a:rPr>
              <a:t>who The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157" y="3938968"/>
            <a:ext cx="8626475" cy="1998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28955" marR="5080">
              <a:lnSpc>
                <a:spcPct val="101000"/>
              </a:lnSpc>
              <a:spcBef>
                <a:spcPts val="95"/>
              </a:spcBef>
            </a:pPr>
            <a:r>
              <a:rPr dirty="0" sz="3050" b="0">
                <a:latin typeface="Bookman Old Style"/>
                <a:cs typeface="Bookman Old Style"/>
              </a:rPr>
              <a:t>system</a:t>
            </a:r>
            <a:r>
              <a:rPr dirty="0" sz="3050" spc="20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response</a:t>
            </a:r>
            <a:r>
              <a:rPr dirty="0" sz="3050" spc="16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time</a:t>
            </a:r>
            <a:r>
              <a:rPr dirty="0" sz="3050" spc="16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becomes</a:t>
            </a:r>
            <a:r>
              <a:rPr dirty="0" sz="3050" spc="16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slow</a:t>
            </a:r>
            <a:r>
              <a:rPr dirty="0" sz="3050" spc="200" b="0">
                <a:latin typeface="Bookman Old Style"/>
                <a:cs typeface="Bookman Old Style"/>
              </a:rPr>
              <a:t> </a:t>
            </a:r>
            <a:r>
              <a:rPr dirty="0" sz="3050" spc="-20" b="0">
                <a:latin typeface="Bookman Old Style"/>
                <a:cs typeface="Bookman Old Style"/>
              </a:rPr>
              <a:t>when </a:t>
            </a:r>
            <a:r>
              <a:rPr dirty="0" sz="3050" b="0">
                <a:latin typeface="Bookman Old Style"/>
                <a:cs typeface="Bookman Old Style"/>
              </a:rPr>
              <a:t>you</a:t>
            </a:r>
            <a:r>
              <a:rPr dirty="0" sz="3050" spc="71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use</a:t>
            </a:r>
            <a:r>
              <a:rPr dirty="0" sz="3050" spc="73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RDBMS</a:t>
            </a:r>
            <a:r>
              <a:rPr dirty="0" sz="3050" spc="71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for</a:t>
            </a:r>
            <a:r>
              <a:rPr dirty="0" sz="3050" spc="70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massive</a:t>
            </a:r>
            <a:r>
              <a:rPr dirty="0" sz="3050" spc="71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volumes</a:t>
            </a:r>
            <a:r>
              <a:rPr dirty="0" sz="3050" spc="705" b="0">
                <a:latin typeface="Bookman Old Style"/>
                <a:cs typeface="Bookman Old Style"/>
              </a:rPr>
              <a:t> </a:t>
            </a:r>
            <a:r>
              <a:rPr dirty="0" sz="3050" spc="-25" b="0">
                <a:latin typeface="Bookman Old Style"/>
                <a:cs typeface="Bookman Old Style"/>
              </a:rPr>
              <a:t>of </a:t>
            </a:r>
            <a:r>
              <a:rPr dirty="0" sz="3050" spc="-10" b="0">
                <a:latin typeface="Bookman Old Style"/>
                <a:cs typeface="Bookman Old Style"/>
              </a:rPr>
              <a:t>data.</a:t>
            </a:r>
            <a:endParaRPr sz="3050">
              <a:latin typeface="Bookman Old Style"/>
              <a:cs typeface="Bookman Old Style"/>
            </a:endParaRPr>
          </a:p>
          <a:p>
            <a:pPr algn="just" marL="528955" indent="-51689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Font typeface="Times New Roman"/>
              <a:buChar char="□"/>
              <a:tabLst>
                <a:tab pos="529590" algn="l"/>
              </a:tabLst>
            </a:pPr>
            <a:r>
              <a:rPr dirty="0" sz="3050" b="0">
                <a:latin typeface="Bookman Old Style"/>
                <a:cs typeface="Bookman Old Style"/>
              </a:rPr>
              <a:t>To</a:t>
            </a:r>
            <a:r>
              <a:rPr dirty="0" sz="3050" spc="58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resolve</a:t>
            </a:r>
            <a:r>
              <a:rPr dirty="0" sz="3050" spc="59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this</a:t>
            </a:r>
            <a:r>
              <a:rPr dirty="0" sz="3050" spc="585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problem,</a:t>
            </a:r>
            <a:r>
              <a:rPr dirty="0" sz="3050" spc="59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we</a:t>
            </a:r>
            <a:r>
              <a:rPr dirty="0" sz="3050" spc="590" b="0">
                <a:latin typeface="Bookman Old Style"/>
                <a:cs typeface="Bookman Old Style"/>
              </a:rPr>
              <a:t> </a:t>
            </a:r>
            <a:r>
              <a:rPr dirty="0" sz="3050" b="0">
                <a:latin typeface="Bookman Old Style"/>
                <a:cs typeface="Bookman Old Style"/>
              </a:rPr>
              <a:t>could</a:t>
            </a:r>
            <a:r>
              <a:rPr dirty="0" sz="3050" spc="585" b="0">
                <a:latin typeface="Bookman Old Style"/>
                <a:cs typeface="Bookman Old Style"/>
              </a:rPr>
              <a:t> </a:t>
            </a:r>
            <a:r>
              <a:rPr dirty="0" sz="3050" spc="-10" b="0">
                <a:latin typeface="Bookman Old Style"/>
                <a:cs typeface="Bookman Old Style"/>
              </a:rPr>
              <a:t>“</a:t>
            </a:r>
            <a:r>
              <a:rPr dirty="0" sz="3050" spc="-10" b="1">
                <a:latin typeface="Bookman Old Style"/>
                <a:cs typeface="Bookman Old Style"/>
              </a:rPr>
              <a:t>scale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7898" y="5911074"/>
            <a:ext cx="177990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08710" algn="l"/>
              </a:tabLst>
            </a:pPr>
            <a:r>
              <a:rPr dirty="0" sz="3050" spc="-25" b="1">
                <a:latin typeface="Bookman Old Style"/>
                <a:cs typeface="Bookman Old Style"/>
              </a:rPr>
              <a:t>up</a:t>
            </a:r>
            <a:r>
              <a:rPr dirty="0" sz="3050" spc="-25" b="0">
                <a:latin typeface="Bookman Old Style"/>
                <a:cs typeface="Bookman Old Style"/>
              </a:rPr>
              <a:t>”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our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27898" y="6378855"/>
            <a:ext cx="150241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0">
                <a:latin typeface="Bookman Old Style"/>
                <a:cs typeface="Bookman Old Style"/>
              </a:rPr>
              <a:t>existing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25400" y="5911074"/>
            <a:ext cx="2637790" cy="96329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187325">
              <a:lnSpc>
                <a:spcPct val="100600"/>
              </a:lnSpc>
              <a:spcBef>
                <a:spcPts val="110"/>
              </a:spcBef>
              <a:tabLst>
                <a:tab pos="2174240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systems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by </a:t>
            </a:r>
            <a:r>
              <a:rPr dirty="0" sz="3050" spc="-10" b="0">
                <a:latin typeface="Bookman Old Style"/>
                <a:cs typeface="Bookman Old Style"/>
              </a:rPr>
              <a:t>hardware.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81153" y="6378855"/>
            <a:ext cx="2814320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55725" algn="l"/>
              </a:tabLst>
            </a:pPr>
            <a:r>
              <a:rPr dirty="0" sz="3050" spc="-20" b="0">
                <a:latin typeface="Bookman Old Style"/>
                <a:cs typeface="Bookman Old Style"/>
              </a:rPr>
              <a:t>This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10" b="0">
                <a:latin typeface="Bookman Old Style"/>
                <a:cs typeface="Bookman Old Style"/>
              </a:rPr>
              <a:t>process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72302" y="5911074"/>
            <a:ext cx="3065145" cy="96329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2376805" algn="l"/>
              </a:tabLst>
            </a:pPr>
            <a:r>
              <a:rPr dirty="0" sz="3050" spc="-10" b="0">
                <a:latin typeface="Bookman Old Style"/>
                <a:cs typeface="Bookman Old Style"/>
              </a:rPr>
              <a:t>upgrading</a:t>
            </a:r>
            <a:r>
              <a:rPr dirty="0" sz="3050" b="0">
                <a:latin typeface="Bookman Old Style"/>
                <a:cs typeface="Bookman Old Style"/>
              </a:rPr>
              <a:t>	</a:t>
            </a:r>
            <a:r>
              <a:rPr dirty="0" sz="3050" spc="-25" b="0">
                <a:latin typeface="Bookman Old Style"/>
                <a:cs typeface="Bookman Old Style"/>
              </a:rPr>
              <a:t>our</a:t>
            </a:r>
            <a:endParaRPr sz="3050">
              <a:latin typeface="Bookman Old Style"/>
              <a:cs typeface="Bookman Old Style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3050" spc="-25" b="0">
                <a:latin typeface="Bookman Old Style"/>
                <a:cs typeface="Bookman Old Style"/>
              </a:rPr>
              <a:t>is</a:t>
            </a:r>
            <a:endParaRPr sz="3050">
              <a:latin typeface="Bookman Old Style"/>
              <a:cs typeface="Bookman Old Sty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27898" y="6848359"/>
            <a:ext cx="2003425" cy="4959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0" b="0">
                <a:latin typeface="Bookman Old Style"/>
                <a:cs typeface="Bookman Old Style"/>
              </a:rPr>
              <a:t>expensive.</a:t>
            </a:r>
            <a:endParaRPr sz="3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53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History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1230" y="2064467"/>
            <a:ext cx="8559165" cy="45319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528955" marR="286385" indent="-516890">
              <a:lnSpc>
                <a:spcPts val="3170"/>
              </a:lnSpc>
              <a:spcBef>
                <a:spcPts val="204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1998-</a:t>
            </a:r>
            <a:r>
              <a:rPr dirty="0" sz="2650" spc="-6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Carlo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Strozzi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use</a:t>
            </a:r>
            <a:r>
              <a:rPr dirty="0" sz="2650" spc="-5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the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term</a:t>
            </a:r>
            <a:r>
              <a:rPr dirty="0" sz="2650" spc="-10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NoSQL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for</a:t>
            </a:r>
            <a:r>
              <a:rPr dirty="0" sz="2650" spc="-7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25" b="0">
                <a:solidFill>
                  <a:srgbClr val="212121"/>
                </a:solidFill>
                <a:latin typeface="Bookman Old Style"/>
                <a:cs typeface="Bookman Old Style"/>
              </a:rPr>
              <a:t>his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lightweight,</a:t>
            </a:r>
            <a:r>
              <a:rPr dirty="0" sz="2650" spc="-114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30" b="0">
                <a:solidFill>
                  <a:srgbClr val="212121"/>
                </a:solidFill>
                <a:latin typeface="Bookman Old Style"/>
                <a:cs typeface="Bookman Old Style"/>
              </a:rPr>
              <a:t>open-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source</a:t>
            </a:r>
            <a:r>
              <a:rPr dirty="0" sz="2650" spc="-8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relational</a:t>
            </a:r>
            <a:r>
              <a:rPr dirty="0" sz="2650" spc="-13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database</a:t>
            </a:r>
            <a:endParaRPr sz="26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2000-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Graph</a:t>
            </a:r>
            <a:r>
              <a:rPr dirty="0" sz="2650" spc="-12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database</a:t>
            </a:r>
            <a:r>
              <a:rPr dirty="0" sz="2650" spc="-12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Neo4j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is</a:t>
            </a:r>
            <a:r>
              <a:rPr dirty="0" sz="2650" spc="-9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launched</a:t>
            </a:r>
            <a:endParaRPr sz="26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2004-</a:t>
            </a:r>
            <a:r>
              <a:rPr dirty="0" sz="2650" spc="-8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Google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BigTable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is</a:t>
            </a:r>
            <a:r>
              <a:rPr dirty="0" sz="2650" spc="-10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launched</a:t>
            </a:r>
            <a:endParaRPr sz="26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2005-</a:t>
            </a:r>
            <a:r>
              <a:rPr dirty="0" sz="2650" spc="-8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CouchDB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is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launched</a:t>
            </a:r>
            <a:endParaRPr sz="2650">
              <a:latin typeface="Bookman Old Style"/>
              <a:cs typeface="Bookman Old Style"/>
            </a:endParaRPr>
          </a:p>
          <a:p>
            <a:pPr marL="528955" marR="5080" indent="-516890">
              <a:lnSpc>
                <a:spcPts val="3170"/>
              </a:lnSpc>
              <a:spcBef>
                <a:spcPts val="735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2007-</a:t>
            </a:r>
            <a:r>
              <a:rPr dirty="0" sz="2650" spc="-9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The</a:t>
            </a:r>
            <a:r>
              <a:rPr dirty="0" sz="2650" spc="-8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research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paper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on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Amazon</a:t>
            </a:r>
            <a:r>
              <a:rPr dirty="0" sz="2650" spc="-10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Dynamo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25" b="0">
                <a:solidFill>
                  <a:srgbClr val="212121"/>
                </a:solidFill>
                <a:latin typeface="Bookman Old Style"/>
                <a:cs typeface="Bookman Old Style"/>
              </a:rPr>
              <a:t>is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released</a:t>
            </a:r>
            <a:endParaRPr sz="2650">
              <a:latin typeface="Bookman Old Style"/>
              <a:cs typeface="Bookman Old Style"/>
            </a:endParaRPr>
          </a:p>
          <a:p>
            <a:pPr marL="528955" marR="461009" indent="-516890">
              <a:lnSpc>
                <a:spcPts val="3170"/>
              </a:lnSpc>
              <a:spcBef>
                <a:spcPts val="630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2008-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Facebooks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open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sources</a:t>
            </a:r>
            <a:r>
              <a:rPr dirty="0" sz="2650" spc="-10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the</a:t>
            </a:r>
            <a:r>
              <a:rPr dirty="0" sz="2650" spc="-12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Cassandra project</a:t>
            </a:r>
            <a:endParaRPr sz="2650">
              <a:latin typeface="Bookman Old Style"/>
              <a:cs typeface="Bookman Old Style"/>
            </a:endParaRPr>
          </a:p>
          <a:p>
            <a:pPr marL="528955" indent="-51689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"/>
              <a:buChar char="•"/>
              <a:tabLst>
                <a:tab pos="528955" algn="l"/>
                <a:tab pos="529590" algn="l"/>
              </a:tabLst>
            </a:pP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2009-</a:t>
            </a:r>
            <a:r>
              <a:rPr dirty="0" sz="2650" spc="-7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The</a:t>
            </a:r>
            <a:r>
              <a:rPr dirty="0" sz="2650" spc="-65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term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NoSQL</a:t>
            </a:r>
            <a:r>
              <a:rPr dirty="0" sz="2650" spc="-7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b="0">
                <a:solidFill>
                  <a:srgbClr val="212121"/>
                </a:solidFill>
                <a:latin typeface="Bookman Old Style"/>
                <a:cs typeface="Bookman Old Style"/>
              </a:rPr>
              <a:t>was</a:t>
            </a:r>
            <a:r>
              <a:rPr dirty="0" sz="2650" spc="-110" b="0">
                <a:solidFill>
                  <a:srgbClr val="212121"/>
                </a:solidFill>
                <a:latin typeface="Bookman Old Style"/>
                <a:cs typeface="Bookman Old Style"/>
              </a:rPr>
              <a:t> </a:t>
            </a:r>
            <a:r>
              <a:rPr dirty="0" sz="2650" spc="-10" b="0">
                <a:solidFill>
                  <a:srgbClr val="212121"/>
                </a:solidFill>
                <a:latin typeface="Bookman Old Style"/>
                <a:cs typeface="Bookman Old Style"/>
              </a:rPr>
              <a:t>reintroduced</a:t>
            </a:r>
            <a:endParaRPr sz="26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Chirag Mehta</dc:creator>
  <dc:title>Microsoft PowerPoint - UNIT1.ppt [Last saved by user]</dc:title>
  <dcterms:created xsi:type="dcterms:W3CDTF">2022-08-21T14:30:33Z</dcterms:created>
  <dcterms:modified xsi:type="dcterms:W3CDTF">2022-08-21T14:30:33Z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2022-07-01T00:00:00Z</vt:filetime>
  </property>
  <property fmtid="{D5CDD505-2E9C-101B-9397-08002B2CF9AE}" pid="3" name="LastSaved">
    <vt:filetime>2022-08-21T00:00:00Z</vt:filetime>
  </property>
  <property fmtid="{D5CDD505-2E9C-101B-9397-08002B2CF9AE}" pid="4" name="Producer">
    <vt:lpwstr>Microsoft: Print To PDF</vt:lpwstr>
  </property>
</Properties>
</file>