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w3cub.com/php/function.exec" TargetMode="External"/><Relationship Id="rId3" Type="http://schemas.openxmlformats.org/officeDocument/2006/relationships/hyperlink" Target="https://docs.w3cub.com/php/function.system" TargetMode="External"/><Relationship Id="rId4" Type="http://schemas.openxmlformats.org/officeDocument/2006/relationships/hyperlink" Target="https://docs.w3cub.com/php/language.operators.executio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python-strings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hp.net/manual/en/function.system.php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utorialspoint.com/python/os_chmod.ht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implilearn.com/c-programming-article" TargetMode="External"/><Relationship Id="rId3" Type="http://schemas.openxmlformats.org/officeDocument/2006/relationships/hyperlink" Target="https://www.simplilearn.com/c-plus-plus-programming-for-beginners-article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360425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3276" y="3094481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3275" y="345134"/>
            <a:ext cx="6955155" cy="34486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57150">
              <a:lnSpc>
                <a:spcPct val="100000"/>
              </a:lnSpc>
              <a:spcBef>
                <a:spcPts val="325"/>
              </a:spcBef>
            </a:pP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dirty="0" sz="1400" spc="1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45" b="1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endParaRPr sz="1400">
              <a:latin typeface="Times New Roman"/>
              <a:cs typeface="Times New Roman"/>
            </a:endParaRPr>
          </a:p>
          <a:p>
            <a:pPr algn="just" marL="56515" marR="47625">
              <a:lnSpc>
                <a:spcPct val="95800"/>
              </a:lnSpc>
              <a:spcBef>
                <a:spcPts val="300"/>
              </a:spcBef>
            </a:pPr>
            <a:r>
              <a:rPr dirty="0" sz="1400">
                <a:latin typeface="Times New Roman"/>
                <a:cs typeface="Times New Roman"/>
              </a:rPr>
              <a:t>PHP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two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popular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influential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programming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languages.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both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13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strengths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weaknesses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share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many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1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140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development </a:t>
            </a:r>
            <a:r>
              <a:rPr dirty="0" sz="1400">
                <a:latin typeface="Times New Roman"/>
                <a:cs typeface="Times New Roman"/>
              </a:rPr>
              <a:t>capabilities.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Although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Rasmus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Lerdorf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developed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PHP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language,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Guido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van </a:t>
            </a:r>
            <a:r>
              <a:rPr dirty="0" sz="1400">
                <a:latin typeface="Times New Roman"/>
                <a:cs typeface="Times New Roman"/>
              </a:rPr>
              <a:t>Rossum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general-</a:t>
            </a:r>
            <a:r>
              <a:rPr dirty="0" sz="1400">
                <a:latin typeface="Times New Roman"/>
                <a:cs typeface="Times New Roman"/>
              </a:rPr>
              <a:t>purpose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language.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Assessing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language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comparing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strengths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across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core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elements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correct choice.</a:t>
            </a:r>
            <a:endParaRPr sz="1400">
              <a:latin typeface="Times New Roman"/>
              <a:cs typeface="Times New Roman"/>
            </a:endParaRPr>
          </a:p>
          <a:p>
            <a:pPr marL="100965" marR="3776979" indent="-44450">
              <a:lnSpc>
                <a:spcPts val="1610"/>
              </a:lnSpc>
              <a:spcBef>
                <a:spcPts val="45"/>
              </a:spcBef>
            </a:pPr>
            <a:r>
              <a:rPr dirty="0" sz="1400" spc="-10">
                <a:latin typeface="Times New Roman"/>
                <a:cs typeface="Times New Roman"/>
              </a:rPr>
              <a:t>Development Environment </a:t>
            </a:r>
            <a:r>
              <a:rPr dirty="0" sz="1400">
                <a:latin typeface="Times New Roman"/>
                <a:cs typeface="Times New Roman"/>
              </a:rPr>
              <a:t>(PHP &lt;</a:t>
            </a:r>
            <a:r>
              <a:rPr dirty="0" sz="1400" spc="-10">
                <a:latin typeface="Times New Roman"/>
                <a:cs typeface="Times New Roman"/>
              </a:rPr>
              <a:t> Python) </a:t>
            </a:r>
            <a:r>
              <a:rPr dirty="0" sz="1400">
                <a:latin typeface="Times New Roman"/>
                <a:cs typeface="Times New Roman"/>
              </a:rPr>
              <a:t>Language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Complexity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(PHP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&gt;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Python) </a:t>
            </a:r>
            <a:r>
              <a:rPr dirty="0" sz="1400">
                <a:latin typeface="Times New Roman"/>
                <a:cs typeface="Times New Roman"/>
              </a:rPr>
              <a:t>Extendibility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(PHP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&gt;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Python)</a:t>
            </a:r>
            <a:endParaRPr sz="1400">
              <a:latin typeface="Times New Roman"/>
              <a:cs typeface="Times New Roman"/>
            </a:endParaRPr>
          </a:p>
          <a:p>
            <a:pPr marL="100965" marR="4587240" indent="-444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(PHP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Python) </a:t>
            </a:r>
            <a:r>
              <a:rPr dirty="0" sz="1400">
                <a:latin typeface="Times New Roman"/>
                <a:cs typeface="Times New Roman"/>
              </a:rPr>
              <a:t>Scalability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Adaptability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(=)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ts val="1565"/>
              </a:lnSpc>
            </a:pPr>
            <a:r>
              <a:rPr dirty="0" sz="1400" spc="-10">
                <a:latin typeface="Times New Roman"/>
                <a:cs typeface="Times New Roman"/>
              </a:rPr>
              <a:t>Documentation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Community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Support(=)</a:t>
            </a:r>
            <a:endParaRPr sz="14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235"/>
              </a:spcBef>
            </a:pPr>
            <a:r>
              <a:rPr dirty="0" sz="1400" spc="55" b="1">
                <a:solidFill>
                  <a:srgbClr val="FFFFFF"/>
                </a:solidFill>
                <a:latin typeface="Times New Roman"/>
                <a:cs typeface="Times New Roman"/>
              </a:rPr>
              <a:t>EXECUTING</a:t>
            </a:r>
            <a:r>
              <a:rPr dirty="0" sz="1400" spc="1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dirty="0" sz="1400" spc="1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SCRIPT</a:t>
            </a:r>
            <a:r>
              <a:rPr dirty="0" sz="1400" spc="1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1400" spc="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PHP: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  <a:spcBef>
                <a:spcPts val="229"/>
              </a:spcBef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script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PHP,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shell_exec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function.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</a:pPr>
            <a:r>
              <a:rPr dirty="0" sz="1400" b="1">
                <a:latin typeface="Times New Roman"/>
                <a:cs typeface="Times New Roman"/>
              </a:rPr>
              <a:t>Step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:1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“x.py”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“www\wamp”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8042" y="3787133"/>
            <a:ext cx="6985634" cy="2355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sz="1400" spc="-10">
                <a:latin typeface="Times New Roman"/>
                <a:cs typeface="Times New Roman"/>
              </a:rPr>
              <a:t>Print(“hello”)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725" y="4002277"/>
            <a:ext cx="40347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latin typeface="Times New Roman"/>
                <a:cs typeface="Times New Roman"/>
              </a:rPr>
              <a:t>Step:2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php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calling(execute)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script.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84988" y="4231385"/>
          <a:ext cx="6991350" cy="146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/>
                <a:gridCol w="382270"/>
                <a:gridCol w="408940"/>
                <a:gridCol w="707390"/>
                <a:gridCol w="3765550"/>
                <a:gridCol w="751204"/>
                <a:gridCol w="639444"/>
              </a:tblGrid>
              <a:tr h="1052830">
                <a:tc gridSpan="7">
                  <a:txBody>
                    <a:bodyPr/>
                    <a:lstStyle/>
                    <a:p>
                      <a:pPr marL="71755">
                        <a:lnSpc>
                          <a:spcPts val="1645"/>
                        </a:lnSpc>
                        <a:spcBef>
                          <a:spcPts val="2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&lt;?PHP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61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$command_exec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escapeshellcmd('python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x.py');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755" marR="3783329">
                        <a:lnSpc>
                          <a:spcPts val="1610"/>
                        </a:lnSpc>
                        <a:spcBef>
                          <a:spcPts val="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$str_output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shell_exec($command_exec);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echo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$str_output;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ts val="1565"/>
                        </a:lnSpc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?&gt;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645">
                <a:tc gridSpan="2">
                  <a:txBody>
                    <a:bodyPr/>
                    <a:lstStyle/>
                    <a:p>
                      <a:pPr marL="71755">
                        <a:lnSpc>
                          <a:spcPts val="1540"/>
                        </a:lnSpc>
                        <a:tabLst>
                          <a:tab pos="41402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escapeshellcmd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BD2B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540"/>
                        </a:lnSpc>
                        <a:tabLst>
                          <a:tab pos="327025" algn="l"/>
                          <a:tab pos="944880" algn="l"/>
                          <a:tab pos="1308100" algn="l"/>
                          <a:tab pos="2153920" algn="l"/>
                          <a:tab pos="3112135" algn="l"/>
                          <a:tab pos="346456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escape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command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string.Then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shell_exec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BD2B1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540"/>
                        </a:lnSpc>
                        <a:tabLst>
                          <a:tab pos="327660" algn="l"/>
                        </a:tabLst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run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1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$command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BD2B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47725" y="5471413"/>
            <a:ext cx="1996439" cy="443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95"/>
              </a:spcBef>
              <a:tabLst>
                <a:tab pos="1063625" algn="l"/>
              </a:tabLst>
            </a:pPr>
            <a:r>
              <a:rPr dirty="0" sz="1400" spc="-2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5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75154" y="5699759"/>
            <a:ext cx="556260" cy="205104"/>
          </a:xfrm>
          <a:prstGeom prst="rect">
            <a:avLst/>
          </a:prstGeom>
          <a:solidFill>
            <a:srgbClr val="DBD2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$output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3276" y="6108953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03275" y="6093662"/>
            <a:ext cx="6955155" cy="29641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57150">
              <a:lnSpc>
                <a:spcPct val="100000"/>
              </a:lnSpc>
              <a:spcBef>
                <a:spcPts val="325"/>
              </a:spcBef>
            </a:pPr>
            <a:r>
              <a:rPr dirty="0" sz="1400" spc="60">
                <a:latin typeface="Times New Roman"/>
                <a:cs typeface="Times New Roman"/>
              </a:rPr>
              <a:t>ESCAPESHELLCMD()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METHOD:</a:t>
            </a:r>
            <a:endParaRPr sz="1400">
              <a:latin typeface="Times New Roman"/>
              <a:cs typeface="Times New Roman"/>
            </a:endParaRPr>
          </a:p>
          <a:p>
            <a:pPr algn="just" marL="57150" marR="48260">
              <a:lnSpc>
                <a:spcPct val="95800"/>
              </a:lnSpc>
              <a:spcBef>
                <a:spcPts val="300"/>
              </a:spcBef>
            </a:pPr>
            <a:r>
              <a:rPr dirty="0" sz="1400" spc="-10" b="1">
                <a:latin typeface="Times New Roman"/>
                <a:cs typeface="Times New Roman"/>
              </a:rPr>
              <a:t>escapeshellcmd()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escapes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characters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might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trick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shell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executing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arbitrary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commands.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sure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3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coming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3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escaped</a:t>
            </a:r>
            <a:r>
              <a:rPr dirty="0" sz="1400" spc="3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before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3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exec()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system()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backtick</a:t>
            </a:r>
            <a:r>
              <a:rPr dirty="0" u="sng" sz="14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operator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algn="just" marL="57150">
              <a:lnSpc>
                <a:spcPts val="1575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dangerous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place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unescaped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characters.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Never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unmodified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  <a:p>
            <a:pPr algn="just" marL="57150" marR="48260" indent="-635">
              <a:lnSpc>
                <a:spcPct val="9580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PHP's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shell-</a:t>
            </a:r>
            <a:r>
              <a:rPr dirty="0" sz="1400">
                <a:latin typeface="Times New Roman"/>
                <a:cs typeface="Times New Roman"/>
              </a:rPr>
              <a:t>execution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Always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escape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appropriate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the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305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10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5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arguments.</a:t>
            </a:r>
            <a:r>
              <a:rPr dirty="0" sz="1400" spc="305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310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characters</a:t>
            </a:r>
            <a:r>
              <a:rPr dirty="0" sz="1400" spc="310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305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preceded</a:t>
            </a:r>
            <a:r>
              <a:rPr dirty="0" sz="1400" spc="310">
                <a:latin typeface="Times New Roman"/>
                <a:cs typeface="Times New Roman"/>
              </a:rPr>
              <a:t>  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305">
                <a:latin typeface="Times New Roman"/>
                <a:cs typeface="Times New Roman"/>
              </a:rPr>
              <a:t>   </a:t>
            </a:r>
            <a:r>
              <a:rPr dirty="0" sz="1400" spc="-50">
                <a:latin typeface="Times New Roman"/>
                <a:cs typeface="Times New Roman"/>
              </a:rPr>
              <a:t>a </a:t>
            </a:r>
            <a:r>
              <a:rPr dirty="0" sz="1400">
                <a:latin typeface="Times New Roman"/>
                <a:cs typeface="Times New Roman"/>
              </a:rPr>
              <a:t>backslash: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&amp;#;`|*?~&lt;&gt;^()[]{}$\,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\x0A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\xFF.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"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escaped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paired.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Windows,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%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!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preceded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caret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(^).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570"/>
              </a:lnSpc>
            </a:pPr>
            <a:r>
              <a:rPr dirty="0" sz="1400" spc="-10"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638810">
              <a:lnSpc>
                <a:spcPts val="1645"/>
              </a:lnSpc>
            </a:pPr>
            <a:r>
              <a:rPr dirty="0" sz="1400" spc="-10">
                <a:latin typeface="Times New Roman"/>
                <a:cs typeface="Times New Roman"/>
              </a:rPr>
              <a:t>escapeshellcmd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$command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8042" y="9051035"/>
            <a:ext cx="6985634" cy="10534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1755">
              <a:lnSpc>
                <a:spcPts val="1645"/>
              </a:lnSpc>
              <a:spcBef>
                <a:spcPts val="25"/>
              </a:spcBef>
            </a:pPr>
            <a:r>
              <a:rPr dirty="0" sz="1400" spc="-10">
                <a:latin typeface="Times New Roman"/>
                <a:cs typeface="Times New Roman"/>
              </a:rPr>
              <a:t>&lt;?php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$command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"\\%!**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Hello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World";</a:t>
            </a:r>
            <a:endParaRPr sz="1400">
              <a:latin typeface="Times New Roman"/>
              <a:cs typeface="Times New Roman"/>
            </a:endParaRPr>
          </a:p>
          <a:p>
            <a:pPr marL="116205" marR="3201035" indent="-44450">
              <a:lnSpc>
                <a:spcPts val="1610"/>
              </a:lnSpc>
              <a:spcBef>
                <a:spcPts val="80"/>
              </a:spcBef>
            </a:pPr>
            <a:r>
              <a:rPr dirty="0" sz="1400" spc="-10">
                <a:latin typeface="Times New Roman"/>
                <a:cs typeface="Times New Roman"/>
              </a:rPr>
              <a:t>$escaped_command</a:t>
            </a:r>
            <a:r>
              <a:rPr dirty="0" sz="1400">
                <a:latin typeface="Times New Roman"/>
                <a:cs typeface="Times New Roman"/>
              </a:rPr>
              <a:t> = </a:t>
            </a:r>
            <a:r>
              <a:rPr dirty="0" sz="1400" spc="-10">
                <a:latin typeface="Times New Roman"/>
                <a:cs typeface="Times New Roman"/>
              </a:rPr>
              <a:t>escapeshellcmd($command); </a:t>
            </a:r>
            <a:r>
              <a:rPr dirty="0" sz="1400">
                <a:latin typeface="Times New Roman"/>
                <a:cs typeface="Times New Roman"/>
              </a:rPr>
              <a:t>echo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($escaped_command);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565"/>
              </a:lnSpc>
            </a:pPr>
            <a:r>
              <a:rPr dirty="0" sz="1400" spc="-25"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725" y="10083800"/>
            <a:ext cx="520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4867" y="357250"/>
            <a:ext cx="6991984" cy="2051050"/>
            <a:chOff x="284867" y="357250"/>
            <a:chExt cx="6991984" cy="2051050"/>
          </a:xfrm>
        </p:grpSpPr>
        <p:sp>
          <p:nvSpPr>
            <p:cNvPr id="3" name="object 3" descr=""/>
            <p:cNvSpPr/>
            <p:nvPr/>
          </p:nvSpPr>
          <p:spPr>
            <a:xfrm>
              <a:off x="288042" y="360425"/>
              <a:ext cx="0" cy="2044700"/>
            </a:xfrm>
            <a:custGeom>
              <a:avLst/>
              <a:gdLst/>
              <a:ahLst/>
              <a:cxnLst/>
              <a:rect l="l" t="t" r="r" b="b"/>
              <a:pathLst>
                <a:path w="0" h="2044700">
                  <a:moveTo>
                    <a:pt x="0" y="0"/>
                  </a:moveTo>
                  <a:lnTo>
                    <a:pt x="0" y="2044446"/>
                  </a:lnTo>
                </a:path>
              </a:pathLst>
            </a:custGeom>
            <a:ln w="6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73289" y="360425"/>
              <a:ext cx="0" cy="2044700"/>
            </a:xfrm>
            <a:custGeom>
              <a:avLst/>
              <a:gdLst/>
              <a:ahLst/>
              <a:cxnLst/>
              <a:rect l="l" t="t" r="r" b="b"/>
              <a:pathLst>
                <a:path w="0" h="2044700">
                  <a:moveTo>
                    <a:pt x="0" y="0"/>
                  </a:moveTo>
                  <a:lnTo>
                    <a:pt x="0" y="204444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91096" y="336295"/>
            <a:ext cx="6979284" cy="20783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69215" marR="78740">
              <a:lnSpc>
                <a:spcPts val="1610"/>
              </a:lnSpc>
              <a:spcBef>
                <a:spcPts val="210"/>
              </a:spcBef>
            </a:pPr>
            <a:r>
              <a:rPr dirty="0" sz="1400" spc="-25">
                <a:latin typeface="Times New Roman"/>
                <a:cs typeface="Times New Roman"/>
              </a:rPr>
              <a:t>p1= </a:t>
            </a:r>
            <a:r>
              <a:rPr dirty="0" sz="1400" spc="-10">
                <a:latin typeface="Times New Roman"/>
                <a:cs typeface="Times New Roman"/>
              </a:rPr>
              <a:t>subprocess.Popen(args,stdout=subprocess.PIPE,stderr=subprocess.PIPE,shell=True,universal_n ewlines=True)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530"/>
              </a:lnSpc>
            </a:pPr>
            <a:r>
              <a:rPr dirty="0" sz="1400" spc="-10">
                <a:latin typeface="Times New Roman"/>
                <a:cs typeface="Times New Roman"/>
              </a:rPr>
              <a:t>o,e=p1.communicate()</a:t>
            </a:r>
            <a:endParaRPr sz="1400">
              <a:latin typeface="Times New Roman"/>
              <a:cs typeface="Times New Roman"/>
            </a:endParaRPr>
          </a:p>
          <a:p>
            <a:pPr marL="69215" marR="5321935">
              <a:lnSpc>
                <a:spcPts val="1610"/>
              </a:lnSpc>
              <a:spcBef>
                <a:spcPts val="80"/>
              </a:spcBef>
            </a:pPr>
            <a:r>
              <a:rPr dirty="0" sz="1400" spc="-10">
                <a:latin typeface="Times New Roman"/>
                <a:cs typeface="Times New Roman"/>
              </a:rPr>
              <a:t>print('out',format(o)) print('error',format(e))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0">
                <a:latin typeface="Times New Roman"/>
                <a:cs typeface="Times New Roman"/>
              </a:rPr>
              <a:t> p1.returncode==0:</a:t>
            </a:r>
            <a:endParaRPr sz="1400">
              <a:latin typeface="Times New Roman"/>
              <a:cs typeface="Times New Roman"/>
            </a:endParaRPr>
          </a:p>
          <a:p>
            <a:pPr marL="69215" marR="5191125" indent="176530">
              <a:lnSpc>
                <a:spcPts val="1610"/>
              </a:lnSpc>
            </a:pPr>
            <a:r>
              <a:rPr dirty="0" sz="1400" spc="-10">
                <a:latin typeface="Times New Roman"/>
                <a:cs typeface="Times New Roman"/>
              </a:rPr>
              <a:t>print("sucessful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run") </a:t>
            </a:r>
            <a:r>
              <a:rPr dirty="0" sz="1400" spc="-1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45745">
              <a:lnSpc>
                <a:spcPts val="1565"/>
              </a:lnSpc>
            </a:pPr>
            <a:r>
              <a:rPr dirty="0" sz="1400" spc="-10">
                <a:latin typeface="Times New Roman"/>
                <a:cs typeface="Times New Roman"/>
              </a:rPr>
              <a:t>print(p1.stderr)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4988" y="2404871"/>
            <a:ext cx="6991350" cy="222885"/>
          </a:xfrm>
          <a:custGeom>
            <a:avLst/>
            <a:gdLst/>
            <a:ahLst/>
            <a:cxnLst/>
            <a:rect l="l" t="t" r="r" b="b"/>
            <a:pathLst>
              <a:path w="6991350" h="222885">
                <a:moveTo>
                  <a:pt x="6985241" y="216408"/>
                </a:moveTo>
                <a:lnTo>
                  <a:pt x="6108" y="216408"/>
                </a:lnTo>
                <a:lnTo>
                  <a:pt x="6108" y="0"/>
                </a:lnTo>
                <a:lnTo>
                  <a:pt x="0" y="0"/>
                </a:lnTo>
                <a:lnTo>
                  <a:pt x="0" y="216408"/>
                </a:lnTo>
                <a:lnTo>
                  <a:pt x="0" y="222504"/>
                </a:lnTo>
                <a:lnTo>
                  <a:pt x="6096" y="222504"/>
                </a:lnTo>
                <a:lnTo>
                  <a:pt x="6985241" y="222504"/>
                </a:lnTo>
                <a:lnTo>
                  <a:pt x="6985241" y="216408"/>
                </a:lnTo>
                <a:close/>
              </a:path>
              <a:path w="6991350" h="222885">
                <a:moveTo>
                  <a:pt x="6991350" y="0"/>
                </a:moveTo>
                <a:lnTo>
                  <a:pt x="6985254" y="0"/>
                </a:lnTo>
                <a:lnTo>
                  <a:pt x="6985254" y="216408"/>
                </a:lnTo>
                <a:lnTo>
                  <a:pt x="6985254" y="222504"/>
                </a:lnTo>
                <a:lnTo>
                  <a:pt x="6991350" y="222504"/>
                </a:lnTo>
                <a:lnTo>
                  <a:pt x="6991350" y="216408"/>
                </a:lnTo>
                <a:lnTo>
                  <a:pt x="6991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7086" y="3023615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3276" y="6243827"/>
            <a:ext cx="6955155" cy="272415"/>
          </a:xfrm>
          <a:custGeom>
            <a:avLst/>
            <a:gdLst/>
            <a:ahLst/>
            <a:cxnLst/>
            <a:rect l="l" t="t" r="r" b="b"/>
            <a:pathLst>
              <a:path w="6955155" h="272415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3934"/>
                </a:lnTo>
                <a:lnTo>
                  <a:pt x="0" y="272034"/>
                </a:lnTo>
                <a:lnTo>
                  <a:pt x="38100" y="272034"/>
                </a:lnTo>
                <a:lnTo>
                  <a:pt x="6916674" y="272034"/>
                </a:lnTo>
                <a:lnTo>
                  <a:pt x="6954774" y="272034"/>
                </a:lnTo>
                <a:lnTo>
                  <a:pt x="6954774" y="233934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07086" y="9569195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03275" y="3020915"/>
            <a:ext cx="6955155" cy="719835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EXPLANATION:</a:t>
            </a:r>
            <a:endParaRPr sz="1100">
              <a:latin typeface="Calibri"/>
              <a:cs typeface="Calibri"/>
            </a:endParaRPr>
          </a:p>
          <a:p>
            <a:pPr marL="57150">
              <a:lnSpc>
                <a:spcPts val="1645"/>
              </a:lnSpc>
              <a:spcBef>
                <a:spcPts val="180"/>
              </a:spcBef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process(p1)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further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p1.communicate().</a:t>
            </a:r>
            <a:endParaRPr sz="1400">
              <a:latin typeface="Times New Roman"/>
              <a:cs typeface="Times New Roman"/>
            </a:endParaRPr>
          </a:p>
          <a:p>
            <a:pPr marL="56515" marR="48260">
              <a:lnSpc>
                <a:spcPts val="1610"/>
              </a:lnSpc>
              <a:spcBef>
                <a:spcPts val="80"/>
              </a:spcBef>
              <a:tabLst>
                <a:tab pos="1846580" algn="l"/>
                <a:tab pos="3221990" algn="l"/>
              </a:tabLst>
            </a:pP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	stdout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stderr</a:t>
            </a:r>
            <a:r>
              <a:rPr dirty="0" sz="1400">
                <a:latin typeface="Times New Roman"/>
                <a:cs typeface="Times New Roman"/>
              </a:rPr>
              <a:t>	in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‘o’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‘e’,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because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using </a:t>
            </a:r>
            <a:r>
              <a:rPr dirty="0" sz="1400" spc="-10">
                <a:latin typeface="Times New Roman"/>
                <a:cs typeface="Times New Roman"/>
              </a:rPr>
              <a:t>stdout=subprocess.PIPE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stderr=subprocess.PIPE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respectively.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565"/>
              </a:lnSpc>
            </a:pP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print()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56515" marR="48260">
              <a:lnSpc>
                <a:spcPct val="95800"/>
              </a:lnSpc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args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hold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list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arguments.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redirect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4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out</a:t>
            </a:r>
            <a:r>
              <a:rPr dirty="0" sz="1400" spc="4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(stdout)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4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4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445">
                <a:latin typeface="Times New Roman"/>
                <a:cs typeface="Times New Roman"/>
              </a:rPr>
              <a:t>  </a:t>
            </a:r>
            <a:r>
              <a:rPr dirty="0" sz="1400" spc="-25">
                <a:latin typeface="Times New Roman"/>
                <a:cs typeface="Times New Roman"/>
              </a:rPr>
              <a:t>it.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communicate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itself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spawned.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actually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method.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use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out.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notice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wait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finish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two-</a:t>
            </a:r>
            <a:r>
              <a:rPr dirty="0" sz="1400">
                <a:latin typeface="Times New Roman"/>
                <a:cs typeface="Times New Roman"/>
              </a:rPr>
              <a:t>element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tuple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contains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stdout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stderr.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last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says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“None”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result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stderr,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errors.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1165"/>
              </a:spcBef>
            </a:pPr>
            <a:r>
              <a:rPr dirty="0" sz="1100" spc="65">
                <a:latin typeface="Calibri"/>
                <a:cs typeface="Calibri"/>
              </a:rPr>
              <a:t>CHECK-</a:t>
            </a:r>
            <a:r>
              <a:rPr dirty="0" sz="1100" spc="45">
                <a:latin typeface="Calibri"/>
                <a:cs typeface="Calibri"/>
              </a:rPr>
              <a:t>CALL():</a:t>
            </a:r>
            <a:endParaRPr sz="1100">
              <a:latin typeface="Calibri"/>
              <a:cs typeface="Calibri"/>
            </a:endParaRPr>
          </a:p>
          <a:p>
            <a:pPr algn="just" marL="57150" marR="49530">
              <a:lnSpc>
                <a:spcPct val="95800"/>
              </a:lnSpc>
              <a:spcBef>
                <a:spcPts val="550"/>
              </a:spcBef>
            </a:pP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run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new</a:t>
            </a:r>
            <a:r>
              <a:rPr dirty="0" sz="1400" spc="1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1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or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programs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through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Python</a:t>
            </a:r>
            <a:r>
              <a:rPr dirty="0" sz="1400" spc="1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code</a:t>
            </a:r>
            <a:r>
              <a:rPr dirty="0" sz="1400" spc="1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by</a:t>
            </a:r>
            <a:r>
              <a:rPr dirty="0" sz="1400" spc="1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creating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new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processes.</a:t>
            </a:r>
            <a:r>
              <a:rPr dirty="0" sz="1400" spc="1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dirty="0" sz="1400" spc="1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73139"/>
                </a:solidFill>
                <a:latin typeface="Times New Roman"/>
                <a:cs typeface="Times New Roman"/>
              </a:rPr>
              <a:t>also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helps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obtain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input/output/error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pipes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well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exit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codes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various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commands. </a:t>
            </a:r>
            <a:r>
              <a:rPr dirty="0" sz="1400" spc="-10">
                <a:solidFill>
                  <a:srgbClr val="1F2023"/>
                </a:solidFill>
                <a:latin typeface="Times New Roman"/>
                <a:cs typeface="Times New Roman"/>
              </a:rPr>
              <a:t>check_call()</a:t>
            </a:r>
            <a:r>
              <a:rPr dirty="0" sz="1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returns</a:t>
            </a:r>
            <a:r>
              <a:rPr dirty="0" sz="1400" spc="434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dirty="0" sz="1400" spc="4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soon</a:t>
            </a:r>
            <a:r>
              <a:rPr dirty="0" sz="1400" spc="434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dirty="0" sz="1400" spc="434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/bin/sh</a:t>
            </a:r>
            <a:r>
              <a:rPr dirty="0" sz="1400" spc="4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process</a:t>
            </a:r>
            <a:r>
              <a:rPr dirty="0" sz="1400" spc="4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exits</a:t>
            </a:r>
            <a:r>
              <a:rPr dirty="0" sz="1400" spc="434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without</a:t>
            </a:r>
            <a:r>
              <a:rPr dirty="0" sz="1400" spc="4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waiting</a:t>
            </a:r>
            <a:r>
              <a:rPr dirty="0" sz="1400" spc="4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dirty="0" sz="1400" spc="4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2023"/>
                </a:solidFill>
                <a:latin typeface="Times New Roman"/>
                <a:cs typeface="Times New Roman"/>
              </a:rPr>
              <a:t>descendant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processes</a:t>
            </a:r>
            <a:r>
              <a:rPr dirty="0" sz="140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(assuming</a:t>
            </a:r>
            <a:r>
              <a:rPr dirty="0" sz="1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shell=True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your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case).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2023"/>
                </a:solidFill>
                <a:latin typeface="Times New Roman"/>
                <a:cs typeface="Times New Roman"/>
              </a:rPr>
              <a:t>check_output()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waits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until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all</a:t>
            </a:r>
            <a:r>
              <a:rPr dirty="0" sz="1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output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2023"/>
                </a:solidFill>
                <a:latin typeface="Times New Roman"/>
                <a:cs typeface="Times New Roman"/>
              </a:rPr>
              <a:t>read.</a:t>
            </a:r>
            <a:endParaRPr sz="1400">
              <a:latin typeface="Times New Roman"/>
              <a:cs typeface="Times New Roman"/>
            </a:endParaRPr>
          </a:p>
          <a:p>
            <a:pPr algn="just" marL="57150" marR="50165">
              <a:lnSpc>
                <a:spcPts val="3220"/>
              </a:lnSpc>
              <a:spcBef>
                <a:spcPts val="359"/>
              </a:spcBef>
            </a:pPr>
            <a:r>
              <a:rPr dirty="0" sz="1400" b="1">
                <a:latin typeface="Times New Roman"/>
                <a:cs typeface="Times New Roman"/>
              </a:rPr>
              <a:t>subprocess.check_call(args,</a:t>
            </a:r>
            <a:r>
              <a:rPr dirty="0" sz="1400" spc="204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*,</a:t>
            </a:r>
            <a:r>
              <a:rPr dirty="0" sz="1400" spc="210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stdin=None,</a:t>
            </a:r>
            <a:r>
              <a:rPr dirty="0" sz="1400" spc="210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stdout=None,</a:t>
            </a:r>
            <a:r>
              <a:rPr dirty="0" sz="1400" spc="210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stderr=None,</a:t>
            </a:r>
            <a:r>
              <a:rPr dirty="0" sz="1400" spc="210" b="1">
                <a:latin typeface="Times New Roman"/>
                <a:cs typeface="Times New Roman"/>
              </a:rPr>
              <a:t>  </a:t>
            </a:r>
            <a:r>
              <a:rPr dirty="0" sz="1400" spc="-10" b="1">
                <a:latin typeface="Times New Roman"/>
                <a:cs typeface="Times New Roman"/>
              </a:rPr>
              <a:t>shell=False) Parameters: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215"/>
              </a:lnSpc>
            </a:pPr>
            <a:r>
              <a:rPr dirty="0" sz="1400">
                <a:latin typeface="Times New Roman"/>
                <a:cs typeface="Times New Roman"/>
              </a:rPr>
              <a:t>args=The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executed.Several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separated</a:t>
            </a:r>
            <a:r>
              <a:rPr dirty="0" sz="1400" spc="-25">
                <a:latin typeface="Times New Roman"/>
                <a:cs typeface="Times New Roman"/>
              </a:rPr>
              <a:t> by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10"/>
              </a:lnSpc>
            </a:pPr>
            <a:r>
              <a:rPr dirty="0" sz="1400" spc="-20">
                <a:latin typeface="Times New Roman"/>
                <a:cs typeface="Times New Roman"/>
              </a:rPr>
              <a:t>“;”.</a:t>
            </a:r>
            <a:endParaRPr sz="1400">
              <a:latin typeface="Times New Roman"/>
              <a:cs typeface="Times New Roman"/>
            </a:endParaRPr>
          </a:p>
          <a:p>
            <a:pPr marL="56515" marR="2203450">
              <a:lnSpc>
                <a:spcPct val="95900"/>
              </a:lnSpc>
              <a:spcBef>
                <a:spcPts val="30"/>
              </a:spcBef>
            </a:pPr>
            <a:r>
              <a:rPr dirty="0" sz="1400" spc="-10">
                <a:latin typeface="Times New Roman"/>
                <a:cs typeface="Times New Roman"/>
              </a:rPr>
              <a:t>stdin=Value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(os.pipe()). stdout=Value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stream. stderr=Value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obtained(if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stream.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10"/>
              </a:lnSpc>
            </a:pPr>
            <a:r>
              <a:rPr dirty="0" sz="1400" spc="-10">
                <a:latin typeface="Times New Roman"/>
                <a:cs typeface="Times New Roman"/>
              </a:rPr>
              <a:t>shell=Boolean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parameter.If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shell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  <a:p>
            <a:pPr marL="56515" marR="2023745">
              <a:lnSpc>
                <a:spcPts val="1610"/>
              </a:lnSpc>
              <a:spcBef>
                <a:spcPts val="295"/>
              </a:spcBef>
            </a:pPr>
            <a:r>
              <a:rPr dirty="0" sz="1400" spc="-10">
                <a:latin typeface="Times New Roman"/>
                <a:cs typeface="Times New Roman"/>
              </a:rPr>
              <a:t>cm=['echo','hello'] p1=subprocess.check_call(cm,shell=True,universal_newlines=True)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691895"/>
            <a:ext cx="6955155" cy="272415"/>
          </a:xfrm>
          <a:custGeom>
            <a:avLst/>
            <a:gdLst/>
            <a:ahLst/>
            <a:cxnLst/>
            <a:rect l="l" t="t" r="r" b="b"/>
            <a:pathLst>
              <a:path w="6955155" h="272415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3934"/>
                </a:lnTo>
                <a:lnTo>
                  <a:pt x="0" y="272034"/>
                </a:lnTo>
                <a:lnTo>
                  <a:pt x="38100" y="272034"/>
                </a:lnTo>
                <a:lnTo>
                  <a:pt x="6916674" y="272034"/>
                </a:lnTo>
                <a:lnTo>
                  <a:pt x="6954774" y="272034"/>
                </a:lnTo>
                <a:lnTo>
                  <a:pt x="6954774" y="233934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60425" y="1781555"/>
            <a:ext cx="6779895" cy="204470"/>
          </a:xfrm>
          <a:custGeom>
            <a:avLst/>
            <a:gdLst/>
            <a:ahLst/>
            <a:cxnLst/>
            <a:rect l="l" t="t" r="r" b="b"/>
            <a:pathLst>
              <a:path w="6779895" h="204469">
                <a:moveTo>
                  <a:pt x="6779514" y="0"/>
                </a:moveTo>
                <a:lnTo>
                  <a:pt x="0" y="0"/>
                </a:lnTo>
                <a:lnTo>
                  <a:pt x="0" y="204216"/>
                </a:lnTo>
                <a:lnTo>
                  <a:pt x="6779514" y="204216"/>
                </a:lnTo>
                <a:lnTo>
                  <a:pt x="677951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3275" y="336295"/>
            <a:ext cx="6955155" cy="16598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Times New Roman"/>
                <a:cs typeface="Times New Roman"/>
              </a:rPr>
              <a:t>print(p1)</a:t>
            </a:r>
            <a:endParaRPr sz="140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1275"/>
              </a:spcBef>
            </a:pPr>
            <a:r>
              <a:rPr dirty="0" sz="1100" spc="65">
                <a:latin typeface="Calibri"/>
                <a:cs typeface="Calibri"/>
              </a:rPr>
              <a:t>CHECK-</a:t>
            </a:r>
            <a:r>
              <a:rPr dirty="0" sz="1100" spc="50">
                <a:latin typeface="Calibri"/>
                <a:cs typeface="Calibri"/>
              </a:rPr>
              <a:t>OUTPUT():</a:t>
            </a:r>
            <a:endParaRPr sz="1100">
              <a:latin typeface="Calibri"/>
              <a:cs typeface="Calibri"/>
            </a:endParaRPr>
          </a:p>
          <a:p>
            <a:pPr algn="just" marL="57150" marR="49530">
              <a:lnSpc>
                <a:spcPts val="1610"/>
              </a:lnSpc>
              <a:spcBef>
                <a:spcPts val="590"/>
              </a:spcBef>
            </a:pP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check_output()</a:t>
            </a:r>
            <a:r>
              <a:rPr dirty="0" sz="1400" spc="3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used</a:t>
            </a:r>
            <a:r>
              <a:rPr dirty="0" sz="1400" spc="4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dirty="0" sz="1400" spc="42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get</a:t>
            </a:r>
            <a:r>
              <a:rPr dirty="0" sz="1400" spc="4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dirty="0" sz="1400" spc="42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output</a:t>
            </a:r>
            <a:r>
              <a:rPr dirty="0" sz="1400" spc="42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dirty="0" sz="1400" spc="4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dirty="0" sz="1400" spc="42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calling</a:t>
            </a:r>
            <a:r>
              <a:rPr dirty="0" sz="1400" spc="41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program</a:t>
            </a:r>
            <a:r>
              <a:rPr dirty="0" sz="1400" spc="4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dirty="0" sz="1400" spc="42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2023"/>
                </a:solidFill>
                <a:latin typeface="Times New Roman"/>
                <a:cs typeface="Times New Roman"/>
              </a:rPr>
              <a:t>python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r>
              <a:rPr dirty="0" sz="1400" spc="3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It</a:t>
            </a:r>
            <a:r>
              <a:rPr dirty="0" sz="1400" spc="3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has</a:t>
            </a:r>
            <a:r>
              <a:rPr dirty="0" sz="1400" spc="3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1F2023"/>
                </a:solidFill>
                <a:latin typeface="Times New Roman"/>
                <a:cs typeface="Times New Roman"/>
              </a:rPr>
              <a:t>5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arguments;</a:t>
            </a:r>
            <a:r>
              <a:rPr dirty="0" sz="1400" spc="13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args,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stdin,</a:t>
            </a:r>
            <a:r>
              <a:rPr dirty="0" sz="1400" spc="13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stderr,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shell,</a:t>
            </a:r>
            <a:r>
              <a:rPr dirty="0" sz="1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universal_newlines.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args</a:t>
            </a:r>
            <a:r>
              <a:rPr dirty="0" sz="1400" spc="13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argument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holds</a:t>
            </a:r>
            <a:r>
              <a:rPr dirty="0" sz="1400" spc="1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1400" spc="-25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commands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that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dirty="0" sz="1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passed</a:t>
            </a:r>
            <a:r>
              <a:rPr dirty="0" sz="1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as</a:t>
            </a:r>
            <a:r>
              <a:rPr dirty="0" sz="1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F2023"/>
                </a:solidFill>
                <a:latin typeface="Times New Roman"/>
                <a:cs typeface="Times New Roman"/>
              </a:rPr>
              <a:t>string.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check_output(args,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*,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stdin=None,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stderr=None,</a:t>
            </a:r>
            <a:r>
              <a:rPr dirty="0" sz="1400" spc="10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shell=False,</a:t>
            </a:r>
            <a:r>
              <a:rPr dirty="0" sz="1400" spc="9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universal_newlines=False)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0425" y="1985771"/>
            <a:ext cx="962660" cy="205104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 spc="-10" b="1">
                <a:latin typeface="Times New Roman"/>
                <a:cs typeface="Times New Roman"/>
              </a:rPr>
              <a:t>Parameters: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425" y="2190749"/>
            <a:ext cx="6819900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args=The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executed.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separated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0425" y="2394965"/>
            <a:ext cx="487045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“;”.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0425" y="2599181"/>
            <a:ext cx="5017135" cy="205104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stdin=Value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stream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pipe(os.pipe()).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0425" y="2804159"/>
            <a:ext cx="4520565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stdout=Value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obtained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stream.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0425" y="3008375"/>
            <a:ext cx="4810760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stderr=Value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obtained(if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any)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stream.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0425" y="3212591"/>
            <a:ext cx="5900420" cy="205104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shell=boolean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parameter.If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0425" y="3417569"/>
            <a:ext cx="975360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 spc="-1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0425" y="3621785"/>
            <a:ext cx="6670675" cy="2044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0"/>
              </a:lnSpc>
            </a:pPr>
            <a:r>
              <a:rPr dirty="0" sz="1400">
                <a:latin typeface="Times New Roman"/>
                <a:cs typeface="Times New Roman"/>
              </a:rPr>
              <a:t>universal_newlines=Boolean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parameter.If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containing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stdout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stderr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opened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60425" y="3826001"/>
            <a:ext cx="1975485" cy="205104"/>
          </a:xfrm>
          <a:custGeom>
            <a:avLst/>
            <a:gdLst/>
            <a:ahLst/>
            <a:cxnLst/>
            <a:rect l="l" t="t" r="r" b="b"/>
            <a:pathLst>
              <a:path w="1975485" h="205104">
                <a:moveTo>
                  <a:pt x="1975104" y="0"/>
                </a:moveTo>
                <a:lnTo>
                  <a:pt x="0" y="0"/>
                </a:lnTo>
                <a:lnTo>
                  <a:pt x="0" y="204977"/>
                </a:lnTo>
                <a:lnTo>
                  <a:pt x="1975104" y="204977"/>
                </a:lnTo>
                <a:lnTo>
                  <a:pt x="19751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47725" y="3801871"/>
            <a:ext cx="1999614" cy="62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universal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newline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7086" y="4222241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9144" y="9156"/>
                </a:moveTo>
                <a:lnTo>
                  <a:pt x="0" y="9156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56"/>
                </a:lnTo>
                <a:close/>
              </a:path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88042" y="4456175"/>
            <a:ext cx="6985634" cy="8483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1755" marR="5596255">
              <a:lnSpc>
                <a:spcPts val="1610"/>
              </a:lnSpc>
              <a:spcBef>
                <a:spcPts val="140"/>
              </a:spcBef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 cm='dir'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530"/>
              </a:lnSpc>
            </a:pPr>
            <a:r>
              <a:rPr dirty="0" sz="1400" spc="-10">
                <a:latin typeface="Times New Roman"/>
                <a:cs typeface="Times New Roman"/>
              </a:rPr>
              <a:t>p1=subprocess.check_output(cm,shell=True,universal_newlines=True)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645"/>
              </a:lnSpc>
            </a:pPr>
            <a:r>
              <a:rPr dirty="0" sz="1400" spc="-10">
                <a:latin typeface="Times New Roman"/>
                <a:cs typeface="Times New Roman"/>
              </a:rPr>
              <a:t>print(p1)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3276" y="5639561"/>
            <a:ext cx="6955155" cy="272415"/>
          </a:xfrm>
          <a:custGeom>
            <a:avLst/>
            <a:gdLst/>
            <a:ahLst/>
            <a:cxnLst/>
            <a:rect l="l" t="t" r="r" b="b"/>
            <a:pathLst>
              <a:path w="6955155" h="272414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3934"/>
                </a:lnTo>
                <a:lnTo>
                  <a:pt x="0" y="272034"/>
                </a:lnTo>
                <a:lnTo>
                  <a:pt x="38100" y="272034"/>
                </a:lnTo>
                <a:lnTo>
                  <a:pt x="6916674" y="272034"/>
                </a:lnTo>
                <a:lnTo>
                  <a:pt x="6954774" y="272034"/>
                </a:lnTo>
                <a:lnTo>
                  <a:pt x="6954774" y="233934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03275" y="5610747"/>
            <a:ext cx="6955155" cy="27349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57150">
              <a:lnSpc>
                <a:spcPct val="100000"/>
              </a:lnSpc>
              <a:spcBef>
                <a:spcPts val="475"/>
              </a:spcBef>
            </a:pPr>
            <a:r>
              <a:rPr dirty="0" sz="1100" spc="50">
                <a:latin typeface="Calibri"/>
                <a:cs typeface="Calibri"/>
              </a:rPr>
              <a:t>DECODE():</a:t>
            </a:r>
            <a:endParaRPr sz="1100">
              <a:latin typeface="Calibri"/>
              <a:cs typeface="Calibri"/>
            </a:endParaRPr>
          </a:p>
          <a:p>
            <a:pPr algn="just" marL="57150" marR="46990">
              <a:lnSpc>
                <a:spcPct val="95900"/>
              </a:lnSpc>
              <a:spcBef>
                <a:spcPts val="550"/>
              </a:spcBef>
            </a:pP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method</a:t>
            </a:r>
            <a:r>
              <a:rPr dirty="0" sz="1400" spc="3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dirty="0" sz="1400" spc="3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used</a:t>
            </a:r>
            <a:r>
              <a:rPr dirty="0" sz="1400" spc="3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convert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from</a:t>
            </a:r>
            <a:r>
              <a:rPr dirty="0" sz="1400" spc="3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one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3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scheme,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dirty="0" sz="1400" spc="3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argument</a:t>
            </a:r>
            <a:r>
              <a:rPr dirty="0" sz="1400" spc="3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string</a:t>
            </a:r>
            <a:r>
              <a:rPr dirty="0" sz="1400" spc="3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encoded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desired</a:t>
            </a:r>
            <a:r>
              <a:rPr dirty="0" sz="1400" spc="204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scheme.</a:t>
            </a:r>
            <a:r>
              <a:rPr dirty="0" sz="1400" spc="204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This</a:t>
            </a:r>
            <a:r>
              <a:rPr dirty="0" sz="1400" spc="204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works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opposite</a:t>
            </a:r>
            <a:r>
              <a:rPr dirty="0" sz="1400" spc="1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encode.</a:t>
            </a:r>
            <a:r>
              <a:rPr dirty="0" sz="1400" spc="19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accepts</a:t>
            </a:r>
            <a:r>
              <a:rPr dirty="0" sz="1400" spc="2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dirty="0" sz="1400" spc="6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string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decode</a:t>
            </a:r>
            <a:r>
              <a:rPr dirty="0" sz="1400" spc="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it</a:t>
            </a:r>
            <a:r>
              <a:rPr dirty="0" sz="1400" spc="6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returns</a:t>
            </a:r>
            <a:r>
              <a:rPr dirty="0" sz="1400" spc="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original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73139"/>
                </a:solidFill>
                <a:latin typeface="Times New Roman"/>
                <a:cs typeface="Times New Roman"/>
                <a:hlinkClick r:id="rId2"/>
              </a:rPr>
              <a:t>string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algn="just" marL="57150">
              <a:lnSpc>
                <a:spcPts val="1575"/>
              </a:lnSpc>
            </a:pPr>
            <a:r>
              <a:rPr dirty="0" sz="1400" i="1">
                <a:solidFill>
                  <a:srgbClr val="273139"/>
                </a:solidFill>
                <a:latin typeface="Times New Roman"/>
                <a:cs typeface="Times New Roman"/>
              </a:rPr>
              <a:t>Syntax</a:t>
            </a:r>
            <a:r>
              <a:rPr dirty="0" sz="1400" spc="60" i="1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50" i="1">
                <a:solidFill>
                  <a:srgbClr val="273139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just" marL="514350">
              <a:lnSpc>
                <a:spcPts val="1620"/>
              </a:lnSpc>
            </a:pPr>
            <a:r>
              <a:rPr dirty="0" sz="1400" b="1" i="1">
                <a:solidFill>
                  <a:srgbClr val="273139"/>
                </a:solidFill>
                <a:latin typeface="Times New Roman"/>
                <a:cs typeface="Times New Roman"/>
              </a:rPr>
              <a:t>decode(encoding,</a:t>
            </a:r>
            <a:r>
              <a:rPr dirty="0" sz="1400" spc="135" b="1" i="1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273139"/>
                </a:solidFill>
                <a:latin typeface="Times New Roman"/>
                <a:cs typeface="Times New Roman"/>
              </a:rPr>
              <a:t>error)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375"/>
              </a:lnSpc>
            </a:pPr>
            <a:r>
              <a:rPr dirty="0" sz="1200" spc="-10" b="1">
                <a:latin typeface="Times New Roman"/>
                <a:cs typeface="Times New Roman"/>
              </a:rPr>
              <a:t>Parameters:</a:t>
            </a:r>
            <a:endParaRPr sz="1200">
              <a:latin typeface="Times New Roman"/>
              <a:cs typeface="Times New Roman"/>
            </a:endParaRPr>
          </a:p>
          <a:p>
            <a:pPr algn="just" marL="57150" marR="50165">
              <a:lnSpc>
                <a:spcPct val="95800"/>
              </a:lnSpc>
              <a:spcBef>
                <a:spcPts val="35"/>
              </a:spcBef>
            </a:pPr>
            <a:r>
              <a:rPr dirty="0" sz="1200" b="1">
                <a:latin typeface="Times New Roman"/>
                <a:cs typeface="Times New Roman"/>
              </a:rPr>
              <a:t>encoding</a:t>
            </a:r>
            <a:r>
              <a:rPr dirty="0" sz="1200" spc="39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Specifies</a:t>
            </a:r>
            <a:r>
              <a:rPr dirty="0" sz="1400" spc="41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4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409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on</a:t>
            </a:r>
            <a:r>
              <a:rPr dirty="0" sz="1400" spc="4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4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basis</a:t>
            </a:r>
            <a:r>
              <a:rPr dirty="0" sz="1400" spc="41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dirty="0" sz="1400" spc="4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dirty="0" sz="1400" spc="409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decoding</a:t>
            </a:r>
            <a:r>
              <a:rPr dirty="0" sz="1400" spc="4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has</a:t>
            </a:r>
            <a:r>
              <a:rPr dirty="0" sz="1400" spc="41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409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be</a:t>
            </a:r>
            <a:r>
              <a:rPr dirty="0" sz="1400" spc="41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performed. </a:t>
            </a:r>
            <a:r>
              <a:rPr dirty="0" sz="1200" b="1">
                <a:latin typeface="Times New Roman"/>
                <a:cs typeface="Times New Roman"/>
              </a:rPr>
              <a:t>error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r>
              <a:rPr dirty="0" sz="1200" spc="80" b="1"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Decides</a:t>
            </a:r>
            <a:r>
              <a:rPr dirty="0" sz="1400" spc="7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how</a:t>
            </a:r>
            <a:r>
              <a:rPr dirty="0" sz="1400" spc="7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8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handle</a:t>
            </a:r>
            <a:r>
              <a:rPr dirty="0" sz="1400" spc="7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errors</a:t>
            </a:r>
            <a:r>
              <a:rPr dirty="0" sz="1400" spc="7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if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they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occur,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e.g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‘strict’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raises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Unicode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error</a:t>
            </a:r>
            <a:r>
              <a:rPr dirty="0" sz="1400" spc="8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dirty="0" sz="1400" spc="8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73139"/>
                </a:solidFill>
                <a:latin typeface="Times New Roman"/>
                <a:cs typeface="Times New Roman"/>
              </a:rPr>
              <a:t>case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dirty="0" sz="1400" spc="1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exception</a:t>
            </a:r>
            <a:r>
              <a:rPr dirty="0" sz="1400" spc="1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and</a:t>
            </a:r>
            <a:r>
              <a:rPr dirty="0" sz="1400" spc="1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‘ignore’</a:t>
            </a:r>
            <a:r>
              <a:rPr dirty="0" sz="1400" spc="1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ignores</a:t>
            </a:r>
            <a:r>
              <a:rPr dirty="0" sz="1400" spc="1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1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errors</a:t>
            </a:r>
            <a:r>
              <a:rPr dirty="0" sz="1400" spc="1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occurred.</a:t>
            </a:r>
            <a:r>
              <a:rPr dirty="0" sz="1400" spc="1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decode</a:t>
            </a:r>
            <a:r>
              <a:rPr dirty="0" sz="1400" spc="1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with</a:t>
            </a:r>
            <a:r>
              <a:rPr dirty="0" sz="1400" spc="1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error</a:t>
            </a:r>
            <a:r>
              <a:rPr dirty="0" sz="1400" spc="15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replace</a:t>
            </a:r>
            <a:r>
              <a:rPr dirty="0" sz="1400" spc="1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implements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dirty="0" sz="1400" spc="6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'replace'</a:t>
            </a:r>
            <a:r>
              <a:rPr dirty="0" sz="1400" spc="6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error</a:t>
            </a:r>
            <a:r>
              <a:rPr dirty="0" sz="1400" spc="6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handling.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8042" y="8340089"/>
            <a:ext cx="6985634" cy="14617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1755" marR="3891279">
              <a:lnSpc>
                <a:spcPts val="1610"/>
              </a:lnSpc>
              <a:spcBef>
                <a:spcPts val="140"/>
              </a:spcBef>
            </a:pP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dirty="0" sz="1400" spc="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=</a:t>
            </a:r>
            <a:r>
              <a:rPr dirty="0" sz="1400" spc="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'This</a:t>
            </a:r>
            <a:r>
              <a:rPr dirty="0" sz="1400" spc="3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</a:t>
            </a:r>
            <a:r>
              <a:rPr dirty="0" sz="1400" spc="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bit</a:t>
            </a:r>
            <a:r>
              <a:rPr dirty="0" sz="1400" spc="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möre</a:t>
            </a:r>
            <a:r>
              <a:rPr dirty="0" sz="1400" spc="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cömplex</a:t>
            </a:r>
            <a:r>
              <a:rPr dirty="0" sz="1400" spc="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sentence.'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print('Original</a:t>
            </a:r>
            <a:r>
              <a:rPr dirty="0" sz="1400" spc="114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string:',</a:t>
            </a:r>
            <a:r>
              <a:rPr dirty="0" sz="1400" spc="12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273139"/>
                </a:solidFill>
                <a:latin typeface="Times New Roman"/>
                <a:cs typeface="Times New Roman"/>
              </a:rPr>
              <a:t>a)</a:t>
            </a:r>
            <a:endParaRPr sz="1400">
              <a:latin typeface="Times New Roman"/>
              <a:cs typeface="Times New Roman"/>
            </a:endParaRPr>
          </a:p>
          <a:p>
            <a:pPr marL="118745">
              <a:lnSpc>
                <a:spcPts val="1530"/>
              </a:lnSpc>
            </a:pP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#</a:t>
            </a:r>
            <a:r>
              <a:rPr dirty="0" sz="1400" spc="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Encoding</a:t>
            </a:r>
            <a:r>
              <a:rPr dirty="0" sz="1400" spc="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dirty="0" sz="1400" spc="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UTF-</a:t>
            </a:r>
            <a:r>
              <a:rPr dirty="0" sz="1400" spc="-50">
                <a:solidFill>
                  <a:srgbClr val="273139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610"/>
              </a:lnSpc>
            </a:pP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encoded_bytes</a:t>
            </a:r>
            <a:r>
              <a:rPr dirty="0" sz="1400" spc="10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=</a:t>
            </a:r>
            <a:r>
              <a:rPr dirty="0" sz="1400" spc="1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a.encode('utf-8',</a:t>
            </a:r>
            <a:r>
              <a:rPr dirty="0" sz="1400" spc="9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'replace')</a:t>
            </a:r>
            <a:endParaRPr sz="1400">
              <a:latin typeface="Times New Roman"/>
              <a:cs typeface="Times New Roman"/>
            </a:endParaRPr>
          </a:p>
          <a:p>
            <a:pPr marL="71755" marR="2633980">
              <a:lnSpc>
                <a:spcPct val="95900"/>
              </a:lnSpc>
              <a:spcBef>
                <a:spcPts val="30"/>
              </a:spcBef>
            </a:pP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#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Trying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to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decode</a:t>
            </a:r>
            <a:r>
              <a:rPr dirty="0" sz="1400" spc="2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via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ASCII,</a:t>
            </a:r>
            <a:r>
              <a:rPr dirty="0" sz="1400" spc="4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which</a:t>
            </a:r>
            <a:r>
              <a:rPr dirty="0" sz="1400" spc="5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dirty="0" sz="1400" spc="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incorrect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decoded_correct</a:t>
            </a:r>
            <a:r>
              <a:rPr dirty="0" sz="1400" spc="1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=</a:t>
            </a:r>
            <a:r>
              <a:rPr dirty="0" sz="1400" spc="14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encoded_bytes.decode('utf-8',</a:t>
            </a:r>
            <a:r>
              <a:rPr dirty="0" sz="1400" spc="13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'replace')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print('Correctly</a:t>
            </a:r>
            <a:r>
              <a:rPr dirty="0" sz="1400" spc="11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Decoded</a:t>
            </a:r>
            <a:r>
              <a:rPr dirty="0" sz="1400" spc="105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73139"/>
                </a:solidFill>
                <a:latin typeface="Times New Roman"/>
                <a:cs typeface="Times New Roman"/>
              </a:rPr>
              <a:t>string:',</a:t>
            </a:r>
            <a:r>
              <a:rPr dirty="0" sz="1400" spc="10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73139"/>
                </a:solidFill>
                <a:latin typeface="Times New Roman"/>
                <a:cs typeface="Times New Roman"/>
              </a:rPr>
              <a:t>decoded_correct)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360425"/>
            <a:ext cx="6955155" cy="272415"/>
          </a:xfrm>
          <a:custGeom>
            <a:avLst/>
            <a:gdLst/>
            <a:ahLst/>
            <a:cxnLst/>
            <a:rect l="l" t="t" r="r" b="b"/>
            <a:pathLst>
              <a:path w="6955155" h="272415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0" y="38112"/>
                </a:lnTo>
                <a:lnTo>
                  <a:pt x="0" y="233934"/>
                </a:lnTo>
                <a:lnTo>
                  <a:pt x="0" y="272034"/>
                </a:lnTo>
                <a:lnTo>
                  <a:pt x="38100" y="272034"/>
                </a:lnTo>
                <a:lnTo>
                  <a:pt x="6916674" y="272034"/>
                </a:lnTo>
                <a:lnTo>
                  <a:pt x="6954774" y="272034"/>
                </a:lnTo>
                <a:lnTo>
                  <a:pt x="6954774" y="233934"/>
                </a:lnTo>
                <a:lnTo>
                  <a:pt x="6954774" y="38112"/>
                </a:lnTo>
                <a:lnTo>
                  <a:pt x="6916674" y="38112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03275" y="379730"/>
            <a:ext cx="6955155" cy="176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95"/>
              </a:spcBef>
            </a:pPr>
            <a:r>
              <a:rPr dirty="0" sz="1100" spc="55">
                <a:latin typeface="Calibri"/>
                <a:cs typeface="Calibri"/>
              </a:rPr>
              <a:t>EXECUTE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PHP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FILE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PYTHON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step;1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create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p1.php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</a:pPr>
            <a:r>
              <a:rPr dirty="0" sz="1000" spc="-10">
                <a:latin typeface="Calibri"/>
                <a:cs typeface="Calibri"/>
              </a:rPr>
              <a:t>&lt;?php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Echo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“hello”;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</a:pPr>
            <a:r>
              <a:rPr dirty="0" sz="1000" spc="-25">
                <a:latin typeface="Calibri"/>
                <a:cs typeface="Calibri"/>
              </a:rPr>
              <a:t>?&gt;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Step:2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create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python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file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same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path.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375" y="2311145"/>
            <a:ext cx="6878955" cy="917575"/>
          </a:xfrm>
          <a:prstGeom prst="rect">
            <a:avLst/>
          </a:prstGeom>
          <a:solidFill>
            <a:srgbClr val="1E1E1E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1230"/>
              </a:lnSpc>
            </a:pPr>
            <a:r>
              <a:rPr dirty="0" sz="1100">
                <a:solidFill>
                  <a:srgbClr val="C585C0"/>
                </a:solidFill>
                <a:latin typeface="Consolas"/>
                <a:cs typeface="Consolas"/>
              </a:rPr>
              <a:t>import</a:t>
            </a:r>
            <a:r>
              <a:rPr dirty="0" sz="1100" spc="-45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4EC8AF"/>
                </a:solidFill>
                <a:latin typeface="Consolas"/>
                <a:cs typeface="Consolas"/>
              </a:rPr>
              <a:t>subprocess</a:t>
            </a:r>
            <a:endParaRPr sz="1100">
              <a:latin typeface="Consolas"/>
              <a:cs typeface="Consolas"/>
            </a:endParaRPr>
          </a:p>
          <a:p>
            <a:pPr marL="19050" marR="1781175">
              <a:lnSpc>
                <a:spcPct val="112300"/>
              </a:lnSpc>
              <a:spcBef>
                <a:spcPts val="5"/>
              </a:spcBef>
            </a:pPr>
            <a:r>
              <a:rPr dirty="0" sz="1100">
                <a:solidFill>
                  <a:srgbClr val="9CDCFD"/>
                </a:solidFill>
                <a:latin typeface="Consolas"/>
                <a:cs typeface="Consolas"/>
              </a:rPr>
              <a:t>proc</a:t>
            </a:r>
            <a:r>
              <a:rPr dirty="0" sz="1100" spc="-3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1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4EC8AF"/>
                </a:solidFill>
                <a:latin typeface="Consolas"/>
                <a:cs typeface="Consolas"/>
              </a:rPr>
              <a:t>subprocess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100">
                <a:solidFill>
                  <a:srgbClr val="4EC8AF"/>
                </a:solidFill>
                <a:latin typeface="Consolas"/>
                <a:cs typeface="Consolas"/>
              </a:rPr>
              <a:t>Popen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100">
                <a:solidFill>
                  <a:srgbClr val="CE9178"/>
                </a:solidFill>
                <a:latin typeface="Consolas"/>
                <a:cs typeface="Consolas"/>
              </a:rPr>
              <a:t>"php</a:t>
            </a:r>
            <a:r>
              <a:rPr dirty="0" sz="1100" spc="-2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c:/wamp/www/test/p1.php"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shell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stdout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4EC8AF"/>
                </a:solidFill>
                <a:latin typeface="Consolas"/>
                <a:cs typeface="Consolas"/>
              </a:rPr>
              <a:t>subprocess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PIPE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19050" marR="4085590">
              <a:lnSpc>
                <a:spcPct val="112300"/>
              </a:lnSpc>
              <a:spcBef>
                <a:spcPts val="5"/>
              </a:spcBef>
            </a:pPr>
            <a:r>
              <a:rPr dirty="0" sz="1100">
                <a:solidFill>
                  <a:srgbClr val="9CDCFD"/>
                </a:solidFill>
                <a:latin typeface="Consolas"/>
                <a:cs typeface="Consolas"/>
              </a:rPr>
              <a:t>script_response</a:t>
            </a:r>
            <a:r>
              <a:rPr dirty="0" sz="1100" spc="-55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100" spc="-6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proc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stdout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CDCAA"/>
                </a:solidFill>
                <a:latin typeface="Consolas"/>
                <a:cs typeface="Consolas"/>
              </a:rPr>
              <a:t>read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() </a:t>
            </a:r>
            <a:r>
              <a:rPr dirty="0" sz="1100" spc="-10">
                <a:solidFill>
                  <a:srgbClr val="DCDCAA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9CDCFD"/>
                </a:solidFill>
                <a:latin typeface="Consolas"/>
                <a:cs typeface="Consolas"/>
              </a:rPr>
              <a:t>script_response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725" y="3337051"/>
            <a:ext cx="30949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Calibri"/>
                <a:cs typeface="Calibri"/>
              </a:rPr>
              <a:t>Note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if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not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error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like</a:t>
            </a:r>
            <a:r>
              <a:rPr dirty="0" sz="1000" spc="-10">
                <a:latin typeface="Calibri"/>
                <a:cs typeface="Calibri"/>
              </a:rPr>
              <a:t> -</a:t>
            </a:r>
            <a:r>
              <a:rPr dirty="0" sz="1000">
                <a:latin typeface="Calibri"/>
                <a:cs typeface="Calibri"/>
              </a:rPr>
              <a:t>&gt;&gt;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environmental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variable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php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564641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69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84988" y="1868410"/>
            <a:ext cx="6991350" cy="222885"/>
          </a:xfrm>
          <a:custGeom>
            <a:avLst/>
            <a:gdLst/>
            <a:ahLst/>
            <a:cxnLst/>
            <a:rect l="l" t="t" r="r" b="b"/>
            <a:pathLst>
              <a:path w="6991350" h="222885">
                <a:moveTo>
                  <a:pt x="6985241" y="0"/>
                </a:moveTo>
                <a:lnTo>
                  <a:pt x="6108" y="0"/>
                </a:lnTo>
                <a:lnTo>
                  <a:pt x="0" y="0"/>
                </a:lnTo>
                <a:lnTo>
                  <a:pt x="0" y="6108"/>
                </a:lnTo>
                <a:lnTo>
                  <a:pt x="0" y="222516"/>
                </a:lnTo>
                <a:lnTo>
                  <a:pt x="6108" y="222516"/>
                </a:lnTo>
                <a:lnTo>
                  <a:pt x="6108" y="6108"/>
                </a:lnTo>
                <a:lnTo>
                  <a:pt x="6985241" y="6108"/>
                </a:lnTo>
                <a:lnTo>
                  <a:pt x="6985241" y="0"/>
                </a:lnTo>
                <a:close/>
              </a:path>
              <a:path w="6991350" h="222885">
                <a:moveTo>
                  <a:pt x="6991350" y="0"/>
                </a:moveTo>
                <a:lnTo>
                  <a:pt x="6985254" y="0"/>
                </a:lnTo>
                <a:lnTo>
                  <a:pt x="6985254" y="6108"/>
                </a:lnTo>
                <a:lnTo>
                  <a:pt x="6985254" y="222516"/>
                </a:lnTo>
                <a:lnTo>
                  <a:pt x="6991350" y="222516"/>
                </a:lnTo>
                <a:lnTo>
                  <a:pt x="6991350" y="6108"/>
                </a:lnTo>
                <a:lnTo>
                  <a:pt x="6991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1096" y="307034"/>
            <a:ext cx="6979284" cy="19983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325"/>
              </a:spcBef>
            </a:pPr>
            <a:r>
              <a:rPr dirty="0" sz="1400">
                <a:latin typeface="Times New Roman"/>
                <a:cs typeface="Times New Roman"/>
              </a:rPr>
              <a:t>!Hello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World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229"/>
              </a:spcBef>
            </a:pPr>
            <a:r>
              <a:rPr dirty="0" sz="1400" spc="60">
                <a:latin typeface="Times New Roman"/>
                <a:cs typeface="Times New Roman"/>
              </a:rPr>
              <a:t>SHELL_EXEC()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METHOD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69215" marR="62230">
              <a:lnSpc>
                <a:spcPts val="1610"/>
              </a:lnSpc>
              <a:spcBef>
                <a:spcPts val="340"/>
              </a:spcBef>
            </a:pP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via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shell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complete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string.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shell_exec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alias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backtick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operator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535"/>
              </a:lnSpc>
            </a:pPr>
            <a:r>
              <a:rPr dirty="0" sz="1400" spc="-10"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65024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shell_exec(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$cmd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69215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example: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list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directory</a:t>
            </a:r>
            <a:endParaRPr sz="1400">
              <a:latin typeface="Times New Roman"/>
              <a:cs typeface="Times New Roman"/>
            </a:endParaRPr>
          </a:p>
          <a:p>
            <a:pPr marL="69215" marR="4911090">
              <a:lnSpc>
                <a:spcPts val="1610"/>
              </a:lnSpc>
              <a:spcBef>
                <a:spcPts val="195"/>
              </a:spcBef>
            </a:pPr>
            <a:r>
              <a:rPr dirty="0" sz="1400">
                <a:latin typeface="Times New Roman"/>
                <a:cs typeface="Times New Roman"/>
              </a:rPr>
              <a:t>$output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shell_exec(‘dir'); </a:t>
            </a:r>
            <a:r>
              <a:rPr dirty="0" sz="1400">
                <a:latin typeface="Times New Roman"/>
                <a:cs typeface="Times New Roman"/>
              </a:rPr>
              <a:t>echo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"$output";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4988" y="2090940"/>
            <a:ext cx="6991350" cy="222885"/>
          </a:xfrm>
          <a:custGeom>
            <a:avLst/>
            <a:gdLst/>
            <a:ahLst/>
            <a:cxnLst/>
            <a:rect l="l" t="t" r="r" b="b"/>
            <a:pathLst>
              <a:path w="6991350" h="222885">
                <a:moveTo>
                  <a:pt x="6985241" y="216382"/>
                </a:moveTo>
                <a:lnTo>
                  <a:pt x="6108" y="216382"/>
                </a:lnTo>
                <a:lnTo>
                  <a:pt x="6108" y="0"/>
                </a:lnTo>
                <a:lnTo>
                  <a:pt x="0" y="0"/>
                </a:lnTo>
                <a:lnTo>
                  <a:pt x="0" y="216382"/>
                </a:lnTo>
                <a:lnTo>
                  <a:pt x="0" y="222491"/>
                </a:lnTo>
                <a:lnTo>
                  <a:pt x="6096" y="222491"/>
                </a:lnTo>
                <a:lnTo>
                  <a:pt x="6985241" y="222491"/>
                </a:lnTo>
                <a:lnTo>
                  <a:pt x="6985241" y="216382"/>
                </a:lnTo>
                <a:close/>
              </a:path>
              <a:path w="6991350" h="222885">
                <a:moveTo>
                  <a:pt x="6991350" y="0"/>
                </a:moveTo>
                <a:lnTo>
                  <a:pt x="6985254" y="0"/>
                </a:lnTo>
                <a:lnTo>
                  <a:pt x="6985254" y="216382"/>
                </a:lnTo>
                <a:lnTo>
                  <a:pt x="6985254" y="222491"/>
                </a:lnTo>
                <a:lnTo>
                  <a:pt x="6991350" y="222491"/>
                </a:lnTo>
                <a:lnTo>
                  <a:pt x="6991350" y="216395"/>
                </a:lnTo>
                <a:lnTo>
                  <a:pt x="6991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88042" y="2313431"/>
            <a:ext cx="6985634" cy="281940"/>
          </a:xfrm>
          <a:prstGeom prst="rect">
            <a:avLst/>
          </a:prstGeom>
          <a:solidFill>
            <a:srgbClr val="DBE4F0"/>
          </a:solidFill>
        </p:spPr>
        <p:txBody>
          <a:bodyPr wrap="square" lIns="0" tIns="2730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215"/>
              </a:spcBef>
            </a:pPr>
            <a:r>
              <a:rPr dirty="0" sz="1400" spc="55">
                <a:latin typeface="Times New Roman"/>
                <a:cs typeface="Times New Roman"/>
              </a:rPr>
              <a:t>EXEC()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METHOD: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3276" y="2314193"/>
            <a:ext cx="6955155" cy="281305"/>
          </a:xfrm>
          <a:custGeom>
            <a:avLst/>
            <a:gdLst/>
            <a:ahLst/>
            <a:cxnLst/>
            <a:rect l="l" t="t" r="r" b="b"/>
            <a:pathLst>
              <a:path w="6955155" h="2813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0" y="243078"/>
                </a:lnTo>
                <a:lnTo>
                  <a:pt x="0" y="281178"/>
                </a:lnTo>
                <a:lnTo>
                  <a:pt x="38100" y="281178"/>
                </a:lnTo>
                <a:lnTo>
                  <a:pt x="38100" y="243078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6955155" h="281305">
                <a:moveTo>
                  <a:pt x="6954774" y="0"/>
                </a:moveTo>
                <a:lnTo>
                  <a:pt x="6916674" y="0"/>
                </a:lnTo>
                <a:lnTo>
                  <a:pt x="6916674" y="38100"/>
                </a:lnTo>
                <a:lnTo>
                  <a:pt x="6916674" y="243078"/>
                </a:lnTo>
                <a:lnTo>
                  <a:pt x="6916674" y="281178"/>
                </a:lnTo>
                <a:lnTo>
                  <a:pt x="6954774" y="281178"/>
                </a:lnTo>
                <a:lnTo>
                  <a:pt x="6954774" y="243078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47725" y="2571242"/>
            <a:ext cx="6864350" cy="10566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exec()is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execute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external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last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output.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It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properly.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400" spc="-10"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12700" marR="4339590" indent="45656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exec(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$command,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$output) </a:t>
            </a:r>
            <a:r>
              <a:rPr dirty="0" sz="1400">
                <a:latin typeface="Times New Roman"/>
                <a:cs typeface="Times New Roman"/>
              </a:rPr>
              <a:t>example: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8042" y="3621023"/>
            <a:ext cx="6985634" cy="44005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1755" marR="5391785">
              <a:lnSpc>
                <a:spcPts val="1610"/>
              </a:lnSpc>
              <a:spcBef>
                <a:spcPts val="140"/>
              </a:spcBef>
            </a:pPr>
            <a:r>
              <a:rPr dirty="0" sz="1400" spc="-10">
                <a:latin typeface="Times New Roman"/>
                <a:cs typeface="Times New Roman"/>
              </a:rPr>
              <a:t>exec("dir",$output1); </a:t>
            </a:r>
            <a:r>
              <a:rPr dirty="0" sz="1400">
                <a:latin typeface="Times New Roman"/>
                <a:cs typeface="Times New Roman"/>
              </a:rPr>
              <a:t>echo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$output1;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3276" y="4268723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38112"/>
                </a:moveTo>
                <a:lnTo>
                  <a:pt x="6916674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12"/>
                </a:lnTo>
                <a:close/>
              </a:path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16674" y="38100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03275" y="4253433"/>
            <a:ext cx="6955155" cy="7156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25"/>
              </a:spcBef>
            </a:pPr>
            <a:r>
              <a:rPr dirty="0" u="sng" sz="14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SYSTEM()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57150" marR="120014">
              <a:lnSpc>
                <a:spcPts val="1610"/>
              </a:lnSpc>
              <a:spcBef>
                <a:spcPts val="340"/>
              </a:spcBef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immediately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presumably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text. 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6642" y="5166359"/>
            <a:ext cx="6757034" cy="44005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1755" marR="4994275">
              <a:lnSpc>
                <a:spcPts val="1610"/>
              </a:lnSpc>
              <a:spcBef>
                <a:spcPts val="140"/>
              </a:spcBef>
            </a:pPr>
            <a:r>
              <a:rPr dirty="0" sz="1400" spc="-10">
                <a:latin typeface="Times New Roman"/>
                <a:cs typeface="Times New Roman"/>
              </a:rPr>
              <a:t>system("dir",$output1); </a:t>
            </a:r>
            <a:r>
              <a:rPr dirty="0" sz="1400">
                <a:latin typeface="Times New Roman"/>
                <a:cs typeface="Times New Roman"/>
              </a:rPr>
              <a:t>echo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$output1;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03276" y="5814059"/>
            <a:ext cx="6955155" cy="281305"/>
          </a:xfrm>
          <a:custGeom>
            <a:avLst/>
            <a:gdLst/>
            <a:ahLst/>
            <a:cxnLst/>
            <a:rect l="l" t="t" r="r" b="b"/>
            <a:pathLst>
              <a:path w="6955155" h="281304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3078"/>
                </a:lnTo>
                <a:lnTo>
                  <a:pt x="0" y="281178"/>
                </a:lnTo>
                <a:lnTo>
                  <a:pt x="38100" y="281178"/>
                </a:lnTo>
                <a:lnTo>
                  <a:pt x="6916674" y="281178"/>
                </a:lnTo>
                <a:lnTo>
                  <a:pt x="6954774" y="281178"/>
                </a:lnTo>
                <a:lnTo>
                  <a:pt x="6954774" y="243078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03275" y="5798006"/>
            <a:ext cx="6955155" cy="71628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34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marL="57150" marR="48895">
              <a:lnSpc>
                <a:spcPts val="1610"/>
              </a:lnSpc>
              <a:spcBef>
                <a:spcPts val="345"/>
              </a:spcBef>
              <a:tabLst>
                <a:tab pos="843915" algn="l"/>
                <a:tab pos="3059430" algn="l"/>
                <a:tab pos="3946525" algn="l"/>
                <a:tab pos="4378960" algn="l"/>
                <a:tab pos="5364480" algn="l"/>
                <a:tab pos="5904865" algn="l"/>
              </a:tabLst>
            </a:pP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5F6268"/>
                </a:solidFill>
                <a:latin typeface="Times New Roman"/>
                <a:cs typeface="Times New Roman"/>
              </a:rPr>
              <a:t>OS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	module</a:t>
            </a:r>
            <a:r>
              <a:rPr dirty="0" sz="1400" spc="-45" b="1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Python</a:t>
            </a:r>
            <a:r>
              <a:rPr dirty="0" sz="1400" spc="-40" b="1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155"/>
                </a:solidFill>
                <a:latin typeface="Times New Roman"/>
                <a:cs typeface="Times New Roman"/>
              </a:rPr>
              <a:t>provides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	</a:t>
            </a:r>
            <a:r>
              <a:rPr dirty="0" sz="1400" spc="-10">
                <a:solidFill>
                  <a:srgbClr val="4D5155"/>
                </a:solidFill>
                <a:latin typeface="Times New Roman"/>
                <a:cs typeface="Times New Roman"/>
              </a:rPr>
              <a:t>functions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	</a:t>
            </a:r>
            <a:r>
              <a:rPr dirty="0" sz="1400" spc="-25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	</a:t>
            </a:r>
            <a:r>
              <a:rPr dirty="0" sz="1400" spc="-10">
                <a:solidFill>
                  <a:srgbClr val="4D5155"/>
                </a:solidFill>
                <a:latin typeface="Times New Roman"/>
                <a:cs typeface="Times New Roman"/>
              </a:rPr>
              <a:t>interacting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	</a:t>
            </a:r>
            <a:r>
              <a:rPr dirty="0" sz="1400" spc="-20">
                <a:solidFill>
                  <a:srgbClr val="4D5155"/>
                </a:solidFill>
                <a:latin typeface="Times New Roman"/>
                <a:cs typeface="Times New Roman"/>
              </a:rPr>
              <a:t>with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	the</a:t>
            </a:r>
            <a:r>
              <a:rPr dirty="0" sz="1400" spc="-2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5F6268"/>
                </a:solidFill>
                <a:latin typeface="Times New Roman"/>
                <a:cs typeface="Times New Roman"/>
              </a:rPr>
              <a:t>operating 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system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r>
              <a:rPr dirty="0" sz="1400" spc="-4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OS</a:t>
            </a:r>
            <a:r>
              <a:rPr dirty="0" sz="1400" spc="-40" b="1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comes</a:t>
            </a:r>
            <a:r>
              <a:rPr dirty="0" sz="1400" spc="-4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under</a:t>
            </a:r>
            <a:r>
              <a:rPr dirty="0" sz="1400" spc="-4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Python's</a:t>
            </a:r>
            <a:r>
              <a:rPr dirty="0" sz="1400" spc="-35" b="1">
                <a:solidFill>
                  <a:srgbClr val="5F626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standard</a:t>
            </a:r>
            <a:r>
              <a:rPr dirty="0" sz="1400" spc="-4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155"/>
                </a:solidFill>
                <a:latin typeface="Times New Roman"/>
                <a:cs typeface="Times New Roman"/>
              </a:rPr>
              <a:t>utility</a:t>
            </a:r>
            <a:r>
              <a:rPr dirty="0" sz="1400" spc="-4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F6268"/>
                </a:solidFill>
                <a:latin typeface="Times New Roman"/>
                <a:cs typeface="Times New Roman"/>
              </a:rPr>
              <a:t>modules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covering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following: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7631" y="6479539"/>
            <a:ext cx="1108710" cy="1261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1645"/>
              </a:lnSpc>
              <a:spcBef>
                <a:spcPts val="95"/>
              </a:spcBef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os.chdir()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os.mkdir()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os.remove()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os.rmdir()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10"/>
              </a:lnSpc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os.path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645"/>
              </a:lnSpc>
              <a:buSzPct val="71428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10">
                <a:latin typeface="Times New Roman"/>
                <a:cs typeface="Times New Roman"/>
              </a:rPr>
              <a:t>read()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28116" y="6479539"/>
            <a:ext cx="999490" cy="126111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5"/>
              </a:spcBef>
            </a:pPr>
            <a:r>
              <a:rPr dirty="0" sz="1400" spc="-10">
                <a:latin typeface="Times New Roman"/>
                <a:cs typeface="Times New Roman"/>
              </a:rPr>
              <a:t>os.getcwd() os.makedirs() os.rename() os.walk() write()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close()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07086" y="8344661"/>
            <a:ext cx="6913245" cy="238760"/>
          </a:xfrm>
          <a:custGeom>
            <a:avLst/>
            <a:gdLst/>
            <a:ahLst/>
            <a:cxnLst/>
            <a:rect l="l" t="t" r="r" b="b"/>
            <a:pathLst>
              <a:path w="6913245" h="238759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47725" y="7910499"/>
            <a:ext cx="6866255" cy="231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latin typeface="Times New Roman"/>
                <a:cs typeface="Times New Roman"/>
              </a:rPr>
              <a:t>firstly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“import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os”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>
              <a:lnSpc>
                <a:spcPts val="1645"/>
              </a:lnSpc>
              <a:spcBef>
                <a:spcPts val="5"/>
              </a:spcBef>
            </a:pPr>
            <a:r>
              <a:rPr dirty="0" sz="1400" spc="60">
                <a:solidFill>
                  <a:srgbClr val="233E5F"/>
                </a:solidFill>
                <a:latin typeface="Times New Roman"/>
                <a:cs typeface="Times New Roman"/>
              </a:rPr>
              <a:t>OS.CHDIR()</a:t>
            </a:r>
            <a:r>
              <a:rPr dirty="0" sz="1400" spc="210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33E5F"/>
                </a:solidFill>
                <a:latin typeface="Times New Roman"/>
                <a:cs typeface="Times New Roman"/>
              </a:rPr>
              <a:t>AND</a:t>
            </a:r>
            <a:r>
              <a:rPr dirty="0" sz="1400" spc="204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 spc="45">
                <a:solidFill>
                  <a:srgbClr val="233E5F"/>
                </a:solidFill>
                <a:latin typeface="Times New Roman"/>
                <a:cs typeface="Times New Roman"/>
              </a:rPr>
              <a:t>OS.GETCWD()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-635">
              <a:lnSpc>
                <a:spcPct val="95900"/>
              </a:lnSpc>
              <a:spcBef>
                <a:spcPts val="3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os.chdir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we’re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running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Python </a:t>
            </a:r>
            <a:r>
              <a:rPr dirty="0" sz="1400">
                <a:latin typeface="Times New Roman"/>
                <a:cs typeface="Times New Roman"/>
              </a:rPr>
              <a:t>session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in.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actually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currently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in,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would </a:t>
            </a:r>
            <a:r>
              <a:rPr dirty="0" sz="1400">
                <a:latin typeface="Times New Roman"/>
                <a:cs typeface="Times New Roman"/>
              </a:rPr>
              <a:t>call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os.getcwd().</a:t>
            </a:r>
            <a:endParaRPr sz="1400">
              <a:latin typeface="Times New Roman"/>
              <a:cs typeface="Times New Roman"/>
            </a:endParaRPr>
          </a:p>
          <a:p>
            <a:pPr marL="12700" marR="5664835" indent="-635">
              <a:lnSpc>
                <a:spcPts val="161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getcwd() 'C:\\Python27'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chdir("c:\Users\mike\Documents")</a:t>
            </a:r>
            <a:endParaRPr sz="1400">
              <a:latin typeface="Times New Roman"/>
              <a:cs typeface="Times New Roman"/>
            </a:endParaRPr>
          </a:p>
          <a:p>
            <a:pPr marL="12700" marR="4785995" indent="-63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getcwd() 'c:\\Users\\mike\\Documents'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7086" y="1187957"/>
            <a:ext cx="9525" cy="229870"/>
          </a:xfrm>
          <a:custGeom>
            <a:avLst/>
            <a:gdLst/>
            <a:ahLst/>
            <a:cxnLst/>
            <a:rect l="l" t="t" r="r" b="b"/>
            <a:pathLst>
              <a:path w="9525" h="229869">
                <a:moveTo>
                  <a:pt x="9143" y="0"/>
                </a:moveTo>
                <a:lnTo>
                  <a:pt x="0" y="0"/>
                </a:lnTo>
                <a:lnTo>
                  <a:pt x="0" y="229361"/>
                </a:lnTo>
                <a:lnTo>
                  <a:pt x="9143" y="229361"/>
                </a:lnTo>
                <a:lnTo>
                  <a:pt x="91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7086" y="4280153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6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7086" y="6973061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59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7086" y="8439150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59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4386" y="540473"/>
            <a:ext cx="6938645" cy="95789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65405" marR="24130">
              <a:lnSpc>
                <a:spcPts val="1610"/>
              </a:lnSpc>
              <a:spcBef>
                <a:spcPts val="21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above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started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default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run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IDLE.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folders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os.chdir()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Finally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os.getcwd()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  <a:tabLst>
                <a:tab pos="6925309" algn="l"/>
              </a:tabLst>
            </a:pPr>
            <a:r>
              <a:rPr dirty="0" u="sng" sz="1400" spc="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second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make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sure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changed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folder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successfully.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45"/>
              </a:lnSpc>
              <a:spcBef>
                <a:spcPts val="210"/>
              </a:spcBef>
            </a:pPr>
            <a:r>
              <a:rPr dirty="0" sz="1400" spc="55">
                <a:solidFill>
                  <a:srgbClr val="233E5F"/>
                </a:solidFill>
                <a:latin typeface="Times New Roman"/>
                <a:cs typeface="Times New Roman"/>
              </a:rPr>
              <a:t>OS.MKDIR()</a:t>
            </a:r>
            <a:r>
              <a:rPr dirty="0" sz="1400" spc="235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33E5F"/>
                </a:solidFill>
                <a:latin typeface="Times New Roman"/>
                <a:cs typeface="Times New Roman"/>
              </a:rPr>
              <a:t>AND</a:t>
            </a:r>
            <a:r>
              <a:rPr dirty="0" sz="1400" spc="229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 spc="50">
                <a:solidFill>
                  <a:srgbClr val="233E5F"/>
                </a:solidFill>
                <a:latin typeface="Times New Roman"/>
                <a:cs typeface="Times New Roman"/>
              </a:rPr>
              <a:t>OS.MAKEDIRS()</a:t>
            </a:r>
            <a:endParaRPr sz="1400">
              <a:latin typeface="Times New Roman"/>
              <a:cs typeface="Times New Roman"/>
            </a:endParaRPr>
          </a:p>
          <a:p>
            <a:pPr marL="65405" marR="2349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creating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directories.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os.mkdir()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single </a:t>
            </a:r>
            <a:r>
              <a:rPr dirty="0" sz="1400">
                <a:latin typeface="Times New Roman"/>
                <a:cs typeface="Times New Roman"/>
              </a:rPr>
              <a:t>folder.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out: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mkdir("test")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'C:\wamp\www\test\pytest'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mkdir(path)</a:t>
            </a:r>
            <a:endParaRPr sz="1400">
              <a:latin typeface="Times New Roman"/>
              <a:cs typeface="Times New Roman"/>
            </a:endParaRPr>
          </a:p>
          <a:p>
            <a:pPr marL="6604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test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directory.</a:t>
            </a:r>
            <a:endParaRPr sz="1400">
              <a:latin typeface="Times New Roman"/>
              <a:cs typeface="Times New Roman"/>
            </a:endParaRPr>
          </a:p>
          <a:p>
            <a:pPr algn="just" marL="66040" marR="22860" indent="43815">
              <a:lnSpc>
                <a:spcPct val="9580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os.makedirs()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intermediate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don’t </a:t>
            </a:r>
            <a:r>
              <a:rPr dirty="0" sz="1400">
                <a:latin typeface="Times New Roman"/>
                <a:cs typeface="Times New Roman"/>
              </a:rPr>
              <a:t>already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Basically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nested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find </a:t>
            </a:r>
            <a:r>
              <a:rPr dirty="0" sz="1400">
                <a:latin typeface="Times New Roman"/>
                <a:cs typeface="Times New Roman"/>
              </a:rPr>
              <a:t>myself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doing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lot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log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dated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structure,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like </a:t>
            </a:r>
            <a:r>
              <a:rPr dirty="0" sz="1400" spc="-10">
                <a:latin typeface="Times New Roman"/>
                <a:cs typeface="Times New Roman"/>
              </a:rPr>
              <a:t>Year/Month/Day.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marL="66040">
              <a:lnSpc>
                <a:spcPts val="157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C:\wamp\www\test\pytest\2014\02\19'</a:t>
            </a:r>
            <a:endParaRPr sz="1400">
              <a:latin typeface="Times New Roman"/>
              <a:cs typeface="Times New Roman"/>
            </a:endParaRPr>
          </a:p>
          <a:p>
            <a:pPr marL="6604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makedirs(path)</a:t>
            </a:r>
            <a:endParaRPr sz="1400">
              <a:latin typeface="Times New Roman"/>
              <a:cs typeface="Times New Roman"/>
            </a:endParaRPr>
          </a:p>
          <a:p>
            <a:pPr marL="110489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pytest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2014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another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inside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it</a:t>
            </a:r>
            <a:endParaRPr sz="1400">
              <a:latin typeface="Times New Roman"/>
              <a:cs typeface="Times New Roman"/>
            </a:endParaRPr>
          </a:p>
          <a:p>
            <a:pPr marL="21590">
              <a:lnSpc>
                <a:spcPts val="1645"/>
              </a:lnSpc>
              <a:tabLst>
                <a:tab pos="6925309" algn="l"/>
              </a:tabLst>
            </a:pP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also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contained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folder.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Try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out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yourself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valid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path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system.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45"/>
              </a:lnSpc>
              <a:spcBef>
                <a:spcPts val="200"/>
              </a:spcBef>
            </a:pPr>
            <a:r>
              <a:rPr dirty="0" sz="1400" spc="55">
                <a:solidFill>
                  <a:srgbClr val="233E5F"/>
                </a:solidFill>
                <a:latin typeface="Times New Roman"/>
                <a:cs typeface="Times New Roman"/>
              </a:rPr>
              <a:t>OS.REMOVE()</a:t>
            </a:r>
            <a:r>
              <a:rPr dirty="0" sz="1400" spc="235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33E5F"/>
                </a:solidFill>
                <a:latin typeface="Times New Roman"/>
                <a:cs typeface="Times New Roman"/>
              </a:rPr>
              <a:t>AND</a:t>
            </a:r>
            <a:r>
              <a:rPr dirty="0" sz="1400" spc="229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 spc="45">
                <a:solidFill>
                  <a:srgbClr val="233E5F"/>
                </a:solidFill>
                <a:latin typeface="Times New Roman"/>
                <a:cs typeface="Times New Roman"/>
              </a:rPr>
              <a:t>OS.RMDIR()</a:t>
            </a:r>
            <a:endParaRPr sz="1400">
              <a:latin typeface="Times New Roman"/>
              <a:cs typeface="Times New Roman"/>
            </a:endParaRPr>
          </a:p>
          <a:p>
            <a:pPr algn="just" marL="66040" marR="24765" indent="-63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os.remove()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os.rmdir()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deleting</a:t>
            </a:r>
            <a:r>
              <a:rPr dirty="0" sz="1400" spc="28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80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directories respectively.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os.remove()</a:t>
            </a:r>
            <a:r>
              <a:rPr dirty="0" sz="1400" spc="-1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just" marL="66040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remove("test.txt")</a:t>
            </a:r>
            <a:endParaRPr sz="1400">
              <a:latin typeface="Times New Roman"/>
              <a:cs typeface="Times New Roman"/>
            </a:endParaRPr>
          </a:p>
          <a:p>
            <a:pPr algn="just" marL="66040" marR="2286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snippet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attempt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test.txt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your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working </a:t>
            </a:r>
            <a:r>
              <a:rPr dirty="0" sz="1400">
                <a:latin typeface="Times New Roman"/>
                <a:cs typeface="Times New Roman"/>
              </a:rPr>
              <a:t>directory.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cannot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receive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sort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error.</a:t>
            </a:r>
            <a:endParaRPr sz="1400">
              <a:latin typeface="Times New Roman"/>
              <a:cs typeface="Times New Roman"/>
            </a:endParaRPr>
          </a:p>
          <a:p>
            <a:pPr algn="just" marL="110489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os.rmdir()</a:t>
            </a:r>
            <a:r>
              <a:rPr dirty="0" sz="1400" spc="-1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algn="just" marL="6604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rmdir("pytest")</a:t>
            </a:r>
            <a:endParaRPr sz="1400">
              <a:latin typeface="Times New Roman"/>
              <a:cs typeface="Times New Roman"/>
            </a:endParaRPr>
          </a:p>
          <a:p>
            <a:pPr algn="just" marL="66040" marR="2222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above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attempt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pytest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your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working </a:t>
            </a:r>
            <a:r>
              <a:rPr dirty="0" sz="1400">
                <a:latin typeface="Times New Roman"/>
                <a:cs typeface="Times New Roman"/>
              </a:rPr>
              <a:t>directory.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it’s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successful,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longer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exists.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raised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permission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directory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empty.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might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os.removedirs()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remove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nested</a:t>
            </a:r>
            <a:endParaRPr sz="1400">
              <a:latin typeface="Times New Roman"/>
              <a:cs typeface="Times New Roman"/>
            </a:endParaRPr>
          </a:p>
          <a:p>
            <a:pPr algn="just" marL="21590">
              <a:lnSpc>
                <a:spcPts val="1565"/>
              </a:lnSpc>
              <a:tabLst>
                <a:tab pos="6925309" algn="l"/>
              </a:tabLst>
            </a:pPr>
            <a:r>
              <a:rPr dirty="0" u="sng" sz="1400" spc="-4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empty</a:t>
            </a:r>
            <a:r>
              <a:rPr dirty="0" u="sng" sz="1400" spc="-4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directories</a:t>
            </a:r>
            <a:r>
              <a:rPr dirty="0" u="sng" sz="1400" spc="-4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recursively.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45"/>
              </a:lnSpc>
              <a:spcBef>
                <a:spcPts val="200"/>
              </a:spcBef>
            </a:pPr>
            <a:r>
              <a:rPr dirty="0" sz="1400" spc="60">
                <a:solidFill>
                  <a:srgbClr val="233E5F"/>
                </a:solidFill>
                <a:latin typeface="Times New Roman"/>
                <a:cs typeface="Times New Roman"/>
              </a:rPr>
              <a:t>OS.RENAME(SRC,</a:t>
            </a:r>
            <a:r>
              <a:rPr dirty="0" sz="1400" spc="165">
                <a:solidFill>
                  <a:srgbClr val="233E5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33E5F"/>
                </a:solidFill>
                <a:latin typeface="Times New Roman"/>
                <a:cs typeface="Times New Roman"/>
              </a:rPr>
              <a:t>DST)</a:t>
            </a:r>
            <a:endParaRPr sz="1400">
              <a:latin typeface="Times New Roman"/>
              <a:cs typeface="Times New Roman"/>
            </a:endParaRPr>
          </a:p>
          <a:p>
            <a:pPr marL="66040" marR="23495" indent="-63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os.rename()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rename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folder.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where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rename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file:</a:t>
            </a:r>
            <a:endParaRPr sz="1400">
              <a:latin typeface="Times New Roman"/>
              <a:cs typeface="Times New Roman"/>
            </a:endParaRPr>
          </a:p>
          <a:p>
            <a:pPr marL="66040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rename("test.txt",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"pytest.txt")</a:t>
            </a:r>
            <a:endParaRPr sz="1400">
              <a:latin typeface="Times New Roman"/>
              <a:cs typeface="Times New Roman"/>
            </a:endParaRPr>
          </a:p>
          <a:p>
            <a:pPr marL="66040" marR="24130" indent="-63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os.rename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rename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test.txt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pytest.txt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occurs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working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directory.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occur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try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rename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</a:t>
            </a:r>
            <a:endParaRPr sz="1400">
              <a:latin typeface="Times New Roman"/>
              <a:cs typeface="Times New Roman"/>
            </a:endParaRPr>
          </a:p>
          <a:p>
            <a:pPr marL="21590">
              <a:lnSpc>
                <a:spcPts val="1570"/>
              </a:lnSpc>
              <a:tabLst>
                <a:tab pos="6925309" algn="l"/>
              </a:tabLst>
            </a:pPr>
            <a:r>
              <a:rPr dirty="0" u="sng" sz="1400" spc="-4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doesn’t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exist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you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don’t</a:t>
            </a:r>
            <a:r>
              <a:rPr dirty="0" u="sng" sz="1400" spc="-4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have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proper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permission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rename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65405">
              <a:lnSpc>
                <a:spcPts val="1645"/>
              </a:lnSpc>
              <a:spcBef>
                <a:spcPts val="200"/>
              </a:spcBef>
            </a:pPr>
            <a:r>
              <a:rPr dirty="0" sz="1400" spc="45">
                <a:solidFill>
                  <a:srgbClr val="233E5F"/>
                </a:solidFill>
                <a:latin typeface="Times New Roman"/>
                <a:cs typeface="Times New Roman"/>
              </a:rPr>
              <a:t>OS.WALK()</a:t>
            </a:r>
            <a:endParaRPr sz="1400">
              <a:latin typeface="Times New Roman"/>
              <a:cs typeface="Times New Roman"/>
            </a:endParaRPr>
          </a:p>
          <a:p>
            <a:pPr algn="just" marL="66040" marR="23495">
              <a:lnSpc>
                <a:spcPct val="9580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os.walk()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iterate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level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path.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sub-</a:t>
            </a:r>
            <a:r>
              <a:rPr dirty="0" sz="1400">
                <a:latin typeface="Times New Roman"/>
                <a:cs typeface="Times New Roman"/>
              </a:rPr>
              <a:t>directories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files.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use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folders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handy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test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with.</a:t>
            </a:r>
            <a:r>
              <a:rPr dirty="0" sz="1400" spc="8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We’ll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 spc="-20">
                <a:latin typeface="Times New Roman"/>
                <a:cs typeface="Times New Roman"/>
              </a:rPr>
              <a:t>use: </a:t>
            </a:r>
            <a:r>
              <a:rPr dirty="0" sz="1400" spc="-10">
                <a:latin typeface="Times New Roman"/>
                <a:cs typeface="Times New Roman"/>
              </a:rPr>
              <a:t>C:\Python27\Tools</a:t>
            </a:r>
            <a:endParaRPr sz="1400">
              <a:latin typeface="Times New Roman"/>
              <a:cs typeface="Times New Roman"/>
            </a:endParaRPr>
          </a:p>
          <a:p>
            <a:pPr algn="just" marL="65405">
              <a:lnSpc>
                <a:spcPts val="157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'C:\Python27\Tools'</a:t>
            </a:r>
            <a:endParaRPr sz="1400">
              <a:latin typeface="Times New Roman"/>
              <a:cs typeface="Times New Roman"/>
            </a:endParaRPr>
          </a:p>
          <a:p>
            <a:pPr algn="just" marL="421005" marR="3950335" indent="-355600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for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root,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walk(path): print(root)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7086" y="3631691"/>
            <a:ext cx="9525" cy="239395"/>
          </a:xfrm>
          <a:custGeom>
            <a:avLst/>
            <a:gdLst/>
            <a:ahLst/>
            <a:cxnLst/>
            <a:rect l="l" t="t" r="r" b="b"/>
            <a:pathLst>
              <a:path w="9525" h="239395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9268"/>
                </a:lnTo>
                <a:lnTo>
                  <a:pt x="9144" y="239268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7086" y="5711189"/>
            <a:ext cx="9525" cy="239395"/>
          </a:xfrm>
          <a:custGeom>
            <a:avLst/>
            <a:gdLst/>
            <a:ahLst/>
            <a:cxnLst/>
            <a:rect l="l" t="t" r="r" b="b"/>
            <a:pathLst>
              <a:path w="9525" h="239395">
                <a:moveTo>
                  <a:pt x="9144" y="0"/>
                </a:moveTo>
                <a:lnTo>
                  <a:pt x="0" y="0"/>
                </a:lnTo>
                <a:lnTo>
                  <a:pt x="0" y="9131"/>
                </a:lnTo>
                <a:lnTo>
                  <a:pt x="0" y="239268"/>
                </a:lnTo>
                <a:lnTo>
                  <a:pt x="9144" y="239268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7086" y="6973061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59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7086" y="8439150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59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03529" y="336295"/>
            <a:ext cx="6929120" cy="95789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55880" marR="4523740" indent="635">
              <a:lnSpc>
                <a:spcPct val="95800"/>
              </a:lnSpc>
              <a:spcBef>
                <a:spcPts val="165"/>
              </a:spcBef>
            </a:pPr>
            <a:r>
              <a:rPr dirty="0" sz="1400" spc="-10">
                <a:latin typeface="Times New Roman"/>
                <a:cs typeface="Times New Roman"/>
              </a:rPr>
              <a:t>C:\Python27\Tools C:\Python27\Tools\i18n C:\Python27\Tools\pynche C:\Python27\Tools\pynche\X C:\Python27\Tools\Scripts C:\Python27\Tools\versioncheck C:\Python27\Tools\webchecker</a:t>
            </a:r>
            <a:endParaRPr sz="1400">
              <a:latin typeface="Times New Roman"/>
              <a:cs typeface="Times New Roman"/>
            </a:endParaRPr>
          </a:p>
          <a:p>
            <a:pPr marL="55880">
              <a:lnSpc>
                <a:spcPts val="1580"/>
              </a:lnSpc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loop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dirs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files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Here’s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-25">
                <a:latin typeface="Times New Roman"/>
                <a:cs typeface="Times New Roman"/>
              </a:rPr>
              <a:t> it:</a:t>
            </a:r>
            <a:endParaRPr sz="1400">
              <a:latin typeface="Times New Roman"/>
              <a:cs typeface="Times New Roman"/>
            </a:endParaRPr>
          </a:p>
          <a:p>
            <a:pPr marL="410845" marR="3950970" indent="-355600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for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root,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walk(path): print(root)</a:t>
            </a:r>
            <a:endParaRPr sz="1400">
              <a:latin typeface="Times New Roman"/>
              <a:cs typeface="Times New Roman"/>
            </a:endParaRPr>
          </a:p>
          <a:p>
            <a:pPr marL="588010" marR="5427345" indent="-1778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_dir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dirs: print(_dir)</a:t>
            </a:r>
            <a:endParaRPr sz="1400">
              <a:latin typeface="Times New Roman"/>
              <a:cs typeface="Times New Roman"/>
            </a:endParaRPr>
          </a:p>
          <a:p>
            <a:pPr marL="41084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_file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files:</a:t>
            </a:r>
            <a:endParaRPr sz="1400">
              <a:latin typeface="Times New Roman"/>
              <a:cs typeface="Times New Roman"/>
            </a:endParaRPr>
          </a:p>
          <a:p>
            <a:pPr marL="588010">
              <a:lnSpc>
                <a:spcPts val="1610"/>
              </a:lnSpc>
            </a:pPr>
            <a:r>
              <a:rPr dirty="0" sz="1400" spc="-10">
                <a:latin typeface="Times New Roman"/>
                <a:cs typeface="Times New Roman"/>
              </a:rPr>
              <a:t>print(_file)</a:t>
            </a:r>
            <a:endParaRPr sz="1400">
              <a:latin typeface="Times New Roman"/>
              <a:cs typeface="Times New Roman"/>
            </a:endParaRPr>
          </a:p>
          <a:p>
            <a:pPr marL="55244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piece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print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stuff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won’t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showing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feel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915784" algn="l"/>
              </a:tabLst>
            </a:pPr>
            <a:r>
              <a:rPr dirty="0" u="sng" sz="1400" spc="-4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free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give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try.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Now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we’re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ready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learn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about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paths!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  <a:spcBef>
                <a:spcPts val="204"/>
              </a:spcBef>
            </a:pPr>
            <a:r>
              <a:rPr dirty="0" sz="1400" spc="55">
                <a:solidFill>
                  <a:srgbClr val="233E5F"/>
                </a:solidFill>
                <a:latin typeface="Times New Roman"/>
                <a:cs typeface="Times New Roman"/>
              </a:rPr>
              <a:t>OS.PATH</a:t>
            </a:r>
            <a:endParaRPr sz="1400">
              <a:latin typeface="Times New Roman"/>
              <a:cs typeface="Times New Roman"/>
            </a:endParaRPr>
          </a:p>
          <a:p>
            <a:pPr marL="56515" marR="22225" indent="-63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os.path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sub-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lots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great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functionality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it.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We’ll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looking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functions: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53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basename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61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dirname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61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exists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61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isdir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isfile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61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 spc="-20">
                <a:latin typeface="Times New Roman"/>
                <a:cs typeface="Times New Roman"/>
              </a:rPr>
              <a:t>join</a:t>
            </a:r>
            <a:endParaRPr sz="1400">
              <a:latin typeface="Times New Roman"/>
              <a:cs typeface="Times New Roman"/>
            </a:endParaRPr>
          </a:p>
          <a:p>
            <a:pPr marL="295275" indent="-229235">
              <a:lnSpc>
                <a:spcPts val="1610"/>
              </a:lnSpc>
              <a:buSzPct val="71428"/>
              <a:buFont typeface="Symbol"/>
              <a:buChar char=""/>
              <a:tabLst>
                <a:tab pos="295275" algn="l"/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split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915784" algn="l"/>
              </a:tabLst>
            </a:pP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There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are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lots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sub-module.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  <a:spcBef>
                <a:spcPts val="204"/>
              </a:spcBef>
            </a:pPr>
            <a:r>
              <a:rPr dirty="0" sz="1400" spc="55">
                <a:latin typeface="Times New Roman"/>
                <a:cs typeface="Times New Roman"/>
              </a:rPr>
              <a:t>OS.PATH.BASENAME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basename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filename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marL="56515" marR="268668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basename('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\p1.py') 'p1.py'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useful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whenever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filename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related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915784" algn="l"/>
              </a:tabLst>
            </a:pP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log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file.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happens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lot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I’m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processing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  <a:spcBef>
                <a:spcPts val="204"/>
              </a:spcBef>
            </a:pPr>
            <a:r>
              <a:rPr dirty="0" sz="1400" spc="55">
                <a:latin typeface="Times New Roman"/>
                <a:cs typeface="Times New Roman"/>
              </a:rPr>
              <a:t>OS.PATH.DIRNAME</a:t>
            </a:r>
            <a:endParaRPr sz="1400">
              <a:latin typeface="Times New Roman"/>
              <a:cs typeface="Times New Roman"/>
            </a:endParaRPr>
          </a:p>
          <a:p>
            <a:pPr marL="56515" marR="23495" indent="-63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dirname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 will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portion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path.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It’s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easier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understand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 marL="56515" marR="284924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dirname('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C:\wamp\www\test\pytest\p1.py')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back.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useful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store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tabLst>
                <a:tab pos="6915784" algn="l"/>
              </a:tabLst>
            </a:pPr>
            <a:r>
              <a:rPr dirty="0" u="sng" sz="1400" spc="-3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files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next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you’re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processing,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like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aforementioned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log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  <a:spcBef>
                <a:spcPts val="204"/>
              </a:spcBef>
            </a:pPr>
            <a:r>
              <a:rPr dirty="0" sz="1400" spc="50">
                <a:latin typeface="Times New Roman"/>
                <a:cs typeface="Times New Roman"/>
              </a:rPr>
              <a:t>OS.PATH.EXISTS</a:t>
            </a:r>
            <a:endParaRPr sz="1400">
              <a:latin typeface="Times New Roman"/>
              <a:cs typeface="Times New Roman"/>
            </a:endParaRPr>
          </a:p>
          <a:p>
            <a:pPr marL="56515" marR="2286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exists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Let’s </a:t>
            </a:r>
            <a:r>
              <a:rPr dirty="0" sz="1400">
                <a:latin typeface="Times New Roman"/>
                <a:cs typeface="Times New Roman"/>
              </a:rPr>
              <a:t>take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look:</a:t>
            </a:r>
            <a:endParaRPr sz="1400">
              <a:latin typeface="Times New Roman"/>
              <a:cs typeface="Times New Roman"/>
            </a:endParaRPr>
          </a:p>
          <a:p>
            <a:pPr marL="56515" marR="3027045">
              <a:lnSpc>
                <a:spcPts val="161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exists('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C:\wamp\www\test\pytest\p1.py') </a:t>
            </a:r>
            <a:r>
              <a:rPr dirty="0" sz="1400" spc="-20"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exists('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C:\wamp\www\test\pytest\fake.py')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</a:pPr>
            <a:r>
              <a:rPr dirty="0" sz="1400" spc="-10"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7086" y="973835"/>
            <a:ext cx="6913245" cy="239395"/>
          </a:xfrm>
          <a:custGeom>
            <a:avLst/>
            <a:gdLst/>
            <a:ahLst/>
            <a:cxnLst/>
            <a:rect l="l" t="t" r="r" b="b"/>
            <a:pathLst>
              <a:path w="6913245" h="23939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9268"/>
                </a:lnTo>
                <a:lnTo>
                  <a:pt x="9144" y="239268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7086" y="3871721"/>
            <a:ext cx="6913245" cy="238760"/>
          </a:xfrm>
          <a:custGeom>
            <a:avLst/>
            <a:gdLst/>
            <a:ahLst/>
            <a:cxnLst/>
            <a:rect l="l" t="t" r="r" b="b"/>
            <a:pathLst>
              <a:path w="6913245" h="238760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7086" y="4928615"/>
            <a:ext cx="6913245" cy="238760"/>
          </a:xfrm>
          <a:custGeom>
            <a:avLst/>
            <a:gdLst/>
            <a:ahLst/>
            <a:cxnLst/>
            <a:rect l="l" t="t" r="r" b="b"/>
            <a:pathLst>
              <a:path w="6913245" h="238760">
                <a:moveTo>
                  <a:pt x="9144" y="9156"/>
                </a:moveTo>
                <a:lnTo>
                  <a:pt x="0" y="9156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56"/>
                </a:lnTo>
                <a:close/>
              </a:path>
              <a:path w="6913245" h="238760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7086" y="6803897"/>
            <a:ext cx="6913245" cy="238760"/>
          </a:xfrm>
          <a:custGeom>
            <a:avLst/>
            <a:gdLst/>
            <a:ahLst/>
            <a:cxnLst/>
            <a:rect l="l" t="t" r="r" b="b"/>
            <a:pathLst>
              <a:path w="6913245" h="238759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7370" y="336295"/>
            <a:ext cx="6868795" cy="978281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 indent="-635">
              <a:lnSpc>
                <a:spcPts val="1610"/>
              </a:lnSpc>
              <a:spcBef>
                <a:spcPts val="210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exists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True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means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exists.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second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told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path </a:t>
            </a:r>
            <a:r>
              <a:rPr dirty="0" sz="1400">
                <a:latin typeface="Times New Roman"/>
                <a:cs typeface="Times New Roman"/>
              </a:rPr>
              <a:t>did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False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155"/>
              </a:spcBef>
            </a:pPr>
            <a:r>
              <a:rPr dirty="0" sz="1400" spc="60">
                <a:latin typeface="Times New Roman"/>
                <a:cs typeface="Times New Roman"/>
              </a:rPr>
              <a:t>OS.PATH.ISDIR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/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OS.PATH.ISFILE</a:t>
            </a:r>
            <a:endParaRPr sz="1400">
              <a:latin typeface="Times New Roman"/>
              <a:cs typeface="Times New Roman"/>
            </a:endParaRPr>
          </a:p>
          <a:p>
            <a:pPr algn="just" marL="12700" marR="6985">
              <a:lnSpc>
                <a:spcPct val="9580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isdir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isfile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closely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related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exists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existence.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However,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isdir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checks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isfile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checks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path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check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regardless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whether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then </a:t>
            </a:r>
            <a:r>
              <a:rPr dirty="0" sz="1400">
                <a:latin typeface="Times New Roman"/>
                <a:cs typeface="Times New Roman"/>
              </a:rPr>
              <a:t>you’ll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exists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70"/>
              </a:lnSpc>
            </a:pPr>
            <a:r>
              <a:rPr dirty="0" sz="1400" spc="-10">
                <a:latin typeface="Times New Roman"/>
                <a:cs typeface="Times New Roman"/>
              </a:rPr>
              <a:t>Examples:</a:t>
            </a:r>
            <a:endParaRPr sz="1400">
              <a:latin typeface="Times New Roman"/>
              <a:cs typeface="Times New Roman"/>
            </a:endParaRPr>
          </a:p>
          <a:p>
            <a:pPr marL="12700" marR="306070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isfile('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C:\wamp\www\test\pytest\p1.py') </a:t>
            </a:r>
            <a:r>
              <a:rPr dirty="0" sz="1400" spc="-20"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12700" marR="310007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isdir('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C:\wamp\www\test\pytest\p1.py') False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isdir('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')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 spc="-20"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12700" marR="3420745" indent="-63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isfile('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C:\wamp\www\test\pytest1') </a:t>
            </a:r>
            <a:r>
              <a:rPr dirty="0" sz="1400" spc="-20"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165"/>
              </a:spcBef>
            </a:pPr>
            <a:r>
              <a:rPr dirty="0" sz="1400" spc="55">
                <a:solidFill>
                  <a:srgbClr val="4D5B7B"/>
                </a:solidFill>
                <a:latin typeface="Times New Roman"/>
                <a:cs typeface="Times New Roman"/>
              </a:rPr>
              <a:t>OS.LISTDIR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This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function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just</a:t>
            </a:r>
            <a:r>
              <a:rPr dirty="0" sz="1400" spc="-4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lists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out</a:t>
            </a:r>
            <a:r>
              <a:rPr dirty="0" sz="1400" spc="-4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files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directories</a:t>
            </a:r>
            <a:r>
              <a:rPr dirty="0" sz="1400" spc="-3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present</a:t>
            </a:r>
            <a:r>
              <a:rPr dirty="0" sz="1400" spc="-4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current</a:t>
            </a:r>
            <a:r>
              <a:rPr dirty="0" sz="1400" spc="-30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D5B7B"/>
                </a:solidFill>
                <a:latin typeface="Times New Roman"/>
                <a:cs typeface="Times New Roman"/>
              </a:rPr>
              <a:t>working</a:t>
            </a:r>
            <a:r>
              <a:rPr dirty="0" sz="1400" spc="-35">
                <a:solidFill>
                  <a:srgbClr val="4D5B7B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D5B7B"/>
                </a:solidFill>
                <a:latin typeface="Times New Roman"/>
                <a:cs typeface="Times New Roman"/>
              </a:rPr>
              <a:t>directory.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os.listdir()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dirty="0" sz="1400" spc="50">
                <a:latin typeface="Times New Roman"/>
                <a:cs typeface="Times New Roman"/>
              </a:rPr>
              <a:t>OS.PATH.JOIN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-635">
              <a:lnSpc>
                <a:spcPct val="9590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join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ability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join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components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together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appropriate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separator.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Windows,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separator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backslash,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Linux,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separator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forward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slash.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Here’s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works:</a:t>
            </a:r>
            <a:endParaRPr sz="1400">
              <a:latin typeface="Times New Roman"/>
              <a:cs typeface="Times New Roman"/>
            </a:endParaRPr>
          </a:p>
          <a:p>
            <a:pPr algn="just" marL="12700" marR="2990850">
              <a:lnSpc>
                <a:spcPts val="161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join('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'p1.py')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\p1.py'</a:t>
            </a:r>
            <a:endParaRPr sz="1400">
              <a:latin typeface="Times New Roman"/>
              <a:cs typeface="Times New Roman"/>
            </a:endParaRPr>
          </a:p>
          <a:p>
            <a:pPr marL="12700" marR="104775" indent="-635">
              <a:lnSpc>
                <a:spcPts val="3500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joined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together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qualified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path. </a:t>
            </a:r>
            <a:r>
              <a:rPr dirty="0" sz="1400" spc="50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S.PATH.SPLIT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split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split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tuple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contains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directory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 marL="12700" marR="306578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split('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\p1.py') </a:t>
            </a:r>
            <a:r>
              <a:rPr dirty="0" sz="1400">
                <a:latin typeface="Times New Roman"/>
                <a:cs typeface="Times New Roman"/>
              </a:rPr>
              <a:t>('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'p1.py')</a:t>
            </a:r>
            <a:endParaRPr sz="1400">
              <a:latin typeface="Times New Roman"/>
              <a:cs typeface="Times New Roman"/>
            </a:endParaRPr>
          </a:p>
          <a:p>
            <a:pPr marL="12700" marR="8255">
              <a:lnSpc>
                <a:spcPts val="161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happens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happens</a:t>
            </a:r>
            <a:r>
              <a:rPr dirty="0" sz="1400" spc="-25">
                <a:latin typeface="Times New Roman"/>
                <a:cs typeface="Times New Roman"/>
              </a:rPr>
              <a:t> if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doesn’t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filename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end: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530"/>
              </a:lnSpc>
            </a:pPr>
            <a:r>
              <a:rPr dirty="0" sz="1400" b="1">
                <a:latin typeface="Times New Roman"/>
                <a:cs typeface="Times New Roman"/>
              </a:rPr>
              <a:t>&gt;&gt;&gt;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split('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')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('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'p1')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see,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took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split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last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sub-</a:t>
            </a:r>
            <a:r>
              <a:rPr dirty="0" sz="1400">
                <a:latin typeface="Times New Roman"/>
                <a:cs typeface="Times New Roman"/>
              </a:rPr>
              <a:t>folder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became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second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element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tuple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element.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</a:pP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example,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thought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might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commmon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split</a:t>
            </a:r>
            <a:r>
              <a:rPr dirty="0" sz="1400" spc="-1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dirname,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fname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path</a:t>
            </a:r>
            <a:r>
              <a:rPr dirty="0" sz="1400" spc="-10" b="1">
                <a:latin typeface="Times New Roman"/>
                <a:cs typeface="Times New Roman"/>
              </a:rPr>
              <a:t>.</a:t>
            </a:r>
            <a:r>
              <a:rPr dirty="0" sz="1400" spc="-10">
                <a:latin typeface="Times New Roman"/>
                <a:cs typeface="Times New Roman"/>
              </a:rPr>
              <a:t>split('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C:\wamp\www\test\pytest\p1.py')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dirname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'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C:\wamp\www\test\pytest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  <a:p>
            <a:pPr marL="12700" marR="605853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fname 'p1.py'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1178051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69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07086" y="2072639"/>
            <a:ext cx="6913245" cy="238760"/>
            <a:chOff x="307086" y="2072639"/>
            <a:chExt cx="6913245" cy="238760"/>
          </a:xfrm>
        </p:grpSpPr>
        <p:sp>
          <p:nvSpPr>
            <p:cNvPr id="4" name="object 4" descr=""/>
            <p:cNvSpPr/>
            <p:nvPr/>
          </p:nvSpPr>
          <p:spPr>
            <a:xfrm>
              <a:off x="311658" y="207263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4"/>
                  </a:lnTo>
                </a:path>
                <a:path w="0" h="9525">
                  <a:moveTo>
                    <a:pt x="0" y="0"/>
                  </a:moveTo>
                  <a:lnTo>
                    <a:pt x="0" y="9144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6230" y="2077211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1658" y="2081783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w="0" h="229869">
                  <a:moveTo>
                    <a:pt x="0" y="0"/>
                  </a:moveTo>
                  <a:lnTo>
                    <a:pt x="0" y="229361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307086" y="2516123"/>
            <a:ext cx="6913245" cy="239395"/>
            <a:chOff x="307086" y="2516123"/>
            <a:chExt cx="6913245" cy="239395"/>
          </a:xfrm>
        </p:grpSpPr>
        <p:sp>
          <p:nvSpPr>
            <p:cNvPr id="8" name="object 8" descr=""/>
            <p:cNvSpPr/>
            <p:nvPr/>
          </p:nvSpPr>
          <p:spPr>
            <a:xfrm>
              <a:off x="311658" y="251612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4"/>
                  </a:lnTo>
                </a:path>
                <a:path w="0" h="9525">
                  <a:moveTo>
                    <a:pt x="0" y="0"/>
                  </a:moveTo>
                  <a:lnTo>
                    <a:pt x="0" y="9144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6230" y="2520695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1658" y="2525267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w="0" h="230505">
                  <a:moveTo>
                    <a:pt x="0" y="0"/>
                  </a:moveTo>
                  <a:lnTo>
                    <a:pt x="0" y="230124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303276" y="6601205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07086" y="7291577"/>
            <a:ext cx="6913245" cy="238760"/>
            <a:chOff x="307086" y="7291577"/>
            <a:chExt cx="6913245" cy="238760"/>
          </a:xfrm>
        </p:grpSpPr>
        <p:sp>
          <p:nvSpPr>
            <p:cNvPr id="13" name="object 13" descr=""/>
            <p:cNvSpPr/>
            <p:nvPr/>
          </p:nvSpPr>
          <p:spPr>
            <a:xfrm>
              <a:off x="311658" y="729157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3"/>
                  </a:lnTo>
                </a:path>
                <a:path w="0" h="9525">
                  <a:moveTo>
                    <a:pt x="0" y="0"/>
                  </a:moveTo>
                  <a:lnTo>
                    <a:pt x="0" y="9143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6230" y="7296149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11658" y="7300721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w="0" h="229870">
                  <a:moveTo>
                    <a:pt x="0" y="0"/>
                  </a:moveTo>
                  <a:lnTo>
                    <a:pt x="0" y="229361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307086" y="7735061"/>
            <a:ext cx="6913245" cy="238760"/>
            <a:chOff x="307086" y="7735061"/>
            <a:chExt cx="6913245" cy="238760"/>
          </a:xfrm>
        </p:grpSpPr>
        <p:sp>
          <p:nvSpPr>
            <p:cNvPr id="17" name="object 17" descr=""/>
            <p:cNvSpPr/>
            <p:nvPr/>
          </p:nvSpPr>
          <p:spPr>
            <a:xfrm>
              <a:off x="311658" y="773506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3"/>
                  </a:lnTo>
                </a:path>
                <a:path w="0" h="9525">
                  <a:moveTo>
                    <a:pt x="0" y="0"/>
                  </a:moveTo>
                  <a:lnTo>
                    <a:pt x="0" y="9143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6230" y="7739633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1658" y="7744205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w="0" h="229870">
                  <a:moveTo>
                    <a:pt x="0" y="0"/>
                  </a:moveTo>
                  <a:lnTo>
                    <a:pt x="0" y="229362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303276" y="8791955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307086" y="9482327"/>
            <a:ext cx="6913245" cy="238760"/>
            <a:chOff x="307086" y="9482327"/>
            <a:chExt cx="6913245" cy="238760"/>
          </a:xfrm>
        </p:grpSpPr>
        <p:sp>
          <p:nvSpPr>
            <p:cNvPr id="22" name="object 22" descr=""/>
            <p:cNvSpPr/>
            <p:nvPr/>
          </p:nvSpPr>
          <p:spPr>
            <a:xfrm>
              <a:off x="311658" y="948232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4"/>
                  </a:lnTo>
                </a:path>
                <a:path w="0" h="9525">
                  <a:moveTo>
                    <a:pt x="0" y="0"/>
                  </a:moveTo>
                  <a:lnTo>
                    <a:pt x="0" y="9144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16230" y="9486899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1658" y="9491471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w="0" h="229870">
                  <a:moveTo>
                    <a:pt x="0" y="0"/>
                  </a:moveTo>
                  <a:lnTo>
                    <a:pt x="0" y="229361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03275" y="336295"/>
            <a:ext cx="6955155" cy="959929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56515" marR="48895">
              <a:lnSpc>
                <a:spcPts val="1610"/>
              </a:lnSpc>
              <a:spcBef>
                <a:spcPts val="210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multiple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assignment.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split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path,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two-element </a:t>
            </a:r>
            <a:r>
              <a:rPr dirty="0" sz="1400">
                <a:latin typeface="Times New Roman"/>
                <a:cs typeface="Times New Roman"/>
              </a:rPr>
              <a:t>tuple.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two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left,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element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tuple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assigned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second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element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second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variable.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 spc="45">
                <a:latin typeface="Times New Roman"/>
                <a:cs typeface="Times New Roman"/>
              </a:rPr>
              <a:t>OS.OPEN()</a:t>
            </a:r>
            <a:endParaRPr sz="1400">
              <a:latin typeface="Times New Roman"/>
              <a:cs typeface="Times New Roman"/>
            </a:endParaRPr>
          </a:p>
          <a:p>
            <a:pPr algn="just" marL="56515" marR="50800">
              <a:lnSpc>
                <a:spcPct val="95900"/>
              </a:lnSpc>
              <a:spcBef>
                <a:spcPts val="300"/>
              </a:spcBef>
            </a:pP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open()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flags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according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flags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possibly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according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mode.The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default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0777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(octal),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current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umask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masked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out.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  <a:spcBef>
                <a:spcPts val="204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51435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os.open(file,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flags[,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mode]);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  <a:spcBef>
                <a:spcPts val="200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PARAMETERS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opened.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flags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constants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options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flags.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combined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bitwise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operator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|.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available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platforms.</a:t>
            </a:r>
            <a:endParaRPr sz="1400">
              <a:latin typeface="Times New Roman"/>
              <a:cs typeface="Times New Roman"/>
            </a:endParaRPr>
          </a:p>
          <a:p>
            <a:pPr marL="51371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os.O_RDONLY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reading</a:t>
            </a:r>
            <a:r>
              <a:rPr dirty="0" sz="1400" spc="-20">
                <a:latin typeface="Times New Roman"/>
                <a:cs typeface="Times New Roman"/>
              </a:rPr>
              <a:t> only</a:t>
            </a:r>
            <a:endParaRPr sz="1400">
              <a:latin typeface="Times New Roman"/>
              <a:cs typeface="Times New Roman"/>
            </a:endParaRPr>
          </a:p>
          <a:p>
            <a:pPr marL="513715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os.O_WRONLY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writing</a:t>
            </a:r>
            <a:r>
              <a:rPr dirty="0" sz="1400" spc="-20">
                <a:latin typeface="Times New Roman"/>
                <a:cs typeface="Times New Roman"/>
              </a:rPr>
              <a:t> only</a:t>
            </a:r>
            <a:endParaRPr sz="1400">
              <a:latin typeface="Times New Roman"/>
              <a:cs typeface="Times New Roman"/>
            </a:endParaRPr>
          </a:p>
          <a:p>
            <a:pPr marL="513715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os.O_RDWR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writing</a:t>
            </a:r>
            <a:endParaRPr sz="1400">
              <a:latin typeface="Times New Roman"/>
              <a:cs typeface="Times New Roman"/>
            </a:endParaRPr>
          </a:p>
          <a:p>
            <a:pPr marL="513715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os.O_NONBLOCK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block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0">
                <a:latin typeface="Times New Roman"/>
                <a:cs typeface="Times New Roman"/>
              </a:rPr>
              <a:t> open</a:t>
            </a:r>
            <a:endParaRPr sz="1400">
              <a:latin typeface="Times New Roman"/>
              <a:cs typeface="Times New Roman"/>
            </a:endParaRPr>
          </a:p>
          <a:p>
            <a:pPr marL="51371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os.O_APPEND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append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write</a:t>
            </a:r>
            <a:endParaRPr sz="1400">
              <a:latin typeface="Times New Roman"/>
              <a:cs typeface="Times New Roman"/>
            </a:endParaRPr>
          </a:p>
          <a:p>
            <a:pPr marL="51371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os.O_CREAT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exist</a:t>
            </a:r>
            <a:endParaRPr sz="1400">
              <a:latin typeface="Times New Roman"/>
              <a:cs typeface="Times New Roman"/>
            </a:endParaRPr>
          </a:p>
          <a:p>
            <a:pPr marL="51371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os.O_TRUNC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truncate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size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51371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os.O_EXCL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exists</a:t>
            </a:r>
            <a:endParaRPr sz="1400">
              <a:latin typeface="Times New Roman"/>
              <a:cs typeface="Times New Roman"/>
            </a:endParaRPr>
          </a:p>
          <a:p>
            <a:pPr marL="51371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715" algn="l"/>
                <a:tab pos="514350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os.O_SHLOCK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atomically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shared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lock</a:t>
            </a:r>
            <a:endParaRPr sz="1400">
              <a:latin typeface="Times New Roman"/>
              <a:cs typeface="Times New Roman"/>
            </a:endParaRPr>
          </a:p>
          <a:p>
            <a:pPr marL="513080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080" algn="l"/>
                <a:tab pos="513715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os.O_EXLOCK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atomically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exclusive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lock</a:t>
            </a:r>
            <a:endParaRPr sz="1400">
              <a:latin typeface="Times New Roman"/>
              <a:cs typeface="Times New Roman"/>
            </a:endParaRPr>
          </a:p>
          <a:p>
            <a:pPr marL="513080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080" algn="l"/>
                <a:tab pos="513715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os.O_DIRECT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eliminate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cache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effects</a:t>
            </a:r>
            <a:endParaRPr sz="1400">
              <a:latin typeface="Times New Roman"/>
              <a:cs typeface="Times New Roman"/>
            </a:endParaRPr>
          </a:p>
          <a:p>
            <a:pPr marL="513080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13080" algn="l"/>
                <a:tab pos="513715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os.O_FSYNC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synchronous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writes</a:t>
            </a:r>
            <a:endParaRPr sz="1400">
              <a:latin typeface="Times New Roman"/>
              <a:cs typeface="Times New Roman"/>
            </a:endParaRPr>
          </a:p>
          <a:p>
            <a:pPr marL="513080" indent="-229235">
              <a:lnSpc>
                <a:spcPts val="1645"/>
              </a:lnSpc>
              <a:spcBef>
                <a:spcPts val="30"/>
              </a:spcBef>
              <a:buFont typeface="Symbol"/>
              <a:buChar char=""/>
              <a:tabLst>
                <a:tab pos="512445" algn="l"/>
                <a:tab pos="513715" algn="l"/>
              </a:tabLst>
            </a:pPr>
            <a:r>
              <a:rPr dirty="0" sz="1400" spc="-10">
                <a:latin typeface="Times New Roman"/>
                <a:cs typeface="Times New Roman"/>
              </a:rPr>
              <a:t>os.O_NOFOLLOW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symlinks</a:t>
            </a:r>
            <a:endParaRPr sz="1400">
              <a:latin typeface="Times New Roman"/>
              <a:cs typeface="Times New Roman"/>
            </a:endParaRPr>
          </a:p>
          <a:p>
            <a:pPr marL="5588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mode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−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similar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  <a:hlinkClick r:id="rId2"/>
              </a:rPr>
              <a:t>chmod()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OS.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READ():</a:t>
            </a:r>
            <a:endParaRPr sz="1400">
              <a:latin typeface="Times New Roman"/>
              <a:cs typeface="Times New Roman"/>
            </a:endParaRPr>
          </a:p>
          <a:p>
            <a:pPr marL="56515" marR="48260">
              <a:lnSpc>
                <a:spcPts val="1610"/>
              </a:lnSpc>
              <a:spcBef>
                <a:spcPts val="340"/>
              </a:spcBef>
            </a:pPr>
            <a:r>
              <a:rPr dirty="0" sz="1400">
                <a:latin typeface="Times New Roman"/>
                <a:cs typeface="Times New Roman"/>
              </a:rPr>
              <a:t>os.read()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giv</a:t>
            </a:r>
            <a:r>
              <a:rPr dirty="0" sz="1400">
                <a:latin typeface="Times New Roman"/>
                <a:cs typeface="Times New Roman"/>
              </a:rPr>
              <a:t>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descriptor.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  <a:spcBef>
                <a:spcPts val="165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51435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os.read(fd,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n)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04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PARAMETER: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fd: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representing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read.</a:t>
            </a:r>
            <a:endParaRPr sz="1400">
              <a:latin typeface="Times New Roman"/>
              <a:cs typeface="Times New Roman"/>
            </a:endParaRPr>
          </a:p>
          <a:p>
            <a:pPr marL="56515" marR="31813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n: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value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denoting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giv</a:t>
            </a:r>
            <a:r>
              <a:rPr dirty="0" sz="1400">
                <a:latin typeface="Times New Roman"/>
                <a:cs typeface="Times New Roman"/>
              </a:rPr>
              <a:t>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fd.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90"/>
              </a:spcBef>
            </a:pPr>
            <a:r>
              <a:rPr dirty="0" sz="1400" spc="50">
                <a:latin typeface="Times New Roman"/>
                <a:cs typeface="Times New Roman"/>
              </a:rPr>
              <a:t>OS.CLOSE()</a:t>
            </a:r>
            <a:endParaRPr sz="1400">
              <a:latin typeface="Times New Roman"/>
              <a:cs typeface="Times New Roman"/>
            </a:endParaRPr>
          </a:p>
          <a:p>
            <a:pPr marL="57150" marR="50165" indent="-635">
              <a:lnSpc>
                <a:spcPts val="1610"/>
              </a:lnSpc>
              <a:spcBef>
                <a:spcPts val="340"/>
              </a:spcBef>
            </a:pPr>
            <a:r>
              <a:rPr dirty="0" sz="1400">
                <a:latin typeface="Times New Roman"/>
                <a:cs typeface="Times New Roman"/>
              </a:rPr>
              <a:t>os.close()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longer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refers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resource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reused.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45"/>
              </a:lnSpc>
              <a:spcBef>
                <a:spcPts val="165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558165">
              <a:lnSpc>
                <a:spcPts val="1645"/>
              </a:lnSpc>
            </a:pPr>
            <a:r>
              <a:rPr dirty="0" sz="1400" spc="-10">
                <a:latin typeface="Times New Roman"/>
                <a:cs typeface="Times New Roman"/>
              </a:rPr>
              <a:t>os.close(fd)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7086" y="361187"/>
            <a:ext cx="6913245" cy="443230"/>
            <a:chOff x="307086" y="361187"/>
            <a:chExt cx="6913245" cy="443230"/>
          </a:xfrm>
        </p:grpSpPr>
        <p:sp>
          <p:nvSpPr>
            <p:cNvPr id="3" name="object 3" descr=""/>
            <p:cNvSpPr/>
            <p:nvPr/>
          </p:nvSpPr>
          <p:spPr>
            <a:xfrm>
              <a:off x="311658" y="36118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9144"/>
                  </a:lnTo>
                </a:path>
                <a:path w="0" h="9525">
                  <a:moveTo>
                    <a:pt x="0" y="0"/>
                  </a:moveTo>
                  <a:lnTo>
                    <a:pt x="0" y="9144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16230" y="365759"/>
              <a:ext cx="6903720" cy="0"/>
            </a:xfrm>
            <a:custGeom>
              <a:avLst/>
              <a:gdLst/>
              <a:ahLst/>
              <a:cxnLst/>
              <a:rect l="l" t="t" r="r" b="b"/>
              <a:pathLst>
                <a:path w="6903720" h="0">
                  <a:moveTo>
                    <a:pt x="0" y="0"/>
                  </a:moveTo>
                  <a:lnTo>
                    <a:pt x="6903720" y="0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1658" y="370331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w="0" h="229870">
                  <a:moveTo>
                    <a:pt x="0" y="0"/>
                  </a:moveTo>
                  <a:lnTo>
                    <a:pt x="0" y="229361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1658" y="59969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w="0" h="204470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9144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725" y="371347"/>
            <a:ext cx="3058160" cy="1056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65F91"/>
                </a:solidFill>
                <a:latin typeface="Times New Roman"/>
                <a:cs typeface="Times New Roman"/>
              </a:rPr>
              <a:t>PARAMETER: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3220"/>
              </a:lnSpc>
              <a:spcBef>
                <a:spcPts val="160"/>
              </a:spcBef>
            </a:pPr>
            <a:r>
              <a:rPr dirty="0" sz="1400">
                <a:latin typeface="Times New Roman"/>
                <a:cs typeface="Times New Roman"/>
              </a:rPr>
              <a:t>fd: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closed. </a:t>
            </a:r>
            <a:r>
              <a:rPr dirty="0" sz="1400">
                <a:latin typeface="Times New Roman"/>
                <a:cs typeface="Times New Roman"/>
              </a:rPr>
              <a:t>Example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(open,read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close)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8042" y="1421123"/>
            <a:ext cx="6985634" cy="3506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1755" marR="71818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os.open()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 </a:t>
            </a:r>
            <a:r>
              <a:rPr dirty="0" sz="1400">
                <a:latin typeface="Times New Roman"/>
                <a:cs typeface="Times New Roman"/>
              </a:rPr>
              <a:t>fd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os.open(“data.csv”,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os.O_RDONLY)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755" marR="48323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read 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755" marR="168084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os.read()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 </a:t>
            </a:r>
            <a:r>
              <a:rPr dirty="0" sz="1400">
                <a:latin typeface="Times New Roman"/>
                <a:cs typeface="Times New Roman"/>
              </a:rPr>
              <a:t>readBytes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os.read(fd,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755" marR="539496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read </a:t>
            </a:r>
            <a:r>
              <a:rPr dirty="0" sz="1400" spc="-10">
                <a:latin typeface="Times New Roman"/>
                <a:cs typeface="Times New Roman"/>
              </a:rPr>
              <a:t>print(readBytes)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755" marR="510667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descriptor os.close(fd)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3276" y="5135117"/>
            <a:ext cx="6955155" cy="281305"/>
          </a:xfrm>
          <a:custGeom>
            <a:avLst/>
            <a:gdLst/>
            <a:ahLst/>
            <a:cxnLst/>
            <a:rect l="l" t="t" r="r" b="b"/>
            <a:pathLst>
              <a:path w="6955155" h="281304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3078"/>
                </a:lnTo>
                <a:lnTo>
                  <a:pt x="0" y="281178"/>
                </a:lnTo>
                <a:lnTo>
                  <a:pt x="38100" y="281178"/>
                </a:lnTo>
                <a:lnTo>
                  <a:pt x="6916674" y="281178"/>
                </a:lnTo>
                <a:lnTo>
                  <a:pt x="6954774" y="281178"/>
                </a:lnTo>
                <a:lnTo>
                  <a:pt x="6954774" y="243078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07086" y="5621273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60">
                <a:moveTo>
                  <a:pt x="9144" y="9156"/>
                </a:moveTo>
                <a:lnTo>
                  <a:pt x="0" y="9156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56"/>
                </a:lnTo>
                <a:close/>
              </a:path>
              <a:path w="9525" h="23876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7086" y="6065519"/>
            <a:ext cx="9525" cy="238760"/>
          </a:xfrm>
          <a:custGeom>
            <a:avLst/>
            <a:gdLst/>
            <a:ahLst/>
            <a:cxnLst/>
            <a:rect l="l" t="t" r="r" b="b"/>
            <a:pathLst>
              <a:path w="9525" h="23876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238506"/>
                </a:lnTo>
                <a:lnTo>
                  <a:pt x="9144" y="238506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03275" y="5119065"/>
            <a:ext cx="6955155" cy="221742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34"/>
              </a:spcBef>
            </a:pPr>
            <a:r>
              <a:rPr dirty="0" sz="1400" spc="55">
                <a:latin typeface="Times New Roman"/>
                <a:cs typeface="Times New Roman"/>
              </a:rPr>
              <a:t>OS.WRITE()</a:t>
            </a:r>
            <a:endParaRPr sz="1400">
              <a:latin typeface="Times New Roman"/>
              <a:cs typeface="Times New Roman"/>
            </a:endParaRPr>
          </a:p>
          <a:p>
            <a:pPr marL="57150" marR="30480" indent="-44450">
              <a:lnSpc>
                <a:spcPct val="112100"/>
              </a:lnSpc>
              <a:spcBef>
                <a:spcPts val="30"/>
              </a:spcBef>
              <a:tabLst>
                <a:tab pos="6916420" algn="l"/>
              </a:tabLst>
            </a:pPr>
            <a:r>
              <a:rPr dirty="0" u="sng" sz="1400" spc="28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os.write()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Python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bytestring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1400" spc="-2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given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dirty="0" u="sng" sz="1400" spc="-3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descriptor.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45">
                <a:solidFill>
                  <a:srgbClr val="233E5F"/>
                </a:solidFill>
                <a:latin typeface="Times New Roman"/>
                <a:cs typeface="Times New Roman"/>
              </a:rPr>
              <a:t>SYNTAX: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  <a:tabLst>
                <a:tab pos="6916420" algn="l"/>
              </a:tabLst>
            </a:pPr>
            <a:r>
              <a:rPr dirty="0" u="sng" sz="1400" spc="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os.write(fd,</a:t>
            </a:r>
            <a:r>
              <a:rPr dirty="0" u="sng" sz="1400" spc="15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str)</a:t>
            </a:r>
            <a:r>
              <a:rPr dirty="0" u="sng" sz="1400"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dirty="0" sz="1400" spc="55">
                <a:solidFill>
                  <a:srgbClr val="233E5F"/>
                </a:solidFill>
                <a:latin typeface="Times New Roman"/>
                <a:cs typeface="Times New Roman"/>
              </a:rPr>
              <a:t>PARAMETER: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56515" marR="337502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fd: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representing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target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file. </a:t>
            </a:r>
            <a:r>
              <a:rPr dirty="0" sz="1400">
                <a:latin typeface="Times New Roman"/>
                <a:cs typeface="Times New Roman"/>
              </a:rPr>
              <a:t>str: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bytes-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object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written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8042" y="7329677"/>
            <a:ext cx="6985634" cy="289369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1755">
              <a:lnSpc>
                <a:spcPts val="1645"/>
              </a:lnSpc>
              <a:spcBef>
                <a:spcPts val="25"/>
              </a:spcBef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os</a:t>
            </a:r>
            <a:endParaRPr sz="1400">
              <a:latin typeface="Times New Roman"/>
              <a:cs typeface="Times New Roman"/>
            </a:endParaRPr>
          </a:p>
          <a:p>
            <a:pPr marL="71755" marR="762635" indent="4381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os.open()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 </a:t>
            </a:r>
            <a:r>
              <a:rPr dirty="0" sz="1400">
                <a:latin typeface="Times New Roman"/>
                <a:cs typeface="Times New Roman"/>
              </a:rPr>
              <a:t>fd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os.open("x.txt",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os.O_RDWR|os.O_CREAT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620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written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"I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apple"</a:t>
            </a:r>
            <a:endParaRPr sz="1400">
              <a:latin typeface="Times New Roman"/>
              <a:cs typeface="Times New Roman"/>
            </a:endParaRPr>
          </a:p>
          <a:p>
            <a:pPr marL="71755" marR="4840605" indent="43815">
              <a:lnSpc>
                <a:spcPts val="1610"/>
              </a:lnSpc>
              <a:spcBef>
                <a:spcPts val="80"/>
              </a:spcBef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Convert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bytes </a:t>
            </a:r>
            <a:r>
              <a:rPr dirty="0" sz="1400">
                <a:latin typeface="Times New Roman"/>
                <a:cs typeface="Times New Roman"/>
              </a:rPr>
              <a:t>line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str.encode(s)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755" marR="12573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bytestring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descriptor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25">
                <a:latin typeface="Times New Roman"/>
                <a:cs typeface="Times New Roman"/>
              </a:rPr>
              <a:t> of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actually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written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numBytes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os.write(fd,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line)</a:t>
            </a:r>
            <a:endParaRPr sz="1400">
              <a:latin typeface="Times New Roman"/>
              <a:cs typeface="Times New Roman"/>
            </a:endParaRPr>
          </a:p>
          <a:p>
            <a:pPr marL="71755" marR="3704590">
              <a:lnSpc>
                <a:spcPts val="1610"/>
              </a:lnSpc>
              <a:spcBef>
                <a:spcPts val="80"/>
              </a:spcBef>
            </a:pPr>
            <a:r>
              <a:rPr dirty="0" sz="1400" spc="-10">
                <a:latin typeface="Times New Roman"/>
                <a:cs typeface="Times New Roman"/>
              </a:rPr>
              <a:t>print("Number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bytes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written:",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numBytes) </a:t>
            </a:r>
            <a:r>
              <a:rPr dirty="0" sz="1400">
                <a:latin typeface="Times New Roman"/>
                <a:cs typeface="Times New Roman"/>
              </a:rPr>
              <a:t>#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descriptor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565"/>
              </a:lnSpc>
            </a:pPr>
            <a:r>
              <a:rPr dirty="0" sz="1400" spc="-10">
                <a:latin typeface="Times New Roman"/>
                <a:cs typeface="Times New Roman"/>
              </a:rPr>
              <a:t>os.close(fd)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3276" y="564641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69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3276" y="3912107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276" y="6646163"/>
            <a:ext cx="6955155" cy="280670"/>
          </a:xfrm>
          <a:custGeom>
            <a:avLst/>
            <a:gdLst/>
            <a:ahLst/>
            <a:cxnLst/>
            <a:rect l="l" t="t" r="r" b="b"/>
            <a:pathLst>
              <a:path w="6955155" h="280670">
                <a:moveTo>
                  <a:pt x="6954774" y="38112"/>
                </a:moveTo>
                <a:lnTo>
                  <a:pt x="6916674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42316"/>
                </a:lnTo>
                <a:lnTo>
                  <a:pt x="0" y="280416"/>
                </a:lnTo>
                <a:lnTo>
                  <a:pt x="38100" y="280416"/>
                </a:lnTo>
                <a:lnTo>
                  <a:pt x="6916674" y="280416"/>
                </a:lnTo>
                <a:lnTo>
                  <a:pt x="6954774" y="280416"/>
                </a:lnTo>
                <a:lnTo>
                  <a:pt x="6954774" y="242316"/>
                </a:lnTo>
                <a:lnTo>
                  <a:pt x="6954774" y="38112"/>
                </a:lnTo>
                <a:close/>
              </a:path>
              <a:path w="6955155" h="280670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16674" y="38100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7086" y="8140445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7086" y="8971025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3275" y="549350"/>
            <a:ext cx="6955155" cy="9070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25"/>
              </a:spcBef>
            </a:pPr>
            <a:r>
              <a:rPr dirty="0" sz="1400" spc="55" b="1">
                <a:solidFill>
                  <a:srgbClr val="FFFFFF"/>
                </a:solidFill>
                <a:latin typeface="Times New Roman"/>
                <a:cs typeface="Times New Roman"/>
              </a:rPr>
              <a:t>SUBPROCESS</a:t>
            </a:r>
            <a:r>
              <a:rPr dirty="0" sz="1400" spc="1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dirty="0" sz="1400" spc="1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1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Times New Roman"/>
                <a:cs typeface="Times New Roman"/>
              </a:rPr>
              <a:t>PYTHON:</a:t>
            </a:r>
            <a:endParaRPr sz="1400">
              <a:latin typeface="Times New Roman"/>
              <a:cs typeface="Times New Roman"/>
            </a:endParaRPr>
          </a:p>
          <a:p>
            <a:pPr marL="56515" marR="48895">
              <a:lnSpc>
                <a:spcPct val="95800"/>
              </a:lnSpc>
              <a:spcBef>
                <a:spcPts val="300"/>
              </a:spcBef>
            </a:pP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new </a:t>
            </a:r>
            <a:r>
              <a:rPr dirty="0" sz="1400">
                <a:latin typeface="Times New Roman"/>
                <a:cs typeface="Times New Roman"/>
              </a:rPr>
              <a:t>processes.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lets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applications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right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currently </a:t>
            </a:r>
            <a:r>
              <a:rPr dirty="0" sz="1400">
                <a:latin typeface="Times New Roman"/>
                <a:cs typeface="Times New Roman"/>
              </a:rPr>
              <a:t>writing.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external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repository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2"/>
              </a:rPr>
              <a:t>C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  <a:hlinkClick r:id="rId3"/>
              </a:rPr>
              <a:t>C++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  <a:hlinkClick r:id="rId3"/>
              </a:rPr>
              <a:t>programs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Python.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56515">
              <a:lnSpc>
                <a:spcPts val="1645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algn="just" marL="57150" marR="47625" indent="-635">
              <a:lnSpc>
                <a:spcPct val="95800"/>
              </a:lnSpc>
              <a:spcBef>
                <a:spcPts val="3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subprocess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gives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developer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ability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processes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from </a:t>
            </a:r>
            <a:r>
              <a:rPr dirty="0" sz="1400">
                <a:latin typeface="Times New Roman"/>
                <a:cs typeface="Times New Roman"/>
              </a:rPr>
              <a:t>Python.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words,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applications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arguments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module.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added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back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2.4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replace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 set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os.popen, os.spawn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os.system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replace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popen2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old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commands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aspects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module:</a:t>
            </a:r>
            <a:endParaRPr sz="1400">
              <a:latin typeface="Times New Roman"/>
              <a:cs typeface="Times New Roman"/>
            </a:endParaRPr>
          </a:p>
          <a:p>
            <a:pPr marL="514350" marR="5276850">
              <a:lnSpc>
                <a:spcPts val="1610"/>
              </a:lnSpc>
              <a:spcBef>
                <a:spcPts val="5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Popen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  <a:p>
            <a:pPr marL="514350">
              <a:lnSpc>
                <a:spcPts val="1565"/>
              </a:lnSpc>
            </a:pP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communicate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spawned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Times New Roman"/>
                <a:cs typeface="Times New Roman"/>
              </a:rPr>
              <a:t>FUNCTION</a:t>
            </a:r>
            <a:endParaRPr sz="1400">
              <a:latin typeface="Times New Roman"/>
              <a:cs typeface="Times New Roman"/>
            </a:endParaRPr>
          </a:p>
          <a:p>
            <a:pPr algn="just" marL="56515" marR="48895">
              <a:lnSpc>
                <a:spcPct val="95800"/>
              </a:lnSpc>
              <a:spcBef>
                <a:spcPts val="30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provides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call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call </a:t>
            </a:r>
            <a:r>
              <a:rPr dirty="0" sz="1400">
                <a:latin typeface="Times New Roman"/>
                <a:cs typeface="Times New Roman"/>
              </a:rPr>
              <a:t>another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wait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code.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accepts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arguments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keyword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arguments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(with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defaults): stdin=None,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stdout=None,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stderr=None,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shell=False.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575"/>
              </a:lnSpc>
            </a:pPr>
            <a:r>
              <a:rPr dirty="0" sz="1400">
                <a:latin typeface="Times New Roman"/>
                <a:cs typeface="Times New Roman"/>
              </a:rPr>
              <a:t>Let’s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simple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</a:t>
            </a:r>
            <a:endParaRPr sz="1400">
              <a:latin typeface="Times New Roman"/>
              <a:cs typeface="Times New Roman"/>
            </a:endParaRPr>
          </a:p>
          <a:p>
            <a:pPr marL="57150" marR="434594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subprocess.call("notepad.exe") </a:t>
            </a:r>
            <a:r>
              <a:rPr dirty="0" sz="1400" spc="-5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algn="just" marL="57150" marR="48895">
              <a:lnSpc>
                <a:spcPts val="161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Windows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machine,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Notepad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up.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notice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IDLE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waits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close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Notepad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zero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(0).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it </a:t>
            </a:r>
            <a:r>
              <a:rPr dirty="0" sz="1400">
                <a:latin typeface="Times New Roman"/>
                <a:cs typeface="Times New Roman"/>
              </a:rPr>
              <a:t>completed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successfully.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receive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anything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except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zero,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usually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you</a:t>
            </a:r>
            <a:endParaRPr sz="1400">
              <a:latin typeface="Times New Roman"/>
              <a:cs typeface="Times New Roman"/>
            </a:endParaRPr>
          </a:p>
          <a:p>
            <a:pPr algn="just" marL="57150">
              <a:lnSpc>
                <a:spcPts val="1570"/>
              </a:lnSpc>
            </a:pP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kind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error.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2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POPEN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  <a:p>
            <a:pPr algn="just" marL="57150" marR="48260">
              <a:lnSpc>
                <a:spcPct val="95800"/>
              </a:lnSpc>
              <a:spcBef>
                <a:spcPts val="30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Popen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class executes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child program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Unlike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call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does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not </a:t>
            </a:r>
            <a:r>
              <a:rPr dirty="0" sz="1400">
                <a:latin typeface="Times New Roman"/>
                <a:cs typeface="Times New Roman"/>
              </a:rPr>
              <a:t>wait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unless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tell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wait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like </a:t>
            </a:r>
            <a:r>
              <a:rPr dirty="0" sz="1400">
                <a:latin typeface="Times New Roman"/>
                <a:cs typeface="Times New Roman"/>
              </a:rPr>
              <a:t>os.system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command.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Python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popen()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pipe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command.The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return </a:t>
            </a:r>
            <a:r>
              <a:rPr dirty="0" sz="1400">
                <a:latin typeface="Times New Roman"/>
                <a:cs typeface="Times New Roman"/>
              </a:rPr>
              <a:t>value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object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connected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pipe,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written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depending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on </a:t>
            </a:r>
            <a:r>
              <a:rPr dirty="0" sz="1400">
                <a:latin typeface="Times New Roman"/>
                <a:cs typeface="Times New Roman"/>
              </a:rPr>
              <a:t>whether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'r'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(default)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'w'.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57150">
              <a:lnSpc>
                <a:spcPct val="100000"/>
              </a:lnSpc>
            </a:pPr>
            <a:r>
              <a:rPr dirty="0" sz="1100" spc="45">
                <a:solidFill>
                  <a:srgbClr val="233E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algn="just" marL="57150">
              <a:lnSpc>
                <a:spcPct val="100000"/>
              </a:lnSpc>
              <a:spcBef>
                <a:spcPts val="180"/>
              </a:spcBef>
            </a:pPr>
            <a:r>
              <a:rPr dirty="0" sz="1400" spc="-10">
                <a:latin typeface="Times New Roman"/>
                <a:cs typeface="Times New Roman"/>
              </a:rPr>
              <a:t>os.popen(command[,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mode])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57150">
              <a:lnSpc>
                <a:spcPct val="100000"/>
              </a:lnSpc>
            </a:pPr>
            <a:r>
              <a:rPr dirty="0" sz="1100" spc="45">
                <a:solidFill>
                  <a:srgbClr val="233E5F"/>
                </a:solidFill>
                <a:latin typeface="Calibri"/>
                <a:cs typeface="Calibri"/>
              </a:rPr>
              <a:t>EXAMPLE</a:t>
            </a:r>
            <a:endParaRPr sz="1100">
              <a:latin typeface="Calibri"/>
              <a:cs typeface="Calibri"/>
            </a:endParaRPr>
          </a:p>
          <a:p>
            <a:pPr marL="57150">
              <a:lnSpc>
                <a:spcPts val="1645"/>
              </a:lnSpc>
              <a:spcBef>
                <a:spcPts val="180"/>
              </a:spcBef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"notepad.exe"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&gt;&gt;&gt;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subprocess.Popen(program)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725" y="10021315"/>
            <a:ext cx="6800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086" y="10005821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8042" y="364235"/>
            <a:ext cx="6985634" cy="18700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1755" marR="5605780">
              <a:lnSpc>
                <a:spcPts val="1610"/>
              </a:lnSpc>
              <a:spcBef>
                <a:spcPts val="140"/>
              </a:spcBef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 cm='dir'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71755" marR="416242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p1=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subprocess.Popen(cm,shell=True) p1.wait()</a:t>
            </a:r>
            <a:endParaRPr sz="1400">
              <a:latin typeface="Times New Roman"/>
              <a:cs typeface="Times New Roman"/>
            </a:endParaRPr>
          </a:p>
          <a:p>
            <a:pPr marL="248920" marR="5194300" indent="-177165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0">
                <a:latin typeface="Times New Roman"/>
                <a:cs typeface="Times New Roman"/>
              </a:rPr>
              <a:t> p1.returncode==0: print("sucessful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run")</a:t>
            </a:r>
            <a:endParaRPr sz="1400">
              <a:latin typeface="Times New Roman"/>
              <a:cs typeface="Times New Roman"/>
            </a:endParaRPr>
          </a:p>
          <a:p>
            <a:pPr marL="71755">
              <a:lnSpc>
                <a:spcPts val="1535"/>
              </a:lnSpc>
            </a:pPr>
            <a:r>
              <a:rPr dirty="0" sz="1400" spc="-1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48920">
              <a:lnSpc>
                <a:spcPts val="1645"/>
              </a:lnSpc>
            </a:pPr>
            <a:r>
              <a:rPr dirty="0" sz="1400" spc="-10">
                <a:latin typeface="Times New Roman"/>
                <a:cs typeface="Times New Roman"/>
              </a:rPr>
              <a:t>print(p1.stderr)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7086" y="2634233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5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230124"/>
                </a:lnTo>
                <a:lnTo>
                  <a:pt x="9144" y="230124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725" y="2621360"/>
            <a:ext cx="6191250" cy="112204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EXPLANATION: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‘dir’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wait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completion.</a:t>
            </a:r>
            <a:endParaRPr sz="14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successful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it’s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Otherwise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1(none).</a:t>
            </a:r>
            <a:endParaRPr sz="14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“successfully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run”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otherwise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error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stderr.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7086" y="4128515"/>
            <a:ext cx="6913245" cy="231140"/>
          </a:xfrm>
          <a:custGeom>
            <a:avLst/>
            <a:gdLst/>
            <a:ahLst/>
            <a:cxnLst/>
            <a:rect l="l" t="t" r="r" b="b"/>
            <a:pathLst>
              <a:path w="6913245" h="231139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886"/>
                </a:lnTo>
                <a:lnTo>
                  <a:pt x="9144" y="230886"/>
                </a:lnTo>
                <a:lnTo>
                  <a:pt x="9144" y="9156"/>
                </a:lnTo>
                <a:lnTo>
                  <a:pt x="6912864" y="9156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3276" y="8166353"/>
            <a:ext cx="6955155" cy="272415"/>
          </a:xfrm>
          <a:custGeom>
            <a:avLst/>
            <a:gdLst/>
            <a:ahLst/>
            <a:cxnLst/>
            <a:rect l="l" t="t" r="r" b="b"/>
            <a:pathLst>
              <a:path w="6955155" h="272415">
                <a:moveTo>
                  <a:pt x="6954774" y="38112"/>
                </a:moveTo>
                <a:lnTo>
                  <a:pt x="6916674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33934"/>
                </a:lnTo>
                <a:lnTo>
                  <a:pt x="0" y="272034"/>
                </a:lnTo>
                <a:lnTo>
                  <a:pt x="38100" y="272034"/>
                </a:lnTo>
                <a:lnTo>
                  <a:pt x="6916674" y="272034"/>
                </a:lnTo>
                <a:lnTo>
                  <a:pt x="6954774" y="272034"/>
                </a:lnTo>
                <a:lnTo>
                  <a:pt x="6954774" y="233934"/>
                </a:lnTo>
                <a:lnTo>
                  <a:pt x="6954774" y="38112"/>
                </a:lnTo>
                <a:close/>
              </a:path>
              <a:path w="6955155" h="272415">
                <a:moveTo>
                  <a:pt x="6954774" y="0"/>
                </a:moveTo>
                <a:lnTo>
                  <a:pt x="6916674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16674" y="38100"/>
                </a:lnTo>
                <a:lnTo>
                  <a:pt x="6954774" y="38100"/>
                </a:lnTo>
                <a:lnTo>
                  <a:pt x="6954774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7086" y="9038856"/>
            <a:ext cx="6913245" cy="230504"/>
          </a:xfrm>
          <a:custGeom>
            <a:avLst/>
            <a:gdLst/>
            <a:ahLst/>
            <a:cxnLst/>
            <a:rect l="l" t="t" r="r" b="b"/>
            <a:pathLst>
              <a:path w="6913245" h="230504">
                <a:moveTo>
                  <a:pt x="691286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230111"/>
                </a:lnTo>
                <a:lnTo>
                  <a:pt x="9144" y="230111"/>
                </a:lnTo>
                <a:lnTo>
                  <a:pt x="9144" y="9144"/>
                </a:lnTo>
                <a:lnTo>
                  <a:pt x="6912864" y="9144"/>
                </a:lnTo>
                <a:lnTo>
                  <a:pt x="691286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284988" y="9664445"/>
            <a:ext cx="6991350" cy="454659"/>
            <a:chOff x="284988" y="9664445"/>
            <a:chExt cx="6991350" cy="454659"/>
          </a:xfrm>
        </p:grpSpPr>
        <p:sp>
          <p:nvSpPr>
            <p:cNvPr id="9" name="object 9" descr=""/>
            <p:cNvSpPr/>
            <p:nvPr/>
          </p:nvSpPr>
          <p:spPr>
            <a:xfrm>
              <a:off x="307086" y="9664445"/>
              <a:ext cx="6913245" cy="230504"/>
            </a:xfrm>
            <a:custGeom>
              <a:avLst/>
              <a:gdLst/>
              <a:ahLst/>
              <a:cxnLst/>
              <a:rect l="l" t="t" r="r" b="b"/>
              <a:pathLst>
                <a:path w="6913245" h="230504">
                  <a:moveTo>
                    <a:pt x="691286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230124"/>
                  </a:lnTo>
                  <a:lnTo>
                    <a:pt x="9144" y="230124"/>
                  </a:lnTo>
                  <a:lnTo>
                    <a:pt x="9144" y="9144"/>
                  </a:lnTo>
                  <a:lnTo>
                    <a:pt x="6912864" y="9144"/>
                  </a:lnTo>
                  <a:lnTo>
                    <a:pt x="69128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4988" y="9895331"/>
              <a:ext cx="6991350" cy="223520"/>
            </a:xfrm>
            <a:custGeom>
              <a:avLst/>
              <a:gdLst/>
              <a:ahLst/>
              <a:cxnLst/>
              <a:rect l="l" t="t" r="r" b="b"/>
              <a:pathLst>
                <a:path w="6991350" h="223520">
                  <a:moveTo>
                    <a:pt x="6985241" y="0"/>
                  </a:moveTo>
                  <a:lnTo>
                    <a:pt x="6108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23266"/>
                  </a:lnTo>
                  <a:lnTo>
                    <a:pt x="6108" y="223266"/>
                  </a:lnTo>
                  <a:lnTo>
                    <a:pt x="6108" y="6096"/>
                  </a:lnTo>
                  <a:lnTo>
                    <a:pt x="6985241" y="6096"/>
                  </a:lnTo>
                  <a:lnTo>
                    <a:pt x="6985241" y="0"/>
                  </a:lnTo>
                  <a:close/>
                </a:path>
                <a:path w="6991350" h="223520">
                  <a:moveTo>
                    <a:pt x="6991350" y="0"/>
                  </a:moveTo>
                  <a:lnTo>
                    <a:pt x="6985254" y="0"/>
                  </a:lnTo>
                  <a:lnTo>
                    <a:pt x="6985254" y="6096"/>
                  </a:lnTo>
                  <a:lnTo>
                    <a:pt x="6985254" y="223266"/>
                  </a:lnTo>
                  <a:lnTo>
                    <a:pt x="6991350" y="223266"/>
                  </a:lnTo>
                  <a:lnTo>
                    <a:pt x="6991350" y="6096"/>
                  </a:lnTo>
                  <a:lnTo>
                    <a:pt x="6991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03275" y="4144009"/>
            <a:ext cx="6955155" cy="6189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95"/>
              </a:spcBef>
            </a:pPr>
            <a:r>
              <a:rPr dirty="0" sz="1100" spc="50">
                <a:solidFill>
                  <a:srgbClr val="233E5F"/>
                </a:solidFill>
                <a:latin typeface="Calibri"/>
                <a:cs typeface="Calibri"/>
              </a:rPr>
              <a:t>SOME</a:t>
            </a:r>
            <a:r>
              <a:rPr dirty="0" sz="1100" spc="170">
                <a:solidFill>
                  <a:srgbClr val="233E5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33E5F"/>
                </a:solidFill>
                <a:latin typeface="Calibri"/>
                <a:cs typeface="Calibri"/>
              </a:rPr>
              <a:t>OTHER</a:t>
            </a:r>
            <a:r>
              <a:rPr dirty="0" sz="1100" spc="175">
                <a:solidFill>
                  <a:srgbClr val="233E5F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PARAMETERS</a:t>
            </a:r>
            <a:r>
              <a:rPr dirty="0" sz="1100" spc="175">
                <a:solidFill>
                  <a:srgbClr val="233E5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33E5F"/>
                </a:solidFill>
                <a:latin typeface="Calibri"/>
                <a:cs typeface="Calibri"/>
              </a:rPr>
              <a:t>OF</a:t>
            </a:r>
            <a:r>
              <a:rPr dirty="0" sz="1100" spc="170">
                <a:solidFill>
                  <a:srgbClr val="233E5F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33E5F"/>
                </a:solidFill>
                <a:latin typeface="Calibri"/>
                <a:cs typeface="Calibri"/>
              </a:rPr>
              <a:t>POPEN: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5715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#display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terminal</a:t>
            </a:r>
            <a:endParaRPr sz="1400">
              <a:latin typeface="Times New Roman"/>
              <a:cs typeface="Times New Roman"/>
            </a:endParaRPr>
          </a:p>
          <a:p>
            <a:pPr marL="513715" marR="3689985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p1=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subprocess.Popen(cm,shell=True) print(p1)</a:t>
            </a:r>
            <a:endParaRPr sz="1400">
              <a:latin typeface="Times New Roman"/>
              <a:cs typeface="Times New Roman"/>
            </a:endParaRPr>
          </a:p>
          <a:p>
            <a:pPr marL="513715" marR="381000" indent="-457200">
              <a:lnSpc>
                <a:spcPts val="161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#display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p1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subprocess.pipe,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terminal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print(p1) </a:t>
            </a:r>
            <a:r>
              <a:rPr dirty="0" sz="1400">
                <a:latin typeface="Times New Roman"/>
                <a:cs typeface="Times New Roman"/>
              </a:rPr>
              <a:t>p1=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subprocess.Popen(cm,stdout=subprocess.PIPE,shell=True)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#TO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RETURNCODE</a:t>
            </a:r>
            <a:endParaRPr sz="1400">
              <a:latin typeface="Times New Roman"/>
              <a:cs typeface="Times New Roman"/>
            </a:endParaRPr>
          </a:p>
          <a:p>
            <a:pPr marL="57150" marR="4996180" indent="456565">
              <a:lnSpc>
                <a:spcPts val="1610"/>
              </a:lnSpc>
              <a:spcBef>
                <a:spcPts val="80"/>
              </a:spcBef>
            </a:pPr>
            <a:r>
              <a:rPr dirty="0" sz="1400" spc="-10">
                <a:latin typeface="Times New Roman"/>
                <a:cs typeface="Times New Roman"/>
              </a:rPr>
              <a:t>print(p1.returncode) </a:t>
            </a:r>
            <a:r>
              <a:rPr dirty="0" sz="1400">
                <a:latin typeface="Times New Roman"/>
                <a:cs typeface="Times New Roman"/>
              </a:rPr>
              <a:t>#PRINT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ARGUMENTS</a:t>
            </a:r>
            <a:endParaRPr sz="1400">
              <a:latin typeface="Times New Roman"/>
              <a:cs typeface="Times New Roman"/>
            </a:endParaRPr>
          </a:p>
          <a:p>
            <a:pPr marL="514350">
              <a:lnSpc>
                <a:spcPts val="1530"/>
              </a:lnSpc>
            </a:pPr>
            <a:r>
              <a:rPr dirty="0" sz="1400" spc="-10">
                <a:latin typeface="Times New Roman"/>
                <a:cs typeface="Times New Roman"/>
              </a:rPr>
              <a:t>print(p1.args)</a:t>
            </a:r>
            <a:endParaRPr sz="1400">
              <a:latin typeface="Times New Roman"/>
              <a:cs typeface="Times New Roman"/>
            </a:endParaRPr>
          </a:p>
          <a:p>
            <a:pPr marL="513715" marR="1379220" indent="-457200">
              <a:lnSpc>
                <a:spcPts val="1610"/>
              </a:lnSpc>
              <a:spcBef>
                <a:spcPts val="75"/>
              </a:spcBef>
            </a:pPr>
            <a:r>
              <a:rPr dirty="0" sz="1400">
                <a:latin typeface="Times New Roman"/>
                <a:cs typeface="Times New Roman"/>
              </a:rPr>
              <a:t>#not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DEVNULL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subprocess.DEVNULL </a:t>
            </a:r>
            <a:r>
              <a:rPr dirty="0" sz="1400">
                <a:latin typeface="Times New Roman"/>
                <a:cs typeface="Times New Roman"/>
              </a:rPr>
              <a:t>p1=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subprocess.Popen(cm,stdout=subprocess.DEVNULL,shell=True)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56515" marR="49530">
              <a:lnSpc>
                <a:spcPct val="95900"/>
              </a:lnSpc>
            </a:pPr>
            <a:r>
              <a:rPr dirty="0" sz="1400">
                <a:latin typeface="Times New Roman"/>
                <a:cs typeface="Times New Roman"/>
              </a:rPr>
              <a:t>Note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wait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cause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child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deadlock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stdout/stderr=PIPE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commands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generates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enough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block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pipe.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communicate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alleviate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situation.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155"/>
              </a:spcBef>
            </a:pPr>
            <a:r>
              <a:rPr dirty="0" sz="1100" spc="50">
                <a:latin typeface="Calibri"/>
                <a:cs typeface="Calibri"/>
              </a:rPr>
              <a:t>COMMUNICATE</a:t>
            </a:r>
            <a:endParaRPr sz="1100">
              <a:latin typeface="Calibri"/>
              <a:cs typeface="Calibri"/>
            </a:endParaRPr>
          </a:p>
          <a:p>
            <a:pPr marL="57150" marR="49530">
              <a:lnSpc>
                <a:spcPts val="1610"/>
              </a:lnSpc>
              <a:spcBef>
                <a:spcPts val="590"/>
              </a:spcBef>
            </a:pP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ways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invoked.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subprocess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module’s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communicate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method.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1100" spc="45">
                <a:solidFill>
                  <a:srgbClr val="233E5F"/>
                </a:solidFill>
                <a:latin typeface="Calibri"/>
                <a:cs typeface="Calibri"/>
              </a:rPr>
              <a:t>SYNTAX:</a:t>
            </a:r>
            <a:endParaRPr sz="11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180"/>
              </a:spcBef>
            </a:pPr>
            <a:r>
              <a:rPr dirty="0" sz="1400" spc="-10">
                <a:latin typeface="Times New Roman"/>
                <a:cs typeface="Times New Roman"/>
              </a:rPr>
              <a:t>Variableofincommingprocess.communicate()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dirty="0" sz="1100" spc="55">
                <a:solidFill>
                  <a:srgbClr val="233E5F"/>
                </a:solidFill>
                <a:latin typeface="Calibri"/>
                <a:cs typeface="Calibri"/>
              </a:rPr>
              <a:t>EXAMPLE:</a:t>
            </a:r>
            <a:endParaRPr sz="1100">
              <a:latin typeface="Calibri"/>
              <a:cs typeface="Calibri"/>
            </a:endParaRPr>
          </a:p>
          <a:p>
            <a:pPr marL="57150" marR="5581015">
              <a:lnSpc>
                <a:spcPts val="1610"/>
              </a:lnSpc>
              <a:spcBef>
                <a:spcPts val="440"/>
              </a:spcBef>
            </a:pPr>
            <a:r>
              <a:rPr dirty="0" sz="1400">
                <a:latin typeface="Times New Roman"/>
                <a:cs typeface="Times New Roman"/>
              </a:rPr>
              <a:t>Import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subprocess </a:t>
            </a:r>
            <a:r>
              <a:rPr dirty="0" sz="1400">
                <a:latin typeface="Times New Roman"/>
                <a:cs typeface="Times New Roman"/>
              </a:rPr>
              <a:t>args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'dir'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84988" y="10118610"/>
            <a:ext cx="6991350" cy="204470"/>
          </a:xfrm>
          <a:custGeom>
            <a:avLst/>
            <a:gdLst/>
            <a:ahLst/>
            <a:cxnLst/>
            <a:rect l="l" t="t" r="r" b="b"/>
            <a:pathLst>
              <a:path w="6991350" h="204470">
                <a:moveTo>
                  <a:pt x="6108" y="0"/>
                </a:moveTo>
                <a:lnTo>
                  <a:pt x="0" y="0"/>
                </a:lnTo>
                <a:lnTo>
                  <a:pt x="0" y="204203"/>
                </a:lnTo>
                <a:lnTo>
                  <a:pt x="6108" y="204203"/>
                </a:lnTo>
                <a:lnTo>
                  <a:pt x="6108" y="0"/>
                </a:lnTo>
                <a:close/>
              </a:path>
              <a:path w="6991350" h="204470">
                <a:moveTo>
                  <a:pt x="6991350" y="0"/>
                </a:moveTo>
                <a:lnTo>
                  <a:pt x="6985254" y="0"/>
                </a:lnTo>
                <a:lnTo>
                  <a:pt x="6985254" y="204203"/>
                </a:lnTo>
                <a:lnTo>
                  <a:pt x="6991350" y="204203"/>
                </a:lnTo>
                <a:lnTo>
                  <a:pt x="6991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2022-09-10T15:48:37Z</dcterms:created>
  <dcterms:modified xsi:type="dcterms:W3CDTF">2022-09-10T15:48:37Z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2022-09-10T00:00:00Z</vt:filetime>
  </property>
  <property fmtid="{D5CDD505-2E9C-101B-9397-08002B2CF9AE}" pid="3" name="Creator">
    <vt:lpwstr>Acrobat PDFMaker 22 for Word</vt:lpwstr>
  </property>
  <property fmtid="{D5CDD505-2E9C-101B-9397-08002B2CF9AE}" pid="4" name="LastSaved">
    <vt:filetime>2022-09-10T00:00:00Z</vt:filetime>
  </property>
  <property fmtid="{D5CDD505-2E9C-101B-9397-08002B2CF9AE}" pid="5" name="Producer">
    <vt:lpwstr>Adobe PDF Library 22.2.223</vt:lpwstr>
  </property>
  <property fmtid="{D5CDD505-2E9C-101B-9397-08002B2CF9AE}" pid="6" name="SourceModified">
    <vt:lpwstr>D:20220910153638</vt:lpwstr>
  </property>
</Properties>
</file>