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365" r:id="rId2"/>
    <p:sldId id="306" r:id="rId3"/>
    <p:sldId id="307" r:id="rId4"/>
    <p:sldId id="261" r:id="rId5"/>
    <p:sldId id="262" r:id="rId6"/>
    <p:sldId id="263" r:id="rId7"/>
    <p:sldId id="264" r:id="rId8"/>
    <p:sldId id="265" r:id="rId9"/>
    <p:sldId id="352" r:id="rId10"/>
    <p:sldId id="276" r:id="rId11"/>
    <p:sldId id="309" r:id="rId12"/>
    <p:sldId id="277" r:id="rId13"/>
    <p:sldId id="278" r:id="rId14"/>
    <p:sldId id="279" r:id="rId15"/>
    <p:sldId id="281" r:id="rId16"/>
    <p:sldId id="282" r:id="rId17"/>
    <p:sldId id="366" r:id="rId18"/>
    <p:sldId id="367" r:id="rId19"/>
    <p:sldId id="368" r:id="rId20"/>
    <p:sldId id="369" r:id="rId21"/>
    <p:sldId id="370" r:id="rId22"/>
    <p:sldId id="371" r:id="rId23"/>
    <p:sldId id="372" r:id="rId24"/>
    <p:sldId id="355" r:id="rId25"/>
    <p:sldId id="353" r:id="rId26"/>
    <p:sldId id="354" r:id="rId27"/>
    <p:sldId id="311" r:id="rId28"/>
    <p:sldId id="313" r:id="rId29"/>
    <p:sldId id="312" r:id="rId30"/>
    <p:sldId id="314" r:id="rId31"/>
    <p:sldId id="315" r:id="rId32"/>
    <p:sldId id="316" r:id="rId33"/>
    <p:sldId id="317" r:id="rId34"/>
    <p:sldId id="318" r:id="rId35"/>
    <p:sldId id="319" r:id="rId36"/>
    <p:sldId id="283" r:id="rId37"/>
    <p:sldId id="284" r:id="rId38"/>
    <p:sldId id="285" r:id="rId39"/>
    <p:sldId id="286" r:id="rId40"/>
    <p:sldId id="287" r:id="rId41"/>
    <p:sldId id="288" r:id="rId42"/>
    <p:sldId id="289" r:id="rId43"/>
    <p:sldId id="290" r:id="rId44"/>
    <p:sldId id="326" r:id="rId45"/>
    <p:sldId id="325" r:id="rId46"/>
    <p:sldId id="328" r:id="rId47"/>
    <p:sldId id="344" r:id="rId48"/>
    <p:sldId id="291" r:id="rId49"/>
    <p:sldId id="329" r:id="rId50"/>
    <p:sldId id="292" r:id="rId51"/>
    <p:sldId id="330" r:id="rId52"/>
    <p:sldId id="331" r:id="rId53"/>
    <p:sldId id="332" r:id="rId54"/>
    <p:sldId id="293" r:id="rId55"/>
    <p:sldId id="333" r:id="rId56"/>
    <p:sldId id="297" r:id="rId57"/>
    <p:sldId id="334" r:id="rId58"/>
    <p:sldId id="294" r:id="rId59"/>
    <p:sldId id="343" r:id="rId60"/>
    <p:sldId id="347" r:id="rId61"/>
    <p:sldId id="348" r:id="rId62"/>
    <p:sldId id="349" r:id="rId63"/>
    <p:sldId id="350" r:id="rId64"/>
    <p:sldId id="351" r:id="rId65"/>
    <p:sldId id="295" r:id="rId66"/>
    <p:sldId id="296" r:id="rId67"/>
    <p:sldId id="298" r:id="rId68"/>
    <p:sldId id="299" r:id="rId69"/>
    <p:sldId id="300" r:id="rId70"/>
    <p:sldId id="301" r:id="rId71"/>
    <p:sldId id="302" r:id="rId72"/>
    <p:sldId id="339" r:id="rId73"/>
    <p:sldId id="303" r:id="rId74"/>
    <p:sldId id="335" r:id="rId75"/>
    <p:sldId id="304" r:id="rId76"/>
    <p:sldId id="336" r:id="rId77"/>
    <p:sldId id="337" r:id="rId78"/>
    <p:sldId id="338" r:id="rId79"/>
    <p:sldId id="340" r:id="rId80"/>
    <p:sldId id="342" r:id="rId81"/>
    <p:sldId id="345" r:id="rId82"/>
    <p:sldId id="346"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24" autoAdjust="0"/>
    <p:restoredTop sz="94660"/>
  </p:normalViewPr>
  <p:slideViewPr>
    <p:cSldViewPr snapToGrid="0">
      <p:cViewPr varScale="1">
        <p:scale>
          <a:sx n="73" d="100"/>
          <a:sy n="73" d="100"/>
        </p:scale>
        <p:origin x="4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A4C9F-EA4F-436F-ADD7-E0810C60164E}" type="datetimeFigureOut">
              <a:rPr lang="en-IN" smtClean="0"/>
              <a:t>09-06-2017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481B6-E1DE-47F0-AD8B-CE55950DE0E6}" type="slidenum">
              <a:rPr lang="en-IN" smtClean="0"/>
              <a:t>‹#›</a:t>
            </a:fld>
            <a:endParaRPr lang="en-IN"/>
          </a:p>
        </p:txBody>
      </p:sp>
    </p:spTree>
    <p:extLst>
      <p:ext uri="{BB962C8B-B14F-4D97-AF65-F5344CB8AC3E}">
        <p14:creationId xmlns:p14="http://schemas.microsoft.com/office/powerpoint/2010/main" val="374153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897C6-8998-4961-A685-36A0811AC03B}" type="slidenum">
              <a:rPr lang="en-US"/>
              <a:pPr/>
              <a:t>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US"/>
              <a:t>IX</a:t>
            </a:r>
          </a:p>
        </p:txBody>
      </p:sp>
    </p:spTree>
    <p:extLst>
      <p:ext uri="{BB962C8B-B14F-4D97-AF65-F5344CB8AC3E}">
        <p14:creationId xmlns:p14="http://schemas.microsoft.com/office/powerpoint/2010/main" val="1536781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EABA6-4CEE-4AE2-AB36-24EA0C28DA4D}" type="slidenum">
              <a:rPr lang="en-US"/>
              <a:pPr/>
              <a:t>70</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t>uma</a:t>
            </a:r>
          </a:p>
        </p:txBody>
      </p:sp>
    </p:spTree>
    <p:extLst>
      <p:ext uri="{BB962C8B-B14F-4D97-AF65-F5344CB8AC3E}">
        <p14:creationId xmlns:p14="http://schemas.microsoft.com/office/powerpoint/2010/main" val="1803878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5437D0-0E8B-43B7-AD21-59094B605609}" type="slidenum">
              <a:rPr lang="en-US"/>
              <a:pPr/>
              <a:t>75</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42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001E87-567C-42E9-8666-8DFBD3E9D987}" type="datetimeFigureOut">
              <a:rPr lang="en-IN" smtClean="0"/>
              <a:t>09-06-2017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236384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01E87-567C-42E9-8666-8DFBD3E9D987}" type="datetimeFigureOut">
              <a:rPr lang="en-IN" smtClean="0"/>
              <a:t>09-06-2017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105929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01E87-567C-42E9-8666-8DFBD3E9D987}" type="datetimeFigureOut">
              <a:rPr lang="en-IN" smtClean="0"/>
              <a:t>09-06-2017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482A3-C942-4543-A463-F3501727498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123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01E87-567C-42E9-8666-8DFBD3E9D987}" type="datetimeFigureOut">
              <a:rPr lang="en-IN" smtClean="0"/>
              <a:t>09-06-2017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949194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01E87-567C-42E9-8666-8DFBD3E9D987}" type="datetimeFigureOut">
              <a:rPr lang="en-IN" smtClean="0"/>
              <a:t>09-06-2017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482A3-C942-4543-A463-F3501727498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818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01E87-567C-42E9-8666-8DFBD3E9D987}" type="datetimeFigureOut">
              <a:rPr lang="en-IN" smtClean="0"/>
              <a:t>09-06-2017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4250385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001E87-567C-42E9-8666-8DFBD3E9D987}" type="datetimeFigureOut">
              <a:rPr lang="en-IN" smtClean="0"/>
              <a:t>09-06-2017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3806380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001E87-567C-42E9-8666-8DFBD3E9D987}" type="datetimeFigureOut">
              <a:rPr lang="en-IN" smtClean="0"/>
              <a:t>09-06-2017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263896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001E87-567C-42E9-8666-8DFBD3E9D987}" type="datetimeFigureOut">
              <a:rPr lang="en-IN" smtClean="0"/>
              <a:t>09-06-2017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9366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01E87-567C-42E9-8666-8DFBD3E9D987}" type="datetimeFigureOut">
              <a:rPr lang="en-IN" smtClean="0"/>
              <a:t>09-06-2017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252244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001E87-567C-42E9-8666-8DFBD3E9D987}" type="datetimeFigureOut">
              <a:rPr lang="en-IN" smtClean="0"/>
              <a:t>09-06-2017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336088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001E87-567C-42E9-8666-8DFBD3E9D987}" type="datetimeFigureOut">
              <a:rPr lang="en-IN" smtClean="0"/>
              <a:t>09-06-2017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245806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001E87-567C-42E9-8666-8DFBD3E9D987}" type="datetimeFigureOut">
              <a:rPr lang="en-IN" smtClean="0"/>
              <a:t>09-06-2017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378914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01E87-567C-42E9-8666-8DFBD3E9D987}" type="datetimeFigureOut">
              <a:rPr lang="en-IN" smtClean="0"/>
              <a:t>09-06-2017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403694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01E87-567C-42E9-8666-8DFBD3E9D987}" type="datetimeFigureOut">
              <a:rPr lang="en-IN" smtClean="0"/>
              <a:t>09-06-2017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2032156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01E87-567C-42E9-8666-8DFBD3E9D987}" type="datetimeFigureOut">
              <a:rPr lang="en-IN" smtClean="0"/>
              <a:t>09-06-2017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482A3-C942-4543-A463-F35017274985}" type="slidenum">
              <a:rPr lang="en-IN" smtClean="0"/>
              <a:t>‹#›</a:t>
            </a:fld>
            <a:endParaRPr lang="en-IN"/>
          </a:p>
        </p:txBody>
      </p:sp>
    </p:spTree>
    <p:extLst>
      <p:ext uri="{BB962C8B-B14F-4D97-AF65-F5344CB8AC3E}">
        <p14:creationId xmlns:p14="http://schemas.microsoft.com/office/powerpoint/2010/main" val="67866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001E87-567C-42E9-8666-8DFBD3E9D987}" type="datetimeFigureOut">
              <a:rPr lang="en-IN" smtClean="0"/>
              <a:t>09-06-2017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8482A3-C942-4543-A463-F35017274985}" type="slidenum">
              <a:rPr lang="en-IN" smtClean="0"/>
              <a:t>‹#›</a:t>
            </a:fld>
            <a:endParaRPr lang="en-IN"/>
          </a:p>
        </p:txBody>
      </p:sp>
    </p:spTree>
    <p:extLst>
      <p:ext uri="{BB962C8B-B14F-4D97-AF65-F5344CB8AC3E}">
        <p14:creationId xmlns:p14="http://schemas.microsoft.com/office/powerpoint/2010/main" val="3555636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286000" y="22860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3600" b="1">
              <a:solidFill>
                <a:srgbClr val="CC0000"/>
              </a:solidFill>
            </a:endParaRPr>
          </a:p>
        </p:txBody>
      </p:sp>
      <p:sp>
        <p:nvSpPr>
          <p:cNvPr id="4100" name="Text Box 4"/>
          <p:cNvSpPr txBox="1">
            <a:spLocks noChangeArrowheads="1"/>
          </p:cNvSpPr>
          <p:nvPr/>
        </p:nvSpPr>
        <p:spPr bwMode="auto">
          <a:xfrm>
            <a:off x="1524000" y="2133601"/>
            <a:ext cx="8686800"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4800" b="1" dirty="0" smtClean="0">
                <a:solidFill>
                  <a:schemeClr val="accent5">
                    <a:lumMod val="75000"/>
                  </a:schemeClr>
                </a:solidFill>
              </a:rPr>
              <a:t>Introduction</a:t>
            </a:r>
          </a:p>
          <a:p>
            <a:pPr>
              <a:spcBef>
                <a:spcPct val="50000"/>
              </a:spcBef>
            </a:pPr>
            <a:endParaRPr lang="en-US" sz="4800" b="1" dirty="0">
              <a:solidFill>
                <a:schemeClr val="accent5">
                  <a:lumMod val="75000"/>
                </a:schemeClr>
              </a:solidFill>
            </a:endParaRPr>
          </a:p>
        </p:txBody>
      </p:sp>
    </p:spTree>
    <p:extLst>
      <p:ext uri="{BB962C8B-B14F-4D97-AF65-F5344CB8AC3E}">
        <p14:creationId xmlns:p14="http://schemas.microsoft.com/office/powerpoint/2010/main" val="2901051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051463" y="0"/>
            <a:ext cx="7315200" cy="762000"/>
          </a:xfrm>
        </p:spPr>
        <p:txBody>
          <a:bodyPr/>
          <a:lstStyle/>
          <a:p>
            <a:r>
              <a:rPr lang="en-US" b="1" dirty="0">
                <a:solidFill>
                  <a:srgbClr val="C00000"/>
                </a:solidFill>
              </a:rPr>
              <a:t>Unix </a:t>
            </a:r>
            <a:r>
              <a:rPr lang="en-US" b="1" dirty="0" smtClean="0">
                <a:solidFill>
                  <a:srgbClr val="C00000"/>
                </a:solidFill>
              </a:rPr>
              <a:t>Structure</a:t>
            </a:r>
            <a:r>
              <a:rPr lang="en-US" b="1" dirty="0" smtClean="0"/>
              <a:t> OR </a:t>
            </a:r>
            <a:r>
              <a:rPr lang="en-US" b="1" dirty="0" smtClean="0">
                <a:solidFill>
                  <a:srgbClr val="C00000"/>
                </a:solidFill>
              </a:rPr>
              <a:t>Block Diagram</a:t>
            </a:r>
            <a:endParaRPr lang="en-US" b="1" dirty="0">
              <a:solidFill>
                <a:srgbClr val="C00000"/>
              </a:solidFill>
            </a:endParaRPr>
          </a:p>
        </p:txBody>
      </p:sp>
      <p:sp>
        <p:nvSpPr>
          <p:cNvPr id="26627" name="Text Box 3"/>
          <p:cNvSpPr txBox="1">
            <a:spLocks noChangeArrowheads="1"/>
          </p:cNvSpPr>
          <p:nvPr/>
        </p:nvSpPr>
        <p:spPr bwMode="auto">
          <a:xfrm>
            <a:off x="838200" y="1148983"/>
            <a:ext cx="8991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t>UNIX consists of </a:t>
            </a:r>
            <a:r>
              <a:rPr lang="en-US" sz="2400" dirty="0" smtClean="0"/>
              <a:t>Three </a:t>
            </a:r>
            <a:r>
              <a:rPr lang="en-US" sz="2400" dirty="0"/>
              <a:t>major components: </a:t>
            </a:r>
            <a:endParaRPr lang="en-US" sz="2400" dirty="0" smtClean="0"/>
          </a:p>
          <a:p>
            <a:pPr marL="457200" indent="-457200">
              <a:spcBef>
                <a:spcPct val="50000"/>
              </a:spcBef>
              <a:buFont typeface="+mj-lt"/>
              <a:buAutoNum type="arabicPeriod"/>
            </a:pPr>
            <a:r>
              <a:rPr lang="en-US" sz="2400" dirty="0"/>
              <a:t> </a:t>
            </a:r>
            <a:r>
              <a:rPr lang="en-US" sz="2400" dirty="0" smtClean="0"/>
              <a:t> The kernel</a:t>
            </a:r>
          </a:p>
          <a:p>
            <a:pPr marL="457200" indent="-457200">
              <a:spcBef>
                <a:spcPct val="50000"/>
              </a:spcBef>
              <a:buFont typeface="+mj-lt"/>
              <a:buAutoNum type="arabicPeriod"/>
            </a:pPr>
            <a:r>
              <a:rPr lang="en-US" sz="2400" dirty="0"/>
              <a:t> </a:t>
            </a:r>
            <a:r>
              <a:rPr lang="en-US" sz="2400" dirty="0" smtClean="0"/>
              <a:t> The shell</a:t>
            </a:r>
          </a:p>
          <a:p>
            <a:pPr marL="457200" indent="-457200">
              <a:spcBef>
                <a:spcPct val="50000"/>
              </a:spcBef>
              <a:buFont typeface="+mj-lt"/>
              <a:buAutoNum type="arabicPeriod"/>
            </a:pPr>
            <a:r>
              <a:rPr lang="en-US" sz="2400" dirty="0" smtClean="0"/>
              <a:t>  Command and </a:t>
            </a:r>
            <a:r>
              <a:rPr lang="en-US" sz="2400" dirty="0" smtClean="0"/>
              <a:t>utilities</a:t>
            </a:r>
            <a:endParaRPr lang="en-US" sz="2400" dirty="0" smtClean="0"/>
          </a:p>
        </p:txBody>
      </p:sp>
    </p:spTree>
    <p:extLst>
      <p:ext uri="{BB962C8B-B14F-4D97-AF65-F5344CB8AC3E}">
        <p14:creationId xmlns:p14="http://schemas.microsoft.com/office/powerpoint/2010/main" val="272060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val="0"/>
              </a:ext>
            </a:extLst>
          </a:blip>
          <a:srcRect/>
          <a:stretch>
            <a:fillRect/>
          </a:stretch>
        </p:blipFill>
        <p:spPr bwMode="auto">
          <a:xfrm>
            <a:off x="1519312" y="604911"/>
            <a:ext cx="6428934" cy="5781821"/>
          </a:xfrm>
          <a:prstGeom prst="rect">
            <a:avLst/>
          </a:prstGeom>
          <a:noFill/>
          <a:ln w="9525">
            <a:noFill/>
            <a:miter lim="800000"/>
            <a:headEnd/>
            <a:tailEnd/>
          </a:ln>
        </p:spPr>
      </p:pic>
    </p:spTree>
    <p:extLst>
      <p:ext uri="{BB962C8B-B14F-4D97-AF65-F5344CB8AC3E}">
        <p14:creationId xmlns:p14="http://schemas.microsoft.com/office/powerpoint/2010/main" val="429425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87202" y="324592"/>
            <a:ext cx="2553194" cy="567011"/>
          </a:xfrm>
        </p:spPr>
        <p:txBody>
          <a:bodyPr>
            <a:normAutofit fontScale="90000"/>
          </a:bodyPr>
          <a:lstStyle/>
          <a:p>
            <a:r>
              <a:rPr lang="en-US" b="1" dirty="0">
                <a:solidFill>
                  <a:srgbClr val="C00000"/>
                </a:solidFill>
              </a:rPr>
              <a:t>The Kernel</a:t>
            </a:r>
          </a:p>
        </p:txBody>
      </p:sp>
      <p:sp>
        <p:nvSpPr>
          <p:cNvPr id="27651" name="Text Box 3"/>
          <p:cNvSpPr txBox="1">
            <a:spLocks noChangeArrowheads="1"/>
          </p:cNvSpPr>
          <p:nvPr/>
        </p:nvSpPr>
        <p:spPr bwMode="auto">
          <a:xfrm>
            <a:off x="587202" y="1176611"/>
            <a:ext cx="8686800" cy="480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lnSpc>
                <a:spcPct val="150000"/>
              </a:lnSpc>
              <a:spcBef>
                <a:spcPct val="50000"/>
              </a:spcBef>
              <a:buFont typeface="Arial" panose="020B0604020202020204" pitchFamily="34" charset="0"/>
              <a:buChar char="•"/>
            </a:pPr>
            <a:r>
              <a:rPr lang="en-US" sz="2000" dirty="0"/>
              <a:t>The kernel is the heart of the UNIX system</a:t>
            </a:r>
            <a:r>
              <a:rPr lang="en-US" sz="2000" dirty="0" smtClean="0"/>
              <a:t>.</a:t>
            </a:r>
          </a:p>
          <a:p>
            <a:pPr marL="342900" indent="-342900" algn="just">
              <a:lnSpc>
                <a:spcPct val="150000"/>
              </a:lnSpc>
              <a:spcBef>
                <a:spcPct val="50000"/>
              </a:spcBef>
              <a:buFont typeface="Arial" panose="020B0604020202020204" pitchFamily="34" charset="0"/>
              <a:buChar char="•"/>
            </a:pPr>
            <a:r>
              <a:rPr lang="en-US" sz="2000" dirty="0" smtClean="0"/>
              <a:t>It is a program which is loaded in memory when system is turn on. It stay there and provides various services until the system is turned off.</a:t>
            </a:r>
            <a:endParaRPr lang="en-US" sz="2000" dirty="0"/>
          </a:p>
          <a:p>
            <a:pPr marL="342900" indent="-342900" algn="just">
              <a:lnSpc>
                <a:spcPct val="150000"/>
              </a:lnSpc>
              <a:spcBef>
                <a:spcPct val="50000"/>
              </a:spcBef>
              <a:buFont typeface="Arial" panose="020B0604020202020204" pitchFamily="34" charset="0"/>
              <a:buChar char="•"/>
            </a:pPr>
            <a:r>
              <a:rPr lang="en-CA" sz="2000" dirty="0"/>
              <a:t> It interacts with </a:t>
            </a:r>
            <a:r>
              <a:rPr lang="en-CA" sz="2000" dirty="0" smtClean="0"/>
              <a:t>hardware directly. When user program needs to use any hardware, it has to use services provided by the kernel. Special program like system calls are used to request kernel.</a:t>
            </a:r>
          </a:p>
          <a:p>
            <a:pPr marL="342900" indent="-342900" algn="just">
              <a:lnSpc>
                <a:spcPct val="150000"/>
              </a:lnSpc>
              <a:spcBef>
                <a:spcPct val="50000"/>
              </a:spcBef>
              <a:buFont typeface="Arial" panose="020B0604020202020204" pitchFamily="34" charset="0"/>
              <a:buChar char="•"/>
            </a:pPr>
            <a:r>
              <a:rPr lang="en-CA" sz="2000" dirty="0" smtClean="0"/>
              <a:t>It also provides services to user like memory </a:t>
            </a:r>
            <a:r>
              <a:rPr lang="en-CA" sz="2000" dirty="0"/>
              <a:t>management, </a:t>
            </a:r>
            <a:r>
              <a:rPr lang="en-CA" sz="2000" dirty="0" smtClean="0"/>
              <a:t>task </a:t>
            </a:r>
            <a:r>
              <a:rPr lang="en-CA" sz="2000" dirty="0"/>
              <a:t>scheduling and file management</a:t>
            </a:r>
            <a:r>
              <a:rPr lang="en-CA" sz="2000" dirty="0" smtClean="0"/>
              <a:t>.</a:t>
            </a:r>
          </a:p>
          <a:p>
            <a:pPr marL="342900" indent="-342900" algn="just">
              <a:lnSpc>
                <a:spcPct val="150000"/>
              </a:lnSpc>
              <a:spcBef>
                <a:spcPct val="50000"/>
              </a:spcBef>
              <a:buFont typeface="Arial" panose="020B0604020202020204" pitchFamily="34" charset="0"/>
              <a:buChar char="•"/>
            </a:pPr>
            <a:r>
              <a:rPr lang="en-CA" sz="2000" dirty="0" smtClean="0"/>
              <a:t>It manage entire computer system.</a:t>
            </a:r>
            <a:endParaRPr lang="en-US" sz="2000" dirty="0"/>
          </a:p>
        </p:txBody>
      </p:sp>
    </p:spTree>
    <p:extLst>
      <p:ext uri="{BB962C8B-B14F-4D97-AF65-F5344CB8AC3E}">
        <p14:creationId xmlns:p14="http://schemas.microsoft.com/office/powerpoint/2010/main" val="349131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99204" y="84798"/>
            <a:ext cx="8596668" cy="1320800"/>
          </a:xfrm>
        </p:spPr>
        <p:txBody>
          <a:bodyPr/>
          <a:lstStyle/>
          <a:p>
            <a:r>
              <a:rPr lang="en-US" b="1" dirty="0">
                <a:solidFill>
                  <a:srgbClr val="C00000"/>
                </a:solidFill>
              </a:rPr>
              <a:t>The Shell</a:t>
            </a:r>
          </a:p>
        </p:txBody>
      </p:sp>
      <p:sp>
        <p:nvSpPr>
          <p:cNvPr id="28675" name="Text Box 3"/>
          <p:cNvSpPr txBox="1">
            <a:spLocks noChangeArrowheads="1"/>
          </p:cNvSpPr>
          <p:nvPr/>
        </p:nvSpPr>
        <p:spPr bwMode="auto">
          <a:xfrm>
            <a:off x="499204" y="1279588"/>
            <a:ext cx="9023252"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a:t>The shell is the part of UNIX that is most visible to the user</a:t>
            </a:r>
            <a:r>
              <a:rPr lang="en-US" sz="2000" dirty="0" smtClean="0"/>
              <a:t>.</a:t>
            </a:r>
          </a:p>
          <a:p>
            <a:pPr marL="342900" indent="-342900" algn="just">
              <a:lnSpc>
                <a:spcPct val="150000"/>
              </a:lnSpc>
              <a:spcBef>
                <a:spcPct val="50000"/>
              </a:spcBef>
              <a:buFont typeface="Arial" panose="020B0604020202020204" pitchFamily="34" charset="0"/>
              <a:buChar char="•"/>
            </a:pPr>
            <a:r>
              <a:rPr lang="en-US" sz="2000" dirty="0" smtClean="0"/>
              <a:t>It is an interface between user program and the kernel.</a:t>
            </a:r>
          </a:p>
          <a:p>
            <a:pPr marL="342900" indent="-342900" algn="just">
              <a:lnSpc>
                <a:spcPct val="150000"/>
              </a:lnSpc>
              <a:spcBef>
                <a:spcPct val="50000"/>
              </a:spcBef>
              <a:buFont typeface="Arial" panose="020B0604020202020204" pitchFamily="34" charset="0"/>
              <a:buChar char="•"/>
            </a:pPr>
            <a:r>
              <a:rPr lang="en-US" sz="2000" dirty="0" smtClean="0"/>
              <a:t>When user log in to the system, process for shell start execution. It terminate when user log-out from the system.</a:t>
            </a:r>
          </a:p>
          <a:p>
            <a:pPr marL="342900" indent="-342900" algn="just">
              <a:lnSpc>
                <a:spcPct val="150000"/>
              </a:lnSpc>
              <a:spcBef>
                <a:spcPct val="50000"/>
              </a:spcBef>
              <a:buFont typeface="Arial" panose="020B0604020202020204" pitchFamily="34" charset="0"/>
              <a:buChar char="•"/>
            </a:pPr>
            <a:r>
              <a:rPr lang="en-US" sz="2000" dirty="0" smtClean="0"/>
              <a:t>User directly interact with the shell.</a:t>
            </a:r>
          </a:p>
          <a:p>
            <a:pPr marL="342900" indent="-342900" algn="just">
              <a:lnSpc>
                <a:spcPct val="150000"/>
              </a:lnSpc>
              <a:spcBef>
                <a:spcPct val="50000"/>
              </a:spcBef>
              <a:buFont typeface="Arial" panose="020B0604020202020204" pitchFamily="34" charset="0"/>
              <a:buChar char="•"/>
            </a:pPr>
            <a:r>
              <a:rPr lang="en-US" sz="2000" dirty="0" smtClean="0"/>
              <a:t>Shell provides the prompt to the user where user can enter their command.</a:t>
            </a:r>
          </a:p>
          <a:p>
            <a:pPr marL="342900" indent="-342900" algn="just">
              <a:lnSpc>
                <a:spcPct val="150000"/>
              </a:lnSpc>
              <a:spcBef>
                <a:spcPct val="50000"/>
              </a:spcBef>
              <a:buFont typeface="Arial" panose="020B0604020202020204" pitchFamily="34" charset="0"/>
              <a:buChar char="•"/>
            </a:pPr>
            <a:r>
              <a:rPr lang="en-US" sz="2000" dirty="0"/>
              <a:t>There are two major parts of a shell.</a:t>
            </a:r>
          </a:p>
          <a:p>
            <a:pPr marL="342900" indent="-342900" algn="just">
              <a:lnSpc>
                <a:spcPct val="150000"/>
              </a:lnSpc>
              <a:spcBef>
                <a:spcPct val="500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282472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56700" y="205839"/>
            <a:ext cx="8596668" cy="1320800"/>
          </a:xfrm>
        </p:spPr>
        <p:txBody>
          <a:bodyPr/>
          <a:lstStyle/>
          <a:p>
            <a:r>
              <a:rPr lang="en-US" b="1" dirty="0">
                <a:solidFill>
                  <a:srgbClr val="C00000"/>
                </a:solidFill>
              </a:rPr>
              <a:t>The Shell (</a:t>
            </a:r>
            <a:r>
              <a:rPr lang="en-US" b="1" dirty="0" err="1">
                <a:solidFill>
                  <a:srgbClr val="C00000"/>
                </a:solidFill>
              </a:rPr>
              <a:t>cont</a:t>
            </a:r>
            <a:r>
              <a:rPr lang="en-US" b="1" dirty="0">
                <a:solidFill>
                  <a:srgbClr val="C00000"/>
                </a:solidFill>
              </a:rPr>
              <a:t>)</a:t>
            </a:r>
          </a:p>
        </p:txBody>
      </p:sp>
      <p:sp>
        <p:nvSpPr>
          <p:cNvPr id="30723" name="Text Box 3"/>
          <p:cNvSpPr txBox="1">
            <a:spLocks noChangeArrowheads="1"/>
          </p:cNvSpPr>
          <p:nvPr/>
        </p:nvSpPr>
        <p:spPr bwMode="auto">
          <a:xfrm>
            <a:off x="495300" y="1270000"/>
            <a:ext cx="10001250" cy="419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smtClean="0"/>
              <a:t>First is It </a:t>
            </a:r>
            <a:r>
              <a:rPr lang="en-US" sz="2000" dirty="0"/>
              <a:t>works as a command interpreter. It accepts command from user and translates them into the form which the kernel understand easily.</a:t>
            </a:r>
          </a:p>
          <a:p>
            <a:pPr marL="342900" indent="-342900" algn="just">
              <a:lnSpc>
                <a:spcPct val="150000"/>
              </a:lnSpc>
              <a:spcBef>
                <a:spcPct val="50000"/>
              </a:spcBef>
              <a:buFont typeface="Arial" panose="020B0604020202020204" pitchFamily="34" charset="0"/>
              <a:buChar char="•"/>
            </a:pPr>
            <a:r>
              <a:rPr lang="en-US" sz="2000" dirty="0" smtClean="0"/>
              <a:t>Second is It </a:t>
            </a:r>
            <a:r>
              <a:rPr lang="en-US" sz="2000" dirty="0"/>
              <a:t>is also a programming language. It provide programming functionalities such as looping, branching and so on</a:t>
            </a:r>
            <a:r>
              <a:rPr lang="en-US" sz="2000" dirty="0" smtClean="0"/>
              <a:t>.. that </a:t>
            </a:r>
            <a:r>
              <a:rPr lang="en-US" sz="2000" dirty="0"/>
              <a:t>allows programmers to write a shell script.</a:t>
            </a:r>
          </a:p>
          <a:p>
            <a:pPr marL="342900" indent="-342900">
              <a:lnSpc>
                <a:spcPct val="150000"/>
              </a:lnSpc>
              <a:spcBef>
                <a:spcPct val="50000"/>
              </a:spcBef>
              <a:buFont typeface="Arial" panose="020B0604020202020204" pitchFamily="34" charset="0"/>
              <a:buChar char="•"/>
            </a:pPr>
            <a:r>
              <a:rPr lang="en-US" sz="2000" dirty="0"/>
              <a:t> A shell script is a file that contains shell commands that perform a useful function.</a:t>
            </a:r>
          </a:p>
          <a:p>
            <a:pPr marL="342900" indent="-342900">
              <a:lnSpc>
                <a:spcPct val="150000"/>
              </a:lnSpc>
              <a:spcBef>
                <a:spcPct val="50000"/>
              </a:spcBef>
              <a:buFont typeface="Arial" panose="020B0604020202020204" pitchFamily="34" charset="0"/>
              <a:buChar char="•"/>
            </a:pPr>
            <a:r>
              <a:rPr lang="en-US" sz="2000" dirty="0"/>
              <a:t>It is also known as  a shell program. </a:t>
            </a:r>
          </a:p>
        </p:txBody>
      </p:sp>
    </p:spTree>
    <p:extLst>
      <p:ext uri="{BB962C8B-B14F-4D97-AF65-F5344CB8AC3E}">
        <p14:creationId xmlns:p14="http://schemas.microsoft.com/office/powerpoint/2010/main" val="1005191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200" b="1" dirty="0">
                <a:solidFill>
                  <a:srgbClr val="C00000"/>
                </a:solidFill>
              </a:rPr>
              <a:t>Some Standard UNIX Shells</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636" y="2063318"/>
            <a:ext cx="7612063"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779714206"/>
              </p:ext>
            </p:extLst>
          </p:nvPr>
        </p:nvGraphicFramePr>
        <p:xfrm>
          <a:off x="6093363" y="1507058"/>
          <a:ext cx="3300019" cy="1112520"/>
        </p:xfrm>
        <a:graphic>
          <a:graphicData uri="http://schemas.openxmlformats.org/drawingml/2006/table">
            <a:tbl>
              <a:tblPr firstRow="1" bandRow="1">
                <a:tableStyleId>{5C22544A-7EE6-4342-B048-85BDC9FD1C3A}</a:tableStyleId>
              </a:tblPr>
              <a:tblGrid>
                <a:gridCol w="1732477">
                  <a:extLst>
                    <a:ext uri="{9D8B030D-6E8A-4147-A177-3AD203B41FA5}">
                      <a16:colId xmlns:a16="http://schemas.microsoft.com/office/drawing/2014/main" val="20000"/>
                    </a:ext>
                  </a:extLst>
                </a:gridCol>
                <a:gridCol w="1567542">
                  <a:extLst>
                    <a:ext uri="{9D8B030D-6E8A-4147-A177-3AD203B41FA5}">
                      <a16:colId xmlns:a16="http://schemas.microsoft.com/office/drawing/2014/main" val="20001"/>
                    </a:ext>
                  </a:extLst>
                </a:gridCol>
              </a:tblGrid>
              <a:tr h="370840">
                <a:tc>
                  <a:txBody>
                    <a:bodyPr/>
                    <a:lstStyle/>
                    <a:p>
                      <a:r>
                        <a:rPr lang="en-US" dirty="0" smtClean="0"/>
                        <a:t>SHELL</a:t>
                      </a:r>
                      <a:endParaRPr lang="en-US" dirty="0"/>
                    </a:p>
                  </a:txBody>
                  <a:tcPr/>
                </a:tc>
                <a:tc>
                  <a:txBody>
                    <a:bodyPr/>
                    <a:lstStyle/>
                    <a:p>
                      <a:r>
                        <a:rPr lang="en-US" dirty="0" smtClean="0"/>
                        <a:t>PROMPT</a:t>
                      </a:r>
                      <a:endParaRPr lang="en-US" dirty="0"/>
                    </a:p>
                  </a:txBody>
                  <a:tcPr/>
                </a:tc>
                <a:extLst>
                  <a:ext uri="{0D108BD9-81ED-4DB2-BD59-A6C34878D82A}">
                    <a16:rowId xmlns:a16="http://schemas.microsoft.com/office/drawing/2014/main" val="10000"/>
                  </a:ext>
                </a:extLst>
              </a:tr>
              <a:tr h="370840">
                <a:tc>
                  <a:txBody>
                    <a:bodyPr/>
                    <a:lstStyle/>
                    <a:p>
                      <a:r>
                        <a:rPr lang="en-US" dirty="0" smtClean="0"/>
                        <a:t>Bourne</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1"/>
                  </a:ext>
                </a:extLst>
              </a:tr>
              <a:tr h="370840">
                <a:tc>
                  <a:txBody>
                    <a:bodyPr/>
                    <a:lstStyle/>
                    <a:p>
                      <a:r>
                        <a:rPr lang="en-US" dirty="0" smtClean="0"/>
                        <a:t>C Shell</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81192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1668" y="271741"/>
            <a:ext cx="8596668" cy="1320800"/>
          </a:xfrm>
        </p:spPr>
        <p:txBody>
          <a:bodyPr/>
          <a:lstStyle/>
          <a:p>
            <a:r>
              <a:rPr lang="en-US" b="1" dirty="0" smtClean="0">
                <a:solidFill>
                  <a:srgbClr val="C00000"/>
                </a:solidFill>
              </a:rPr>
              <a:t>Command &amp; Utilities</a:t>
            </a:r>
            <a:endParaRPr lang="en-US" b="1" dirty="0">
              <a:solidFill>
                <a:srgbClr val="C00000"/>
              </a:solidFill>
            </a:endParaRPr>
          </a:p>
        </p:txBody>
      </p:sp>
      <p:sp>
        <p:nvSpPr>
          <p:cNvPr id="33795" name="Text Box 3"/>
          <p:cNvSpPr txBox="1">
            <a:spLocks noChangeArrowheads="1"/>
          </p:cNvSpPr>
          <p:nvPr/>
        </p:nvSpPr>
        <p:spPr bwMode="auto">
          <a:xfrm>
            <a:off x="677333" y="1086763"/>
            <a:ext cx="928259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CA" sz="2000" dirty="0" smtClean="0">
                <a:solidFill>
                  <a:srgbClr val="FF0000"/>
                </a:solidFill>
              </a:rPr>
              <a:t>Utility</a:t>
            </a:r>
            <a:r>
              <a:rPr lang="en-CA" sz="2000" dirty="0" smtClean="0"/>
              <a:t> is a standard UNIX program that provide support process fro user</a:t>
            </a:r>
            <a:r>
              <a:rPr lang="en-CA" sz="2000" dirty="0" smtClean="0"/>
              <a:t>.</a:t>
            </a:r>
          </a:p>
          <a:p>
            <a:pPr marL="342900" indent="-342900" algn="just">
              <a:lnSpc>
                <a:spcPct val="150000"/>
              </a:lnSpc>
              <a:spcBef>
                <a:spcPct val="50000"/>
              </a:spcBef>
              <a:buFont typeface="Arial" panose="020B0604020202020204" pitchFamily="34" charset="0"/>
              <a:buChar char="•"/>
            </a:pPr>
            <a:r>
              <a:rPr lang="en-US" sz="2000" dirty="0" smtClean="0">
                <a:solidFill>
                  <a:srgbClr val="FF0000"/>
                </a:solidFill>
              </a:rPr>
              <a:t>Command</a:t>
            </a:r>
            <a:r>
              <a:rPr lang="en-US" sz="2000" dirty="0" smtClean="0"/>
              <a:t> </a:t>
            </a:r>
            <a:r>
              <a:rPr lang="en-US" sz="2000" dirty="0"/>
              <a:t>refers to the program and any arguments you specify to that program to change its behavior.</a:t>
            </a:r>
            <a:endParaRPr lang="en-CA" sz="2000" dirty="0" smtClean="0"/>
          </a:p>
          <a:p>
            <a:pPr marL="342900" indent="-342900" algn="just">
              <a:lnSpc>
                <a:spcPct val="150000"/>
              </a:lnSpc>
              <a:spcBef>
                <a:spcPct val="50000"/>
              </a:spcBef>
              <a:buFont typeface="Arial" panose="020B0604020202020204" pitchFamily="34" charset="0"/>
              <a:buChar char="•"/>
            </a:pPr>
            <a:r>
              <a:rPr lang="en-CA" sz="2000" dirty="0" smtClean="0"/>
              <a:t>There </a:t>
            </a:r>
            <a:r>
              <a:rPr lang="en-CA" sz="2000" dirty="0"/>
              <a:t>are various command and utilities which you would use in your day to day activities</a:t>
            </a:r>
            <a:r>
              <a:rPr lang="en-CA" sz="2000" dirty="0" smtClean="0"/>
              <a:t>.</a:t>
            </a:r>
          </a:p>
          <a:p>
            <a:pPr marL="342900" indent="-342900" algn="just">
              <a:lnSpc>
                <a:spcPct val="150000"/>
              </a:lnSpc>
              <a:spcBef>
                <a:spcPct val="50000"/>
              </a:spcBef>
              <a:buFont typeface="Arial" panose="020B0604020202020204" pitchFamily="34" charset="0"/>
              <a:buChar char="•"/>
            </a:pPr>
            <a:r>
              <a:rPr lang="en-US" sz="2000" dirty="0" smtClean="0"/>
              <a:t>Three </a:t>
            </a:r>
            <a:r>
              <a:rPr lang="en-US" sz="2000" dirty="0"/>
              <a:t>common utilities are text editors, search programs, and sort </a:t>
            </a:r>
            <a:r>
              <a:rPr lang="en-US" sz="2000" dirty="0" smtClean="0"/>
              <a:t>programs.</a:t>
            </a:r>
          </a:p>
          <a:p>
            <a:pPr marL="342900" indent="-342900" algn="just">
              <a:lnSpc>
                <a:spcPct val="150000"/>
              </a:lnSpc>
              <a:spcBef>
                <a:spcPct val="50000"/>
              </a:spcBef>
              <a:buFont typeface="Arial" panose="020B0604020202020204" pitchFamily="34" charset="0"/>
              <a:buChar char="•"/>
            </a:pPr>
            <a:r>
              <a:rPr lang="en-US" sz="2000" dirty="0" smtClean="0">
                <a:solidFill>
                  <a:srgbClr val="FF0000"/>
                </a:solidFill>
              </a:rPr>
              <a:t>For Example:</a:t>
            </a:r>
            <a:r>
              <a:rPr lang="en-US" sz="2000" dirty="0" smtClean="0"/>
              <a:t> “</a:t>
            </a:r>
            <a:r>
              <a:rPr lang="en-US" sz="2000" dirty="0" err="1" smtClean="0"/>
              <a:t>ls</a:t>
            </a:r>
            <a:r>
              <a:rPr lang="en-US" sz="2000" dirty="0" smtClean="0"/>
              <a:t>” list utility display the files that reside on the disk.</a:t>
            </a:r>
            <a:endParaRPr lang="en-US" sz="2000" dirty="0"/>
          </a:p>
        </p:txBody>
      </p:sp>
      <p:sp>
        <p:nvSpPr>
          <p:cNvPr id="33798" name="Text Box 6"/>
          <p:cNvSpPr txBox="1">
            <a:spLocks noChangeArrowheads="1"/>
          </p:cNvSpPr>
          <p:nvPr/>
        </p:nvSpPr>
        <p:spPr bwMode="auto">
          <a:xfrm>
            <a:off x="677333" y="5487968"/>
            <a:ext cx="960614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smtClean="0"/>
              <a:t>There are over 250 command provided through third party software.</a:t>
            </a:r>
          </a:p>
          <a:p>
            <a:pPr marL="342900" indent="-342900" algn="just">
              <a:lnSpc>
                <a:spcPct val="150000"/>
              </a:lnSpc>
              <a:spcBef>
                <a:spcPct val="50000"/>
              </a:spcBef>
              <a:buFont typeface="Arial" panose="020B0604020202020204" pitchFamily="34" charset="0"/>
              <a:buChar char="•"/>
            </a:pPr>
            <a:r>
              <a:rPr lang="en-CA" sz="2000" dirty="0" smtClean="0"/>
              <a:t>All the command come along with various optional options.</a:t>
            </a:r>
            <a:endParaRPr lang="en-US" sz="2200" dirty="0"/>
          </a:p>
        </p:txBody>
      </p:sp>
    </p:spTree>
    <p:extLst>
      <p:ext uri="{BB962C8B-B14F-4D97-AF65-F5344CB8AC3E}">
        <p14:creationId xmlns:p14="http://schemas.microsoft.com/office/powerpoint/2010/main" val="1934836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1668" y="271741"/>
            <a:ext cx="8596668" cy="1320800"/>
          </a:xfrm>
        </p:spPr>
        <p:txBody>
          <a:bodyPr/>
          <a:lstStyle/>
          <a:p>
            <a:r>
              <a:rPr lang="en-US" b="1" dirty="0" smtClean="0">
                <a:solidFill>
                  <a:srgbClr val="C00000"/>
                </a:solidFill>
              </a:rPr>
              <a:t>Utilities Vs Command</a:t>
            </a:r>
            <a:endParaRPr lang="en-US" b="1" dirty="0">
              <a:solidFill>
                <a:srgbClr val="C00000"/>
              </a:solidFill>
            </a:endParaRPr>
          </a:p>
        </p:txBody>
      </p:sp>
      <p:sp>
        <p:nvSpPr>
          <p:cNvPr id="33795" name="Text Box 3"/>
          <p:cNvSpPr txBox="1">
            <a:spLocks noChangeArrowheads="1"/>
          </p:cNvSpPr>
          <p:nvPr/>
        </p:nvSpPr>
        <p:spPr bwMode="auto">
          <a:xfrm>
            <a:off x="677333" y="1086763"/>
            <a:ext cx="928259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a:t>Utilities are programs you can run or </a:t>
            </a:r>
            <a:r>
              <a:rPr lang="en-US" sz="2000" dirty="0" smtClean="0"/>
              <a:t>execute</a:t>
            </a:r>
          </a:p>
          <a:p>
            <a:pPr marL="342900" indent="-342900" algn="just">
              <a:lnSpc>
                <a:spcPct val="150000"/>
              </a:lnSpc>
              <a:spcBef>
                <a:spcPct val="50000"/>
              </a:spcBef>
              <a:buFont typeface="Arial" panose="020B0604020202020204" pitchFamily="34" charset="0"/>
              <a:buChar char="•"/>
            </a:pPr>
            <a:r>
              <a:rPr lang="en-US" sz="2000" dirty="0" smtClean="0"/>
              <a:t>Commands </a:t>
            </a:r>
            <a:r>
              <a:rPr lang="en-US" sz="2000" dirty="0"/>
              <a:t>are slightly different than utilities. The term utility refers to the name of a program, </a:t>
            </a:r>
            <a:endParaRPr lang="en-US" sz="2000" dirty="0" smtClean="0"/>
          </a:p>
          <a:p>
            <a:pPr algn="just">
              <a:lnSpc>
                <a:spcPct val="150000"/>
              </a:lnSpc>
              <a:spcBef>
                <a:spcPct val="50000"/>
              </a:spcBef>
            </a:pPr>
            <a:r>
              <a:rPr lang="en-US" sz="2000" dirty="0" smtClean="0"/>
              <a:t>	whereas </a:t>
            </a:r>
            <a:r>
              <a:rPr lang="en-US" sz="2000" dirty="0"/>
              <a:t>the term command refers to the program and any arguments you specify to that program to change its behavior. </a:t>
            </a:r>
            <a:endParaRPr lang="en-US" sz="2000" dirty="0" smtClean="0"/>
          </a:p>
          <a:p>
            <a:pPr marL="342900" indent="-342900" algn="just">
              <a:lnSpc>
                <a:spcPct val="150000"/>
              </a:lnSpc>
              <a:spcBef>
                <a:spcPct val="50000"/>
              </a:spcBef>
              <a:buFont typeface="Arial" panose="020B0604020202020204" pitchFamily="34" charset="0"/>
              <a:buChar char="•"/>
            </a:pPr>
            <a:r>
              <a:rPr lang="en-US" sz="2000" dirty="0" smtClean="0"/>
              <a:t>You </a:t>
            </a:r>
            <a:r>
              <a:rPr lang="en-US" sz="2000" dirty="0"/>
              <a:t>might see the term command used instead of the term utility for simple commands, where only the program name to execute is given. </a:t>
            </a:r>
            <a:endParaRPr lang="en-US" sz="2000" dirty="0"/>
          </a:p>
        </p:txBody>
      </p:sp>
    </p:spTree>
    <p:extLst>
      <p:ext uri="{BB962C8B-B14F-4D97-AF65-F5344CB8AC3E}">
        <p14:creationId xmlns:p14="http://schemas.microsoft.com/office/powerpoint/2010/main" val="3759821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1668" y="271741"/>
            <a:ext cx="8596668" cy="1320800"/>
          </a:xfrm>
        </p:spPr>
        <p:txBody>
          <a:bodyPr/>
          <a:lstStyle/>
          <a:p>
            <a:r>
              <a:rPr lang="en-US" b="1" dirty="0" smtClean="0">
                <a:solidFill>
                  <a:srgbClr val="C00000"/>
                </a:solidFill>
              </a:rPr>
              <a:t>Command</a:t>
            </a:r>
            <a:endParaRPr lang="en-US" b="1" dirty="0">
              <a:solidFill>
                <a:srgbClr val="C00000"/>
              </a:solidFill>
            </a:endParaRPr>
          </a:p>
        </p:txBody>
      </p:sp>
      <p:sp>
        <p:nvSpPr>
          <p:cNvPr id="33795" name="Text Box 3"/>
          <p:cNvSpPr txBox="1">
            <a:spLocks noChangeArrowheads="1"/>
          </p:cNvSpPr>
          <p:nvPr/>
        </p:nvSpPr>
        <p:spPr bwMode="auto">
          <a:xfrm>
            <a:off x="677333" y="1086763"/>
            <a:ext cx="9282592"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a:t> In UNIX, a command is a program that you can run</a:t>
            </a:r>
            <a:r>
              <a:rPr lang="en-US" sz="2000" dirty="0" smtClean="0"/>
              <a:t>.</a:t>
            </a:r>
          </a:p>
          <a:p>
            <a:pPr marL="342900" indent="-342900" algn="just">
              <a:lnSpc>
                <a:spcPct val="150000"/>
              </a:lnSpc>
              <a:spcBef>
                <a:spcPct val="50000"/>
              </a:spcBef>
              <a:buFont typeface="Arial" panose="020B0604020202020204" pitchFamily="34" charset="0"/>
              <a:buChar char="•"/>
            </a:pPr>
            <a:r>
              <a:rPr lang="en-US" sz="2000" dirty="0" smtClean="0"/>
              <a:t> </a:t>
            </a:r>
            <a:r>
              <a:rPr lang="en-US" sz="2000" dirty="0"/>
              <a:t>In other operating systems, such as Mac OS or Windows, you point to the program you want to run and click it. To run a command in UNIX, you type its name and press Enter.</a:t>
            </a:r>
          </a:p>
          <a:p>
            <a:pPr marL="342900" indent="-342900" algn="just">
              <a:lnSpc>
                <a:spcPct val="150000"/>
              </a:lnSpc>
              <a:spcBef>
                <a:spcPct val="50000"/>
              </a:spcBef>
              <a:buFont typeface="Arial" panose="020B0604020202020204" pitchFamily="34" charset="0"/>
              <a:buChar char="•"/>
            </a:pPr>
            <a:r>
              <a:rPr lang="en-US" sz="2000" dirty="0">
                <a:solidFill>
                  <a:srgbClr val="FF0000"/>
                </a:solidFill>
              </a:rPr>
              <a:t>For example: </a:t>
            </a:r>
            <a:r>
              <a:rPr lang="en-US" sz="2000" dirty="0" smtClean="0"/>
              <a:t>$ </a:t>
            </a:r>
            <a:r>
              <a:rPr lang="en-US" sz="2000" dirty="0"/>
              <a:t>date [ENTER] </a:t>
            </a:r>
            <a:endParaRPr lang="en-US" sz="2000" dirty="0" smtClean="0"/>
          </a:p>
          <a:p>
            <a:pPr lvl="1" algn="just">
              <a:lnSpc>
                <a:spcPct val="150000"/>
              </a:lnSpc>
              <a:spcBef>
                <a:spcPct val="50000"/>
              </a:spcBef>
            </a:pPr>
            <a:r>
              <a:rPr lang="en-US" sz="2000" dirty="0"/>
              <a:t>	</a:t>
            </a:r>
            <a:r>
              <a:rPr lang="en-US" sz="2000" dirty="0" smtClean="0"/>
              <a:t>	Wed </a:t>
            </a:r>
            <a:r>
              <a:rPr lang="en-US" sz="2000" dirty="0"/>
              <a:t>Dec  9 08:49:13 PST </a:t>
            </a:r>
            <a:r>
              <a:rPr lang="en-US" sz="2000" dirty="0" smtClean="0"/>
              <a:t>2017 </a:t>
            </a:r>
          </a:p>
          <a:p>
            <a:pPr lvl="1" algn="just">
              <a:lnSpc>
                <a:spcPct val="150000"/>
              </a:lnSpc>
              <a:spcBef>
                <a:spcPct val="50000"/>
              </a:spcBef>
            </a:pPr>
            <a:r>
              <a:rPr lang="en-US" sz="2000" dirty="0"/>
              <a:t>	</a:t>
            </a:r>
            <a:r>
              <a:rPr lang="en-US" sz="2000" dirty="0" smtClean="0"/>
              <a:t>	$ </a:t>
            </a:r>
            <a:endParaRPr lang="en-US" sz="2000" dirty="0"/>
          </a:p>
          <a:p>
            <a:pPr marL="342900" indent="-342900" algn="just">
              <a:lnSpc>
                <a:spcPct val="150000"/>
              </a:lnSpc>
              <a:spcBef>
                <a:spcPct val="50000"/>
              </a:spcBef>
              <a:buFont typeface="Arial" panose="020B0604020202020204" pitchFamily="34" charset="0"/>
              <a:buChar char="•"/>
            </a:pPr>
            <a:r>
              <a:rPr lang="en-US" sz="2000" dirty="0"/>
              <a:t>Here, the date command has been entered. This command displays the current day, date, time, and year. After the current date appears, notice that the </a:t>
            </a:r>
            <a:r>
              <a:rPr lang="en-US" sz="2000" dirty="0">
                <a:solidFill>
                  <a:srgbClr val="FF0000"/>
                </a:solidFill>
              </a:rPr>
              <a:t>$ </a:t>
            </a:r>
            <a:r>
              <a:rPr lang="en-US" sz="2000" dirty="0"/>
              <a:t>character is displayed. </a:t>
            </a:r>
            <a:endParaRPr lang="en-US" sz="2000" dirty="0"/>
          </a:p>
        </p:txBody>
      </p:sp>
    </p:spTree>
    <p:extLst>
      <p:ext uri="{BB962C8B-B14F-4D97-AF65-F5344CB8AC3E}">
        <p14:creationId xmlns:p14="http://schemas.microsoft.com/office/powerpoint/2010/main" val="1944760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1668" y="271741"/>
            <a:ext cx="8596668" cy="1320800"/>
          </a:xfrm>
        </p:spPr>
        <p:txBody>
          <a:bodyPr/>
          <a:lstStyle/>
          <a:p>
            <a:r>
              <a:rPr lang="en-US" b="1" dirty="0" smtClean="0">
                <a:solidFill>
                  <a:srgbClr val="C00000"/>
                </a:solidFill>
              </a:rPr>
              <a:t>Command</a:t>
            </a:r>
            <a:endParaRPr lang="en-US" b="1" dirty="0">
              <a:solidFill>
                <a:srgbClr val="C00000"/>
              </a:solidFill>
            </a:endParaRPr>
          </a:p>
        </p:txBody>
      </p:sp>
      <p:sp>
        <p:nvSpPr>
          <p:cNvPr id="33795" name="Text Box 3"/>
          <p:cNvSpPr txBox="1">
            <a:spLocks noChangeArrowheads="1"/>
          </p:cNvSpPr>
          <p:nvPr/>
        </p:nvSpPr>
        <p:spPr bwMode="auto">
          <a:xfrm>
            <a:off x="677333" y="1086763"/>
            <a:ext cx="928259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a:solidFill>
                  <a:srgbClr val="FF0000"/>
                </a:solidFill>
              </a:rPr>
              <a:t>$ </a:t>
            </a:r>
            <a:r>
              <a:rPr lang="en-US" sz="2000" dirty="0"/>
              <a:t>character to indicate the </a:t>
            </a:r>
            <a:r>
              <a:rPr lang="en-US" sz="2000" dirty="0">
                <a:solidFill>
                  <a:srgbClr val="FF0000"/>
                </a:solidFill>
              </a:rPr>
              <a:t>prompt</a:t>
            </a:r>
            <a:r>
              <a:rPr lang="en-US" sz="2000" dirty="0"/>
              <a:t>. </a:t>
            </a:r>
            <a:endParaRPr lang="en-US" sz="2000" dirty="0" smtClean="0"/>
          </a:p>
          <a:p>
            <a:pPr marL="342900" indent="-342900" algn="just">
              <a:lnSpc>
                <a:spcPct val="150000"/>
              </a:lnSpc>
              <a:spcBef>
                <a:spcPct val="50000"/>
              </a:spcBef>
              <a:buFont typeface="Arial" panose="020B0604020202020204" pitchFamily="34" charset="0"/>
              <a:buChar char="•"/>
            </a:pPr>
            <a:r>
              <a:rPr lang="en-US" sz="2000" dirty="0" smtClean="0"/>
              <a:t>Wherever </a:t>
            </a:r>
            <a:r>
              <a:rPr lang="en-US" sz="2000" dirty="0"/>
              <a:t>you see a prompt, you can type the name of a command and press Enter. </a:t>
            </a:r>
            <a:endParaRPr lang="en-US" sz="2000" dirty="0" smtClean="0"/>
          </a:p>
          <a:p>
            <a:pPr marL="342900" indent="-342900" algn="just">
              <a:lnSpc>
                <a:spcPct val="150000"/>
              </a:lnSpc>
              <a:spcBef>
                <a:spcPct val="50000"/>
              </a:spcBef>
              <a:buFont typeface="Arial" panose="020B0604020202020204" pitchFamily="34" charset="0"/>
              <a:buChar char="•"/>
            </a:pPr>
            <a:r>
              <a:rPr lang="en-US" sz="2000" dirty="0" smtClean="0"/>
              <a:t>This </a:t>
            </a:r>
            <a:r>
              <a:rPr lang="en-US" sz="2000" dirty="0"/>
              <a:t>executes the command that you type. </a:t>
            </a:r>
            <a:endParaRPr lang="en-US" sz="2000" dirty="0" smtClean="0"/>
          </a:p>
          <a:p>
            <a:pPr marL="342900" indent="-342900" algn="just">
              <a:lnSpc>
                <a:spcPct val="150000"/>
              </a:lnSpc>
              <a:spcBef>
                <a:spcPct val="50000"/>
              </a:spcBef>
              <a:buFont typeface="Arial" panose="020B0604020202020204" pitchFamily="34" charset="0"/>
              <a:buChar char="•"/>
            </a:pPr>
            <a:r>
              <a:rPr lang="en-US" sz="2000" dirty="0" smtClean="0"/>
              <a:t>While </a:t>
            </a:r>
            <a:r>
              <a:rPr lang="en-US" sz="2000" dirty="0"/>
              <a:t>a command executes, the prompt is not displayed. </a:t>
            </a:r>
            <a:endParaRPr lang="en-US" sz="2000" dirty="0" smtClean="0"/>
          </a:p>
          <a:p>
            <a:pPr marL="342900" indent="-342900" algn="just">
              <a:lnSpc>
                <a:spcPct val="150000"/>
              </a:lnSpc>
              <a:spcBef>
                <a:spcPct val="50000"/>
              </a:spcBef>
              <a:buFont typeface="Arial" panose="020B0604020202020204" pitchFamily="34" charset="0"/>
              <a:buChar char="•"/>
            </a:pPr>
            <a:r>
              <a:rPr lang="en-US" sz="2000" dirty="0" smtClean="0"/>
              <a:t>When </a:t>
            </a:r>
            <a:r>
              <a:rPr lang="en-US" sz="2000" dirty="0"/>
              <a:t>the command finishes executing, the prompt is displayed again. </a:t>
            </a:r>
            <a:endParaRPr lang="en-US" sz="2000" dirty="0"/>
          </a:p>
        </p:txBody>
      </p:sp>
    </p:spTree>
    <p:extLst>
      <p:ext uri="{BB962C8B-B14F-4D97-AF65-F5344CB8AC3E}">
        <p14:creationId xmlns:p14="http://schemas.microsoft.com/office/powerpoint/2010/main" val="3208157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Unix – In today’s World</a:t>
            </a:r>
            <a:endParaRPr lang="en-US" b="1" dirty="0">
              <a:solidFill>
                <a:srgbClr val="C00000"/>
              </a:solidFill>
            </a:endParaRPr>
          </a:p>
        </p:txBody>
      </p:sp>
      <p:sp>
        <p:nvSpPr>
          <p:cNvPr id="3" name="Content Placeholder 2"/>
          <p:cNvSpPr>
            <a:spLocks noGrp="1"/>
          </p:cNvSpPr>
          <p:nvPr>
            <p:ph idx="1"/>
          </p:nvPr>
        </p:nvSpPr>
        <p:spPr>
          <a:xfrm>
            <a:off x="476918" y="1930400"/>
            <a:ext cx="9531378" cy="3880773"/>
          </a:xfrm>
        </p:spPr>
        <p:txBody>
          <a:bodyPr>
            <a:noAutofit/>
          </a:bodyPr>
          <a:lstStyle/>
          <a:p>
            <a:pPr algn="just">
              <a:lnSpc>
                <a:spcPct val="150000"/>
              </a:lnSpc>
            </a:pPr>
            <a:r>
              <a:rPr lang="en-CA" sz="2000" dirty="0">
                <a:solidFill>
                  <a:schemeClr val="tx1"/>
                </a:solidFill>
              </a:rPr>
              <a:t>First of all M</a:t>
            </a:r>
            <a:r>
              <a:rPr lang="en-CA" sz="2000" dirty="0" smtClean="0">
                <a:solidFill>
                  <a:schemeClr val="tx1"/>
                </a:solidFill>
              </a:rPr>
              <a:t>ac OS core </a:t>
            </a:r>
            <a:r>
              <a:rPr lang="en-CA" sz="2000" dirty="0">
                <a:solidFill>
                  <a:schemeClr val="tx1"/>
                </a:solidFill>
              </a:rPr>
              <a:t>is </a:t>
            </a:r>
            <a:r>
              <a:rPr lang="en-CA" sz="2000" dirty="0" smtClean="0">
                <a:solidFill>
                  <a:schemeClr val="tx1"/>
                </a:solidFill>
              </a:rPr>
              <a:t>UNIX based</a:t>
            </a:r>
            <a:r>
              <a:rPr lang="en-CA" sz="2000" dirty="0">
                <a:solidFill>
                  <a:schemeClr val="tx1"/>
                </a:solidFill>
              </a:rPr>
              <a:t>. </a:t>
            </a:r>
            <a:r>
              <a:rPr lang="en-CA" sz="2000" dirty="0" smtClean="0">
                <a:solidFill>
                  <a:schemeClr val="tx1"/>
                </a:solidFill>
              </a:rPr>
              <a:t>A lot </a:t>
            </a:r>
            <a:r>
              <a:rPr lang="en-CA" sz="2000" dirty="0">
                <a:solidFill>
                  <a:schemeClr val="tx1"/>
                </a:solidFill>
              </a:rPr>
              <a:t>of electronics are </a:t>
            </a:r>
            <a:r>
              <a:rPr lang="en-CA" sz="2000" dirty="0" smtClean="0">
                <a:solidFill>
                  <a:schemeClr val="tx1"/>
                </a:solidFill>
              </a:rPr>
              <a:t>LINUX based.</a:t>
            </a:r>
          </a:p>
          <a:p>
            <a:pPr algn="just">
              <a:lnSpc>
                <a:spcPct val="150000"/>
              </a:lnSpc>
            </a:pPr>
            <a:r>
              <a:rPr lang="en-CA" sz="2000" dirty="0">
                <a:solidFill>
                  <a:schemeClr val="tx1"/>
                </a:solidFill>
              </a:rPr>
              <a:t>N</a:t>
            </a:r>
            <a:r>
              <a:rPr lang="en-CA" sz="2000" dirty="0" smtClean="0">
                <a:solidFill>
                  <a:schemeClr val="tx1"/>
                </a:solidFill>
              </a:rPr>
              <a:t>owadays </a:t>
            </a:r>
            <a:r>
              <a:rPr lang="en-CA" sz="2000" dirty="0">
                <a:solidFill>
                  <a:schemeClr val="tx1"/>
                </a:solidFill>
              </a:rPr>
              <a:t>the </a:t>
            </a:r>
            <a:r>
              <a:rPr lang="en-CA" sz="2000" dirty="0" smtClean="0">
                <a:solidFill>
                  <a:schemeClr val="tx1"/>
                </a:solidFill>
              </a:rPr>
              <a:t>UNIX OS is </a:t>
            </a:r>
            <a:r>
              <a:rPr lang="en-CA" sz="2000" dirty="0">
                <a:solidFill>
                  <a:schemeClr val="tx1"/>
                </a:solidFill>
              </a:rPr>
              <a:t>used as servers in many business organizations</a:t>
            </a:r>
            <a:r>
              <a:rPr lang="en-CA" sz="2000" dirty="0" smtClean="0">
                <a:solidFill>
                  <a:schemeClr val="tx1"/>
                </a:solidFill>
              </a:rPr>
              <a:t>.</a:t>
            </a:r>
          </a:p>
          <a:p>
            <a:pPr algn="just">
              <a:lnSpc>
                <a:spcPct val="150000"/>
              </a:lnSpc>
            </a:pPr>
            <a:r>
              <a:rPr lang="en-CA" sz="2000" dirty="0" smtClean="0">
                <a:solidFill>
                  <a:schemeClr val="tx1"/>
                </a:solidFill>
              </a:rPr>
              <a:t>In </a:t>
            </a:r>
            <a:r>
              <a:rPr lang="en-CA" sz="2000" dirty="0">
                <a:solidFill>
                  <a:schemeClr val="tx1"/>
                </a:solidFill>
              </a:rPr>
              <a:t>telephone exchange the </a:t>
            </a:r>
            <a:r>
              <a:rPr lang="en-CA" sz="2000" dirty="0" smtClean="0">
                <a:solidFill>
                  <a:schemeClr val="tx1"/>
                </a:solidFill>
              </a:rPr>
              <a:t>UNIX </a:t>
            </a:r>
            <a:r>
              <a:rPr lang="en-CA" sz="2000" dirty="0">
                <a:solidFill>
                  <a:schemeClr val="tx1"/>
                </a:solidFill>
              </a:rPr>
              <a:t>server is used as the call </a:t>
            </a:r>
            <a:r>
              <a:rPr lang="en-CA" sz="2000" dirty="0" err="1">
                <a:solidFill>
                  <a:schemeClr val="tx1"/>
                </a:solidFill>
              </a:rPr>
              <a:t>connecion</a:t>
            </a:r>
            <a:r>
              <a:rPr lang="en-CA" sz="2000" dirty="0">
                <a:solidFill>
                  <a:schemeClr val="tx1"/>
                </a:solidFill>
              </a:rPr>
              <a:t> server</a:t>
            </a:r>
            <a:r>
              <a:rPr lang="en-CA" sz="2000" dirty="0" smtClean="0">
                <a:solidFill>
                  <a:schemeClr val="tx1"/>
                </a:solidFill>
              </a:rPr>
              <a:t>.</a:t>
            </a:r>
          </a:p>
        </p:txBody>
      </p:sp>
    </p:spTree>
    <p:extLst>
      <p:ext uri="{BB962C8B-B14F-4D97-AF65-F5344CB8AC3E}">
        <p14:creationId xmlns:p14="http://schemas.microsoft.com/office/powerpoint/2010/main" val="17154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1668" y="271741"/>
            <a:ext cx="8596668" cy="1320800"/>
          </a:xfrm>
        </p:spPr>
        <p:txBody>
          <a:bodyPr/>
          <a:lstStyle/>
          <a:p>
            <a:r>
              <a:rPr lang="en-US" b="1" dirty="0" smtClean="0">
                <a:solidFill>
                  <a:srgbClr val="C00000"/>
                </a:solidFill>
              </a:rPr>
              <a:t>Simple Command</a:t>
            </a:r>
            <a:endParaRPr lang="en-US" b="1" dirty="0">
              <a:solidFill>
                <a:srgbClr val="C00000"/>
              </a:solidFill>
            </a:endParaRPr>
          </a:p>
        </p:txBody>
      </p:sp>
      <p:sp>
        <p:nvSpPr>
          <p:cNvPr id="33795" name="Text Box 3"/>
          <p:cNvSpPr txBox="1">
            <a:spLocks noChangeArrowheads="1"/>
          </p:cNvSpPr>
          <p:nvPr/>
        </p:nvSpPr>
        <p:spPr bwMode="auto">
          <a:xfrm>
            <a:off x="677333" y="1086763"/>
            <a:ext cx="928259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smtClean="0"/>
              <a:t>A </a:t>
            </a:r>
            <a:r>
              <a:rPr lang="en-US" sz="2000" dirty="0"/>
              <a:t>simple command is one that you can execute by just giving its name at the prompt: </a:t>
            </a:r>
          </a:p>
          <a:p>
            <a:pPr algn="just">
              <a:lnSpc>
                <a:spcPct val="150000"/>
              </a:lnSpc>
              <a:spcBef>
                <a:spcPct val="50000"/>
              </a:spcBef>
            </a:pPr>
            <a:r>
              <a:rPr lang="en-US" sz="2000" dirty="0" smtClean="0">
                <a:solidFill>
                  <a:srgbClr val="FF0000"/>
                </a:solidFill>
              </a:rPr>
              <a:t>		$ </a:t>
            </a:r>
            <a:r>
              <a:rPr lang="en-US" sz="2000" dirty="0">
                <a:solidFill>
                  <a:srgbClr val="FF0000"/>
                </a:solidFill>
              </a:rPr>
              <a:t>command</a:t>
            </a:r>
          </a:p>
          <a:p>
            <a:pPr marL="342900" indent="-342900" algn="just">
              <a:lnSpc>
                <a:spcPct val="150000"/>
              </a:lnSpc>
              <a:spcBef>
                <a:spcPct val="50000"/>
              </a:spcBef>
              <a:buFont typeface="Arial" panose="020B0604020202020204" pitchFamily="34" charset="0"/>
              <a:buChar char="•"/>
            </a:pPr>
            <a:r>
              <a:rPr lang="en-US" sz="2000" dirty="0"/>
              <a:t>Here, command is the name of the command you want to execute. </a:t>
            </a:r>
            <a:endParaRPr lang="en-US" sz="2000" dirty="0" smtClean="0"/>
          </a:p>
          <a:p>
            <a:pPr marL="342900" indent="-342900" algn="just">
              <a:lnSpc>
                <a:spcPct val="150000"/>
              </a:lnSpc>
              <a:spcBef>
                <a:spcPct val="50000"/>
              </a:spcBef>
              <a:buFont typeface="Arial" panose="020B0604020202020204" pitchFamily="34" charset="0"/>
              <a:buChar char="•"/>
            </a:pPr>
            <a:r>
              <a:rPr lang="en-US" sz="2000" dirty="0" smtClean="0"/>
              <a:t>For Example : $date</a:t>
            </a:r>
            <a:endParaRPr lang="en-US" sz="2000" dirty="0"/>
          </a:p>
        </p:txBody>
      </p:sp>
    </p:spTree>
    <p:extLst>
      <p:ext uri="{BB962C8B-B14F-4D97-AF65-F5344CB8AC3E}">
        <p14:creationId xmlns:p14="http://schemas.microsoft.com/office/powerpoint/2010/main" val="3861212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1668" y="271741"/>
            <a:ext cx="8596668" cy="1320800"/>
          </a:xfrm>
        </p:spPr>
        <p:txBody>
          <a:bodyPr/>
          <a:lstStyle/>
          <a:p>
            <a:r>
              <a:rPr lang="en-US" b="1" dirty="0" smtClean="0">
                <a:solidFill>
                  <a:srgbClr val="C00000"/>
                </a:solidFill>
              </a:rPr>
              <a:t>Complex Command</a:t>
            </a:r>
            <a:endParaRPr lang="en-US" b="1" dirty="0">
              <a:solidFill>
                <a:srgbClr val="C00000"/>
              </a:solidFill>
            </a:endParaRPr>
          </a:p>
        </p:txBody>
      </p:sp>
      <p:sp>
        <p:nvSpPr>
          <p:cNvPr id="33795" name="Text Box 3"/>
          <p:cNvSpPr txBox="1">
            <a:spLocks noChangeArrowheads="1"/>
          </p:cNvSpPr>
          <p:nvPr/>
        </p:nvSpPr>
        <p:spPr bwMode="auto">
          <a:xfrm>
            <a:off x="677333" y="1086763"/>
            <a:ext cx="11262118"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smtClean="0"/>
              <a:t>Complex command </a:t>
            </a:r>
            <a:r>
              <a:rPr lang="en-US" sz="2000" dirty="0"/>
              <a:t>is a command that consists of a command name and a list of arguments. </a:t>
            </a:r>
          </a:p>
          <a:p>
            <a:pPr marL="342900" indent="-342900" algn="just">
              <a:lnSpc>
                <a:spcPct val="150000"/>
              </a:lnSpc>
              <a:spcBef>
                <a:spcPct val="50000"/>
              </a:spcBef>
              <a:buFont typeface="Arial" panose="020B0604020202020204" pitchFamily="34" charset="0"/>
              <a:buChar char="•"/>
            </a:pPr>
            <a:r>
              <a:rPr lang="en-US" sz="2000" dirty="0"/>
              <a:t> Arguments are command modifiers that change the behavior of a command. </a:t>
            </a:r>
            <a:endParaRPr lang="en-US" sz="2000" dirty="0" smtClean="0"/>
          </a:p>
          <a:p>
            <a:pPr marL="342900" indent="-342900" algn="just">
              <a:lnSpc>
                <a:spcPct val="150000"/>
              </a:lnSpc>
              <a:spcBef>
                <a:spcPct val="50000"/>
              </a:spcBef>
              <a:buFont typeface="Arial" panose="020B0604020202020204" pitchFamily="34" charset="0"/>
              <a:buChar char="•"/>
            </a:pPr>
            <a:r>
              <a:rPr lang="en-US" sz="2000" dirty="0" smtClean="0">
                <a:solidFill>
                  <a:srgbClr val="FF0000"/>
                </a:solidFill>
              </a:rPr>
              <a:t>For Example : </a:t>
            </a:r>
            <a:r>
              <a:rPr lang="en-US" sz="2000" dirty="0" smtClean="0"/>
              <a:t>$ who am I</a:t>
            </a:r>
          </a:p>
          <a:p>
            <a:pPr marL="342900" indent="-342900" algn="just">
              <a:lnSpc>
                <a:spcPct val="150000"/>
              </a:lnSpc>
              <a:spcBef>
                <a:spcPct val="50000"/>
              </a:spcBef>
              <a:buFont typeface="Arial" panose="020B0604020202020204" pitchFamily="34" charset="0"/>
              <a:buChar char="•"/>
            </a:pPr>
            <a:r>
              <a:rPr lang="en-US" sz="2000" dirty="0"/>
              <a:t>In this case, the command name is </a:t>
            </a:r>
            <a:r>
              <a:rPr lang="en-US" sz="2000" dirty="0">
                <a:solidFill>
                  <a:srgbClr val="FF0000"/>
                </a:solidFill>
              </a:rPr>
              <a:t>who</a:t>
            </a:r>
            <a:r>
              <a:rPr lang="en-US" sz="2000" dirty="0"/>
              <a:t>, and the arguments are </a:t>
            </a:r>
            <a:r>
              <a:rPr lang="en-US" sz="2000" dirty="0">
                <a:solidFill>
                  <a:srgbClr val="FF0000"/>
                </a:solidFill>
              </a:rPr>
              <a:t>am</a:t>
            </a:r>
            <a:r>
              <a:rPr lang="en-US" sz="2000" dirty="0"/>
              <a:t> and </a:t>
            </a:r>
            <a:r>
              <a:rPr lang="en-US" sz="2000" dirty="0" err="1">
                <a:solidFill>
                  <a:srgbClr val="FF0000"/>
                </a:solidFill>
              </a:rPr>
              <a:t>i</a:t>
            </a:r>
            <a:r>
              <a:rPr lang="en-US" sz="2000" dirty="0"/>
              <a:t>.</a:t>
            </a:r>
          </a:p>
          <a:p>
            <a:pPr marL="342900" indent="-342900" algn="just">
              <a:lnSpc>
                <a:spcPct val="150000"/>
              </a:lnSpc>
              <a:spcBef>
                <a:spcPct val="50000"/>
              </a:spcBef>
              <a:buFont typeface="Arial" panose="020B0604020202020204" pitchFamily="34" charset="0"/>
              <a:buChar char="•"/>
            </a:pPr>
            <a:r>
              <a:rPr lang="en-US" sz="2000" dirty="0"/>
              <a:t>The arguments am and </a:t>
            </a:r>
            <a:r>
              <a:rPr lang="en-US" sz="2000" dirty="0" err="1"/>
              <a:t>i</a:t>
            </a:r>
            <a:r>
              <a:rPr lang="en-US" sz="2000" dirty="0"/>
              <a:t> change the behavior of the who command to list information about </a:t>
            </a:r>
            <a:r>
              <a:rPr lang="en-US" sz="2000" dirty="0" smtClean="0"/>
              <a:t>you.</a:t>
            </a:r>
            <a:endParaRPr lang="en-US" sz="2000" dirty="0"/>
          </a:p>
          <a:p>
            <a:pPr algn="just">
              <a:lnSpc>
                <a:spcPct val="150000"/>
              </a:lnSpc>
              <a:spcBef>
                <a:spcPct val="50000"/>
              </a:spcBef>
            </a:pPr>
            <a:r>
              <a:rPr lang="en-US" sz="2000" dirty="0" smtClean="0">
                <a:solidFill>
                  <a:srgbClr val="FF0000"/>
                </a:solidFill>
              </a:rPr>
              <a:t>Syntax : </a:t>
            </a:r>
            <a:r>
              <a:rPr lang="en-US" sz="2000" dirty="0" smtClean="0">
                <a:solidFill>
                  <a:srgbClr val="002060"/>
                </a:solidFill>
              </a:rPr>
              <a:t>$ </a:t>
            </a:r>
            <a:r>
              <a:rPr lang="en-US" sz="2000" dirty="0">
                <a:solidFill>
                  <a:srgbClr val="002060"/>
                </a:solidFill>
              </a:rPr>
              <a:t>command argument1 argument2 argument3 ... </a:t>
            </a:r>
            <a:r>
              <a:rPr lang="en-US" sz="2000" dirty="0" err="1">
                <a:solidFill>
                  <a:srgbClr val="002060"/>
                </a:solidFill>
              </a:rPr>
              <a:t>argumentN</a:t>
            </a:r>
            <a:endParaRPr lang="en-US" sz="2000" dirty="0">
              <a:solidFill>
                <a:srgbClr val="002060"/>
              </a:solidFill>
            </a:endParaRPr>
          </a:p>
          <a:p>
            <a:pPr marL="342900" indent="-342900" algn="just">
              <a:lnSpc>
                <a:spcPct val="150000"/>
              </a:lnSpc>
              <a:spcBef>
                <a:spcPct val="50000"/>
              </a:spcBef>
              <a:buFont typeface="Arial" panose="020B0604020202020204" pitchFamily="34" charset="0"/>
              <a:buChar char="•"/>
            </a:pPr>
            <a:r>
              <a:rPr lang="en-US" sz="2000" dirty="0"/>
              <a:t>Here, command is the name of the command you want to execute, and argument1 through </a:t>
            </a:r>
            <a:r>
              <a:rPr lang="en-US" sz="2000" dirty="0" err="1"/>
              <a:t>argumentN</a:t>
            </a:r>
            <a:r>
              <a:rPr lang="en-US" sz="2000" dirty="0"/>
              <a:t> are the arguments you want to give command.</a:t>
            </a:r>
          </a:p>
          <a:p>
            <a:pPr marL="342900" indent="-342900" algn="just">
              <a:lnSpc>
                <a:spcPct val="150000"/>
              </a:lnSpc>
              <a:spcBef>
                <a:spcPct val="500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963345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1667" y="0"/>
            <a:ext cx="8596668" cy="1320800"/>
          </a:xfrm>
        </p:spPr>
        <p:txBody>
          <a:bodyPr/>
          <a:lstStyle/>
          <a:p>
            <a:r>
              <a:rPr lang="en-US" b="1" dirty="0" smtClean="0">
                <a:solidFill>
                  <a:srgbClr val="C00000"/>
                </a:solidFill>
              </a:rPr>
              <a:t>Compound Command</a:t>
            </a:r>
            <a:endParaRPr lang="en-US" b="1" dirty="0">
              <a:solidFill>
                <a:srgbClr val="C00000"/>
              </a:solidFill>
            </a:endParaRPr>
          </a:p>
        </p:txBody>
      </p:sp>
      <p:sp>
        <p:nvSpPr>
          <p:cNvPr id="33795" name="Text Box 3"/>
          <p:cNvSpPr txBox="1">
            <a:spLocks noChangeArrowheads="1"/>
          </p:cNvSpPr>
          <p:nvPr/>
        </p:nvSpPr>
        <p:spPr bwMode="auto">
          <a:xfrm>
            <a:off x="211667" y="764024"/>
            <a:ext cx="11871475"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a:t>A compound command consists of a list of simple and complex commands separated by the semicolon character ( ;). </a:t>
            </a:r>
          </a:p>
          <a:p>
            <a:pPr marL="342900" indent="-342900" algn="just">
              <a:lnSpc>
                <a:spcPct val="150000"/>
              </a:lnSpc>
              <a:spcBef>
                <a:spcPct val="50000"/>
              </a:spcBef>
              <a:buFont typeface="Arial" panose="020B0604020202020204" pitchFamily="34" charset="0"/>
              <a:buChar char="•"/>
            </a:pPr>
            <a:r>
              <a:rPr lang="en-US" sz="2000" dirty="0" smtClean="0">
                <a:solidFill>
                  <a:srgbClr val="FF0000"/>
                </a:solidFill>
              </a:rPr>
              <a:t>For Example : </a:t>
            </a:r>
            <a:r>
              <a:rPr lang="en-US" sz="2000" dirty="0" smtClean="0"/>
              <a:t>$ </a:t>
            </a:r>
            <a:r>
              <a:rPr lang="en-US" sz="2000" dirty="0"/>
              <a:t>date ; who am </a:t>
            </a:r>
            <a:r>
              <a:rPr lang="en-US" sz="2000" dirty="0" err="1"/>
              <a:t>i</a:t>
            </a:r>
            <a:r>
              <a:rPr lang="en-US" sz="2000" dirty="0"/>
              <a:t> ; </a:t>
            </a:r>
            <a:endParaRPr lang="en-US" sz="2000" dirty="0" smtClean="0"/>
          </a:p>
          <a:p>
            <a:pPr algn="just">
              <a:lnSpc>
                <a:spcPct val="150000"/>
              </a:lnSpc>
              <a:spcBef>
                <a:spcPct val="50000"/>
              </a:spcBef>
            </a:pPr>
            <a:r>
              <a:rPr lang="en-US" sz="2000" dirty="0" smtClean="0"/>
              <a:t>		</a:t>
            </a:r>
            <a:r>
              <a:rPr lang="en-US" sz="2000" dirty="0" smtClean="0">
                <a:solidFill>
                  <a:srgbClr val="002060"/>
                </a:solidFill>
              </a:rPr>
              <a:t>Wed </a:t>
            </a:r>
            <a:r>
              <a:rPr lang="en-US" sz="2000" dirty="0">
                <a:solidFill>
                  <a:srgbClr val="002060"/>
                </a:solidFill>
              </a:rPr>
              <a:t>Dec  9 10:10:10 PST 1998 </a:t>
            </a:r>
          </a:p>
          <a:p>
            <a:pPr algn="just">
              <a:lnSpc>
                <a:spcPct val="150000"/>
              </a:lnSpc>
              <a:spcBef>
                <a:spcPct val="50000"/>
              </a:spcBef>
            </a:pPr>
            <a:r>
              <a:rPr lang="en-US" sz="2000" dirty="0" smtClean="0">
                <a:solidFill>
                  <a:srgbClr val="002060"/>
                </a:solidFill>
              </a:rPr>
              <a:t>		</a:t>
            </a:r>
            <a:r>
              <a:rPr lang="en-US" sz="2000" dirty="0" err="1" smtClean="0">
                <a:solidFill>
                  <a:srgbClr val="002060"/>
                </a:solidFill>
              </a:rPr>
              <a:t>ranga</a:t>
            </a:r>
            <a:r>
              <a:rPr lang="en-US" sz="2000" dirty="0" smtClean="0">
                <a:solidFill>
                  <a:srgbClr val="002060"/>
                </a:solidFill>
              </a:rPr>
              <a:t>      </a:t>
            </a:r>
            <a:r>
              <a:rPr lang="en-US" sz="2000" dirty="0">
                <a:solidFill>
                  <a:srgbClr val="002060"/>
                </a:solidFill>
              </a:rPr>
              <a:t>pts/0        Dec  9 </a:t>
            </a:r>
            <a:r>
              <a:rPr lang="en-US" sz="2000" dirty="0" smtClean="0">
                <a:solidFill>
                  <a:srgbClr val="002060"/>
                </a:solidFill>
              </a:rPr>
              <a:t>08:49</a:t>
            </a:r>
          </a:p>
          <a:p>
            <a:pPr algn="just">
              <a:lnSpc>
                <a:spcPct val="150000"/>
              </a:lnSpc>
              <a:spcBef>
                <a:spcPct val="50000"/>
              </a:spcBef>
            </a:pPr>
            <a:r>
              <a:rPr lang="en-US" sz="2000" dirty="0"/>
              <a:t>	</a:t>
            </a:r>
            <a:r>
              <a:rPr lang="en-US" sz="2000" dirty="0" smtClean="0"/>
              <a:t>	 </a:t>
            </a:r>
            <a:r>
              <a:rPr lang="en-US" sz="2000" dirty="0"/>
              <a:t>$ </a:t>
            </a:r>
          </a:p>
          <a:p>
            <a:pPr marL="342900" indent="-342900" algn="just">
              <a:lnSpc>
                <a:spcPct val="150000"/>
              </a:lnSpc>
              <a:spcBef>
                <a:spcPct val="50000"/>
              </a:spcBef>
              <a:buFont typeface="Arial" panose="020B0604020202020204" pitchFamily="34" charset="0"/>
              <a:buChar char="•"/>
            </a:pPr>
            <a:r>
              <a:rPr lang="en-US" sz="2000" dirty="0"/>
              <a:t>Here, the compound command consists of the simple command </a:t>
            </a:r>
            <a:r>
              <a:rPr lang="en-US" sz="2000" dirty="0" smtClean="0"/>
              <a:t>“date” </a:t>
            </a:r>
            <a:r>
              <a:rPr lang="en-US" sz="2000" dirty="0"/>
              <a:t>and the complex command </a:t>
            </a:r>
            <a:r>
              <a:rPr lang="en-US" sz="2000" dirty="0" smtClean="0"/>
              <a:t>“who </a:t>
            </a:r>
            <a:r>
              <a:rPr lang="en-US" sz="2000" dirty="0"/>
              <a:t>am </a:t>
            </a:r>
            <a:r>
              <a:rPr lang="en-US" sz="2000" dirty="0" smtClean="0"/>
              <a:t>I”. </a:t>
            </a:r>
          </a:p>
          <a:p>
            <a:pPr marL="342900" indent="-342900" algn="just">
              <a:lnSpc>
                <a:spcPct val="150000"/>
              </a:lnSpc>
              <a:spcBef>
                <a:spcPct val="50000"/>
              </a:spcBef>
              <a:buFont typeface="Arial" panose="020B0604020202020204" pitchFamily="34" charset="0"/>
              <a:buChar char="•"/>
            </a:pPr>
            <a:r>
              <a:rPr lang="en-US" sz="2000" dirty="0" smtClean="0"/>
              <a:t>As </a:t>
            </a:r>
            <a:r>
              <a:rPr lang="en-US" sz="2000" dirty="0"/>
              <a:t>you can see from the output, the </a:t>
            </a:r>
            <a:r>
              <a:rPr lang="en-US" sz="2000" dirty="0">
                <a:solidFill>
                  <a:srgbClr val="FF0000"/>
                </a:solidFill>
              </a:rPr>
              <a:t>date command executes first</a:t>
            </a:r>
            <a:r>
              <a:rPr lang="en-US" sz="2000" dirty="0"/>
              <a:t>, </a:t>
            </a:r>
            <a:r>
              <a:rPr lang="en-US" sz="2000" dirty="0">
                <a:solidFill>
                  <a:srgbClr val="FF0000"/>
                </a:solidFill>
              </a:rPr>
              <a:t>followed by the who am </a:t>
            </a:r>
            <a:r>
              <a:rPr lang="en-US" sz="2000" dirty="0" err="1">
                <a:solidFill>
                  <a:srgbClr val="FF0000"/>
                </a:solidFill>
              </a:rPr>
              <a:t>i</a:t>
            </a:r>
            <a:r>
              <a:rPr lang="en-US" sz="2000" dirty="0">
                <a:solidFill>
                  <a:srgbClr val="FF0000"/>
                </a:solidFill>
              </a:rPr>
              <a:t> command. </a:t>
            </a:r>
            <a:r>
              <a:rPr lang="en-US" sz="2000" dirty="0"/>
              <a:t>When you give a compound command, each of the individual commands that compose it execute in order. </a:t>
            </a:r>
            <a:endParaRPr lang="en-US" sz="2000" dirty="0"/>
          </a:p>
        </p:txBody>
      </p:sp>
    </p:spTree>
    <p:extLst>
      <p:ext uri="{BB962C8B-B14F-4D97-AF65-F5344CB8AC3E}">
        <p14:creationId xmlns:p14="http://schemas.microsoft.com/office/powerpoint/2010/main" val="3352212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1667" y="0"/>
            <a:ext cx="8596668" cy="1320800"/>
          </a:xfrm>
        </p:spPr>
        <p:txBody>
          <a:bodyPr/>
          <a:lstStyle/>
          <a:p>
            <a:r>
              <a:rPr lang="en-US" b="1" dirty="0" smtClean="0">
                <a:solidFill>
                  <a:srgbClr val="C00000"/>
                </a:solidFill>
              </a:rPr>
              <a:t>Compound Command</a:t>
            </a:r>
            <a:endParaRPr lang="en-US" b="1" dirty="0">
              <a:solidFill>
                <a:srgbClr val="C00000"/>
              </a:solidFill>
            </a:endParaRPr>
          </a:p>
        </p:txBody>
      </p:sp>
      <p:sp>
        <p:nvSpPr>
          <p:cNvPr id="33795" name="Text Box 3"/>
          <p:cNvSpPr txBox="1">
            <a:spLocks noChangeArrowheads="1"/>
          </p:cNvSpPr>
          <p:nvPr/>
        </p:nvSpPr>
        <p:spPr bwMode="auto">
          <a:xfrm>
            <a:off x="211667" y="764024"/>
            <a:ext cx="11871475"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a:t> The semicolon character ( ;) is treated as a command separator, which indicates where one command ends and another begins. </a:t>
            </a:r>
          </a:p>
          <a:p>
            <a:pPr marL="342900" indent="-342900" algn="just">
              <a:lnSpc>
                <a:spcPct val="150000"/>
              </a:lnSpc>
              <a:spcBef>
                <a:spcPct val="50000"/>
              </a:spcBef>
              <a:buFont typeface="Arial" panose="020B0604020202020204" pitchFamily="34" charset="0"/>
              <a:buChar char="•"/>
            </a:pPr>
            <a:r>
              <a:rPr lang="en-US" sz="2000" dirty="0"/>
              <a:t>If you don't use it to separate each of the individual commands in a complex command, the computer will not be able to tell where one command ends and the next command starts</a:t>
            </a:r>
            <a:r>
              <a:rPr lang="en-US" sz="2000" dirty="0" smtClean="0"/>
              <a:t>.</a:t>
            </a:r>
          </a:p>
          <a:p>
            <a:pPr marL="342900" indent="-342900" algn="just">
              <a:lnSpc>
                <a:spcPct val="150000"/>
              </a:lnSpc>
              <a:spcBef>
                <a:spcPct val="50000"/>
              </a:spcBef>
              <a:buFont typeface="Arial" panose="020B0604020202020204" pitchFamily="34" charset="0"/>
              <a:buChar char="•"/>
            </a:pPr>
            <a:r>
              <a:rPr lang="en-US" sz="2000" dirty="0" smtClean="0"/>
              <a:t> </a:t>
            </a:r>
            <a:r>
              <a:rPr lang="en-US" sz="2000" dirty="0"/>
              <a:t>If you execute the previous example without the first semicolon </a:t>
            </a:r>
          </a:p>
          <a:p>
            <a:pPr algn="just">
              <a:lnSpc>
                <a:spcPct val="150000"/>
              </a:lnSpc>
              <a:spcBef>
                <a:spcPct val="50000"/>
              </a:spcBef>
            </a:pPr>
            <a:r>
              <a:rPr lang="en-US" sz="2000" dirty="0" smtClean="0"/>
              <a:t>		</a:t>
            </a:r>
            <a:r>
              <a:rPr lang="en-US" sz="2000" dirty="0" smtClean="0">
                <a:solidFill>
                  <a:srgbClr val="FF0000"/>
                </a:solidFill>
              </a:rPr>
              <a:t>$ </a:t>
            </a:r>
            <a:r>
              <a:rPr lang="en-US" sz="2000" dirty="0">
                <a:solidFill>
                  <a:srgbClr val="FF0000"/>
                </a:solidFill>
              </a:rPr>
              <a:t>date who am </a:t>
            </a:r>
            <a:r>
              <a:rPr lang="en-US" sz="2000" dirty="0" err="1">
                <a:solidFill>
                  <a:srgbClr val="FF0000"/>
                </a:solidFill>
              </a:rPr>
              <a:t>i</a:t>
            </a:r>
            <a:endParaRPr lang="en-US" sz="2000" dirty="0">
              <a:solidFill>
                <a:srgbClr val="FF0000"/>
              </a:solidFill>
            </a:endParaRPr>
          </a:p>
          <a:p>
            <a:pPr marL="342900" indent="-342900" algn="just">
              <a:lnSpc>
                <a:spcPct val="150000"/>
              </a:lnSpc>
              <a:spcBef>
                <a:spcPct val="50000"/>
              </a:spcBef>
              <a:buFont typeface="Arial" panose="020B0604020202020204" pitchFamily="34" charset="0"/>
              <a:buChar char="•"/>
            </a:pPr>
            <a:r>
              <a:rPr lang="en-US" sz="2000" dirty="0"/>
              <a:t>an error message similar to the following will be produced: </a:t>
            </a:r>
          </a:p>
          <a:p>
            <a:pPr algn="just">
              <a:lnSpc>
                <a:spcPct val="150000"/>
              </a:lnSpc>
              <a:spcBef>
                <a:spcPct val="50000"/>
              </a:spcBef>
            </a:pPr>
            <a:r>
              <a:rPr lang="en-US" sz="2000" dirty="0" smtClean="0"/>
              <a:t>		</a:t>
            </a:r>
            <a:r>
              <a:rPr lang="en-US" sz="2000" dirty="0" smtClean="0">
                <a:solidFill>
                  <a:srgbClr val="FF0000"/>
                </a:solidFill>
              </a:rPr>
              <a:t>date</a:t>
            </a:r>
            <a:r>
              <a:rPr lang="en-US" sz="2000" dirty="0">
                <a:solidFill>
                  <a:srgbClr val="FF0000"/>
                </a:solidFill>
              </a:rPr>
              <a:t>: bad conversion</a:t>
            </a:r>
            <a:endParaRPr lang="en-US" sz="2000" dirty="0">
              <a:solidFill>
                <a:srgbClr val="FF0000"/>
              </a:solidFill>
            </a:endParaRPr>
          </a:p>
        </p:txBody>
      </p:sp>
    </p:spTree>
    <p:extLst>
      <p:ext uri="{BB962C8B-B14F-4D97-AF65-F5344CB8AC3E}">
        <p14:creationId xmlns:p14="http://schemas.microsoft.com/office/powerpoint/2010/main" val="2901120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1698348" y="2383520"/>
            <a:ext cx="7315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3600" b="1" dirty="0" smtClean="0">
                <a:solidFill>
                  <a:srgbClr val="CC0000"/>
                </a:solidFill>
                <a:latin typeface="Trebuchet MS" panose="020B0603020202020204" pitchFamily="34" charset="0"/>
              </a:rPr>
              <a:t>Types of Shell</a:t>
            </a:r>
            <a:endParaRPr lang="en-US" sz="3600" b="1" dirty="0">
              <a:solidFill>
                <a:srgbClr val="CC0000"/>
              </a:solidFill>
              <a:latin typeface="Trebuchet MS" panose="020B0603020202020204" pitchFamily="34" charset="0"/>
            </a:endParaRPr>
          </a:p>
        </p:txBody>
      </p:sp>
    </p:spTree>
    <p:extLst>
      <p:ext uri="{BB962C8B-B14F-4D97-AF65-F5344CB8AC3E}">
        <p14:creationId xmlns:p14="http://schemas.microsoft.com/office/powerpoint/2010/main" val="849159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08793103"/>
              </p:ext>
            </p:extLst>
          </p:nvPr>
        </p:nvGraphicFramePr>
        <p:xfrm>
          <a:off x="0" y="0"/>
          <a:ext cx="12192000" cy="6858000"/>
        </p:xfrm>
        <a:graphic>
          <a:graphicData uri="http://schemas.openxmlformats.org/drawingml/2006/table">
            <a:tbl>
              <a:tblPr firstRow="1" bandRow="1">
                <a:tableStyleId>{5C22544A-7EE6-4342-B048-85BDC9FD1C3A}</a:tableStyleId>
              </a:tblPr>
              <a:tblGrid>
                <a:gridCol w="2919351">
                  <a:extLst>
                    <a:ext uri="{9D8B030D-6E8A-4147-A177-3AD203B41FA5}">
                      <a16:colId xmlns:a16="http://schemas.microsoft.com/office/drawing/2014/main" val="20000"/>
                    </a:ext>
                  </a:extLst>
                </a:gridCol>
                <a:gridCol w="9272649">
                  <a:extLst>
                    <a:ext uri="{9D8B030D-6E8A-4147-A177-3AD203B41FA5}">
                      <a16:colId xmlns:a16="http://schemas.microsoft.com/office/drawing/2014/main" val="20001"/>
                    </a:ext>
                  </a:extLst>
                </a:gridCol>
              </a:tblGrid>
              <a:tr h="417051">
                <a:tc>
                  <a:txBody>
                    <a:bodyPr/>
                    <a:lstStyle/>
                    <a:p>
                      <a:r>
                        <a:rPr lang="en-US" sz="1400" dirty="0" smtClean="0"/>
                        <a:t>SHELL</a:t>
                      </a:r>
                      <a:endParaRPr lang="en-US" sz="1400" dirty="0"/>
                    </a:p>
                  </a:txBody>
                  <a:tcPr/>
                </a:tc>
                <a:tc>
                  <a:txBody>
                    <a:bodyPr/>
                    <a:lstStyle/>
                    <a:p>
                      <a:r>
                        <a:rPr lang="en-US" sz="1400" dirty="0" smtClean="0"/>
                        <a:t>DESCRIPTION</a:t>
                      </a:r>
                      <a:endParaRPr lang="en-US" sz="1400" dirty="0"/>
                    </a:p>
                  </a:txBody>
                  <a:tcPr/>
                </a:tc>
                <a:extLst>
                  <a:ext uri="{0D108BD9-81ED-4DB2-BD59-A6C34878D82A}">
                    <a16:rowId xmlns:a16="http://schemas.microsoft.com/office/drawing/2014/main" val="10000"/>
                  </a:ext>
                </a:extLst>
              </a:tr>
              <a:tr h="1724719">
                <a:tc>
                  <a:txBody>
                    <a:bodyPr/>
                    <a:lstStyle/>
                    <a:p>
                      <a:r>
                        <a:rPr lang="en-US" sz="1600" dirty="0" smtClean="0"/>
                        <a:t>Bourne Shell</a:t>
                      </a:r>
                    </a:p>
                  </a:txBody>
                  <a:tcPr/>
                </a:tc>
                <a:tc>
                  <a:txBody>
                    <a:bodyPr/>
                    <a:lstStyle/>
                    <a:p>
                      <a:pPr marL="285750" indent="-285750">
                        <a:lnSpc>
                          <a:spcPct val="150000"/>
                        </a:lnSpc>
                        <a:buFont typeface="Arial" panose="020B0604020202020204" pitchFamily="34" charset="0"/>
                        <a:buChar char="•"/>
                      </a:pPr>
                      <a:r>
                        <a:rPr lang="en-US" sz="1600" dirty="0" smtClean="0"/>
                        <a:t>Developed by Steve Bourne at the AT&amp;T.</a:t>
                      </a:r>
                    </a:p>
                    <a:p>
                      <a:pPr marL="285750" indent="-285750">
                        <a:lnSpc>
                          <a:spcPct val="150000"/>
                        </a:lnSpc>
                        <a:buFont typeface="Arial" panose="020B0604020202020204" pitchFamily="34" charset="0"/>
                        <a:buChar char="•"/>
                      </a:pPr>
                      <a:r>
                        <a:rPr lang="en-US" sz="1600" dirty="0" smtClean="0"/>
                        <a:t>It</a:t>
                      </a:r>
                      <a:r>
                        <a:rPr lang="en-US" sz="1600" baseline="0" dirty="0" smtClean="0"/>
                        <a:t> is bundle with every UNIX system so it becomes popular.</a:t>
                      </a:r>
                    </a:p>
                    <a:p>
                      <a:pPr marL="285750" marR="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dirty="0" smtClean="0"/>
                        <a:t>An enhanced version of the Bourne shell, called Bash (Bourne again shell), is used in Linux.</a:t>
                      </a:r>
                      <a:endParaRPr lang="en-US" sz="1600" dirty="0"/>
                    </a:p>
                  </a:txBody>
                  <a:tcPr/>
                </a:tc>
                <a:extLst>
                  <a:ext uri="{0D108BD9-81ED-4DB2-BD59-A6C34878D82A}">
                    <a16:rowId xmlns:a16="http://schemas.microsoft.com/office/drawing/2014/main" val="10001"/>
                  </a:ext>
                </a:extLst>
              </a:tr>
              <a:tr h="3687888">
                <a:tc>
                  <a:txBody>
                    <a:bodyPr/>
                    <a:lstStyle/>
                    <a:p>
                      <a:r>
                        <a:rPr lang="en-US" sz="1600" dirty="0" smtClean="0"/>
                        <a:t>C</a:t>
                      </a:r>
                      <a:r>
                        <a:rPr lang="en-US" sz="1600" baseline="0" dirty="0" smtClean="0"/>
                        <a:t> Shell</a:t>
                      </a:r>
                      <a:endParaRPr lang="en-US" sz="1600" dirty="0"/>
                    </a:p>
                  </a:txBody>
                  <a:tcPr/>
                </a:tc>
                <a:tc>
                  <a:txBody>
                    <a:bodyPr/>
                    <a:lstStyle/>
                    <a:p>
                      <a:pPr marL="342900" indent="-342900" algn="just">
                        <a:lnSpc>
                          <a:spcPct val="150000"/>
                        </a:lnSpc>
                        <a:spcBef>
                          <a:spcPct val="50000"/>
                        </a:spcBef>
                        <a:buFont typeface="Arial" panose="020B0604020202020204" pitchFamily="34" charset="0"/>
                        <a:buChar char="•"/>
                      </a:pPr>
                      <a:r>
                        <a:rPr lang="en-US" sz="1600" dirty="0" smtClean="0"/>
                        <a:t>Developed  by Bill Joy</a:t>
                      </a:r>
                      <a:r>
                        <a:rPr lang="en-US" sz="1600" baseline="0" dirty="0" smtClean="0"/>
                        <a:t> at University of California at Berkeley</a:t>
                      </a:r>
                      <a:endParaRPr lang="en-US" sz="1600" dirty="0" smtClean="0"/>
                    </a:p>
                    <a:p>
                      <a:pPr marL="342900" indent="-342900" algn="just">
                        <a:lnSpc>
                          <a:spcPct val="150000"/>
                        </a:lnSpc>
                        <a:spcBef>
                          <a:spcPct val="50000"/>
                        </a:spcBef>
                        <a:buFont typeface="Arial" panose="020B0604020202020204" pitchFamily="34" charset="0"/>
                        <a:buChar char="•"/>
                      </a:pPr>
                      <a:r>
                        <a:rPr lang="en-US" sz="1600" dirty="0" smtClean="0"/>
                        <a:t>Receives its name from the fact that its commands were supposed to look like C statements.</a:t>
                      </a:r>
                    </a:p>
                    <a:p>
                      <a:pPr marL="342900" marR="0" indent="-342900" algn="just" defTabSz="457200" rtl="0" eaLnBrk="1" fontAlgn="auto" latinLnBrk="0" hangingPunct="1">
                        <a:lnSpc>
                          <a:spcPct val="150000"/>
                        </a:lnSpc>
                        <a:spcBef>
                          <a:spcPct val="50000"/>
                        </a:spcBef>
                        <a:spcAft>
                          <a:spcPts val="0"/>
                        </a:spcAft>
                        <a:buClrTx/>
                        <a:buSzTx/>
                        <a:buFont typeface="Arial" panose="020B0604020202020204" pitchFamily="34" charset="0"/>
                        <a:buChar char="•"/>
                        <a:tabLst/>
                        <a:defRPr/>
                      </a:pPr>
                      <a:r>
                        <a:rPr lang="en-US" sz="1600" dirty="0" smtClean="0"/>
                        <a:t>A version of C shell, </a:t>
                      </a:r>
                      <a:r>
                        <a:rPr lang="en-US" sz="1600" dirty="0" err="1" smtClean="0"/>
                        <a:t>tcsh</a:t>
                      </a:r>
                      <a:r>
                        <a:rPr lang="en-US" sz="1600" dirty="0" smtClean="0"/>
                        <a:t>, is used in Linux.</a:t>
                      </a:r>
                    </a:p>
                    <a:p>
                      <a:pPr marL="342900" indent="-342900" algn="just">
                        <a:lnSpc>
                          <a:spcPct val="150000"/>
                        </a:lnSpc>
                        <a:spcBef>
                          <a:spcPct val="50000"/>
                        </a:spcBef>
                        <a:buFont typeface="Arial" panose="020B0604020202020204" pitchFamily="34" charset="0"/>
                        <a:buChar char="•"/>
                      </a:pPr>
                      <a:r>
                        <a:rPr lang="en-US" sz="1600" dirty="0" smtClean="0"/>
                        <a:t>Two advantage</a:t>
                      </a:r>
                      <a:r>
                        <a:rPr lang="en-US" sz="1600" baseline="0" dirty="0" smtClean="0"/>
                        <a:t> over Bourne shell.</a:t>
                      </a:r>
                    </a:p>
                    <a:p>
                      <a:pPr marL="342900" indent="-342900" algn="just">
                        <a:lnSpc>
                          <a:spcPct val="150000"/>
                        </a:lnSpc>
                        <a:spcBef>
                          <a:spcPct val="50000"/>
                        </a:spcBef>
                        <a:buFont typeface="+mj-lt"/>
                        <a:buAutoNum type="arabicPeriod"/>
                      </a:pPr>
                      <a:r>
                        <a:rPr lang="en-US" sz="1600" baseline="0" dirty="0" smtClean="0"/>
                        <a:t>It allows aliasing of command. It prove very useful when command is lengthy.</a:t>
                      </a:r>
                    </a:p>
                    <a:p>
                      <a:pPr marL="342900" indent="-342900" algn="just">
                        <a:lnSpc>
                          <a:spcPct val="150000"/>
                        </a:lnSpc>
                        <a:spcBef>
                          <a:spcPct val="50000"/>
                        </a:spcBef>
                        <a:buFont typeface="+mj-lt"/>
                        <a:buAutoNum type="arabicPeriod"/>
                      </a:pPr>
                      <a:r>
                        <a:rPr lang="en-US" sz="1600" baseline="0" dirty="0" smtClean="0"/>
                        <a:t>It has command history features.so user can recalled previously types command.</a:t>
                      </a:r>
                      <a:endParaRPr lang="en-US" sz="1600" dirty="0"/>
                    </a:p>
                  </a:txBody>
                  <a:tcPr/>
                </a:tc>
                <a:extLst>
                  <a:ext uri="{0D108BD9-81ED-4DB2-BD59-A6C34878D82A}">
                    <a16:rowId xmlns:a16="http://schemas.microsoft.com/office/drawing/2014/main" val="10002"/>
                  </a:ext>
                </a:extLst>
              </a:tr>
              <a:tr h="1028342">
                <a:tc>
                  <a:txBody>
                    <a:bodyPr/>
                    <a:lstStyle/>
                    <a:p>
                      <a:r>
                        <a:rPr lang="en-US" sz="1600" dirty="0" err="1" smtClean="0"/>
                        <a:t>Korn</a:t>
                      </a:r>
                      <a:r>
                        <a:rPr lang="en-US" sz="1600" dirty="0" smtClean="0"/>
                        <a:t> Shell</a:t>
                      </a:r>
                      <a:endParaRPr lang="en-US" sz="1600" dirty="0"/>
                    </a:p>
                  </a:txBody>
                  <a:tcPr/>
                </a:tc>
                <a:tc>
                  <a:txBody>
                    <a:bodyPr/>
                    <a:lstStyle/>
                    <a:p>
                      <a:pPr marL="285750" marR="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dirty="0" smtClean="0"/>
                        <a:t> Developed by David </a:t>
                      </a:r>
                      <a:r>
                        <a:rPr lang="en-US" sz="1600" dirty="0" err="1" smtClean="0"/>
                        <a:t>Korn</a:t>
                      </a:r>
                      <a:r>
                        <a:rPr lang="en-US" sz="1600" dirty="0" smtClean="0"/>
                        <a:t> at the AT&amp;T, is the newest.</a:t>
                      </a:r>
                    </a:p>
                    <a:p>
                      <a:pPr marL="285750" indent="-285750">
                        <a:lnSpc>
                          <a:spcPct val="150000"/>
                        </a:lnSpc>
                        <a:buFont typeface="Arial" panose="020B0604020202020204" pitchFamily="34" charset="0"/>
                        <a:buChar char="•"/>
                      </a:pPr>
                      <a:r>
                        <a:rPr lang="en-US" sz="1600" dirty="0" smtClean="0"/>
                        <a:t> Provide more capabilities and more efficient than other.</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86794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534" y="-29029"/>
            <a:ext cx="4402666" cy="841829"/>
          </a:xfrm>
        </p:spPr>
        <p:txBody>
          <a:bodyPr/>
          <a:lstStyle/>
          <a:p>
            <a:r>
              <a:rPr lang="en-US" b="1" dirty="0" smtClean="0">
                <a:solidFill>
                  <a:srgbClr val="C00000"/>
                </a:solidFill>
              </a:rPr>
              <a:t>Features of Kernel</a:t>
            </a:r>
            <a:endParaRPr lang="en-US" b="1" dirty="0">
              <a:solidFill>
                <a:srgbClr val="C00000"/>
              </a:solidFill>
            </a:endParaRPr>
          </a:p>
        </p:txBody>
      </p:sp>
      <p:sp>
        <p:nvSpPr>
          <p:cNvPr id="3" name="Content Placeholder 2"/>
          <p:cNvSpPr>
            <a:spLocks noGrp="1"/>
          </p:cNvSpPr>
          <p:nvPr>
            <p:ph idx="1"/>
          </p:nvPr>
        </p:nvSpPr>
        <p:spPr>
          <a:xfrm>
            <a:off x="358019" y="721043"/>
            <a:ext cx="10847009" cy="3880773"/>
          </a:xfrm>
        </p:spPr>
        <p:txBody>
          <a:bodyPr>
            <a:noAutofit/>
          </a:bodyPr>
          <a:lstStyle/>
          <a:p>
            <a:pPr marL="0" lvl="0" indent="0">
              <a:lnSpc>
                <a:spcPct val="150000"/>
              </a:lnSpc>
              <a:buNone/>
            </a:pPr>
            <a:r>
              <a:rPr lang="en-US" sz="2000" b="1" dirty="0">
                <a:solidFill>
                  <a:srgbClr val="C00000"/>
                </a:solidFill>
              </a:rPr>
              <a:t>Resource </a:t>
            </a:r>
            <a:r>
              <a:rPr lang="en-US" sz="2000" b="1" dirty="0" smtClean="0">
                <a:solidFill>
                  <a:srgbClr val="C00000"/>
                </a:solidFill>
              </a:rPr>
              <a:t>allocation</a:t>
            </a:r>
          </a:p>
          <a:p>
            <a:pPr marL="0" lvl="0" indent="0" algn="just">
              <a:lnSpc>
                <a:spcPct val="150000"/>
              </a:lnSpc>
              <a:buNone/>
            </a:pPr>
            <a:r>
              <a:rPr lang="en-US" sz="2000" dirty="0" smtClean="0">
                <a:solidFill>
                  <a:schemeClr val="tx1"/>
                </a:solidFill>
              </a:rPr>
              <a:t>The </a:t>
            </a:r>
            <a:r>
              <a:rPr lang="en-US" sz="2000" dirty="0">
                <a:solidFill>
                  <a:schemeClr val="tx1"/>
                </a:solidFill>
              </a:rPr>
              <a:t>kernel's primary function is to manage the computer's resources and allow other programs to run and use these resources. These resources are- CPU, Memory and I/O devices</a:t>
            </a:r>
            <a:r>
              <a:rPr lang="en-US" sz="2000" dirty="0" smtClean="0">
                <a:solidFill>
                  <a:schemeClr val="tx1"/>
                </a:solidFill>
              </a:rPr>
              <a:t>.</a:t>
            </a:r>
          </a:p>
          <a:p>
            <a:pPr marL="0" indent="0" algn="just">
              <a:lnSpc>
                <a:spcPct val="150000"/>
              </a:lnSpc>
              <a:buNone/>
            </a:pPr>
            <a:r>
              <a:rPr lang="en-US" sz="2000" b="1" dirty="0">
                <a:solidFill>
                  <a:srgbClr val="C00000"/>
                </a:solidFill>
              </a:rPr>
              <a:t>Memory </a:t>
            </a:r>
            <a:r>
              <a:rPr lang="en-US" sz="2000" b="1" dirty="0" smtClean="0">
                <a:solidFill>
                  <a:srgbClr val="C00000"/>
                </a:solidFill>
              </a:rPr>
              <a:t>Management</a:t>
            </a:r>
          </a:p>
          <a:p>
            <a:pPr marL="0" indent="0" algn="just">
              <a:lnSpc>
                <a:spcPct val="170000"/>
              </a:lnSpc>
              <a:buNone/>
            </a:pPr>
            <a:r>
              <a:rPr lang="en-CA" sz="2000" dirty="0"/>
              <a:t> </a:t>
            </a:r>
            <a:r>
              <a:rPr lang="en-CA" sz="2000" dirty="0" smtClean="0">
                <a:solidFill>
                  <a:schemeClr val="tx1"/>
                </a:solidFill>
              </a:rPr>
              <a:t>Memory </a:t>
            </a:r>
            <a:r>
              <a:rPr lang="en-CA" sz="2000" dirty="0">
                <a:solidFill>
                  <a:schemeClr val="tx1"/>
                </a:solidFill>
              </a:rPr>
              <a:t>management involves components that physically store data, such </a:t>
            </a:r>
            <a:r>
              <a:rPr lang="en-CA" sz="2000" dirty="0" smtClean="0">
                <a:solidFill>
                  <a:schemeClr val="tx1"/>
                </a:solidFill>
              </a:rPr>
              <a:t>as </a:t>
            </a:r>
            <a:r>
              <a:rPr lang="en-CA" sz="2000" u="sng" dirty="0" smtClean="0">
                <a:solidFill>
                  <a:schemeClr val="tx1"/>
                </a:solidFill>
              </a:rPr>
              <a:t>RAM,</a:t>
            </a:r>
            <a:r>
              <a:rPr lang="en-CA" sz="2000" dirty="0">
                <a:solidFill>
                  <a:schemeClr val="tx1"/>
                </a:solidFill>
              </a:rPr>
              <a:t> </a:t>
            </a:r>
            <a:r>
              <a:rPr lang="en-CA" sz="2000" dirty="0" smtClean="0">
                <a:solidFill>
                  <a:schemeClr val="tx1"/>
                </a:solidFill>
              </a:rPr>
              <a:t>chips, </a:t>
            </a:r>
            <a:r>
              <a:rPr lang="en-CA" sz="2000" dirty="0">
                <a:solidFill>
                  <a:schemeClr val="tx1"/>
                </a:solidFill>
              </a:rPr>
              <a:t>memory </a:t>
            </a:r>
            <a:r>
              <a:rPr lang="en-CA" sz="2000" u="sng" dirty="0" smtClean="0">
                <a:solidFill>
                  <a:schemeClr val="tx1"/>
                </a:solidFill>
              </a:rPr>
              <a:t>caches</a:t>
            </a:r>
            <a:r>
              <a:rPr lang="en-CA" sz="2000" dirty="0" smtClean="0">
                <a:solidFill>
                  <a:schemeClr val="tx1"/>
                </a:solidFill>
              </a:rPr>
              <a:t>, </a:t>
            </a:r>
            <a:r>
              <a:rPr lang="en-CA" sz="2000" dirty="0">
                <a:solidFill>
                  <a:schemeClr val="tx1"/>
                </a:solidFill>
              </a:rPr>
              <a:t>and flash-based </a:t>
            </a:r>
            <a:r>
              <a:rPr lang="en-CA" sz="2000" u="sng" dirty="0" smtClean="0">
                <a:solidFill>
                  <a:schemeClr val="tx1"/>
                </a:solidFill>
              </a:rPr>
              <a:t>SSDs</a:t>
            </a:r>
            <a:r>
              <a:rPr lang="en-CA" sz="2000" dirty="0">
                <a:solidFill>
                  <a:schemeClr val="tx1"/>
                </a:solidFill>
              </a:rPr>
              <a:t> (solid-state drives). In the OS, memory management involves the allocation (and constant reallocation) of specific memory blocks to individual programs as user demands change.</a:t>
            </a:r>
            <a:r>
              <a:rPr lang="en-US" sz="2000" b="1" dirty="0" smtClean="0">
                <a:solidFill>
                  <a:schemeClr val="tx1"/>
                </a:solidFill>
              </a:rPr>
              <a:t> </a:t>
            </a:r>
            <a:r>
              <a:rPr lang="en-US" sz="2000" dirty="0" smtClean="0">
                <a:solidFill>
                  <a:schemeClr val="tx1"/>
                </a:solidFill>
              </a:rPr>
              <a:t>The </a:t>
            </a:r>
            <a:r>
              <a:rPr lang="en-US" sz="2000" dirty="0">
                <a:solidFill>
                  <a:schemeClr val="tx1"/>
                </a:solidFill>
              </a:rPr>
              <a:t>kernel has full access to the system's memory. It allows processes to safely access this memory as they require it. </a:t>
            </a:r>
          </a:p>
          <a:p>
            <a:pPr algn="just">
              <a:lnSpc>
                <a:spcPct val="150000"/>
              </a:lnSpc>
            </a:pPr>
            <a:r>
              <a:rPr lang="en-CA" sz="2000" dirty="0" smtClean="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1371984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619" y="-14514"/>
            <a:ext cx="2472266" cy="682171"/>
          </a:xfrm>
        </p:spPr>
        <p:txBody>
          <a:bodyPr/>
          <a:lstStyle/>
          <a:p>
            <a:r>
              <a:rPr lang="en-US" b="1" dirty="0" smtClean="0">
                <a:solidFill>
                  <a:srgbClr val="C00000"/>
                </a:solidFill>
              </a:rPr>
              <a:t>Continue…</a:t>
            </a:r>
            <a:endParaRPr lang="en-US" b="1" dirty="0">
              <a:solidFill>
                <a:srgbClr val="C00000"/>
              </a:solidFill>
            </a:endParaRPr>
          </a:p>
        </p:txBody>
      </p:sp>
      <p:sp>
        <p:nvSpPr>
          <p:cNvPr id="3" name="Content Placeholder 2"/>
          <p:cNvSpPr>
            <a:spLocks noGrp="1"/>
          </p:cNvSpPr>
          <p:nvPr>
            <p:ph idx="1"/>
          </p:nvPr>
        </p:nvSpPr>
        <p:spPr>
          <a:xfrm>
            <a:off x="333829" y="1130075"/>
            <a:ext cx="10305141" cy="3880773"/>
          </a:xfrm>
        </p:spPr>
        <p:txBody>
          <a:bodyPr>
            <a:noAutofit/>
          </a:bodyPr>
          <a:lstStyle/>
          <a:p>
            <a:pPr marL="0" lvl="0" indent="0" algn="just">
              <a:lnSpc>
                <a:spcPct val="150000"/>
              </a:lnSpc>
              <a:buNone/>
            </a:pPr>
            <a:r>
              <a:rPr lang="en-US" sz="2200" b="1" dirty="0">
                <a:solidFill>
                  <a:srgbClr val="C00000"/>
                </a:solidFill>
              </a:rPr>
              <a:t>Process </a:t>
            </a:r>
            <a:r>
              <a:rPr lang="en-US" sz="2200" b="1" dirty="0" smtClean="0">
                <a:solidFill>
                  <a:srgbClr val="C00000"/>
                </a:solidFill>
              </a:rPr>
              <a:t>Management</a:t>
            </a:r>
          </a:p>
          <a:p>
            <a:pPr algn="just">
              <a:lnSpc>
                <a:spcPct val="150000"/>
              </a:lnSpc>
            </a:pPr>
            <a:r>
              <a:rPr lang="en-US" sz="2200" dirty="0" smtClean="0">
                <a:solidFill>
                  <a:schemeClr val="tx1"/>
                </a:solidFill>
              </a:rPr>
              <a:t>A </a:t>
            </a:r>
            <a:r>
              <a:rPr lang="en-US" sz="2200" dirty="0">
                <a:solidFill>
                  <a:schemeClr val="tx1"/>
                </a:solidFill>
              </a:rPr>
              <a:t>process defines which memory portions the application can access. The main task of a kernel is to allow the execution of applications and support </a:t>
            </a:r>
            <a:r>
              <a:rPr lang="en-US" sz="2200" dirty="0" smtClean="0">
                <a:solidFill>
                  <a:schemeClr val="tx1"/>
                </a:solidFill>
              </a:rPr>
              <a:t>them.</a:t>
            </a:r>
          </a:p>
          <a:p>
            <a:pPr algn="just">
              <a:lnSpc>
                <a:spcPct val="150000"/>
              </a:lnSpc>
            </a:pPr>
            <a:r>
              <a:rPr lang="en-US" sz="2200" dirty="0" smtClean="0">
                <a:solidFill>
                  <a:schemeClr val="tx1"/>
                </a:solidFill>
              </a:rPr>
              <a:t> To </a:t>
            </a:r>
            <a:r>
              <a:rPr lang="en-US" sz="2200" dirty="0">
                <a:solidFill>
                  <a:schemeClr val="tx1"/>
                </a:solidFill>
              </a:rPr>
              <a:t>run an application, a kernel first set up an address space for the application, then loads the file containing the application's code into memory, then set up a stack for the program and branches to a given location inside the program, thus finally starting its execution.</a:t>
            </a:r>
          </a:p>
          <a:p>
            <a:pPr algn="just">
              <a:lnSpc>
                <a:spcPct val="150000"/>
              </a:lnSpc>
            </a:pPr>
            <a:endParaRPr lang="en-US" sz="2200" dirty="0">
              <a:solidFill>
                <a:schemeClr val="tx1"/>
              </a:solidFill>
            </a:endParaRPr>
          </a:p>
        </p:txBody>
      </p:sp>
    </p:spTree>
    <p:extLst>
      <p:ext uri="{BB962C8B-B14F-4D97-AF65-F5344CB8AC3E}">
        <p14:creationId xmlns:p14="http://schemas.microsoft.com/office/powerpoint/2010/main" val="3462408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449" y="0"/>
            <a:ext cx="2791580" cy="682171"/>
          </a:xfrm>
        </p:spPr>
        <p:txBody>
          <a:bodyPr/>
          <a:lstStyle/>
          <a:p>
            <a:r>
              <a:rPr lang="en-US" b="1" dirty="0" smtClean="0">
                <a:solidFill>
                  <a:srgbClr val="C00000"/>
                </a:solidFill>
              </a:rPr>
              <a:t>Continue…</a:t>
            </a:r>
            <a:endParaRPr lang="en-US" b="1" dirty="0">
              <a:solidFill>
                <a:srgbClr val="C00000"/>
              </a:solidFill>
            </a:endParaRPr>
          </a:p>
        </p:txBody>
      </p:sp>
      <p:sp>
        <p:nvSpPr>
          <p:cNvPr id="3" name="Content Placeholder 2"/>
          <p:cNvSpPr>
            <a:spLocks noGrp="1"/>
          </p:cNvSpPr>
          <p:nvPr>
            <p:ph idx="1"/>
          </p:nvPr>
        </p:nvSpPr>
        <p:spPr>
          <a:xfrm>
            <a:off x="362857" y="682171"/>
            <a:ext cx="10305141" cy="3880773"/>
          </a:xfrm>
        </p:spPr>
        <p:txBody>
          <a:bodyPr>
            <a:noAutofit/>
          </a:bodyPr>
          <a:lstStyle/>
          <a:p>
            <a:pPr marL="0" lvl="0" indent="0">
              <a:buNone/>
            </a:pPr>
            <a:r>
              <a:rPr lang="en-US" sz="2400" b="1" dirty="0">
                <a:solidFill>
                  <a:srgbClr val="C00000"/>
                </a:solidFill>
              </a:rPr>
              <a:t>I/O Device </a:t>
            </a:r>
            <a:r>
              <a:rPr lang="en-US" sz="2400" b="1" dirty="0" smtClean="0">
                <a:solidFill>
                  <a:srgbClr val="C00000"/>
                </a:solidFill>
              </a:rPr>
              <a:t>Management</a:t>
            </a:r>
          </a:p>
          <a:p>
            <a:pPr lvl="0" algn="just">
              <a:lnSpc>
                <a:spcPct val="150000"/>
              </a:lnSpc>
            </a:pPr>
            <a:r>
              <a:rPr lang="en-US" sz="2200" dirty="0" smtClean="0">
                <a:solidFill>
                  <a:schemeClr val="tx1"/>
                </a:solidFill>
              </a:rPr>
              <a:t>To perform useful functions, processes need access to the peripherals connected to the computer, which are controlled by the kernel through Device Drivers. </a:t>
            </a:r>
          </a:p>
          <a:p>
            <a:pPr lvl="0" algn="just">
              <a:lnSpc>
                <a:spcPct val="150000"/>
              </a:lnSpc>
            </a:pPr>
            <a:r>
              <a:rPr lang="en-US" sz="2200" dirty="0" smtClean="0">
                <a:solidFill>
                  <a:schemeClr val="tx1"/>
                </a:solidFill>
              </a:rPr>
              <a:t>A kernel maintains a list of available devices. A device manager first performs a scan on different hardware buses, such as Peripheral Component Interconnect (PCI) or Universal Serial Bus (USB), to detect installed devices, then searches for the appropriate drivers. The kernel provides the I/O to allow drivers to physically access their devices through some port or memory location</a:t>
            </a:r>
            <a:endParaRPr lang="en-US" sz="2200" dirty="0">
              <a:solidFill>
                <a:schemeClr val="tx1"/>
              </a:solidFill>
            </a:endParaRPr>
          </a:p>
        </p:txBody>
      </p:sp>
    </p:spTree>
    <p:extLst>
      <p:ext uri="{BB962C8B-B14F-4D97-AF65-F5344CB8AC3E}">
        <p14:creationId xmlns:p14="http://schemas.microsoft.com/office/powerpoint/2010/main" val="1003817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256" y="0"/>
            <a:ext cx="2771601" cy="769257"/>
          </a:xfrm>
        </p:spPr>
        <p:txBody>
          <a:bodyPr/>
          <a:lstStyle/>
          <a:p>
            <a:r>
              <a:rPr lang="en-US" b="1" dirty="0" smtClean="0">
                <a:solidFill>
                  <a:srgbClr val="C00000"/>
                </a:solidFill>
              </a:rPr>
              <a:t>Continue…</a:t>
            </a:r>
            <a:endParaRPr lang="en-US" b="1" dirty="0">
              <a:solidFill>
                <a:srgbClr val="C00000"/>
              </a:solidFill>
            </a:endParaRPr>
          </a:p>
        </p:txBody>
      </p:sp>
      <p:sp>
        <p:nvSpPr>
          <p:cNvPr id="3" name="Content Placeholder 2"/>
          <p:cNvSpPr>
            <a:spLocks noGrp="1"/>
          </p:cNvSpPr>
          <p:nvPr>
            <p:ph idx="1"/>
          </p:nvPr>
        </p:nvSpPr>
        <p:spPr>
          <a:xfrm>
            <a:off x="488649" y="769257"/>
            <a:ext cx="10788952" cy="3880773"/>
          </a:xfrm>
        </p:spPr>
        <p:txBody>
          <a:bodyPr>
            <a:noAutofit/>
          </a:bodyPr>
          <a:lstStyle/>
          <a:p>
            <a:pPr marL="0" lvl="0" indent="0" algn="just">
              <a:lnSpc>
                <a:spcPct val="150000"/>
              </a:lnSpc>
              <a:buNone/>
            </a:pPr>
            <a:r>
              <a:rPr lang="en-US" sz="2200" b="1" dirty="0">
                <a:solidFill>
                  <a:srgbClr val="C00000"/>
                </a:solidFill>
              </a:rPr>
              <a:t>Inter- Process </a:t>
            </a:r>
            <a:r>
              <a:rPr lang="en-US" sz="2200" b="1" dirty="0" smtClean="0">
                <a:solidFill>
                  <a:srgbClr val="C00000"/>
                </a:solidFill>
              </a:rPr>
              <a:t>Communication</a:t>
            </a:r>
          </a:p>
          <a:p>
            <a:pPr lvl="0" algn="just">
              <a:lnSpc>
                <a:spcPct val="150000"/>
              </a:lnSpc>
            </a:pPr>
            <a:r>
              <a:rPr lang="en-US" sz="2200" dirty="0" smtClean="0">
                <a:solidFill>
                  <a:schemeClr val="tx1"/>
                </a:solidFill>
              </a:rPr>
              <a:t>Kernel </a:t>
            </a:r>
            <a:r>
              <a:rPr lang="en-US" sz="2200" dirty="0">
                <a:solidFill>
                  <a:schemeClr val="tx1"/>
                </a:solidFill>
              </a:rPr>
              <a:t>provides methods for Synchronization and Communication between processes called </a:t>
            </a:r>
            <a:r>
              <a:rPr lang="en-US" sz="2200" dirty="0" smtClean="0">
                <a:solidFill>
                  <a:schemeClr val="tx1"/>
                </a:solidFill>
              </a:rPr>
              <a:t>Inter-Process </a:t>
            </a:r>
            <a:r>
              <a:rPr lang="en-US" sz="2200" dirty="0">
                <a:solidFill>
                  <a:schemeClr val="tx1"/>
                </a:solidFill>
              </a:rPr>
              <a:t>Communication (IPC). There are various approaches of IPC say, semaphore, shared memory, message queue, pipe (or named </a:t>
            </a:r>
            <a:r>
              <a:rPr lang="en-US" sz="2200" dirty="0" err="1">
                <a:solidFill>
                  <a:schemeClr val="tx1"/>
                </a:solidFill>
              </a:rPr>
              <a:t>fifo</a:t>
            </a:r>
            <a:r>
              <a:rPr lang="en-US" sz="2200" dirty="0">
                <a:solidFill>
                  <a:schemeClr val="tx1"/>
                </a:solidFill>
              </a:rPr>
              <a:t>), etc.</a:t>
            </a:r>
          </a:p>
          <a:p>
            <a:pPr marL="0" lvl="0" indent="0" algn="just">
              <a:lnSpc>
                <a:spcPct val="150000"/>
              </a:lnSpc>
              <a:buNone/>
            </a:pPr>
            <a:r>
              <a:rPr lang="en-US" sz="2200" b="1" dirty="0" smtClean="0">
                <a:solidFill>
                  <a:srgbClr val="C00000"/>
                </a:solidFill>
              </a:rPr>
              <a:t>Scheduling</a:t>
            </a:r>
          </a:p>
          <a:p>
            <a:pPr lvl="0" algn="just">
              <a:lnSpc>
                <a:spcPct val="150000"/>
              </a:lnSpc>
            </a:pPr>
            <a:r>
              <a:rPr lang="en-US" sz="2200" b="1" dirty="0" smtClean="0"/>
              <a:t> </a:t>
            </a:r>
            <a:r>
              <a:rPr lang="en-US" sz="2200" dirty="0">
                <a:solidFill>
                  <a:schemeClr val="tx1"/>
                </a:solidFill>
              </a:rPr>
              <a:t>In a Multitasking system, the kernel will give every program a slice of time and switch from process to process so quickly that it will appear to the user as if these processes were being executed simultaneously. The kernel uses Scheduling Algorithms to determine which process is running next and how much time it will be given. The algorithm sets priority among the processes.</a:t>
            </a:r>
          </a:p>
          <a:p>
            <a:pPr algn="just">
              <a:lnSpc>
                <a:spcPct val="150000"/>
              </a:lnSpc>
            </a:pPr>
            <a:endParaRPr lang="en-US" sz="2200" dirty="0">
              <a:solidFill>
                <a:schemeClr val="tx1"/>
              </a:solidFill>
            </a:endParaRPr>
          </a:p>
        </p:txBody>
      </p:sp>
    </p:spTree>
    <p:extLst>
      <p:ext uri="{BB962C8B-B14F-4D97-AF65-F5344CB8AC3E}">
        <p14:creationId xmlns:p14="http://schemas.microsoft.com/office/powerpoint/2010/main" val="421354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Facts about UNIX</a:t>
            </a:r>
            <a:endParaRPr lang="en-US" dirty="0">
              <a:solidFill>
                <a:srgbClr val="C00000"/>
              </a:solidFill>
            </a:endParaRPr>
          </a:p>
        </p:txBody>
      </p:sp>
      <p:sp>
        <p:nvSpPr>
          <p:cNvPr id="3" name="Content Placeholder 2"/>
          <p:cNvSpPr>
            <a:spLocks noGrp="1"/>
          </p:cNvSpPr>
          <p:nvPr>
            <p:ph idx="1"/>
          </p:nvPr>
        </p:nvSpPr>
        <p:spPr>
          <a:xfrm>
            <a:off x="677334" y="1621970"/>
            <a:ext cx="8596668" cy="3880773"/>
          </a:xfrm>
        </p:spPr>
        <p:txBody>
          <a:bodyPr>
            <a:normAutofit/>
          </a:bodyPr>
          <a:lstStyle/>
          <a:p>
            <a:pPr algn="just">
              <a:lnSpc>
                <a:spcPct val="150000"/>
              </a:lnSpc>
            </a:pPr>
            <a:r>
              <a:rPr lang="en-CA" sz="2000" dirty="0">
                <a:solidFill>
                  <a:schemeClr val="tx1"/>
                </a:solidFill>
              </a:rPr>
              <a:t>Unix is an Operating System, as well as a standard that other Operating Systems use</a:t>
            </a:r>
            <a:r>
              <a:rPr lang="en-CA" sz="2000" dirty="0" smtClean="0">
                <a:solidFill>
                  <a:schemeClr val="tx1"/>
                </a:solidFill>
              </a:rPr>
              <a:t>.</a:t>
            </a:r>
          </a:p>
          <a:p>
            <a:pPr algn="just">
              <a:lnSpc>
                <a:spcPct val="150000"/>
              </a:lnSpc>
            </a:pPr>
            <a:r>
              <a:rPr lang="en-CA" sz="2000" dirty="0" smtClean="0">
                <a:solidFill>
                  <a:schemeClr val="tx1"/>
                </a:solidFill>
              </a:rPr>
              <a:t>Linux </a:t>
            </a:r>
            <a:r>
              <a:rPr lang="en-CA" sz="2000" dirty="0">
                <a:solidFill>
                  <a:schemeClr val="tx1"/>
                </a:solidFill>
              </a:rPr>
              <a:t>is based on UNIX, though, it's not an actual derivation of it. </a:t>
            </a:r>
            <a:br>
              <a:rPr lang="en-CA" sz="2000" dirty="0">
                <a:solidFill>
                  <a:schemeClr val="tx1"/>
                </a:solidFill>
              </a:rPr>
            </a:br>
            <a:r>
              <a:rPr lang="en-CA" sz="2000" dirty="0">
                <a:solidFill>
                  <a:schemeClr val="tx1"/>
                </a:solidFill>
              </a:rPr>
              <a:t>People use the kernel to create their own Operating Systems</a:t>
            </a:r>
            <a:r>
              <a:rPr lang="en-CA" sz="2000" dirty="0" smtClean="0">
                <a:solidFill>
                  <a:schemeClr val="tx1"/>
                </a:solidFill>
              </a:rPr>
              <a:t>.</a:t>
            </a:r>
          </a:p>
          <a:p>
            <a:pPr algn="just">
              <a:lnSpc>
                <a:spcPct val="150000"/>
              </a:lnSpc>
            </a:pPr>
            <a:r>
              <a:rPr lang="en-CA" sz="2000" dirty="0" smtClean="0">
                <a:solidFill>
                  <a:schemeClr val="tx1"/>
                </a:solidFill>
              </a:rPr>
              <a:t>Also</a:t>
            </a:r>
            <a:r>
              <a:rPr lang="en-CA" sz="2000" dirty="0">
                <a:solidFill>
                  <a:schemeClr val="tx1"/>
                </a:solidFill>
              </a:rPr>
              <a:t>, Unix, is generally used for servers, where Linux is used for Personal Computers.</a:t>
            </a:r>
            <a:endParaRPr lang="en-US" sz="2000" dirty="0">
              <a:solidFill>
                <a:schemeClr val="tx1"/>
              </a:solidFill>
            </a:endParaRPr>
          </a:p>
        </p:txBody>
      </p:sp>
    </p:spTree>
    <p:extLst>
      <p:ext uri="{BB962C8B-B14F-4D97-AF65-F5344CB8AC3E}">
        <p14:creationId xmlns:p14="http://schemas.microsoft.com/office/powerpoint/2010/main" val="2783743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256" y="0"/>
            <a:ext cx="2771601" cy="769257"/>
          </a:xfrm>
        </p:spPr>
        <p:txBody>
          <a:bodyPr/>
          <a:lstStyle/>
          <a:p>
            <a:r>
              <a:rPr lang="en-US" b="1" dirty="0" smtClean="0">
                <a:solidFill>
                  <a:srgbClr val="C00000"/>
                </a:solidFill>
              </a:rPr>
              <a:t>Continue…</a:t>
            </a:r>
            <a:endParaRPr lang="en-US" b="1" dirty="0">
              <a:solidFill>
                <a:srgbClr val="C00000"/>
              </a:solidFill>
            </a:endParaRPr>
          </a:p>
        </p:txBody>
      </p:sp>
      <p:sp>
        <p:nvSpPr>
          <p:cNvPr id="3" name="Content Placeholder 2"/>
          <p:cNvSpPr>
            <a:spLocks noGrp="1"/>
          </p:cNvSpPr>
          <p:nvPr>
            <p:ph idx="1"/>
          </p:nvPr>
        </p:nvSpPr>
        <p:spPr>
          <a:xfrm>
            <a:off x="488649" y="769257"/>
            <a:ext cx="10788952" cy="3880773"/>
          </a:xfrm>
        </p:spPr>
        <p:txBody>
          <a:bodyPr>
            <a:noAutofit/>
          </a:bodyPr>
          <a:lstStyle/>
          <a:p>
            <a:pPr marL="0" lvl="0" indent="0" algn="just">
              <a:lnSpc>
                <a:spcPct val="150000"/>
              </a:lnSpc>
              <a:buNone/>
            </a:pPr>
            <a:r>
              <a:rPr lang="en-US" sz="2200" b="1" dirty="0" smtClean="0">
                <a:solidFill>
                  <a:srgbClr val="C00000"/>
                </a:solidFill>
              </a:rPr>
              <a:t>System Calls</a:t>
            </a:r>
          </a:p>
          <a:p>
            <a:pPr lvl="0" algn="just">
              <a:lnSpc>
                <a:spcPct val="150000"/>
              </a:lnSpc>
            </a:pPr>
            <a:r>
              <a:rPr lang="en-US" sz="2200" dirty="0" smtClean="0">
                <a:solidFill>
                  <a:schemeClr val="tx1"/>
                </a:solidFill>
              </a:rPr>
              <a:t> </a:t>
            </a:r>
            <a:r>
              <a:rPr lang="en-US" sz="2200" dirty="0">
                <a:solidFill>
                  <a:schemeClr val="tx1"/>
                </a:solidFill>
              </a:rPr>
              <a:t>A system call is a mechanism that is used by the application program to request a service from the operating system. System calls include close, open, read, wait and write. To access the services provided by the kernel we need to invoke the related kernel functions. Most kernels provide a C Library or an API, which in turn invokes the related kernel functions.</a:t>
            </a:r>
          </a:p>
          <a:p>
            <a:pPr marL="0" indent="0" algn="just">
              <a:lnSpc>
                <a:spcPct val="150000"/>
              </a:lnSpc>
              <a:buNone/>
            </a:pPr>
            <a:r>
              <a:rPr lang="en-US" sz="2200" dirty="0">
                <a:solidFill>
                  <a:srgbClr val="C00000"/>
                </a:solidFill>
              </a:rPr>
              <a:t> </a:t>
            </a:r>
            <a:r>
              <a:rPr lang="en-US" sz="2200" b="1" dirty="0">
                <a:solidFill>
                  <a:srgbClr val="C00000"/>
                </a:solidFill>
              </a:rPr>
              <a:t>Security or Protection </a:t>
            </a:r>
            <a:r>
              <a:rPr lang="en-US" sz="2200" b="1" dirty="0" smtClean="0">
                <a:solidFill>
                  <a:srgbClr val="C00000"/>
                </a:solidFill>
              </a:rPr>
              <a:t>Management</a:t>
            </a:r>
          </a:p>
          <a:p>
            <a:pPr algn="just">
              <a:lnSpc>
                <a:spcPct val="150000"/>
              </a:lnSpc>
            </a:pPr>
            <a:r>
              <a:rPr lang="en-US" sz="2200" dirty="0" smtClean="0">
                <a:solidFill>
                  <a:schemeClr val="tx1"/>
                </a:solidFill>
              </a:rPr>
              <a:t>Kernel </a:t>
            </a:r>
            <a:r>
              <a:rPr lang="en-US" sz="2200" dirty="0">
                <a:solidFill>
                  <a:schemeClr val="tx1"/>
                </a:solidFill>
              </a:rPr>
              <a:t>also provides protection from faults (error control) and from malicious behaviors (Security). One approach toward this can be Language based protection system, in which the kernel will only allow code to execute which has been produced by a trusted language compiler.</a:t>
            </a:r>
          </a:p>
          <a:p>
            <a:pPr algn="just">
              <a:lnSpc>
                <a:spcPct val="150000"/>
              </a:lnSpc>
            </a:pPr>
            <a:endParaRPr lang="en-US" sz="2200" dirty="0">
              <a:solidFill>
                <a:schemeClr val="tx1"/>
              </a:solidFill>
            </a:endParaRPr>
          </a:p>
        </p:txBody>
      </p:sp>
    </p:spTree>
    <p:extLst>
      <p:ext uri="{BB962C8B-B14F-4D97-AF65-F5344CB8AC3E}">
        <p14:creationId xmlns:p14="http://schemas.microsoft.com/office/powerpoint/2010/main" val="3927042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591" y="0"/>
            <a:ext cx="4039809" cy="653143"/>
          </a:xfrm>
        </p:spPr>
        <p:txBody>
          <a:bodyPr/>
          <a:lstStyle/>
          <a:p>
            <a:r>
              <a:rPr lang="en-US" b="1" dirty="0" smtClean="0">
                <a:solidFill>
                  <a:srgbClr val="C00000"/>
                </a:solidFill>
              </a:rPr>
              <a:t>Features of Shell</a:t>
            </a:r>
            <a:endParaRPr lang="en-US" b="1" dirty="0">
              <a:solidFill>
                <a:srgbClr val="C00000"/>
              </a:solidFill>
            </a:endParaRPr>
          </a:p>
        </p:txBody>
      </p:sp>
      <p:sp>
        <p:nvSpPr>
          <p:cNvPr id="3" name="Content Placeholder 2"/>
          <p:cNvSpPr>
            <a:spLocks noGrp="1"/>
          </p:cNvSpPr>
          <p:nvPr>
            <p:ph idx="1"/>
          </p:nvPr>
        </p:nvSpPr>
        <p:spPr>
          <a:xfrm>
            <a:off x="358020" y="1042989"/>
            <a:ext cx="9700380" cy="3880773"/>
          </a:xfrm>
        </p:spPr>
        <p:txBody>
          <a:bodyPr>
            <a:normAutofit/>
          </a:bodyPr>
          <a:lstStyle/>
          <a:p>
            <a:pPr marL="0" indent="0" algn="just">
              <a:lnSpc>
                <a:spcPct val="150000"/>
              </a:lnSpc>
              <a:buNone/>
            </a:pPr>
            <a:r>
              <a:rPr lang="en-IN" sz="2400" b="1" dirty="0">
                <a:solidFill>
                  <a:srgbClr val="C00000"/>
                </a:solidFill>
              </a:rPr>
              <a:t>Runs programs in the </a:t>
            </a:r>
            <a:r>
              <a:rPr lang="en-IN" sz="2400" b="1" dirty="0" smtClean="0">
                <a:solidFill>
                  <a:srgbClr val="C00000"/>
                </a:solidFill>
              </a:rPr>
              <a:t>background</a:t>
            </a:r>
          </a:p>
          <a:p>
            <a:pPr algn="just">
              <a:lnSpc>
                <a:spcPct val="150000"/>
              </a:lnSpc>
            </a:pPr>
            <a:r>
              <a:rPr lang="en-IN" sz="2400" b="1" dirty="0" smtClean="0"/>
              <a:t> </a:t>
            </a:r>
            <a:r>
              <a:rPr lang="en-IN" sz="2200" dirty="0">
                <a:solidFill>
                  <a:schemeClr val="tx1"/>
                </a:solidFill>
              </a:rPr>
              <a:t>Non-interactive tasks which do not require keyboard input or display output can be run in the background as a separate task. The user continues working with other inter-active programs. Examples of this are printing or sorting files</a:t>
            </a:r>
            <a:r>
              <a:rPr lang="en-IN" sz="2200" dirty="0" smtClean="0">
                <a:solidFill>
                  <a:schemeClr val="tx1"/>
                </a:solidFill>
              </a:rPr>
              <a:t>.</a:t>
            </a:r>
          </a:p>
          <a:p>
            <a:pPr algn="just">
              <a:lnSpc>
                <a:spcPct val="150000"/>
              </a:lnSpc>
            </a:pPr>
            <a:r>
              <a:rPr lang="en-IN" sz="2200" dirty="0" smtClean="0">
                <a:solidFill>
                  <a:schemeClr val="tx1"/>
                </a:solidFill>
              </a:rPr>
              <a:t>To run program in background, “</a:t>
            </a:r>
            <a:r>
              <a:rPr lang="en-IN" sz="2200" dirty="0" err="1" smtClean="0">
                <a:solidFill>
                  <a:schemeClr val="tx1"/>
                </a:solidFill>
              </a:rPr>
              <a:t>bg</a:t>
            </a:r>
            <a:r>
              <a:rPr lang="en-IN" sz="2200" dirty="0" smtClean="0">
                <a:solidFill>
                  <a:schemeClr val="tx1"/>
                </a:solidFill>
              </a:rPr>
              <a:t>” command is used.</a:t>
            </a:r>
            <a:endParaRPr lang="en-US" sz="2200" dirty="0">
              <a:solidFill>
                <a:schemeClr val="tx1"/>
              </a:solidFill>
            </a:endParaRPr>
          </a:p>
          <a:p>
            <a:pPr marL="0" indent="0" algn="just">
              <a:lnSpc>
                <a:spcPct val="150000"/>
              </a:lnSpc>
              <a:buNone/>
            </a:pPr>
            <a:endParaRPr lang="en-US" sz="2200" dirty="0">
              <a:solidFill>
                <a:schemeClr val="tx1"/>
              </a:solidFill>
            </a:endParaRPr>
          </a:p>
        </p:txBody>
      </p:sp>
    </p:spTree>
    <p:extLst>
      <p:ext uri="{BB962C8B-B14F-4D97-AF65-F5344CB8AC3E}">
        <p14:creationId xmlns:p14="http://schemas.microsoft.com/office/powerpoint/2010/main" val="1094882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591" y="0"/>
            <a:ext cx="4039809" cy="653143"/>
          </a:xfrm>
        </p:spPr>
        <p:txBody>
          <a:bodyPr/>
          <a:lstStyle/>
          <a:p>
            <a:r>
              <a:rPr lang="en-US" b="1" dirty="0" smtClean="0">
                <a:solidFill>
                  <a:srgbClr val="C00000"/>
                </a:solidFill>
              </a:rPr>
              <a:t>Features of Shell</a:t>
            </a:r>
            <a:endParaRPr lang="en-US" b="1" dirty="0">
              <a:solidFill>
                <a:srgbClr val="C00000"/>
              </a:solidFill>
            </a:endParaRPr>
          </a:p>
        </p:txBody>
      </p:sp>
      <p:sp>
        <p:nvSpPr>
          <p:cNvPr id="3" name="Content Placeholder 2"/>
          <p:cNvSpPr>
            <a:spLocks noGrp="1"/>
          </p:cNvSpPr>
          <p:nvPr>
            <p:ph idx="1"/>
          </p:nvPr>
        </p:nvSpPr>
        <p:spPr>
          <a:xfrm>
            <a:off x="358020" y="1042989"/>
            <a:ext cx="10426094" cy="3880773"/>
          </a:xfrm>
        </p:spPr>
        <p:txBody>
          <a:bodyPr>
            <a:normAutofit/>
          </a:bodyPr>
          <a:lstStyle/>
          <a:p>
            <a:pPr marL="0" indent="0" algn="just">
              <a:lnSpc>
                <a:spcPct val="150000"/>
              </a:lnSpc>
              <a:buNone/>
            </a:pPr>
            <a:r>
              <a:rPr lang="en-IN" sz="2200" b="1" dirty="0" smtClean="0">
                <a:solidFill>
                  <a:srgbClr val="C00000"/>
                </a:solidFill>
              </a:rPr>
              <a:t>Interactive</a:t>
            </a:r>
          </a:p>
          <a:p>
            <a:pPr algn="just">
              <a:lnSpc>
                <a:spcPct val="150000"/>
              </a:lnSpc>
            </a:pPr>
            <a:r>
              <a:rPr lang="en-IN" sz="2200" dirty="0" smtClean="0">
                <a:solidFill>
                  <a:schemeClr val="tx1"/>
                </a:solidFill>
              </a:rPr>
              <a:t>The shell presents a prompt and waits for the user to enter a command. After the return key is pressed, the shell processes the command and when the command is finished, the shell re-displays the prompt. This process continues until the user exits the shell, by typing exit or by pressing ctrl-d, at which time the user is logged out of the UNIX host.</a:t>
            </a:r>
            <a:endParaRPr lang="en-US" sz="2200" dirty="0">
              <a:solidFill>
                <a:schemeClr val="tx1"/>
              </a:solidFill>
            </a:endParaRPr>
          </a:p>
        </p:txBody>
      </p:sp>
    </p:spTree>
    <p:extLst>
      <p:ext uri="{BB962C8B-B14F-4D97-AF65-F5344CB8AC3E}">
        <p14:creationId xmlns:p14="http://schemas.microsoft.com/office/powerpoint/2010/main" val="1263203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591" y="0"/>
            <a:ext cx="4039809" cy="653143"/>
          </a:xfrm>
        </p:spPr>
        <p:txBody>
          <a:bodyPr/>
          <a:lstStyle/>
          <a:p>
            <a:r>
              <a:rPr lang="en-US" b="1" dirty="0" smtClean="0">
                <a:solidFill>
                  <a:srgbClr val="C00000"/>
                </a:solidFill>
              </a:rPr>
              <a:t>Features of Shell</a:t>
            </a:r>
            <a:endParaRPr lang="en-US" b="1" dirty="0">
              <a:solidFill>
                <a:srgbClr val="C00000"/>
              </a:solidFill>
            </a:endParaRPr>
          </a:p>
        </p:txBody>
      </p:sp>
      <p:sp>
        <p:nvSpPr>
          <p:cNvPr id="3" name="Content Placeholder 2"/>
          <p:cNvSpPr>
            <a:spLocks noGrp="1"/>
          </p:cNvSpPr>
          <p:nvPr>
            <p:ph idx="1"/>
          </p:nvPr>
        </p:nvSpPr>
        <p:spPr>
          <a:xfrm>
            <a:off x="358019" y="1042989"/>
            <a:ext cx="10455123" cy="3880773"/>
          </a:xfrm>
        </p:spPr>
        <p:txBody>
          <a:bodyPr>
            <a:noAutofit/>
          </a:bodyPr>
          <a:lstStyle/>
          <a:p>
            <a:pPr marL="0" indent="0" algn="just">
              <a:lnSpc>
                <a:spcPct val="160000"/>
              </a:lnSpc>
              <a:buNone/>
            </a:pPr>
            <a:r>
              <a:rPr lang="en-IN" sz="2200" b="1" dirty="0" smtClean="0">
                <a:solidFill>
                  <a:srgbClr val="C00000"/>
                </a:solidFill>
              </a:rPr>
              <a:t>Input/output redirection</a:t>
            </a:r>
          </a:p>
          <a:p>
            <a:pPr algn="just">
              <a:lnSpc>
                <a:spcPct val="160000"/>
              </a:lnSpc>
            </a:pPr>
            <a:r>
              <a:rPr lang="en-IN" sz="2200" dirty="0" smtClean="0">
                <a:solidFill>
                  <a:schemeClr val="tx1"/>
                </a:solidFill>
              </a:rPr>
              <a:t>Programs </a:t>
            </a:r>
            <a:r>
              <a:rPr lang="en-IN" sz="2200" dirty="0">
                <a:solidFill>
                  <a:schemeClr val="tx1"/>
                </a:solidFill>
              </a:rPr>
              <a:t>designed to use the standard input device (keyboard) and standard output device (display) can have their input and output devices redirected to other devices</a:t>
            </a:r>
            <a:r>
              <a:rPr lang="en-IN" sz="2200" dirty="0" smtClean="0">
                <a:solidFill>
                  <a:schemeClr val="tx1"/>
                </a:solidFill>
              </a:rPr>
              <a:t>.</a:t>
            </a:r>
          </a:p>
          <a:p>
            <a:pPr algn="just">
              <a:lnSpc>
                <a:spcPct val="160000"/>
              </a:lnSpc>
            </a:pPr>
            <a:r>
              <a:rPr lang="en-IN" sz="2200" dirty="0" smtClean="0">
                <a:solidFill>
                  <a:schemeClr val="tx1"/>
                </a:solidFill>
              </a:rPr>
              <a:t> </a:t>
            </a:r>
            <a:r>
              <a:rPr lang="en-IN" sz="2200" dirty="0">
                <a:solidFill>
                  <a:schemeClr val="tx1"/>
                </a:solidFill>
              </a:rPr>
              <a:t>For example, a program which generally reads from the keyboard can be redirected to read from a file instead. A program which writes its output to the display can be instructed to redirect its output to the printer or a file</a:t>
            </a:r>
            <a:r>
              <a:rPr lang="en-IN" sz="2200" dirty="0" smtClean="0">
                <a:solidFill>
                  <a:schemeClr val="tx1"/>
                </a:solidFill>
              </a:rPr>
              <a:t>.</a:t>
            </a:r>
          </a:p>
        </p:txBody>
      </p:sp>
    </p:spTree>
    <p:extLst>
      <p:ext uri="{BB962C8B-B14F-4D97-AF65-F5344CB8AC3E}">
        <p14:creationId xmlns:p14="http://schemas.microsoft.com/office/powerpoint/2010/main" val="583316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591" y="0"/>
            <a:ext cx="4039809" cy="653143"/>
          </a:xfrm>
        </p:spPr>
        <p:txBody>
          <a:bodyPr/>
          <a:lstStyle/>
          <a:p>
            <a:r>
              <a:rPr lang="en-US" b="1" dirty="0" smtClean="0">
                <a:solidFill>
                  <a:srgbClr val="C00000"/>
                </a:solidFill>
              </a:rPr>
              <a:t>Features of Shell</a:t>
            </a:r>
            <a:endParaRPr lang="en-US" b="1" dirty="0">
              <a:solidFill>
                <a:srgbClr val="C00000"/>
              </a:solidFill>
            </a:endParaRPr>
          </a:p>
        </p:txBody>
      </p:sp>
      <p:sp>
        <p:nvSpPr>
          <p:cNvPr id="3" name="Content Placeholder 2"/>
          <p:cNvSpPr>
            <a:spLocks noGrp="1"/>
          </p:cNvSpPr>
          <p:nvPr>
            <p:ph idx="1"/>
          </p:nvPr>
        </p:nvSpPr>
        <p:spPr>
          <a:xfrm>
            <a:off x="334270" y="746106"/>
            <a:ext cx="9816494" cy="3880773"/>
          </a:xfrm>
        </p:spPr>
        <p:txBody>
          <a:bodyPr>
            <a:noAutofit/>
          </a:bodyPr>
          <a:lstStyle/>
          <a:p>
            <a:pPr marL="0" indent="0" algn="just">
              <a:lnSpc>
                <a:spcPct val="160000"/>
              </a:lnSpc>
              <a:buNone/>
            </a:pPr>
            <a:r>
              <a:rPr lang="en-IN" sz="2200" b="1" dirty="0">
                <a:solidFill>
                  <a:srgbClr val="C00000"/>
                </a:solidFill>
              </a:rPr>
              <a:t>Programs can be chained or connected together via pipes</a:t>
            </a:r>
          </a:p>
          <a:p>
            <a:pPr algn="just">
              <a:lnSpc>
                <a:spcPct val="160000"/>
              </a:lnSpc>
            </a:pPr>
            <a:r>
              <a:rPr lang="en-IN" sz="2200" b="1" dirty="0">
                <a:solidFill>
                  <a:schemeClr val="tx1"/>
                </a:solidFill>
              </a:rPr>
              <a:t> </a:t>
            </a:r>
            <a:r>
              <a:rPr lang="en-IN" sz="2200" dirty="0">
                <a:solidFill>
                  <a:schemeClr val="tx1"/>
                </a:solidFill>
              </a:rPr>
              <a:t>The output of one program can be fed directly into another program by connecting the two programs via a pipe. This allows a user to create powerful new commands by chaining existing commands together</a:t>
            </a:r>
            <a:r>
              <a:rPr lang="en-IN" sz="2200" dirty="0" smtClean="0">
                <a:solidFill>
                  <a:schemeClr val="tx1"/>
                </a:solidFill>
              </a:rPr>
              <a:t>.</a:t>
            </a:r>
          </a:p>
          <a:p>
            <a:pPr algn="just">
              <a:lnSpc>
                <a:spcPct val="160000"/>
              </a:lnSpc>
            </a:pPr>
            <a:r>
              <a:rPr lang="en-IN" sz="2200" dirty="0" smtClean="0">
                <a:solidFill>
                  <a:srgbClr val="FF0000"/>
                </a:solidFill>
              </a:rPr>
              <a:t>For Example:</a:t>
            </a:r>
            <a:r>
              <a:rPr lang="en-IN" sz="2200" dirty="0" smtClean="0">
                <a:solidFill>
                  <a:schemeClr val="tx1"/>
                </a:solidFill>
              </a:rPr>
              <a:t> echo “ 10 + 20 “ | </a:t>
            </a:r>
            <a:r>
              <a:rPr lang="en-IN" sz="2200" dirty="0" err="1" smtClean="0">
                <a:solidFill>
                  <a:schemeClr val="tx1"/>
                </a:solidFill>
              </a:rPr>
              <a:t>bc</a:t>
            </a:r>
            <a:endParaRPr lang="en-IN" sz="2200" dirty="0" smtClean="0">
              <a:solidFill>
                <a:schemeClr val="tx1"/>
              </a:solidFill>
            </a:endParaRPr>
          </a:p>
          <a:p>
            <a:pPr marL="0" indent="0" algn="just">
              <a:lnSpc>
                <a:spcPct val="160000"/>
              </a:lnSpc>
              <a:buNone/>
            </a:pPr>
            <a:r>
              <a:rPr lang="en-IN" sz="2200" b="1" dirty="0">
                <a:solidFill>
                  <a:srgbClr val="C00000"/>
                </a:solidFill>
              </a:rPr>
              <a:t>Wild-card </a:t>
            </a:r>
            <a:r>
              <a:rPr lang="en-IN" sz="2200" b="1" dirty="0" smtClean="0">
                <a:solidFill>
                  <a:srgbClr val="C00000"/>
                </a:solidFill>
              </a:rPr>
              <a:t>characters are supported in filenames</a:t>
            </a:r>
          </a:p>
          <a:p>
            <a:pPr algn="just">
              <a:lnSpc>
                <a:spcPct val="160000"/>
              </a:lnSpc>
            </a:pPr>
            <a:r>
              <a:rPr lang="en-IN" sz="2400" b="1" dirty="0" smtClean="0"/>
              <a:t> </a:t>
            </a:r>
            <a:r>
              <a:rPr lang="en-IN" sz="2200" dirty="0">
                <a:solidFill>
                  <a:schemeClr val="tx1"/>
                </a:solidFill>
              </a:rPr>
              <a:t>The handling of files is simplified by using wild-card characters to match files which match particular patterns. Common operations can thus be performed on a group of common files using a single command</a:t>
            </a:r>
            <a:r>
              <a:rPr lang="en-IN" sz="2200" dirty="0" smtClean="0">
                <a:solidFill>
                  <a:schemeClr val="tx1"/>
                </a:solidFill>
              </a:rPr>
              <a:t>.</a:t>
            </a:r>
          </a:p>
          <a:p>
            <a:pPr algn="just">
              <a:lnSpc>
                <a:spcPct val="160000"/>
              </a:lnSpc>
            </a:pPr>
            <a:r>
              <a:rPr lang="en-IN" sz="2200" dirty="0" smtClean="0">
                <a:solidFill>
                  <a:srgbClr val="FF0000"/>
                </a:solidFill>
              </a:rPr>
              <a:t>For example: </a:t>
            </a:r>
            <a:r>
              <a:rPr lang="en-IN" sz="2200" dirty="0" smtClean="0">
                <a:solidFill>
                  <a:schemeClr val="tx1"/>
                </a:solidFill>
              </a:rPr>
              <a:t>cat file*</a:t>
            </a:r>
            <a:endParaRPr lang="en-US" sz="2200" dirty="0">
              <a:solidFill>
                <a:schemeClr val="tx1"/>
              </a:solidFill>
            </a:endParaRPr>
          </a:p>
          <a:p>
            <a:pPr algn="just">
              <a:lnSpc>
                <a:spcPct val="160000"/>
              </a:lnSpc>
            </a:pPr>
            <a:endParaRPr lang="en-IN" sz="2200" dirty="0" smtClean="0">
              <a:solidFill>
                <a:schemeClr val="tx1"/>
              </a:solidFill>
            </a:endParaRPr>
          </a:p>
          <a:p>
            <a:pPr marL="0" indent="0" algn="just">
              <a:lnSpc>
                <a:spcPct val="160000"/>
              </a:lnSpc>
              <a:buNone/>
            </a:pPr>
            <a:endParaRPr lang="en-US" sz="2200" dirty="0">
              <a:solidFill>
                <a:schemeClr val="tx1"/>
              </a:solidFill>
            </a:endParaRPr>
          </a:p>
        </p:txBody>
      </p:sp>
    </p:spTree>
    <p:extLst>
      <p:ext uri="{BB962C8B-B14F-4D97-AF65-F5344CB8AC3E}">
        <p14:creationId xmlns:p14="http://schemas.microsoft.com/office/powerpoint/2010/main" val="3445803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591" y="0"/>
            <a:ext cx="4039809" cy="653143"/>
          </a:xfrm>
        </p:spPr>
        <p:txBody>
          <a:bodyPr/>
          <a:lstStyle/>
          <a:p>
            <a:r>
              <a:rPr lang="en-US" b="1" dirty="0" smtClean="0">
                <a:solidFill>
                  <a:srgbClr val="C00000"/>
                </a:solidFill>
              </a:rPr>
              <a:t>Features of Shell</a:t>
            </a:r>
            <a:endParaRPr lang="en-US" b="1" dirty="0">
              <a:solidFill>
                <a:srgbClr val="C00000"/>
              </a:solidFill>
            </a:endParaRPr>
          </a:p>
        </p:txBody>
      </p:sp>
      <p:sp>
        <p:nvSpPr>
          <p:cNvPr id="3" name="Content Placeholder 2"/>
          <p:cNvSpPr>
            <a:spLocks noGrp="1"/>
          </p:cNvSpPr>
          <p:nvPr>
            <p:ph idx="1"/>
          </p:nvPr>
        </p:nvSpPr>
        <p:spPr>
          <a:xfrm>
            <a:off x="358021" y="677560"/>
            <a:ext cx="10847008" cy="3880773"/>
          </a:xfrm>
        </p:spPr>
        <p:txBody>
          <a:bodyPr>
            <a:noAutofit/>
          </a:bodyPr>
          <a:lstStyle/>
          <a:p>
            <a:pPr marL="0" indent="0" algn="just">
              <a:lnSpc>
                <a:spcPct val="150000"/>
              </a:lnSpc>
              <a:buNone/>
            </a:pPr>
            <a:r>
              <a:rPr lang="en-IN" sz="2200" b="1" dirty="0">
                <a:solidFill>
                  <a:srgbClr val="C00000"/>
                </a:solidFill>
              </a:rPr>
              <a:t>Script </a:t>
            </a:r>
            <a:r>
              <a:rPr lang="en-IN" sz="2200" b="1" dirty="0" smtClean="0">
                <a:solidFill>
                  <a:srgbClr val="C00000"/>
                </a:solidFill>
              </a:rPr>
              <a:t>files</a:t>
            </a:r>
          </a:p>
          <a:p>
            <a:pPr algn="just">
              <a:lnSpc>
                <a:spcPct val="150000"/>
              </a:lnSpc>
            </a:pPr>
            <a:r>
              <a:rPr lang="en-IN" sz="2200" b="1" dirty="0" smtClean="0">
                <a:solidFill>
                  <a:schemeClr val="tx1"/>
                </a:solidFill>
              </a:rPr>
              <a:t> </a:t>
            </a:r>
            <a:r>
              <a:rPr lang="en-IN" sz="2200" dirty="0">
                <a:solidFill>
                  <a:schemeClr val="tx1"/>
                </a:solidFill>
              </a:rPr>
              <a:t>A number of commonly used commands can be stored in a file, which when executed, runs each command as though it has been typed from the command line. A sequence of commands can be executed by executing the file which contains the command. This simplifies </a:t>
            </a:r>
            <a:r>
              <a:rPr lang="en-IN" sz="2200" dirty="0" smtClean="0">
                <a:solidFill>
                  <a:schemeClr val="tx1"/>
                </a:solidFill>
              </a:rPr>
              <a:t>repetitious </a:t>
            </a:r>
            <a:r>
              <a:rPr lang="en-IN" sz="2200" dirty="0">
                <a:solidFill>
                  <a:schemeClr val="tx1"/>
                </a:solidFill>
              </a:rPr>
              <a:t>commands.</a:t>
            </a:r>
            <a:endParaRPr lang="en-US" sz="2200" dirty="0">
              <a:solidFill>
                <a:schemeClr val="tx1"/>
              </a:solidFill>
            </a:endParaRPr>
          </a:p>
          <a:p>
            <a:pPr marL="0" indent="0" algn="just">
              <a:lnSpc>
                <a:spcPct val="150000"/>
              </a:lnSpc>
              <a:buNone/>
            </a:pPr>
            <a:r>
              <a:rPr lang="en-IN" sz="2200" b="1" dirty="0">
                <a:solidFill>
                  <a:srgbClr val="C00000"/>
                </a:solidFill>
              </a:rPr>
              <a:t>Environment </a:t>
            </a:r>
            <a:r>
              <a:rPr lang="en-IN" sz="2200" b="1" dirty="0" smtClean="0">
                <a:solidFill>
                  <a:srgbClr val="C00000"/>
                </a:solidFill>
              </a:rPr>
              <a:t>variables</a:t>
            </a:r>
          </a:p>
          <a:p>
            <a:pPr algn="just">
              <a:lnSpc>
                <a:spcPct val="150000"/>
              </a:lnSpc>
            </a:pPr>
            <a:r>
              <a:rPr lang="en-IN" sz="2200" dirty="0" smtClean="0">
                <a:solidFill>
                  <a:schemeClr val="tx1"/>
                </a:solidFill>
              </a:rPr>
              <a:t>The </a:t>
            </a:r>
            <a:r>
              <a:rPr lang="en-IN" sz="2200" dirty="0">
                <a:solidFill>
                  <a:schemeClr val="tx1"/>
                </a:solidFill>
              </a:rPr>
              <a:t>user can customize and control the behaviour of the shell by using special variables that the shell supports. The variables can also be used by application programs and shell script files to control their behaviour. An example of a shell variable is the prompt string used to display the shell prompt sign ($).</a:t>
            </a:r>
            <a:endParaRPr lang="en-US" sz="2200" dirty="0">
              <a:solidFill>
                <a:schemeClr val="tx1"/>
              </a:solidFill>
            </a:endParaRPr>
          </a:p>
          <a:p>
            <a:pPr marL="0" indent="0" algn="just">
              <a:lnSpc>
                <a:spcPct val="150000"/>
              </a:lnSpc>
              <a:buNone/>
            </a:pPr>
            <a:endParaRPr lang="en-US" sz="2200" dirty="0">
              <a:solidFill>
                <a:schemeClr val="tx1"/>
              </a:solidFill>
            </a:endParaRPr>
          </a:p>
        </p:txBody>
      </p:sp>
    </p:spTree>
    <p:extLst>
      <p:ext uri="{BB962C8B-B14F-4D97-AF65-F5344CB8AC3E}">
        <p14:creationId xmlns:p14="http://schemas.microsoft.com/office/powerpoint/2010/main" val="3398886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b="1" dirty="0">
                <a:solidFill>
                  <a:srgbClr val="C00000"/>
                </a:solidFill>
              </a:rPr>
              <a:t>Accessing UNIX</a:t>
            </a:r>
          </a:p>
        </p:txBody>
      </p:sp>
      <p:sp>
        <p:nvSpPr>
          <p:cNvPr id="34819" name="Text Box 3"/>
          <p:cNvSpPr txBox="1">
            <a:spLocks noChangeArrowheads="1"/>
          </p:cNvSpPr>
          <p:nvPr/>
        </p:nvSpPr>
        <p:spPr bwMode="auto">
          <a:xfrm>
            <a:off x="883920" y="1930400"/>
            <a:ext cx="86868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lnSpc>
                <a:spcPct val="150000"/>
              </a:lnSpc>
              <a:spcBef>
                <a:spcPct val="50000"/>
              </a:spcBef>
              <a:buFont typeface="Arial" panose="020B0604020202020204" pitchFamily="34" charset="0"/>
              <a:buChar char="•"/>
            </a:pPr>
            <a:r>
              <a:rPr lang="en-US" sz="2000" dirty="0"/>
              <a:t>To begin, you need to log in to the system.</a:t>
            </a:r>
          </a:p>
          <a:p>
            <a:pPr marL="342900" indent="-342900" algn="just">
              <a:lnSpc>
                <a:spcPct val="150000"/>
              </a:lnSpc>
              <a:spcBef>
                <a:spcPct val="50000"/>
              </a:spcBef>
              <a:buFont typeface="Arial" panose="020B0604020202020204" pitchFamily="34" charset="0"/>
              <a:buChar char="•"/>
            </a:pPr>
            <a:r>
              <a:rPr lang="en-US" sz="2000" dirty="0"/>
              <a:t>Then you enter commands and the system responds.</a:t>
            </a:r>
          </a:p>
          <a:p>
            <a:pPr marL="342900" indent="-342900" algn="just">
              <a:lnSpc>
                <a:spcPct val="150000"/>
              </a:lnSpc>
              <a:spcBef>
                <a:spcPct val="50000"/>
              </a:spcBef>
              <a:buFont typeface="Arial" panose="020B0604020202020204" pitchFamily="34" charset="0"/>
              <a:buChar char="•"/>
            </a:pPr>
            <a:r>
              <a:rPr lang="en-US" sz="2000" dirty="0"/>
              <a:t>When you finished you work, you log out.</a:t>
            </a:r>
          </a:p>
          <a:p>
            <a:pPr marL="342900" indent="-342900" algn="just">
              <a:lnSpc>
                <a:spcPct val="150000"/>
              </a:lnSpc>
              <a:spcBef>
                <a:spcPct val="50000"/>
              </a:spcBef>
              <a:buFont typeface="Arial" panose="020B0604020202020204" pitchFamily="34" charset="0"/>
              <a:buChar char="•"/>
            </a:pPr>
            <a:r>
              <a:rPr lang="en-US" sz="2000" dirty="0"/>
              <a:t>The time spend working with the system is known as a session.</a:t>
            </a:r>
          </a:p>
        </p:txBody>
      </p:sp>
    </p:spTree>
    <p:extLst>
      <p:ext uri="{BB962C8B-B14F-4D97-AF65-F5344CB8AC3E}">
        <p14:creationId xmlns:p14="http://schemas.microsoft.com/office/powerpoint/2010/main" val="378256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b="1" dirty="0">
                <a:solidFill>
                  <a:srgbClr val="C00000"/>
                </a:solidFill>
              </a:rPr>
              <a:t>User ID</a:t>
            </a:r>
          </a:p>
        </p:txBody>
      </p:sp>
      <p:sp>
        <p:nvSpPr>
          <p:cNvPr id="35843" name="Text Box 3"/>
          <p:cNvSpPr txBox="1">
            <a:spLocks noChangeArrowheads="1"/>
          </p:cNvSpPr>
          <p:nvPr/>
        </p:nvSpPr>
        <p:spPr bwMode="auto">
          <a:xfrm>
            <a:off x="1083212" y="1301427"/>
            <a:ext cx="879230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sz="2000" dirty="0"/>
              <a:t>You  and your account are identified by a special code known as a user id.</a:t>
            </a:r>
          </a:p>
        </p:txBody>
      </p:sp>
      <p:sp>
        <p:nvSpPr>
          <p:cNvPr id="35844" name="Rectangle 4"/>
          <p:cNvSpPr>
            <a:spLocks noChangeArrowheads="1"/>
          </p:cNvSpPr>
          <p:nvPr/>
        </p:nvSpPr>
        <p:spPr bwMode="auto">
          <a:xfrm>
            <a:off x="-1950720" y="2183787"/>
            <a:ext cx="7315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3600" b="1" dirty="0">
                <a:solidFill>
                  <a:srgbClr val="CC0000"/>
                </a:solidFill>
                <a:latin typeface="Trebuchet MS" panose="020B0603020202020204" pitchFamily="34" charset="0"/>
              </a:rPr>
              <a:t>Password</a:t>
            </a:r>
          </a:p>
        </p:txBody>
      </p:sp>
      <p:sp>
        <p:nvSpPr>
          <p:cNvPr id="35845" name="Text Box 5"/>
          <p:cNvSpPr txBox="1">
            <a:spLocks noChangeArrowheads="1"/>
          </p:cNvSpPr>
          <p:nvPr/>
        </p:nvSpPr>
        <p:spPr bwMode="auto">
          <a:xfrm>
            <a:off x="920260" y="3199174"/>
            <a:ext cx="9588305"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spcBef>
                <a:spcPct val="50000"/>
              </a:spcBef>
              <a:buFont typeface="Arial" panose="020B0604020202020204" pitchFamily="34" charset="0"/>
              <a:buChar char="•"/>
            </a:pPr>
            <a:r>
              <a:rPr lang="en-US" sz="2000" dirty="0"/>
              <a:t>A password is a secret code that you supply to the server and that is known only to you.</a:t>
            </a:r>
          </a:p>
          <a:p>
            <a:pPr marL="342900" indent="-342900">
              <a:lnSpc>
                <a:spcPct val="150000"/>
              </a:lnSpc>
              <a:spcBef>
                <a:spcPct val="50000"/>
              </a:spcBef>
              <a:buFont typeface="Arial" panose="020B0604020202020204" pitchFamily="34" charset="0"/>
              <a:buChar char="•"/>
            </a:pPr>
            <a:r>
              <a:rPr lang="en-US" sz="2000" dirty="0"/>
              <a:t>UNIX encrypts passwords when it stores them in the server so that no one can figure out what they are</a:t>
            </a:r>
            <a:r>
              <a:rPr lang="en-US" sz="2800" dirty="0">
                <a:solidFill>
                  <a:srgbClr val="6666FF"/>
                </a:solidFill>
              </a:rPr>
              <a:t>.</a:t>
            </a:r>
          </a:p>
        </p:txBody>
      </p:sp>
    </p:spTree>
    <p:extLst>
      <p:ext uri="{BB962C8B-B14F-4D97-AF65-F5344CB8AC3E}">
        <p14:creationId xmlns:p14="http://schemas.microsoft.com/office/powerpoint/2010/main" val="969271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590800" y="0"/>
            <a:ext cx="7315200" cy="762000"/>
          </a:xfrm>
        </p:spPr>
        <p:txBody>
          <a:bodyPr/>
          <a:lstStyle/>
          <a:p>
            <a:r>
              <a:rPr lang="en-US" b="1"/>
              <a:t>Interactive Session</a:t>
            </a:r>
          </a:p>
        </p:txBody>
      </p:sp>
      <p:sp>
        <p:nvSpPr>
          <p:cNvPr id="36867" name="Text Box 3"/>
          <p:cNvSpPr txBox="1">
            <a:spLocks noChangeArrowheads="1"/>
          </p:cNvSpPr>
          <p:nvPr/>
        </p:nvSpPr>
        <p:spPr bwMode="auto">
          <a:xfrm>
            <a:off x="1905000" y="762000"/>
            <a:ext cx="8763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solidFill>
                  <a:srgbClr val="6666FF"/>
                </a:solidFill>
              </a:rPr>
              <a:t>The interactive session contains three steps: login, interaction, and logout.</a:t>
            </a: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758950"/>
            <a:ext cx="5384800" cy="509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9951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2514600" y="685800"/>
            <a:ext cx="7315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3600" b="1" dirty="0">
                <a:solidFill>
                  <a:srgbClr val="CC0000"/>
                </a:solidFill>
                <a:latin typeface="+mj-lt"/>
              </a:rPr>
              <a:t>Interactive</a:t>
            </a:r>
            <a:r>
              <a:rPr lang="en-US" sz="3600" b="1" dirty="0">
                <a:solidFill>
                  <a:srgbClr val="CC0000"/>
                </a:solidFill>
              </a:rPr>
              <a:t> </a:t>
            </a:r>
            <a:r>
              <a:rPr lang="en-US" sz="3600" b="1" dirty="0">
                <a:solidFill>
                  <a:srgbClr val="CC0000"/>
                </a:solidFill>
                <a:latin typeface="+mj-lt"/>
              </a:rPr>
              <a:t>Session (</a:t>
            </a:r>
            <a:r>
              <a:rPr lang="en-US" sz="3600" b="1" dirty="0" err="1">
                <a:solidFill>
                  <a:srgbClr val="CC0000"/>
                </a:solidFill>
                <a:latin typeface="+mj-lt"/>
              </a:rPr>
              <a:t>cont</a:t>
            </a:r>
            <a:r>
              <a:rPr lang="en-US" sz="3600" b="1" dirty="0">
                <a:solidFill>
                  <a:srgbClr val="CC0000"/>
                </a:solidFill>
                <a:latin typeface="+mj-lt"/>
              </a:rPr>
              <a:t>)</a:t>
            </a:r>
          </a:p>
        </p:txBody>
      </p:sp>
      <p:sp>
        <p:nvSpPr>
          <p:cNvPr id="37892" name="Text Box 4"/>
          <p:cNvSpPr txBox="1">
            <a:spLocks noChangeArrowheads="1"/>
          </p:cNvSpPr>
          <p:nvPr/>
        </p:nvSpPr>
        <p:spPr bwMode="auto">
          <a:xfrm>
            <a:off x="1322363" y="2244969"/>
            <a:ext cx="86106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spcBef>
                <a:spcPct val="50000"/>
              </a:spcBef>
              <a:buFont typeface="Arial" panose="020B0604020202020204" pitchFamily="34" charset="0"/>
              <a:buChar char="•"/>
            </a:pPr>
            <a:r>
              <a:rPr lang="en-US" sz="2400" dirty="0"/>
              <a:t>The default system prompt for </a:t>
            </a:r>
            <a:r>
              <a:rPr lang="en-US" sz="2400" dirty="0" smtClean="0"/>
              <a:t>bourn, </a:t>
            </a:r>
            <a:r>
              <a:rPr lang="en-US" sz="2400" dirty="0"/>
              <a:t>bash, and </a:t>
            </a:r>
            <a:r>
              <a:rPr lang="en-US" sz="2400" dirty="0" err="1"/>
              <a:t>korn</a:t>
            </a:r>
            <a:r>
              <a:rPr lang="en-US" sz="2400" dirty="0"/>
              <a:t> shells is a dollar sign ($).</a:t>
            </a:r>
          </a:p>
          <a:p>
            <a:pPr marL="342900" indent="-342900">
              <a:lnSpc>
                <a:spcPct val="150000"/>
              </a:lnSpc>
              <a:spcBef>
                <a:spcPct val="50000"/>
              </a:spcBef>
              <a:buFont typeface="Arial" panose="020B0604020202020204" pitchFamily="34" charset="0"/>
              <a:buChar char="•"/>
            </a:pPr>
            <a:r>
              <a:rPr lang="en-US" sz="2400" dirty="0"/>
              <a:t>For the C and </a:t>
            </a:r>
            <a:r>
              <a:rPr lang="en-US" sz="2400" dirty="0" err="1"/>
              <a:t>tcsh</a:t>
            </a:r>
            <a:r>
              <a:rPr lang="en-US" sz="2400" dirty="0"/>
              <a:t> shells, the prompt is a percentage sign (%). </a:t>
            </a:r>
          </a:p>
        </p:txBody>
      </p:sp>
    </p:spTree>
    <p:extLst>
      <p:ext uri="{BB962C8B-B14F-4D97-AF65-F5344CB8AC3E}">
        <p14:creationId xmlns:p14="http://schemas.microsoft.com/office/powerpoint/2010/main" val="108115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928467" y="248531"/>
            <a:ext cx="8382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600" b="1" dirty="0">
                <a:solidFill>
                  <a:srgbClr val="CC0000"/>
                </a:solidFill>
              </a:rPr>
              <a:t>Several features of UNIX that made it very popular:</a:t>
            </a:r>
          </a:p>
        </p:txBody>
      </p:sp>
      <p:sp>
        <p:nvSpPr>
          <p:cNvPr id="8195" name="Text Box 3"/>
          <p:cNvSpPr txBox="1">
            <a:spLocks noChangeArrowheads="1"/>
          </p:cNvSpPr>
          <p:nvPr/>
        </p:nvSpPr>
        <p:spPr bwMode="auto">
          <a:xfrm>
            <a:off x="699867" y="1439156"/>
            <a:ext cx="10468876"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rgbClr val="CC0000"/>
                </a:solidFill>
              </a:rPr>
              <a:t>Portable</a:t>
            </a:r>
          </a:p>
          <a:p>
            <a:pPr marL="342900" indent="-342900">
              <a:lnSpc>
                <a:spcPct val="150000"/>
              </a:lnSpc>
              <a:spcBef>
                <a:spcPct val="50000"/>
              </a:spcBef>
              <a:buFont typeface="Arial" panose="020B0604020202020204" pitchFamily="34" charset="0"/>
              <a:buChar char="•"/>
            </a:pPr>
            <a:r>
              <a:rPr lang="en-US" sz="2000" i="1" dirty="0"/>
              <a:t>Portability</a:t>
            </a:r>
            <a:r>
              <a:rPr lang="en-US" sz="2000" dirty="0"/>
              <a:t> is a characteristic attributed to a computer program if it can be used in an operating systems other than the one in which it was created without requiring major </a:t>
            </a:r>
            <a:r>
              <a:rPr lang="en-US" sz="2000" dirty="0" smtClean="0"/>
              <a:t>rework.</a:t>
            </a:r>
          </a:p>
          <a:p>
            <a:pPr marL="342900" indent="-342900">
              <a:lnSpc>
                <a:spcPct val="150000"/>
              </a:lnSpc>
              <a:spcBef>
                <a:spcPct val="50000"/>
              </a:spcBef>
              <a:buFont typeface="Arial" panose="020B0604020202020204" pitchFamily="34" charset="0"/>
              <a:buChar char="•"/>
            </a:pPr>
            <a:r>
              <a:rPr lang="en-US" sz="2000" dirty="0" smtClean="0"/>
              <a:t>UNIX </a:t>
            </a:r>
            <a:r>
              <a:rPr lang="en-US" sz="2000" dirty="0"/>
              <a:t>found on more hardware platforms than any other OS.</a:t>
            </a:r>
          </a:p>
          <a:p>
            <a:pPr marL="342900" indent="-342900">
              <a:lnSpc>
                <a:spcPct val="150000"/>
              </a:lnSpc>
              <a:spcBef>
                <a:spcPct val="50000"/>
              </a:spcBef>
              <a:buFont typeface="Arial" panose="020B0604020202020204" pitchFamily="34" charset="0"/>
              <a:buChar char="•"/>
            </a:pPr>
            <a:r>
              <a:rPr lang="en-US" sz="2000" dirty="0"/>
              <a:t>It was developed using the C language.</a:t>
            </a:r>
          </a:p>
          <a:p>
            <a:pPr marL="342900" indent="-342900">
              <a:lnSpc>
                <a:spcPct val="150000"/>
              </a:lnSpc>
              <a:spcBef>
                <a:spcPct val="50000"/>
              </a:spcBef>
              <a:buFont typeface="Arial" panose="020B0604020202020204" pitchFamily="34" charset="0"/>
              <a:buChar char="•"/>
            </a:pPr>
            <a:r>
              <a:rPr lang="en-US" sz="2000" dirty="0"/>
              <a:t>Because C programs are easily  moved from one hardware to another, it is relatively simple to port it to different environment</a:t>
            </a:r>
            <a:r>
              <a:rPr lang="en-US" sz="2000" dirty="0" smtClean="0"/>
              <a:t>.</a:t>
            </a:r>
            <a:endParaRPr lang="en-US" sz="2000" dirty="0"/>
          </a:p>
        </p:txBody>
      </p:sp>
    </p:spTree>
    <p:extLst>
      <p:ext uri="{BB962C8B-B14F-4D97-AF65-F5344CB8AC3E}">
        <p14:creationId xmlns:p14="http://schemas.microsoft.com/office/powerpoint/2010/main" val="3097507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b="1" dirty="0">
                <a:solidFill>
                  <a:srgbClr val="C00000"/>
                </a:solidFill>
              </a:rPr>
              <a:t>Commands</a:t>
            </a:r>
          </a:p>
        </p:txBody>
      </p:sp>
      <p:sp>
        <p:nvSpPr>
          <p:cNvPr id="38915" name="Text Box 3"/>
          <p:cNvSpPr txBox="1">
            <a:spLocks noChangeArrowheads="1"/>
          </p:cNvSpPr>
          <p:nvPr/>
        </p:nvSpPr>
        <p:spPr bwMode="auto">
          <a:xfrm>
            <a:off x="922606" y="1572066"/>
            <a:ext cx="948748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a:t>The basic of all UNIX interaction is the command.</a:t>
            </a:r>
          </a:p>
          <a:p>
            <a:pPr marL="342900" indent="-342900" algn="just">
              <a:lnSpc>
                <a:spcPct val="150000"/>
              </a:lnSpc>
              <a:spcBef>
                <a:spcPct val="50000"/>
              </a:spcBef>
              <a:buFont typeface="Arial" panose="020B0604020202020204" pitchFamily="34" charset="0"/>
              <a:buChar char="•"/>
            </a:pPr>
            <a:r>
              <a:rPr lang="en-US" sz="2000" dirty="0"/>
              <a:t>They are generally a single line entered at the command line prompt that cause a program to be executed.</a:t>
            </a:r>
          </a:p>
          <a:p>
            <a:pPr marL="342900" indent="-342900" algn="just">
              <a:lnSpc>
                <a:spcPct val="150000"/>
              </a:lnSpc>
              <a:spcBef>
                <a:spcPct val="50000"/>
              </a:spcBef>
              <a:buFont typeface="Arial" panose="020B0604020202020204" pitchFamily="34" charset="0"/>
              <a:buChar char="•"/>
            </a:pPr>
            <a:r>
              <a:rPr lang="en-US" sz="2000" dirty="0"/>
              <a:t>They can be included in executable files to form scripts.</a:t>
            </a:r>
          </a:p>
          <a:p>
            <a:pPr marL="342900" indent="-342900" algn="just">
              <a:lnSpc>
                <a:spcPct val="150000"/>
              </a:lnSpc>
              <a:spcBef>
                <a:spcPct val="50000"/>
              </a:spcBef>
              <a:buFont typeface="Arial" panose="020B0604020202020204" pitchFamily="34" charset="0"/>
              <a:buChar char="•"/>
            </a:pPr>
            <a:r>
              <a:rPr lang="en-US" sz="2000" dirty="0"/>
              <a:t>All UNIX commands apply an  action to some input data and create some output data.</a:t>
            </a:r>
          </a:p>
          <a:p>
            <a:pPr marL="342900" indent="-342900" algn="just">
              <a:lnSpc>
                <a:spcPct val="150000"/>
              </a:lnSpc>
              <a:spcBef>
                <a:spcPct val="50000"/>
              </a:spcBef>
              <a:buFont typeface="Arial" panose="020B0604020202020204" pitchFamily="34" charset="0"/>
              <a:buChar char="•"/>
            </a:pPr>
            <a:r>
              <a:rPr lang="en-US" sz="2000" dirty="0"/>
              <a:t>The input usually comes from keyboard; the output is usually shown on the monitor (screen).</a:t>
            </a:r>
          </a:p>
        </p:txBody>
      </p:sp>
    </p:spTree>
    <p:extLst>
      <p:ext uri="{BB962C8B-B14F-4D97-AF65-F5344CB8AC3E}">
        <p14:creationId xmlns:p14="http://schemas.microsoft.com/office/powerpoint/2010/main" val="608651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938997" y="260253"/>
            <a:ext cx="6902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dirty="0">
                <a:solidFill>
                  <a:srgbClr val="CC0000"/>
                </a:solidFill>
              </a:rPr>
              <a:t>Command Source and Destination</a:t>
            </a: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63" y="2125394"/>
            <a:ext cx="8108950"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977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b="1"/>
              <a:t>Command Syntax</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2063750"/>
            <a:ext cx="8702675" cy="311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677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276600"/>
            <a:ext cx="7137400"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8" name="Text Box 4"/>
          <p:cNvSpPr txBox="1">
            <a:spLocks noChangeArrowheads="1"/>
          </p:cNvSpPr>
          <p:nvPr/>
        </p:nvSpPr>
        <p:spPr bwMode="auto">
          <a:xfrm>
            <a:off x="4114800" y="436563"/>
            <a:ext cx="4070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CC0000"/>
                </a:solidFill>
              </a:rPr>
              <a:t>The date Command</a:t>
            </a:r>
          </a:p>
        </p:txBody>
      </p:sp>
      <p:sp>
        <p:nvSpPr>
          <p:cNvPr id="41989" name="Text Box 5"/>
          <p:cNvSpPr txBox="1">
            <a:spLocks noChangeArrowheads="1"/>
          </p:cNvSpPr>
          <p:nvPr/>
        </p:nvSpPr>
        <p:spPr bwMode="auto">
          <a:xfrm>
            <a:off x="636104" y="1577091"/>
            <a:ext cx="9501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spcBef>
                <a:spcPct val="50000"/>
              </a:spcBef>
              <a:buFont typeface="Arial" panose="020B0604020202020204" pitchFamily="34" charset="0"/>
              <a:buChar char="•"/>
            </a:pPr>
            <a:r>
              <a:rPr lang="en-US" sz="2000" dirty="0"/>
              <a:t>The date command displays the system date and the time</a:t>
            </a:r>
            <a:r>
              <a:rPr lang="en-US" sz="2000" dirty="0" smtClean="0"/>
              <a:t>.</a:t>
            </a:r>
          </a:p>
          <a:p>
            <a:pPr marL="342900" indent="-342900">
              <a:lnSpc>
                <a:spcPct val="150000"/>
              </a:lnSpc>
              <a:spcBef>
                <a:spcPct val="50000"/>
              </a:spcBef>
              <a:buFont typeface="Arial" panose="020B0604020202020204" pitchFamily="34" charset="0"/>
              <a:buChar char="•"/>
            </a:pPr>
            <a:r>
              <a:rPr lang="en-US" sz="2000" dirty="0" smtClean="0"/>
              <a:t>We can’t change date as an ordinary user but system administrator can do it.</a:t>
            </a:r>
            <a:endParaRPr lang="en-US" sz="2000" dirty="0"/>
          </a:p>
        </p:txBody>
      </p:sp>
    </p:spTree>
    <p:extLst>
      <p:ext uri="{BB962C8B-B14F-4D97-AF65-F5344CB8AC3E}">
        <p14:creationId xmlns:p14="http://schemas.microsoft.com/office/powerpoint/2010/main" val="2519549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5995" y="0"/>
            <a:ext cx="2397170" cy="583096"/>
          </a:xfrm>
        </p:spPr>
        <p:txBody>
          <a:bodyPr>
            <a:normAutofit fontScale="90000"/>
          </a:bodyPr>
          <a:lstStyle/>
          <a:p>
            <a:r>
              <a:rPr lang="en-US" b="1" dirty="0" smtClean="0">
                <a:solidFill>
                  <a:srgbClr val="FF0000"/>
                </a:solidFill>
              </a:rPr>
              <a:t>Continue….</a:t>
            </a:r>
            <a:endParaRPr lang="en-US" b="1" dirty="0">
              <a:solidFill>
                <a:srgbClr val="FF0000"/>
              </a:solidFill>
            </a:endParaRPr>
          </a:p>
        </p:txBody>
      </p:sp>
      <p:sp>
        <p:nvSpPr>
          <p:cNvPr id="3" name="Content Placeholder 2"/>
          <p:cNvSpPr>
            <a:spLocks noGrp="1"/>
          </p:cNvSpPr>
          <p:nvPr>
            <p:ph idx="1"/>
          </p:nvPr>
        </p:nvSpPr>
        <p:spPr>
          <a:xfrm>
            <a:off x="597820" y="928136"/>
            <a:ext cx="9275049" cy="3880773"/>
          </a:xfrm>
        </p:spPr>
        <p:txBody>
          <a:bodyPr>
            <a:normAutofit lnSpcReduction="10000"/>
          </a:bodyPr>
          <a:lstStyle/>
          <a:p>
            <a:pPr fontAlgn="t">
              <a:lnSpc>
                <a:spcPct val="150000"/>
              </a:lnSpc>
            </a:pPr>
            <a:r>
              <a:rPr lang="en-US" sz="2100" b="1" dirty="0">
                <a:solidFill>
                  <a:schemeClr val="tx1"/>
                </a:solidFill>
              </a:rPr>
              <a:t>$ date</a:t>
            </a:r>
            <a:endParaRPr lang="en-US" sz="2100" dirty="0">
              <a:solidFill>
                <a:schemeClr val="tx1"/>
              </a:solidFill>
            </a:endParaRPr>
          </a:p>
          <a:p>
            <a:pPr marL="0" indent="0" fontAlgn="t">
              <a:lnSpc>
                <a:spcPct val="150000"/>
              </a:lnSpc>
              <a:buNone/>
            </a:pPr>
            <a:r>
              <a:rPr lang="en-US" sz="2100" b="1" dirty="0" smtClean="0">
                <a:solidFill>
                  <a:schemeClr val="tx1"/>
                </a:solidFill>
              </a:rPr>
              <a:t>     Mon </a:t>
            </a:r>
            <a:r>
              <a:rPr lang="en-US" sz="2100" b="1" dirty="0">
                <a:solidFill>
                  <a:schemeClr val="tx1"/>
                </a:solidFill>
              </a:rPr>
              <a:t>Jun 15 09:30:00 IST </a:t>
            </a:r>
            <a:r>
              <a:rPr lang="en-US" sz="2100" b="1" dirty="0" smtClean="0">
                <a:solidFill>
                  <a:schemeClr val="tx1"/>
                </a:solidFill>
              </a:rPr>
              <a:t>2015</a:t>
            </a:r>
          </a:p>
          <a:p>
            <a:pPr marL="0" indent="0" fontAlgn="t">
              <a:lnSpc>
                <a:spcPct val="150000"/>
              </a:lnSpc>
              <a:buNone/>
            </a:pPr>
            <a:endParaRPr lang="en-US" sz="2100" dirty="0">
              <a:solidFill>
                <a:schemeClr val="tx1"/>
              </a:solidFill>
            </a:endParaRPr>
          </a:p>
          <a:p>
            <a:pPr algn="just">
              <a:lnSpc>
                <a:spcPct val="150000"/>
              </a:lnSpc>
            </a:pPr>
            <a:r>
              <a:rPr lang="en-US" sz="2100" dirty="0" smtClean="0">
                <a:solidFill>
                  <a:schemeClr val="tx1"/>
                </a:solidFill>
              </a:rPr>
              <a:t>The command can also be used with suitable format specifies as argument.</a:t>
            </a:r>
          </a:p>
          <a:p>
            <a:pPr algn="just">
              <a:lnSpc>
                <a:spcPct val="150000"/>
              </a:lnSpc>
            </a:pPr>
            <a:r>
              <a:rPr lang="en-US" sz="2100" dirty="0" smtClean="0">
                <a:solidFill>
                  <a:schemeClr val="tx1"/>
                </a:solidFill>
              </a:rPr>
              <a:t>Each format is preceded by “+” symbol followed by %operator  and a single character describing the format.</a:t>
            </a:r>
            <a:endParaRPr lang="en-US" sz="2100" dirty="0">
              <a:solidFill>
                <a:schemeClr val="tx1"/>
              </a:solidFill>
            </a:endParaRPr>
          </a:p>
        </p:txBody>
      </p:sp>
    </p:spTree>
    <p:extLst>
      <p:ext uri="{BB962C8B-B14F-4D97-AF65-F5344CB8AC3E}">
        <p14:creationId xmlns:p14="http://schemas.microsoft.com/office/powerpoint/2010/main" val="739539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71638143"/>
              </p:ext>
            </p:extLst>
          </p:nvPr>
        </p:nvGraphicFramePr>
        <p:xfrm>
          <a:off x="391885" y="501952"/>
          <a:ext cx="9085943" cy="5349240"/>
        </p:xfrm>
        <a:graphic>
          <a:graphicData uri="http://schemas.openxmlformats.org/drawingml/2006/table">
            <a:tbl>
              <a:tblPr firstRow="1" bandRow="1">
                <a:tableStyleId>{5C22544A-7EE6-4342-B048-85BDC9FD1C3A}</a:tableStyleId>
              </a:tblPr>
              <a:tblGrid>
                <a:gridCol w="2677108">
                  <a:extLst>
                    <a:ext uri="{9D8B030D-6E8A-4147-A177-3AD203B41FA5}">
                      <a16:colId xmlns:a16="http://schemas.microsoft.com/office/drawing/2014/main" val="20000"/>
                    </a:ext>
                  </a:extLst>
                </a:gridCol>
                <a:gridCol w="6408835">
                  <a:extLst>
                    <a:ext uri="{9D8B030D-6E8A-4147-A177-3AD203B41FA5}">
                      <a16:colId xmlns:a16="http://schemas.microsoft.com/office/drawing/2014/main" val="20001"/>
                    </a:ext>
                  </a:extLst>
                </a:gridCol>
              </a:tblGrid>
              <a:tr h="370840">
                <a:tc>
                  <a:txBody>
                    <a:bodyPr/>
                    <a:lstStyle/>
                    <a:p>
                      <a:pPr>
                        <a:lnSpc>
                          <a:spcPct val="150000"/>
                        </a:lnSpc>
                      </a:pPr>
                      <a:r>
                        <a:rPr lang="en-US" sz="2200" dirty="0" smtClean="0"/>
                        <a:t>COMMAND</a:t>
                      </a:r>
                      <a:endParaRPr lang="en-US" sz="2200" dirty="0"/>
                    </a:p>
                  </a:txBody>
                  <a:tcPr/>
                </a:tc>
                <a:tc>
                  <a:txBody>
                    <a:bodyPr/>
                    <a:lstStyle/>
                    <a:p>
                      <a:pPr>
                        <a:lnSpc>
                          <a:spcPct val="150000"/>
                        </a:lnSpc>
                      </a:pPr>
                      <a:r>
                        <a:rPr lang="en-US" sz="2200" dirty="0" smtClean="0"/>
                        <a:t>OUTPUT</a:t>
                      </a:r>
                      <a:endParaRPr lang="en-US" sz="2200" dirty="0"/>
                    </a:p>
                  </a:txBody>
                  <a:tcPr/>
                </a:tc>
                <a:extLst>
                  <a:ext uri="{0D108BD9-81ED-4DB2-BD59-A6C34878D82A}">
                    <a16:rowId xmlns:a16="http://schemas.microsoft.com/office/drawing/2014/main" val="10000"/>
                  </a:ext>
                </a:extLst>
              </a:tr>
              <a:tr h="370840">
                <a:tc>
                  <a:txBody>
                    <a:bodyPr/>
                    <a:lstStyle/>
                    <a:p>
                      <a:pPr>
                        <a:lnSpc>
                          <a:spcPct val="150000"/>
                        </a:lnSpc>
                      </a:pPr>
                      <a:r>
                        <a:rPr lang="en-US" sz="2200" dirty="0" smtClean="0"/>
                        <a:t>$ date</a:t>
                      </a:r>
                      <a:endParaRPr lang="en-US" sz="2200" dirty="0"/>
                    </a:p>
                  </a:txBody>
                  <a:tcPr/>
                </a:tc>
                <a:tc>
                  <a:txBody>
                    <a:bodyPr/>
                    <a:lstStyle/>
                    <a:p>
                      <a:pPr>
                        <a:lnSpc>
                          <a:spcPct val="150000"/>
                        </a:lnSpc>
                      </a:pPr>
                      <a:r>
                        <a:rPr lang="en-US" sz="2200" dirty="0" smtClean="0"/>
                        <a:t>Mon</a:t>
                      </a:r>
                      <a:r>
                        <a:rPr lang="en-US" sz="2200" baseline="0" dirty="0" smtClean="0"/>
                        <a:t> May 15 09:30:00 IST 2015</a:t>
                      </a:r>
                      <a:endParaRPr lang="en-US" sz="2200" dirty="0"/>
                    </a:p>
                  </a:txBody>
                  <a:tcPr/>
                </a:tc>
                <a:extLst>
                  <a:ext uri="{0D108BD9-81ED-4DB2-BD59-A6C34878D82A}">
                    <a16:rowId xmlns:a16="http://schemas.microsoft.com/office/drawing/2014/main" val="10001"/>
                  </a:ext>
                </a:extLst>
              </a:tr>
              <a:tr h="370840">
                <a:tc>
                  <a:txBody>
                    <a:bodyPr/>
                    <a:lstStyle/>
                    <a:p>
                      <a:pPr>
                        <a:lnSpc>
                          <a:spcPct val="150000"/>
                        </a:lnSpc>
                      </a:pPr>
                      <a:r>
                        <a:rPr lang="en-US" sz="2200" dirty="0" smtClean="0"/>
                        <a:t>$ date +%m</a:t>
                      </a:r>
                      <a:endParaRPr lang="en-US" sz="2200" dirty="0"/>
                    </a:p>
                  </a:txBody>
                  <a:tcPr/>
                </a:tc>
                <a:tc>
                  <a:txBody>
                    <a:bodyPr/>
                    <a:lstStyle/>
                    <a:p>
                      <a:pPr>
                        <a:lnSpc>
                          <a:spcPct val="150000"/>
                        </a:lnSpc>
                      </a:pPr>
                      <a:r>
                        <a:rPr lang="en-US" sz="2200" dirty="0" smtClean="0"/>
                        <a:t>05</a:t>
                      </a:r>
                      <a:endParaRPr lang="en-US" sz="2200" dirty="0"/>
                    </a:p>
                  </a:txBody>
                  <a:tcPr/>
                </a:tc>
                <a:extLst>
                  <a:ext uri="{0D108BD9-81ED-4DB2-BD59-A6C34878D82A}">
                    <a16:rowId xmlns:a16="http://schemas.microsoft.com/office/drawing/2014/main" val="10002"/>
                  </a:ext>
                </a:extLst>
              </a:tr>
              <a:tr h="370840">
                <a:tc>
                  <a:txBody>
                    <a:bodyPr/>
                    <a:lstStyle/>
                    <a:p>
                      <a:pPr>
                        <a:lnSpc>
                          <a:spcPct val="150000"/>
                        </a:lnSpc>
                      </a:pPr>
                      <a:r>
                        <a:rPr lang="en-US" sz="2200" dirty="0" smtClean="0"/>
                        <a:t>$ date +%h</a:t>
                      </a:r>
                      <a:endParaRPr lang="en-US" sz="2200" dirty="0"/>
                    </a:p>
                  </a:txBody>
                  <a:tcPr/>
                </a:tc>
                <a:tc>
                  <a:txBody>
                    <a:bodyPr/>
                    <a:lstStyle/>
                    <a:p>
                      <a:pPr>
                        <a:lnSpc>
                          <a:spcPct val="150000"/>
                        </a:lnSpc>
                      </a:pPr>
                      <a:r>
                        <a:rPr lang="en-US" sz="2200" dirty="0" smtClean="0"/>
                        <a:t>May</a:t>
                      </a:r>
                      <a:endParaRPr lang="en-US" sz="2200" dirty="0"/>
                    </a:p>
                  </a:txBody>
                  <a:tcPr/>
                </a:tc>
                <a:extLst>
                  <a:ext uri="{0D108BD9-81ED-4DB2-BD59-A6C34878D82A}">
                    <a16:rowId xmlns:a16="http://schemas.microsoft.com/office/drawing/2014/main" val="10003"/>
                  </a:ext>
                </a:extLst>
              </a:tr>
              <a:tr h="370840">
                <a:tc>
                  <a:txBody>
                    <a:bodyPr/>
                    <a:lstStyle/>
                    <a:p>
                      <a:pPr>
                        <a:lnSpc>
                          <a:spcPct val="150000"/>
                        </a:lnSpc>
                      </a:pPr>
                      <a:r>
                        <a:rPr lang="en-US" sz="2200" dirty="0" smtClean="0"/>
                        <a:t>$ date +”%h %m”</a:t>
                      </a:r>
                      <a:endParaRPr lang="en-US" sz="2200" dirty="0"/>
                    </a:p>
                  </a:txBody>
                  <a:tcPr/>
                </a:tc>
                <a:tc>
                  <a:txBody>
                    <a:bodyPr/>
                    <a:lstStyle/>
                    <a:p>
                      <a:pPr>
                        <a:lnSpc>
                          <a:spcPct val="150000"/>
                        </a:lnSpc>
                      </a:pPr>
                      <a:r>
                        <a:rPr lang="en-US" sz="2200" dirty="0" smtClean="0"/>
                        <a:t>May 05</a:t>
                      </a:r>
                      <a:endParaRPr lang="en-US" sz="2200" dirty="0"/>
                    </a:p>
                  </a:txBody>
                  <a:tcPr/>
                </a:tc>
                <a:extLst>
                  <a:ext uri="{0D108BD9-81ED-4DB2-BD59-A6C34878D82A}">
                    <a16:rowId xmlns:a16="http://schemas.microsoft.com/office/drawing/2014/main" val="10004"/>
                  </a:ext>
                </a:extLst>
              </a:tr>
              <a:tr h="370840">
                <a:tc>
                  <a:txBody>
                    <a:bodyPr/>
                    <a:lstStyle/>
                    <a:p>
                      <a:pPr>
                        <a:lnSpc>
                          <a:spcPct val="150000"/>
                        </a:lnSpc>
                      </a:pPr>
                      <a:r>
                        <a:rPr lang="en-US" sz="2200" dirty="0" smtClean="0"/>
                        <a:t>$ date +%d</a:t>
                      </a:r>
                      <a:endParaRPr lang="en-US" sz="2200" dirty="0"/>
                    </a:p>
                  </a:txBody>
                  <a:tcPr/>
                </a:tc>
                <a:tc>
                  <a:txBody>
                    <a:bodyPr/>
                    <a:lstStyle/>
                    <a:p>
                      <a:pPr>
                        <a:lnSpc>
                          <a:spcPct val="150000"/>
                        </a:lnSpc>
                      </a:pPr>
                      <a:r>
                        <a:rPr lang="en-US" sz="2200" dirty="0" smtClean="0"/>
                        <a:t>15</a:t>
                      </a:r>
                      <a:endParaRPr lang="en-US" sz="2200" dirty="0"/>
                    </a:p>
                  </a:txBody>
                  <a:tcPr/>
                </a:tc>
                <a:extLst>
                  <a:ext uri="{0D108BD9-81ED-4DB2-BD59-A6C34878D82A}">
                    <a16:rowId xmlns:a16="http://schemas.microsoft.com/office/drawing/2014/main" val="10005"/>
                  </a:ext>
                </a:extLst>
              </a:tr>
              <a:tr h="370840">
                <a:tc>
                  <a:txBody>
                    <a:bodyPr/>
                    <a:lstStyle/>
                    <a:p>
                      <a:pPr>
                        <a:lnSpc>
                          <a:spcPct val="150000"/>
                        </a:lnSpc>
                      </a:pPr>
                      <a:r>
                        <a:rPr lang="en-US" sz="2200" dirty="0" smtClean="0"/>
                        <a:t>$ date +%y</a:t>
                      </a:r>
                      <a:endParaRPr lang="en-US" sz="2200" dirty="0"/>
                    </a:p>
                  </a:txBody>
                  <a:tcPr/>
                </a:tc>
                <a:tc>
                  <a:txBody>
                    <a:bodyPr/>
                    <a:lstStyle/>
                    <a:p>
                      <a:pPr>
                        <a:lnSpc>
                          <a:spcPct val="150000"/>
                        </a:lnSpc>
                      </a:pPr>
                      <a:r>
                        <a:rPr lang="en-US" sz="2200" dirty="0" smtClean="0"/>
                        <a:t>15 ( Last two digit of Year)</a:t>
                      </a:r>
                      <a:endParaRPr lang="en-US" sz="2200" dirty="0"/>
                    </a:p>
                  </a:txBody>
                  <a:tcPr/>
                </a:tc>
                <a:extLst>
                  <a:ext uri="{0D108BD9-81ED-4DB2-BD59-A6C34878D82A}">
                    <a16:rowId xmlns:a16="http://schemas.microsoft.com/office/drawing/2014/main" val="10006"/>
                  </a:ext>
                </a:extLst>
              </a:tr>
              <a:tr h="370840">
                <a:tc>
                  <a:txBody>
                    <a:bodyPr/>
                    <a:lstStyle/>
                    <a:p>
                      <a:pPr>
                        <a:lnSpc>
                          <a:spcPct val="150000"/>
                        </a:lnSpc>
                      </a:pPr>
                      <a:r>
                        <a:rPr lang="en-US" sz="2200" dirty="0" smtClean="0"/>
                        <a:t>$</a:t>
                      </a:r>
                      <a:r>
                        <a:rPr lang="en-US" sz="2200" baseline="0" dirty="0" smtClean="0"/>
                        <a:t> date +%H</a:t>
                      </a:r>
                      <a:endParaRPr lang="en-US" sz="2200" dirty="0"/>
                    </a:p>
                  </a:txBody>
                  <a:tcPr/>
                </a:tc>
                <a:tc>
                  <a:txBody>
                    <a:bodyPr/>
                    <a:lstStyle/>
                    <a:p>
                      <a:pPr>
                        <a:lnSpc>
                          <a:spcPct val="150000"/>
                        </a:lnSpc>
                      </a:pPr>
                      <a:r>
                        <a:rPr lang="en-US" sz="2200" dirty="0" smtClean="0"/>
                        <a:t>09</a:t>
                      </a:r>
                      <a:endParaRPr lang="en-US" sz="2200" dirty="0"/>
                    </a:p>
                  </a:txBody>
                  <a:tcPr/>
                </a:tc>
                <a:extLst>
                  <a:ext uri="{0D108BD9-81ED-4DB2-BD59-A6C34878D82A}">
                    <a16:rowId xmlns:a16="http://schemas.microsoft.com/office/drawing/2014/main" val="10007"/>
                  </a:ext>
                </a:extLst>
              </a:tr>
              <a:tr h="370840">
                <a:tc>
                  <a:txBody>
                    <a:bodyPr/>
                    <a:lstStyle/>
                    <a:p>
                      <a:pPr>
                        <a:lnSpc>
                          <a:spcPct val="150000"/>
                        </a:lnSpc>
                      </a:pPr>
                      <a:r>
                        <a:rPr lang="en-US" sz="2200" dirty="0" smtClean="0"/>
                        <a:t>$ date +%M</a:t>
                      </a:r>
                      <a:endParaRPr lang="en-US" sz="2200" dirty="0"/>
                    </a:p>
                  </a:txBody>
                  <a:tcPr/>
                </a:tc>
                <a:tc>
                  <a:txBody>
                    <a:bodyPr/>
                    <a:lstStyle/>
                    <a:p>
                      <a:pPr>
                        <a:lnSpc>
                          <a:spcPct val="150000"/>
                        </a:lnSpc>
                      </a:pPr>
                      <a:r>
                        <a:rPr lang="en-US" sz="2200" dirty="0" smtClean="0"/>
                        <a:t>30</a:t>
                      </a:r>
                      <a:endParaRPr lang="en-US" sz="22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84127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5995" y="0"/>
            <a:ext cx="2397170" cy="583096"/>
          </a:xfrm>
        </p:spPr>
        <p:txBody>
          <a:bodyPr>
            <a:normAutofit fontScale="90000"/>
          </a:bodyPr>
          <a:lstStyle/>
          <a:p>
            <a:r>
              <a:rPr lang="en-US" b="1" dirty="0" smtClean="0">
                <a:solidFill>
                  <a:srgbClr val="FF0000"/>
                </a:solidFill>
              </a:rPr>
              <a:t>Continue….</a:t>
            </a:r>
            <a:endParaRPr lang="en-US" b="1" dirty="0">
              <a:solidFill>
                <a:srgbClr val="FF0000"/>
              </a:solidFill>
            </a:endParaRPr>
          </a:p>
        </p:txBody>
      </p:sp>
      <p:sp>
        <p:nvSpPr>
          <p:cNvPr id="3" name="Content Placeholder 2"/>
          <p:cNvSpPr>
            <a:spLocks noGrp="1"/>
          </p:cNvSpPr>
          <p:nvPr>
            <p:ph idx="1"/>
          </p:nvPr>
        </p:nvSpPr>
        <p:spPr>
          <a:xfrm>
            <a:off x="597820" y="928136"/>
            <a:ext cx="9275049" cy="1430751"/>
          </a:xfrm>
        </p:spPr>
        <p:txBody>
          <a:bodyPr>
            <a:normAutofit/>
          </a:bodyPr>
          <a:lstStyle/>
          <a:p>
            <a:pPr fontAlgn="t">
              <a:lnSpc>
                <a:spcPct val="150000"/>
              </a:lnSpc>
            </a:pPr>
            <a:r>
              <a:rPr lang="en-US" sz="2100" b="1" dirty="0" smtClean="0">
                <a:solidFill>
                  <a:schemeClr val="tx1"/>
                </a:solidFill>
              </a:rPr>
              <a:t>To set current time to 09:30:30 enter : </a:t>
            </a:r>
            <a:r>
              <a:rPr lang="en-US" sz="2100" b="1" dirty="0" smtClean="0">
                <a:solidFill>
                  <a:srgbClr val="002060"/>
                </a:solidFill>
              </a:rPr>
              <a:t>date 0930.30</a:t>
            </a:r>
          </a:p>
          <a:p>
            <a:pPr fontAlgn="t">
              <a:lnSpc>
                <a:spcPct val="150000"/>
              </a:lnSpc>
            </a:pPr>
            <a:r>
              <a:rPr lang="en-US" sz="2100" b="1" dirty="0" smtClean="0">
                <a:solidFill>
                  <a:schemeClr val="tx1"/>
                </a:solidFill>
              </a:rPr>
              <a:t>To set date to 17 Jun, 09:30am : </a:t>
            </a:r>
            <a:r>
              <a:rPr lang="en-US" sz="2100" b="1" dirty="0" smtClean="0">
                <a:solidFill>
                  <a:srgbClr val="002060"/>
                </a:solidFill>
              </a:rPr>
              <a:t>date 06170930</a:t>
            </a:r>
          </a:p>
          <a:p>
            <a:pPr fontAlgn="t">
              <a:lnSpc>
                <a:spcPct val="150000"/>
              </a:lnSpc>
            </a:pPr>
            <a:endParaRPr lang="en-US" sz="2100" b="1" dirty="0" smtClean="0">
              <a:solidFill>
                <a:schemeClr val="tx1"/>
              </a:solidFill>
            </a:endParaRPr>
          </a:p>
          <a:p>
            <a:pPr marL="0" indent="0" fontAlgn="t">
              <a:lnSpc>
                <a:spcPct val="150000"/>
              </a:lnSpc>
              <a:buNone/>
            </a:pPr>
            <a:endParaRPr lang="en-US" sz="2100" dirty="0">
              <a:solidFill>
                <a:schemeClr val="tx1"/>
              </a:solidFill>
            </a:endParaRPr>
          </a:p>
        </p:txBody>
      </p:sp>
      <p:sp>
        <p:nvSpPr>
          <p:cNvPr id="6" name="Rectangle 5"/>
          <p:cNvSpPr/>
          <p:nvPr/>
        </p:nvSpPr>
        <p:spPr>
          <a:xfrm>
            <a:off x="4899387" y="2703927"/>
            <a:ext cx="1240661" cy="584775"/>
          </a:xfrm>
          <a:prstGeom prst="rect">
            <a:avLst/>
          </a:prstGeom>
        </p:spPr>
        <p:txBody>
          <a:bodyPr wrap="none">
            <a:spAutoFit/>
          </a:bodyPr>
          <a:lstStyle/>
          <a:p>
            <a:r>
              <a:rPr lang="en-US" sz="3200" b="1" dirty="0" smtClean="0">
                <a:solidFill>
                  <a:srgbClr val="FF0000"/>
                </a:solidFill>
              </a:rPr>
              <a:t>Try….</a:t>
            </a:r>
            <a:endParaRPr lang="en-US" sz="3200" dirty="0"/>
          </a:p>
        </p:txBody>
      </p:sp>
      <p:sp>
        <p:nvSpPr>
          <p:cNvPr id="8" name="Rectangle 7"/>
          <p:cNvSpPr/>
          <p:nvPr/>
        </p:nvSpPr>
        <p:spPr>
          <a:xfrm>
            <a:off x="1007165" y="3633742"/>
            <a:ext cx="6096000" cy="2031325"/>
          </a:xfrm>
          <a:prstGeom prst="rect">
            <a:avLst/>
          </a:prstGeom>
        </p:spPr>
        <p:txBody>
          <a:bodyPr>
            <a:spAutoFit/>
          </a:bodyPr>
          <a:lstStyle/>
          <a:p>
            <a:pPr marL="342900" indent="-342900">
              <a:lnSpc>
                <a:spcPct val="150000"/>
              </a:lnSpc>
              <a:buFont typeface="Arial" panose="020B0604020202020204" pitchFamily="34" charset="0"/>
              <a:buChar char="•"/>
            </a:pPr>
            <a:r>
              <a:rPr lang="fr-FR" sz="2100" dirty="0"/>
              <a:t>date "+%m/%d/%y"</a:t>
            </a:r>
          </a:p>
          <a:p>
            <a:pPr marL="342900" indent="-342900">
              <a:lnSpc>
                <a:spcPct val="150000"/>
              </a:lnSpc>
              <a:buFont typeface="Arial" panose="020B0604020202020204" pitchFamily="34" charset="0"/>
              <a:buChar char="•"/>
            </a:pPr>
            <a:r>
              <a:rPr lang="fr-FR" sz="2100" dirty="0"/>
              <a:t>date "+%</a:t>
            </a:r>
            <a:r>
              <a:rPr lang="fr-FR" sz="2100" dirty="0" err="1"/>
              <a:t>Y%m%d</a:t>
            </a:r>
            <a:r>
              <a:rPr lang="fr-FR" sz="2100" dirty="0"/>
              <a:t>"</a:t>
            </a:r>
          </a:p>
          <a:p>
            <a:pPr marL="342900" indent="-342900">
              <a:lnSpc>
                <a:spcPct val="150000"/>
              </a:lnSpc>
              <a:buFont typeface="Arial" panose="020B0604020202020204" pitchFamily="34" charset="0"/>
              <a:buChar char="•"/>
            </a:pPr>
            <a:r>
              <a:rPr lang="fr-FR" sz="2100" dirty="0"/>
              <a:t>date +'%-4.4h %2.1d %H:%</a:t>
            </a:r>
            <a:r>
              <a:rPr lang="fr-FR" sz="2100" dirty="0" smtClean="0"/>
              <a:t>M‘</a:t>
            </a:r>
          </a:p>
          <a:p>
            <a:pPr marL="342900" indent="-342900">
              <a:lnSpc>
                <a:spcPct val="150000"/>
              </a:lnSpc>
              <a:buFont typeface="Arial" panose="020B0604020202020204" pitchFamily="34" charset="0"/>
              <a:buChar char="•"/>
            </a:pPr>
            <a:r>
              <a:rPr lang="fr-FR" sz="2100" dirty="0" smtClean="0"/>
              <a:t>How to display date in dd/mm/</a:t>
            </a:r>
            <a:r>
              <a:rPr lang="fr-FR" sz="2100" dirty="0" err="1" smtClean="0"/>
              <a:t>yyyy</a:t>
            </a:r>
            <a:r>
              <a:rPr lang="fr-FR" sz="2100" dirty="0" smtClean="0"/>
              <a:t> format.?</a:t>
            </a:r>
            <a:endParaRPr lang="en-US" sz="2100" dirty="0"/>
          </a:p>
        </p:txBody>
      </p:sp>
    </p:spTree>
    <p:extLst>
      <p:ext uri="{BB962C8B-B14F-4D97-AF65-F5344CB8AC3E}">
        <p14:creationId xmlns:p14="http://schemas.microsoft.com/office/powerpoint/2010/main" val="4135131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517" y="0"/>
            <a:ext cx="3550109" cy="689113"/>
          </a:xfrm>
        </p:spPr>
        <p:txBody>
          <a:bodyPr/>
          <a:lstStyle/>
          <a:p>
            <a:r>
              <a:rPr lang="en-US" b="1" dirty="0" smtClean="0">
                <a:solidFill>
                  <a:srgbClr val="C00000"/>
                </a:solidFill>
              </a:rPr>
              <a:t>Time Command</a:t>
            </a:r>
            <a:endParaRPr lang="en-US" b="1" dirty="0">
              <a:solidFill>
                <a:srgbClr val="C00000"/>
              </a:solidFill>
            </a:endParaRPr>
          </a:p>
        </p:txBody>
      </p:sp>
      <p:sp>
        <p:nvSpPr>
          <p:cNvPr id="3" name="Content Placeholder 2"/>
          <p:cNvSpPr>
            <a:spLocks noGrp="1"/>
          </p:cNvSpPr>
          <p:nvPr>
            <p:ph idx="1"/>
          </p:nvPr>
        </p:nvSpPr>
        <p:spPr>
          <a:xfrm>
            <a:off x="319524" y="1047407"/>
            <a:ext cx="10984579" cy="5379897"/>
          </a:xfrm>
        </p:spPr>
        <p:txBody>
          <a:bodyPr>
            <a:normAutofit/>
          </a:bodyPr>
          <a:lstStyle/>
          <a:p>
            <a:pPr algn="just">
              <a:lnSpc>
                <a:spcPct val="150000"/>
              </a:lnSpc>
            </a:pPr>
            <a:r>
              <a:rPr lang="en-CA" sz="2100" dirty="0">
                <a:solidFill>
                  <a:schemeClr val="tx1"/>
                </a:solidFill>
              </a:rPr>
              <a:t> It is used to determine the duration of execution of a particular </a:t>
            </a:r>
            <a:r>
              <a:rPr lang="en-CA" sz="2100" dirty="0" smtClean="0">
                <a:solidFill>
                  <a:schemeClr val="tx1"/>
                </a:solidFill>
              </a:rPr>
              <a:t>command.</a:t>
            </a:r>
          </a:p>
          <a:p>
            <a:pPr algn="just">
              <a:lnSpc>
                <a:spcPct val="150000"/>
              </a:lnSpc>
            </a:pPr>
            <a:r>
              <a:rPr lang="en-CA" sz="2100" dirty="0">
                <a:solidFill>
                  <a:schemeClr val="tx1"/>
                </a:solidFill>
              </a:rPr>
              <a:t>To use the command, simply precede any command by the word time, such as:</a:t>
            </a:r>
          </a:p>
          <a:p>
            <a:pPr marL="0" indent="0" algn="just">
              <a:lnSpc>
                <a:spcPct val="150000"/>
              </a:lnSpc>
              <a:buNone/>
            </a:pPr>
            <a:r>
              <a:rPr lang="en-CA" sz="2100" dirty="0" smtClean="0">
                <a:solidFill>
                  <a:schemeClr val="tx1"/>
                </a:solidFill>
              </a:rPr>
              <a:t>	</a:t>
            </a:r>
            <a:r>
              <a:rPr lang="en-CA" sz="2100" dirty="0" smtClean="0">
                <a:solidFill>
                  <a:srgbClr val="7030A0"/>
                </a:solidFill>
              </a:rPr>
              <a:t>time </a:t>
            </a:r>
            <a:r>
              <a:rPr lang="en-CA" sz="2100" dirty="0" err="1">
                <a:solidFill>
                  <a:srgbClr val="7030A0"/>
                </a:solidFill>
              </a:rPr>
              <a:t>ls</a:t>
            </a:r>
            <a:endParaRPr lang="en-CA" sz="2100" dirty="0">
              <a:solidFill>
                <a:srgbClr val="7030A0"/>
              </a:solidFill>
            </a:endParaRPr>
          </a:p>
          <a:p>
            <a:pPr algn="just">
              <a:lnSpc>
                <a:spcPct val="150000"/>
              </a:lnSpc>
            </a:pPr>
            <a:r>
              <a:rPr lang="en-CA" sz="2100" dirty="0">
                <a:solidFill>
                  <a:schemeClr val="tx1"/>
                </a:solidFill>
              </a:rPr>
              <a:t>When the command completes, time will report how long it took to execute the </a:t>
            </a:r>
            <a:r>
              <a:rPr lang="en-CA" sz="2100" dirty="0" err="1">
                <a:solidFill>
                  <a:schemeClr val="tx1"/>
                </a:solidFill>
              </a:rPr>
              <a:t>ls</a:t>
            </a:r>
            <a:r>
              <a:rPr lang="en-CA" sz="2100" dirty="0">
                <a:solidFill>
                  <a:schemeClr val="tx1"/>
                </a:solidFill>
              </a:rPr>
              <a:t> command in terms of user CPU time, system CPU time, and real time. The output format varies between different versions of the </a:t>
            </a:r>
            <a:r>
              <a:rPr lang="en-CA" sz="2100" dirty="0" smtClean="0">
                <a:solidFill>
                  <a:schemeClr val="tx1"/>
                </a:solidFill>
              </a:rPr>
              <a:t>command.</a:t>
            </a:r>
            <a:endParaRPr lang="en-US" sz="2100" dirty="0">
              <a:solidFill>
                <a:schemeClr val="tx1"/>
              </a:solidFill>
            </a:endParaRPr>
          </a:p>
        </p:txBody>
      </p:sp>
    </p:spTree>
    <p:extLst>
      <p:ext uri="{BB962C8B-B14F-4D97-AF65-F5344CB8AC3E}">
        <p14:creationId xmlns:p14="http://schemas.microsoft.com/office/powerpoint/2010/main" val="1219289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538" y="3464171"/>
            <a:ext cx="7023100"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2" name="Text Box 4"/>
          <p:cNvSpPr txBox="1">
            <a:spLocks noChangeArrowheads="1"/>
          </p:cNvSpPr>
          <p:nvPr/>
        </p:nvSpPr>
        <p:spPr bwMode="auto">
          <a:xfrm>
            <a:off x="3810001" y="436564"/>
            <a:ext cx="47232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a:solidFill>
                  <a:srgbClr val="CC0000"/>
                </a:solidFill>
              </a:rPr>
              <a:t>The calendar Command</a:t>
            </a:r>
          </a:p>
        </p:txBody>
      </p:sp>
      <p:sp>
        <p:nvSpPr>
          <p:cNvPr id="43013" name="Text Box 5"/>
          <p:cNvSpPr txBox="1">
            <a:spLocks noChangeArrowheads="1"/>
          </p:cNvSpPr>
          <p:nvPr/>
        </p:nvSpPr>
        <p:spPr bwMode="auto">
          <a:xfrm>
            <a:off x="0" y="1520483"/>
            <a:ext cx="1006191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a:t>The calendar command , </a:t>
            </a:r>
            <a:r>
              <a:rPr lang="en-US" sz="2000" dirty="0" err="1">
                <a:solidFill>
                  <a:srgbClr val="FF0000"/>
                </a:solidFill>
              </a:rPr>
              <a:t>cal</a:t>
            </a:r>
            <a:r>
              <a:rPr lang="en-US" sz="2000" dirty="0"/>
              <a:t>, displays the calendar for a specified month or a year.</a:t>
            </a:r>
          </a:p>
          <a:p>
            <a:pPr marL="342900" indent="-342900" algn="just">
              <a:lnSpc>
                <a:spcPct val="150000"/>
              </a:lnSpc>
              <a:spcBef>
                <a:spcPct val="50000"/>
              </a:spcBef>
              <a:buFont typeface="Arial" panose="020B0604020202020204" pitchFamily="34" charset="0"/>
              <a:buChar char="•"/>
            </a:pPr>
            <a:r>
              <a:rPr lang="en-US" sz="2000" dirty="0"/>
              <a:t>It has no options.</a:t>
            </a:r>
          </a:p>
        </p:txBody>
      </p:sp>
    </p:spTree>
    <p:extLst>
      <p:ext uri="{BB962C8B-B14F-4D97-AF65-F5344CB8AC3E}">
        <p14:creationId xmlns:p14="http://schemas.microsoft.com/office/powerpoint/2010/main" val="1397943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204" y="-26505"/>
            <a:ext cx="2436927" cy="583096"/>
          </a:xfrm>
        </p:spPr>
        <p:txBody>
          <a:bodyPr>
            <a:normAutofit/>
          </a:bodyPr>
          <a:lstStyle/>
          <a:p>
            <a:r>
              <a:rPr lang="en-US" sz="3200" b="1" dirty="0" smtClean="0">
                <a:solidFill>
                  <a:srgbClr val="C00000"/>
                </a:solidFill>
              </a:rPr>
              <a:t>Continue….</a:t>
            </a:r>
            <a:endParaRPr lang="en-US" sz="3200" b="1" dirty="0">
              <a:solidFill>
                <a:srgbClr val="C00000"/>
              </a:solidFill>
            </a:endParaRPr>
          </a:p>
        </p:txBody>
      </p:sp>
      <p:sp>
        <p:nvSpPr>
          <p:cNvPr id="3" name="Content Placeholder 2"/>
          <p:cNvSpPr>
            <a:spLocks noGrp="1"/>
          </p:cNvSpPr>
          <p:nvPr>
            <p:ph idx="1"/>
          </p:nvPr>
        </p:nvSpPr>
        <p:spPr>
          <a:xfrm>
            <a:off x="677334" y="1930400"/>
            <a:ext cx="8596668" cy="3880773"/>
          </a:xfrm>
        </p:spPr>
        <p:txBody>
          <a:bodyPr>
            <a:normAutofit/>
          </a:bodyPr>
          <a:lstStyle/>
          <a:p>
            <a:pPr>
              <a:lnSpc>
                <a:spcPct val="150000"/>
              </a:lnSpc>
            </a:pPr>
            <a:r>
              <a:rPr lang="en-US" sz="2400" dirty="0" smtClean="0">
                <a:solidFill>
                  <a:schemeClr val="tx1"/>
                </a:solidFill>
              </a:rPr>
              <a:t>We can not hold the calendar in one page of the screen</a:t>
            </a:r>
          </a:p>
          <a:p>
            <a:pPr>
              <a:lnSpc>
                <a:spcPct val="150000"/>
              </a:lnSpc>
            </a:pPr>
            <a:r>
              <a:rPr lang="en-US" sz="2400" dirty="0" smtClean="0">
                <a:solidFill>
                  <a:schemeClr val="tx1"/>
                </a:solidFill>
              </a:rPr>
              <a:t>Remember to use &lt;ctrl-s&gt; to stop scrolling and &lt;ctrl-q&gt; to resume it.</a:t>
            </a:r>
          </a:p>
          <a:p>
            <a:pPr>
              <a:lnSpc>
                <a:spcPct val="150000"/>
              </a:lnSpc>
            </a:pPr>
            <a:endParaRPr lang="en-US" sz="2400" dirty="0" smtClean="0">
              <a:solidFill>
                <a:schemeClr val="tx1"/>
              </a:solidFill>
            </a:endParaRPr>
          </a:p>
          <a:p>
            <a:pPr>
              <a:lnSpc>
                <a:spcPct val="150000"/>
              </a:lnSpc>
            </a:pPr>
            <a:r>
              <a:rPr lang="en-US" sz="2400" dirty="0" smtClean="0">
                <a:solidFill>
                  <a:schemeClr val="tx1"/>
                </a:solidFill>
              </a:rPr>
              <a:t>Display calendar for 1752. Do you notice anything unusual?</a:t>
            </a:r>
            <a:endParaRPr lang="en-US" sz="2400" dirty="0">
              <a:solidFill>
                <a:schemeClr val="tx1"/>
              </a:solidFill>
            </a:endParaRPr>
          </a:p>
        </p:txBody>
      </p:sp>
      <p:sp>
        <p:nvSpPr>
          <p:cNvPr id="4" name="Title 1"/>
          <p:cNvSpPr txBox="1">
            <a:spLocks/>
          </p:cNvSpPr>
          <p:nvPr/>
        </p:nvSpPr>
        <p:spPr>
          <a:xfrm>
            <a:off x="677334" y="3870786"/>
            <a:ext cx="2436927" cy="58309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rgbClr val="C00000"/>
                </a:solidFill>
              </a:rPr>
              <a:t>Try….</a:t>
            </a:r>
            <a:endParaRPr lang="en-US" sz="3200" b="1" dirty="0">
              <a:solidFill>
                <a:srgbClr val="C00000"/>
              </a:solidFill>
            </a:endParaRPr>
          </a:p>
        </p:txBody>
      </p:sp>
    </p:spTree>
    <p:extLst>
      <p:ext uri="{BB962C8B-B14F-4D97-AF65-F5344CB8AC3E}">
        <p14:creationId xmlns:p14="http://schemas.microsoft.com/office/powerpoint/2010/main" val="136967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18977" y="471268"/>
            <a:ext cx="10236257"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sz="2800" b="1" dirty="0">
                <a:solidFill>
                  <a:srgbClr val="CC0000"/>
                </a:solidFill>
              </a:rPr>
              <a:t>Multiuser</a:t>
            </a:r>
          </a:p>
          <a:p>
            <a:pPr marL="342900" indent="-342900" algn="just">
              <a:lnSpc>
                <a:spcPct val="150000"/>
              </a:lnSpc>
              <a:spcBef>
                <a:spcPct val="50000"/>
              </a:spcBef>
              <a:buFont typeface="Arial" panose="020B0604020202020204" pitchFamily="34" charset="0"/>
              <a:buChar char="•"/>
            </a:pPr>
            <a:r>
              <a:rPr lang="en-US" sz="2000" dirty="0" smtClean="0"/>
              <a:t>The </a:t>
            </a:r>
            <a:r>
              <a:rPr lang="en-US" sz="2000" dirty="0"/>
              <a:t>UNIX design allows multiple users to concurrently share hardware and software.</a:t>
            </a:r>
          </a:p>
          <a:p>
            <a:pPr marL="342900" indent="-342900" algn="just">
              <a:lnSpc>
                <a:spcPct val="150000"/>
              </a:lnSpc>
              <a:spcBef>
                <a:spcPct val="50000"/>
              </a:spcBef>
              <a:buFont typeface="Arial" panose="020B0604020202020204" pitchFamily="34" charset="0"/>
              <a:buChar char="•"/>
            </a:pPr>
            <a:r>
              <a:rPr lang="en-US" sz="2000" dirty="0"/>
              <a:t>The UNIX resource-sharing algorithms  allow them to share the resources while at the same time preventing  any one user from locking out others</a:t>
            </a:r>
            <a:r>
              <a:rPr lang="en-US" sz="2000" dirty="0" smtClean="0"/>
              <a:t>.</a:t>
            </a:r>
          </a:p>
          <a:p>
            <a:pPr>
              <a:spcBef>
                <a:spcPct val="50000"/>
              </a:spcBef>
            </a:pPr>
            <a:r>
              <a:rPr lang="en-US" sz="2800" b="1" dirty="0">
                <a:solidFill>
                  <a:srgbClr val="CC0000"/>
                </a:solidFill>
              </a:rPr>
              <a:t>Multitasking</a:t>
            </a:r>
          </a:p>
          <a:p>
            <a:pPr marL="342900" indent="-342900">
              <a:lnSpc>
                <a:spcPct val="150000"/>
              </a:lnSpc>
              <a:spcBef>
                <a:spcPct val="50000"/>
              </a:spcBef>
              <a:buFont typeface="Arial" panose="020B0604020202020204" pitchFamily="34" charset="0"/>
              <a:buChar char="•"/>
            </a:pPr>
            <a:r>
              <a:rPr lang="en-US" sz="2000" dirty="0"/>
              <a:t>It is capable of carrying out more than one job at the same time. It allows user to type in a program in its editor while  it simultaneously   executes  some other commands  like  sort,  copy  a huge file.</a:t>
            </a:r>
          </a:p>
          <a:p>
            <a:pPr marL="342900" indent="-342900">
              <a:lnSpc>
                <a:spcPct val="150000"/>
              </a:lnSpc>
              <a:spcBef>
                <a:spcPct val="50000"/>
              </a:spcBef>
              <a:buFont typeface="Arial" panose="020B0604020202020204" pitchFamily="34" charset="0"/>
              <a:buChar char="•"/>
            </a:pPr>
            <a:r>
              <a:rPr lang="en-US" sz="2000" dirty="0" smtClean="0"/>
              <a:t>The </a:t>
            </a:r>
            <a:r>
              <a:rPr lang="en-US" sz="2000" dirty="0"/>
              <a:t>later job is performed in the background while in the foreground uses the editor or takes a directory listing or anything else.</a:t>
            </a:r>
          </a:p>
        </p:txBody>
      </p:sp>
    </p:spTree>
    <p:extLst>
      <p:ext uri="{BB962C8B-B14F-4D97-AF65-F5344CB8AC3E}">
        <p14:creationId xmlns:p14="http://schemas.microsoft.com/office/powerpoint/2010/main" val="14595105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056" y="3150296"/>
            <a:ext cx="6872288"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Text Box 3"/>
          <p:cNvSpPr txBox="1">
            <a:spLocks noChangeArrowheads="1"/>
          </p:cNvSpPr>
          <p:nvPr/>
        </p:nvSpPr>
        <p:spPr bwMode="auto">
          <a:xfrm>
            <a:off x="3097725" y="336549"/>
            <a:ext cx="404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C0000"/>
                </a:solidFill>
              </a:rPr>
              <a:t>The who Command</a:t>
            </a:r>
          </a:p>
        </p:txBody>
      </p:sp>
      <p:sp>
        <p:nvSpPr>
          <p:cNvPr id="44036" name="Text Box 4"/>
          <p:cNvSpPr txBox="1">
            <a:spLocks noChangeArrowheads="1"/>
          </p:cNvSpPr>
          <p:nvPr/>
        </p:nvSpPr>
        <p:spPr bwMode="auto">
          <a:xfrm>
            <a:off x="337625" y="1371600"/>
            <a:ext cx="99493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sz="2800" dirty="0"/>
              <a:t>The who command displays all the users currently logged into the system.</a:t>
            </a:r>
          </a:p>
        </p:txBody>
      </p:sp>
    </p:spTree>
    <p:extLst>
      <p:ext uri="{BB962C8B-B14F-4D97-AF65-F5344CB8AC3E}">
        <p14:creationId xmlns:p14="http://schemas.microsoft.com/office/powerpoint/2010/main" val="3061488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204" y="0"/>
            <a:ext cx="2436927" cy="583096"/>
          </a:xfrm>
        </p:spPr>
        <p:txBody>
          <a:bodyPr>
            <a:normAutofit/>
          </a:bodyPr>
          <a:lstStyle/>
          <a:p>
            <a:r>
              <a:rPr lang="en-US" sz="3200" b="1" dirty="0" smtClean="0">
                <a:solidFill>
                  <a:srgbClr val="C00000"/>
                </a:solidFill>
              </a:rPr>
              <a:t>Continue….</a:t>
            </a:r>
            <a:endParaRPr lang="en-US" sz="3200" b="1" dirty="0">
              <a:solidFill>
                <a:srgbClr val="C00000"/>
              </a:solidFill>
            </a:endParaRPr>
          </a:p>
        </p:txBody>
      </p:sp>
      <p:sp>
        <p:nvSpPr>
          <p:cNvPr id="3" name="Content Placeholder 2"/>
          <p:cNvSpPr>
            <a:spLocks noGrp="1"/>
          </p:cNvSpPr>
          <p:nvPr>
            <p:ph idx="1"/>
          </p:nvPr>
        </p:nvSpPr>
        <p:spPr>
          <a:xfrm>
            <a:off x="319525" y="1055756"/>
            <a:ext cx="8596668" cy="5411305"/>
          </a:xfrm>
        </p:spPr>
        <p:txBody>
          <a:bodyPr>
            <a:noAutofit/>
          </a:bodyPr>
          <a:lstStyle/>
          <a:p>
            <a:pPr>
              <a:lnSpc>
                <a:spcPct val="150000"/>
              </a:lnSpc>
            </a:pPr>
            <a:r>
              <a:rPr lang="en-US" sz="2100" dirty="0" smtClean="0">
                <a:solidFill>
                  <a:schemeClr val="tx1"/>
                </a:solidFill>
              </a:rPr>
              <a:t>By default, it produce 3 column output.</a:t>
            </a:r>
          </a:p>
          <a:p>
            <a:pPr marL="0" indent="0">
              <a:lnSpc>
                <a:spcPct val="150000"/>
              </a:lnSpc>
              <a:buNone/>
            </a:pPr>
            <a:r>
              <a:rPr lang="en-US" sz="2100" dirty="0">
                <a:solidFill>
                  <a:srgbClr val="7030A0"/>
                </a:solidFill>
              </a:rPr>
              <a:t>	</a:t>
            </a:r>
            <a:r>
              <a:rPr lang="en-US" sz="2100" dirty="0" smtClean="0">
                <a:solidFill>
                  <a:srgbClr val="002060"/>
                </a:solidFill>
              </a:rPr>
              <a:t>$who</a:t>
            </a:r>
          </a:p>
          <a:p>
            <a:pPr marL="0" indent="0">
              <a:lnSpc>
                <a:spcPct val="150000"/>
              </a:lnSpc>
              <a:buNone/>
            </a:pPr>
            <a:r>
              <a:rPr lang="en-US" sz="2100" dirty="0">
                <a:solidFill>
                  <a:srgbClr val="002060"/>
                </a:solidFill>
              </a:rPr>
              <a:t> </a:t>
            </a:r>
            <a:r>
              <a:rPr lang="en-US" sz="2100" dirty="0" smtClean="0">
                <a:solidFill>
                  <a:srgbClr val="002060"/>
                </a:solidFill>
              </a:rPr>
              <a:t>    root 			console		</a:t>
            </a:r>
            <a:r>
              <a:rPr lang="en-US" sz="2100" dirty="0" err="1" smtClean="0">
                <a:solidFill>
                  <a:srgbClr val="002060"/>
                </a:solidFill>
              </a:rPr>
              <a:t>jan</a:t>
            </a:r>
            <a:r>
              <a:rPr lang="en-US" sz="2100" dirty="0" smtClean="0">
                <a:solidFill>
                  <a:srgbClr val="002060"/>
                </a:solidFill>
              </a:rPr>
              <a:t> 30 10:25</a:t>
            </a:r>
          </a:p>
          <a:p>
            <a:pPr marL="0" indent="0">
              <a:lnSpc>
                <a:spcPct val="150000"/>
              </a:lnSpc>
              <a:buNone/>
            </a:pPr>
            <a:r>
              <a:rPr lang="en-US" sz="2100" dirty="0" smtClean="0">
                <a:solidFill>
                  <a:srgbClr val="002060"/>
                </a:solidFill>
              </a:rPr>
              <a:t>     13bca01		tty01		</a:t>
            </a:r>
            <a:r>
              <a:rPr lang="en-US" sz="2100" dirty="0" err="1" smtClean="0">
                <a:solidFill>
                  <a:srgbClr val="002060"/>
                </a:solidFill>
              </a:rPr>
              <a:t>jan</a:t>
            </a:r>
            <a:r>
              <a:rPr lang="en-US" sz="2100" dirty="0" smtClean="0">
                <a:solidFill>
                  <a:srgbClr val="002060"/>
                </a:solidFill>
              </a:rPr>
              <a:t> 30  11:10</a:t>
            </a:r>
          </a:p>
          <a:p>
            <a:pPr marL="0" indent="0">
              <a:lnSpc>
                <a:spcPct val="150000"/>
              </a:lnSpc>
              <a:buNone/>
            </a:pPr>
            <a:r>
              <a:rPr lang="en-US" sz="2100" dirty="0">
                <a:solidFill>
                  <a:srgbClr val="002060"/>
                </a:solidFill>
              </a:rPr>
              <a:t> </a:t>
            </a:r>
            <a:r>
              <a:rPr lang="en-US" sz="2100" dirty="0" smtClean="0">
                <a:solidFill>
                  <a:srgbClr val="002060"/>
                </a:solidFill>
              </a:rPr>
              <a:t>    13bca55		tty02		</a:t>
            </a:r>
            <a:r>
              <a:rPr lang="en-US" sz="2100" dirty="0" err="1" smtClean="0">
                <a:solidFill>
                  <a:srgbClr val="002060"/>
                </a:solidFill>
              </a:rPr>
              <a:t>jan</a:t>
            </a:r>
            <a:r>
              <a:rPr lang="en-US" sz="2100" dirty="0" smtClean="0">
                <a:solidFill>
                  <a:srgbClr val="002060"/>
                </a:solidFill>
              </a:rPr>
              <a:t>  30  12:24</a:t>
            </a:r>
          </a:p>
          <a:p>
            <a:pPr marL="0" indent="0">
              <a:lnSpc>
                <a:spcPct val="150000"/>
              </a:lnSpc>
              <a:buNone/>
            </a:pPr>
            <a:r>
              <a:rPr lang="en-US" sz="2100" dirty="0" smtClean="0">
                <a:solidFill>
                  <a:schemeClr val="tx1"/>
                </a:solidFill>
              </a:rPr>
              <a:t>First column shows the login name of user .</a:t>
            </a:r>
          </a:p>
          <a:p>
            <a:pPr marL="0" indent="0">
              <a:lnSpc>
                <a:spcPct val="150000"/>
              </a:lnSpc>
              <a:buNone/>
            </a:pPr>
            <a:r>
              <a:rPr lang="en-US" sz="2100" dirty="0" smtClean="0">
                <a:solidFill>
                  <a:schemeClr val="tx1"/>
                </a:solidFill>
              </a:rPr>
              <a:t>Second column shows the device name of their terminals</a:t>
            </a:r>
          </a:p>
          <a:p>
            <a:pPr marL="0" indent="0">
              <a:lnSpc>
                <a:spcPct val="150000"/>
              </a:lnSpc>
              <a:buNone/>
            </a:pPr>
            <a:r>
              <a:rPr lang="en-US" sz="2100" dirty="0" smtClean="0">
                <a:solidFill>
                  <a:schemeClr val="tx1"/>
                </a:solidFill>
              </a:rPr>
              <a:t>Third column shows the date and time of logging in.</a:t>
            </a:r>
          </a:p>
          <a:p>
            <a:pPr marL="0" indent="0">
              <a:lnSpc>
                <a:spcPct val="150000"/>
              </a:lnSpc>
              <a:buNone/>
            </a:pPr>
            <a:r>
              <a:rPr lang="en-US" sz="2100" dirty="0">
                <a:solidFill>
                  <a:schemeClr val="tx1"/>
                </a:solidFill>
              </a:rPr>
              <a:t>	</a:t>
            </a:r>
          </a:p>
        </p:txBody>
      </p:sp>
    </p:spTree>
    <p:extLst>
      <p:ext uri="{BB962C8B-B14F-4D97-AF65-F5344CB8AC3E}">
        <p14:creationId xmlns:p14="http://schemas.microsoft.com/office/powerpoint/2010/main" val="40010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204" y="0"/>
            <a:ext cx="2436927" cy="583096"/>
          </a:xfrm>
        </p:spPr>
        <p:txBody>
          <a:bodyPr>
            <a:normAutofit/>
          </a:bodyPr>
          <a:lstStyle/>
          <a:p>
            <a:r>
              <a:rPr lang="en-US" sz="3200" b="1" dirty="0" smtClean="0">
                <a:solidFill>
                  <a:srgbClr val="C00000"/>
                </a:solidFill>
              </a:rPr>
              <a:t>Continue….</a:t>
            </a:r>
            <a:endParaRPr lang="en-US" sz="3200" b="1" dirty="0">
              <a:solidFill>
                <a:srgbClr val="C00000"/>
              </a:solidFill>
            </a:endParaRPr>
          </a:p>
        </p:txBody>
      </p:sp>
      <p:sp>
        <p:nvSpPr>
          <p:cNvPr id="3" name="Content Placeholder 2"/>
          <p:cNvSpPr>
            <a:spLocks noGrp="1"/>
          </p:cNvSpPr>
          <p:nvPr>
            <p:ph idx="1"/>
          </p:nvPr>
        </p:nvSpPr>
        <p:spPr>
          <a:xfrm>
            <a:off x="319524" y="1055756"/>
            <a:ext cx="10321971" cy="5411305"/>
          </a:xfrm>
        </p:spPr>
        <p:txBody>
          <a:bodyPr>
            <a:noAutofit/>
          </a:bodyPr>
          <a:lstStyle/>
          <a:p>
            <a:pPr>
              <a:lnSpc>
                <a:spcPct val="150000"/>
              </a:lnSpc>
            </a:pPr>
            <a:r>
              <a:rPr lang="en-US" sz="2100" dirty="0" smtClean="0">
                <a:solidFill>
                  <a:schemeClr val="tx1"/>
                </a:solidFill>
              </a:rPr>
              <a:t>-H option used to display Header </a:t>
            </a:r>
          </a:p>
          <a:p>
            <a:pPr>
              <a:lnSpc>
                <a:spcPct val="150000"/>
              </a:lnSpc>
            </a:pPr>
            <a:r>
              <a:rPr lang="en-US" sz="2100" dirty="0" smtClean="0">
                <a:solidFill>
                  <a:schemeClr val="tx1"/>
                </a:solidFill>
              </a:rPr>
              <a:t>-u option used to show the logged in user list.</a:t>
            </a:r>
          </a:p>
          <a:p>
            <a:pPr marL="0" indent="0">
              <a:lnSpc>
                <a:spcPct val="150000"/>
              </a:lnSpc>
              <a:buNone/>
            </a:pPr>
            <a:r>
              <a:rPr lang="en-US" sz="2100" dirty="0" smtClean="0">
                <a:solidFill>
                  <a:schemeClr val="tx1"/>
                </a:solidFill>
              </a:rPr>
              <a:t>	</a:t>
            </a:r>
            <a:r>
              <a:rPr lang="en-US" sz="2100" dirty="0" smtClean="0">
                <a:solidFill>
                  <a:srgbClr val="7030A0"/>
                </a:solidFill>
              </a:rPr>
              <a:t>$who -Hu</a:t>
            </a:r>
          </a:p>
          <a:p>
            <a:pPr marL="0" indent="0">
              <a:lnSpc>
                <a:spcPct val="150000"/>
              </a:lnSpc>
              <a:buNone/>
            </a:pPr>
            <a:r>
              <a:rPr lang="en-US" sz="2100" dirty="0">
                <a:solidFill>
                  <a:srgbClr val="002060"/>
                </a:solidFill>
              </a:rPr>
              <a:t> </a:t>
            </a:r>
            <a:r>
              <a:rPr lang="en-US" sz="2100" dirty="0" smtClean="0">
                <a:solidFill>
                  <a:srgbClr val="002060"/>
                </a:solidFill>
              </a:rPr>
              <a:t>    NAME			LINE		TIME			IDLE		PID 	COMMENT</a:t>
            </a:r>
          </a:p>
          <a:p>
            <a:pPr marL="0" indent="0">
              <a:lnSpc>
                <a:spcPct val="150000"/>
              </a:lnSpc>
              <a:buNone/>
            </a:pPr>
            <a:r>
              <a:rPr lang="en-US" sz="2100" dirty="0" smtClean="0">
                <a:solidFill>
                  <a:srgbClr val="002060"/>
                </a:solidFill>
              </a:rPr>
              <a:t>     13bca01		tty01		</a:t>
            </a:r>
            <a:r>
              <a:rPr lang="en-US" sz="2100" dirty="0" err="1" smtClean="0">
                <a:solidFill>
                  <a:srgbClr val="002060"/>
                </a:solidFill>
              </a:rPr>
              <a:t>jan</a:t>
            </a:r>
            <a:r>
              <a:rPr lang="en-US" sz="2100" dirty="0" smtClean="0">
                <a:solidFill>
                  <a:srgbClr val="002060"/>
                </a:solidFill>
              </a:rPr>
              <a:t> 30  11:10      .			30</a:t>
            </a:r>
          </a:p>
          <a:p>
            <a:pPr marL="0" indent="0">
              <a:lnSpc>
                <a:spcPct val="150000"/>
              </a:lnSpc>
              <a:buNone/>
            </a:pPr>
            <a:r>
              <a:rPr lang="en-US" sz="2100" dirty="0">
                <a:solidFill>
                  <a:srgbClr val="002060"/>
                </a:solidFill>
              </a:rPr>
              <a:t> </a:t>
            </a:r>
            <a:r>
              <a:rPr lang="en-US" sz="2100" dirty="0" smtClean="0">
                <a:solidFill>
                  <a:srgbClr val="002060"/>
                </a:solidFill>
              </a:rPr>
              <a:t>    13bca55		tty02		</a:t>
            </a:r>
            <a:r>
              <a:rPr lang="en-US" sz="2100" dirty="0" err="1" smtClean="0">
                <a:solidFill>
                  <a:srgbClr val="002060"/>
                </a:solidFill>
              </a:rPr>
              <a:t>jan</a:t>
            </a:r>
            <a:r>
              <a:rPr lang="en-US" sz="2100" dirty="0" smtClean="0">
                <a:solidFill>
                  <a:srgbClr val="002060"/>
                </a:solidFill>
              </a:rPr>
              <a:t>  30 12:24	0:40		31</a:t>
            </a:r>
          </a:p>
          <a:p>
            <a:pPr marL="0" indent="0">
              <a:lnSpc>
                <a:spcPct val="150000"/>
              </a:lnSpc>
              <a:buNone/>
            </a:pPr>
            <a:r>
              <a:rPr lang="en-US" sz="2100" dirty="0" smtClean="0">
                <a:solidFill>
                  <a:schemeClr val="tx1"/>
                </a:solidFill>
              </a:rPr>
              <a:t>IDLE column show the time when last activity is occurred. The “.” shown against 13bca01 show that activity has occurred in last one minute before the command was invoked.</a:t>
            </a:r>
            <a:endParaRPr lang="en-US" sz="2100" dirty="0">
              <a:solidFill>
                <a:schemeClr val="tx1"/>
              </a:solidFill>
            </a:endParaRPr>
          </a:p>
        </p:txBody>
      </p:sp>
    </p:spTree>
    <p:extLst>
      <p:ext uri="{BB962C8B-B14F-4D97-AF65-F5344CB8AC3E}">
        <p14:creationId xmlns:p14="http://schemas.microsoft.com/office/powerpoint/2010/main" val="2628323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204" y="0"/>
            <a:ext cx="2436927" cy="583096"/>
          </a:xfrm>
        </p:spPr>
        <p:txBody>
          <a:bodyPr>
            <a:normAutofit/>
          </a:bodyPr>
          <a:lstStyle/>
          <a:p>
            <a:r>
              <a:rPr lang="en-US" sz="3200" b="1" dirty="0" smtClean="0">
                <a:solidFill>
                  <a:srgbClr val="C00000"/>
                </a:solidFill>
              </a:rPr>
              <a:t>Who am </a:t>
            </a:r>
            <a:r>
              <a:rPr lang="en-US" sz="3200" b="1" dirty="0" err="1" smtClean="0">
                <a:solidFill>
                  <a:srgbClr val="C00000"/>
                </a:solidFill>
              </a:rPr>
              <a:t>i</a:t>
            </a:r>
            <a:endParaRPr lang="en-US" sz="3200" b="1" dirty="0">
              <a:solidFill>
                <a:srgbClr val="C00000"/>
              </a:solidFill>
            </a:endParaRPr>
          </a:p>
        </p:txBody>
      </p:sp>
      <p:sp>
        <p:nvSpPr>
          <p:cNvPr id="3" name="Content Placeholder 2"/>
          <p:cNvSpPr>
            <a:spLocks noGrp="1"/>
          </p:cNvSpPr>
          <p:nvPr>
            <p:ph idx="1"/>
          </p:nvPr>
        </p:nvSpPr>
        <p:spPr>
          <a:xfrm>
            <a:off x="319524" y="1055756"/>
            <a:ext cx="10321971" cy="5411305"/>
          </a:xfrm>
        </p:spPr>
        <p:txBody>
          <a:bodyPr>
            <a:noAutofit/>
          </a:bodyPr>
          <a:lstStyle/>
          <a:p>
            <a:pPr>
              <a:lnSpc>
                <a:spcPct val="150000"/>
              </a:lnSpc>
            </a:pPr>
            <a:r>
              <a:rPr lang="en-US" sz="2100" dirty="0" smtClean="0">
                <a:solidFill>
                  <a:schemeClr val="tx1"/>
                </a:solidFill>
              </a:rPr>
              <a:t>Who command when used with arguments “am” and “I” display a single line output.</a:t>
            </a:r>
          </a:p>
          <a:p>
            <a:pPr>
              <a:lnSpc>
                <a:spcPct val="150000"/>
              </a:lnSpc>
            </a:pPr>
            <a:r>
              <a:rPr lang="en-US" sz="2100" dirty="0" smtClean="0">
                <a:solidFill>
                  <a:schemeClr val="tx1"/>
                </a:solidFill>
              </a:rPr>
              <a:t>It display the login detains of user who issued this command.</a:t>
            </a:r>
          </a:p>
          <a:p>
            <a:pPr>
              <a:lnSpc>
                <a:spcPct val="150000"/>
              </a:lnSpc>
            </a:pPr>
            <a:r>
              <a:rPr lang="en-US" sz="2100" dirty="0" smtClean="0">
                <a:solidFill>
                  <a:schemeClr val="tx1"/>
                </a:solidFill>
              </a:rPr>
              <a:t>$</a:t>
            </a:r>
            <a:r>
              <a:rPr lang="en-US" sz="2100" dirty="0" err="1" smtClean="0">
                <a:solidFill>
                  <a:schemeClr val="tx1"/>
                </a:solidFill>
              </a:rPr>
              <a:t>whoami</a:t>
            </a:r>
            <a:endParaRPr lang="en-US" sz="2100" dirty="0" smtClean="0">
              <a:solidFill>
                <a:schemeClr val="tx1"/>
              </a:solidFill>
            </a:endParaRPr>
          </a:p>
          <a:p>
            <a:pPr marL="0" indent="0">
              <a:lnSpc>
                <a:spcPct val="150000"/>
              </a:lnSpc>
              <a:buNone/>
            </a:pPr>
            <a:r>
              <a:rPr lang="en-US" sz="2100" dirty="0" smtClean="0">
                <a:solidFill>
                  <a:srgbClr val="002060"/>
                </a:solidFill>
              </a:rPr>
              <a:t>    13bca01		tty01		</a:t>
            </a:r>
            <a:r>
              <a:rPr lang="en-US" sz="2100" dirty="0" err="1" smtClean="0">
                <a:solidFill>
                  <a:srgbClr val="002060"/>
                </a:solidFill>
              </a:rPr>
              <a:t>jan</a:t>
            </a:r>
            <a:r>
              <a:rPr lang="en-US" sz="2100" dirty="0" smtClean="0">
                <a:solidFill>
                  <a:srgbClr val="002060"/>
                </a:solidFill>
              </a:rPr>
              <a:t> 30  11:10:30</a:t>
            </a:r>
          </a:p>
        </p:txBody>
      </p:sp>
    </p:spTree>
    <p:extLst>
      <p:ext uri="{BB962C8B-B14F-4D97-AF65-F5344CB8AC3E}">
        <p14:creationId xmlns:p14="http://schemas.microsoft.com/office/powerpoint/2010/main" val="3649875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887" y="3415748"/>
            <a:ext cx="7754938" cy="24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59" name="Text Box 3"/>
          <p:cNvSpPr txBox="1">
            <a:spLocks noChangeArrowheads="1"/>
          </p:cNvSpPr>
          <p:nvPr/>
        </p:nvSpPr>
        <p:spPr bwMode="auto">
          <a:xfrm>
            <a:off x="3733800" y="381000"/>
            <a:ext cx="465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a:solidFill>
                  <a:srgbClr val="CC0000"/>
                </a:solidFill>
              </a:rPr>
              <a:t>The passwd Command</a:t>
            </a:r>
          </a:p>
        </p:txBody>
      </p:sp>
      <p:sp>
        <p:nvSpPr>
          <p:cNvPr id="45060" name="Text Box 4"/>
          <p:cNvSpPr txBox="1">
            <a:spLocks noChangeArrowheads="1"/>
          </p:cNvSpPr>
          <p:nvPr/>
        </p:nvSpPr>
        <p:spPr bwMode="auto">
          <a:xfrm>
            <a:off x="323557" y="1447800"/>
            <a:ext cx="9811043" cy="131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sz="2400" dirty="0"/>
              <a:t>The password command, </a:t>
            </a:r>
            <a:r>
              <a:rPr lang="en-US" sz="2400" dirty="0" err="1"/>
              <a:t>passwd</a:t>
            </a:r>
            <a:r>
              <a:rPr lang="en-US" sz="2400" dirty="0"/>
              <a:t>, is used to change your password.</a:t>
            </a:r>
          </a:p>
          <a:p>
            <a:pPr>
              <a:lnSpc>
                <a:spcPct val="150000"/>
              </a:lnSpc>
              <a:spcBef>
                <a:spcPct val="50000"/>
              </a:spcBef>
            </a:pPr>
            <a:r>
              <a:rPr lang="en-US" sz="2400" dirty="0"/>
              <a:t>It has no options or attributes.</a:t>
            </a:r>
          </a:p>
        </p:txBody>
      </p:sp>
    </p:spTree>
    <p:extLst>
      <p:ext uri="{BB962C8B-B14F-4D97-AF65-F5344CB8AC3E}">
        <p14:creationId xmlns:p14="http://schemas.microsoft.com/office/powerpoint/2010/main" val="3142789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204" y="0"/>
            <a:ext cx="2436927" cy="583096"/>
          </a:xfrm>
        </p:spPr>
        <p:txBody>
          <a:bodyPr>
            <a:normAutofit/>
          </a:bodyPr>
          <a:lstStyle/>
          <a:p>
            <a:r>
              <a:rPr lang="en-US" sz="3200" b="1" dirty="0" smtClean="0">
                <a:solidFill>
                  <a:srgbClr val="C00000"/>
                </a:solidFill>
              </a:rPr>
              <a:t>Continue….</a:t>
            </a:r>
            <a:endParaRPr lang="en-US" sz="3200" b="1" dirty="0">
              <a:solidFill>
                <a:srgbClr val="C00000"/>
              </a:solidFill>
            </a:endParaRPr>
          </a:p>
        </p:txBody>
      </p:sp>
      <p:sp>
        <p:nvSpPr>
          <p:cNvPr id="3" name="Content Placeholder 2"/>
          <p:cNvSpPr>
            <a:spLocks noGrp="1"/>
          </p:cNvSpPr>
          <p:nvPr>
            <p:ph idx="1"/>
          </p:nvPr>
        </p:nvSpPr>
        <p:spPr>
          <a:xfrm>
            <a:off x="319524" y="1055756"/>
            <a:ext cx="10759293" cy="5411305"/>
          </a:xfrm>
        </p:spPr>
        <p:txBody>
          <a:bodyPr>
            <a:noAutofit/>
          </a:bodyPr>
          <a:lstStyle/>
          <a:p>
            <a:pPr>
              <a:lnSpc>
                <a:spcPct val="150000"/>
              </a:lnSpc>
            </a:pPr>
            <a:r>
              <a:rPr lang="en-US" sz="2100" dirty="0" smtClean="0">
                <a:solidFill>
                  <a:schemeClr val="tx1"/>
                </a:solidFill>
              </a:rPr>
              <a:t>When invoked by ordinary user, asks for old password, after which it demands the new password twice.</a:t>
            </a:r>
          </a:p>
          <a:p>
            <a:pPr>
              <a:lnSpc>
                <a:spcPct val="150000"/>
              </a:lnSpc>
            </a:pPr>
            <a:r>
              <a:rPr lang="en-US" sz="2100" dirty="0" smtClean="0">
                <a:solidFill>
                  <a:schemeClr val="tx1"/>
                </a:solidFill>
              </a:rPr>
              <a:t>If everything going smoothly, new password is registered by the system and $ prompt is returned.</a:t>
            </a:r>
          </a:p>
          <a:p>
            <a:pPr>
              <a:lnSpc>
                <a:spcPct val="150000"/>
              </a:lnSpc>
            </a:pPr>
            <a:r>
              <a:rPr lang="en-US" sz="2100" dirty="0" smtClean="0">
                <a:solidFill>
                  <a:srgbClr val="7030A0"/>
                </a:solidFill>
              </a:rPr>
              <a:t>When we enter a password, the string is encrypted by the system and stored in the file “/</a:t>
            </a:r>
            <a:r>
              <a:rPr lang="en-US" sz="2100" dirty="0" err="1" smtClean="0">
                <a:solidFill>
                  <a:srgbClr val="7030A0"/>
                </a:solidFill>
              </a:rPr>
              <a:t>etc</a:t>
            </a:r>
            <a:r>
              <a:rPr lang="en-US" sz="2100" dirty="0">
                <a:solidFill>
                  <a:srgbClr val="7030A0"/>
                </a:solidFill>
              </a:rPr>
              <a:t>/</a:t>
            </a:r>
            <a:r>
              <a:rPr lang="en-US" sz="2100" dirty="0" smtClean="0">
                <a:solidFill>
                  <a:srgbClr val="7030A0"/>
                </a:solidFill>
              </a:rPr>
              <a:t>shadow”</a:t>
            </a:r>
          </a:p>
          <a:p>
            <a:pPr marL="0" indent="0">
              <a:lnSpc>
                <a:spcPct val="150000"/>
              </a:lnSpc>
              <a:buNone/>
            </a:pPr>
            <a:endParaRPr lang="en-US" sz="2100" dirty="0" smtClean="0">
              <a:solidFill>
                <a:schemeClr val="tx1"/>
              </a:solidFill>
            </a:endParaRPr>
          </a:p>
        </p:txBody>
      </p:sp>
    </p:spTree>
    <p:extLst>
      <p:ext uri="{BB962C8B-B14F-4D97-AF65-F5344CB8AC3E}">
        <p14:creationId xmlns:p14="http://schemas.microsoft.com/office/powerpoint/2010/main" val="1259453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657601"/>
            <a:ext cx="6872288"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5" name="Text Box 3"/>
          <p:cNvSpPr txBox="1">
            <a:spLocks noChangeArrowheads="1"/>
          </p:cNvSpPr>
          <p:nvPr/>
        </p:nvSpPr>
        <p:spPr bwMode="auto">
          <a:xfrm>
            <a:off x="3282462" y="199723"/>
            <a:ext cx="36032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C0000"/>
                </a:solidFill>
              </a:rPr>
              <a:t>The </a:t>
            </a:r>
            <a:r>
              <a:rPr lang="en-US" sz="3600" b="1" dirty="0" err="1">
                <a:solidFill>
                  <a:srgbClr val="CC0000"/>
                </a:solidFill>
              </a:rPr>
              <a:t>tty</a:t>
            </a:r>
            <a:r>
              <a:rPr lang="en-US" sz="3600" b="1" dirty="0">
                <a:solidFill>
                  <a:srgbClr val="CC0000"/>
                </a:solidFill>
              </a:rPr>
              <a:t> Command</a:t>
            </a:r>
          </a:p>
        </p:txBody>
      </p:sp>
      <p:sp>
        <p:nvSpPr>
          <p:cNvPr id="49156" name="Text Box 4"/>
          <p:cNvSpPr txBox="1">
            <a:spLocks noChangeArrowheads="1"/>
          </p:cNvSpPr>
          <p:nvPr/>
        </p:nvSpPr>
        <p:spPr bwMode="auto">
          <a:xfrm>
            <a:off x="337625" y="1524000"/>
            <a:ext cx="9873175" cy="113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sz="2400" dirty="0"/>
              <a:t>The </a:t>
            </a:r>
            <a:r>
              <a:rPr lang="en-US" sz="2400" dirty="0" err="1"/>
              <a:t>tty</a:t>
            </a:r>
            <a:r>
              <a:rPr lang="en-US" sz="2400" dirty="0"/>
              <a:t> command is used to show the name of the terminal you are using.</a:t>
            </a:r>
          </a:p>
        </p:txBody>
      </p:sp>
    </p:spTree>
    <p:extLst>
      <p:ext uri="{BB962C8B-B14F-4D97-AF65-F5344CB8AC3E}">
        <p14:creationId xmlns:p14="http://schemas.microsoft.com/office/powerpoint/2010/main" val="3832957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204" y="0"/>
            <a:ext cx="2436927" cy="583096"/>
          </a:xfrm>
        </p:spPr>
        <p:txBody>
          <a:bodyPr>
            <a:normAutofit/>
          </a:bodyPr>
          <a:lstStyle/>
          <a:p>
            <a:r>
              <a:rPr lang="en-US" sz="3200" b="1" dirty="0" smtClean="0">
                <a:solidFill>
                  <a:srgbClr val="C00000"/>
                </a:solidFill>
              </a:rPr>
              <a:t>Continue….</a:t>
            </a:r>
            <a:endParaRPr lang="en-US" sz="3200" b="1" dirty="0">
              <a:solidFill>
                <a:srgbClr val="C00000"/>
              </a:solidFill>
            </a:endParaRPr>
          </a:p>
        </p:txBody>
      </p:sp>
      <p:sp>
        <p:nvSpPr>
          <p:cNvPr id="3" name="Content Placeholder 2"/>
          <p:cNvSpPr>
            <a:spLocks noGrp="1"/>
          </p:cNvSpPr>
          <p:nvPr>
            <p:ph idx="1"/>
          </p:nvPr>
        </p:nvSpPr>
        <p:spPr>
          <a:xfrm>
            <a:off x="319524" y="1055756"/>
            <a:ext cx="10759293" cy="5411305"/>
          </a:xfrm>
        </p:spPr>
        <p:txBody>
          <a:bodyPr>
            <a:noAutofit/>
          </a:bodyPr>
          <a:lstStyle/>
          <a:p>
            <a:pPr>
              <a:lnSpc>
                <a:spcPct val="150000"/>
              </a:lnSpc>
            </a:pPr>
            <a:r>
              <a:rPr lang="en-US" sz="2100" dirty="0" smtClean="0">
                <a:solidFill>
                  <a:schemeClr val="tx1"/>
                </a:solidFill>
              </a:rPr>
              <a:t>$</a:t>
            </a:r>
            <a:r>
              <a:rPr lang="en-US" sz="2100" dirty="0" err="1" smtClean="0">
                <a:solidFill>
                  <a:schemeClr val="tx1"/>
                </a:solidFill>
              </a:rPr>
              <a:t>tty</a:t>
            </a:r>
            <a:endParaRPr lang="en-US" sz="2100" dirty="0" smtClean="0">
              <a:solidFill>
                <a:schemeClr val="tx1"/>
              </a:solidFill>
            </a:endParaRPr>
          </a:p>
          <a:p>
            <a:pPr marL="0" indent="0">
              <a:lnSpc>
                <a:spcPct val="150000"/>
              </a:lnSpc>
              <a:buNone/>
            </a:pPr>
            <a:r>
              <a:rPr lang="en-US" sz="2100" dirty="0">
                <a:solidFill>
                  <a:srgbClr val="7030A0"/>
                </a:solidFill>
              </a:rPr>
              <a:t> </a:t>
            </a:r>
            <a:r>
              <a:rPr lang="en-US" sz="2100" dirty="0" smtClean="0">
                <a:solidFill>
                  <a:srgbClr val="7030A0"/>
                </a:solidFill>
              </a:rPr>
              <a:t>   /</a:t>
            </a:r>
            <a:r>
              <a:rPr lang="en-US" sz="2100" dirty="0" err="1" smtClean="0">
                <a:solidFill>
                  <a:srgbClr val="7030A0"/>
                </a:solidFill>
              </a:rPr>
              <a:t>dev</a:t>
            </a:r>
            <a:r>
              <a:rPr lang="en-US" sz="2100" dirty="0" smtClean="0">
                <a:solidFill>
                  <a:srgbClr val="7030A0"/>
                </a:solidFill>
              </a:rPr>
              <a:t>/tty01</a:t>
            </a:r>
          </a:p>
          <a:p>
            <a:pPr>
              <a:lnSpc>
                <a:spcPct val="150000"/>
              </a:lnSpc>
            </a:pPr>
            <a:r>
              <a:rPr lang="en-US" sz="2100" dirty="0" smtClean="0">
                <a:solidFill>
                  <a:schemeClr val="tx1"/>
                </a:solidFill>
              </a:rPr>
              <a:t>The terminal filename is tty01 reside in /</a:t>
            </a:r>
            <a:r>
              <a:rPr lang="en-US" sz="2100" dirty="0" err="1" smtClean="0">
                <a:solidFill>
                  <a:schemeClr val="tx1"/>
                </a:solidFill>
              </a:rPr>
              <a:t>dev</a:t>
            </a:r>
            <a:r>
              <a:rPr lang="en-US" sz="2100" dirty="0" smtClean="0">
                <a:solidFill>
                  <a:schemeClr val="tx1"/>
                </a:solidFill>
              </a:rPr>
              <a:t> directory.</a:t>
            </a:r>
          </a:p>
          <a:p>
            <a:pPr marL="0" indent="0">
              <a:lnSpc>
                <a:spcPct val="150000"/>
              </a:lnSpc>
              <a:buNone/>
            </a:pPr>
            <a:endParaRPr lang="en-US" sz="2100" dirty="0" smtClean="0">
              <a:solidFill>
                <a:schemeClr val="tx1"/>
              </a:solidFill>
            </a:endParaRPr>
          </a:p>
        </p:txBody>
      </p:sp>
    </p:spTree>
    <p:extLst>
      <p:ext uri="{BB962C8B-B14F-4D97-AF65-F5344CB8AC3E}">
        <p14:creationId xmlns:p14="http://schemas.microsoft.com/office/powerpoint/2010/main" val="264939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930" y="3226018"/>
            <a:ext cx="45180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3" name="Text Box 3"/>
          <p:cNvSpPr txBox="1">
            <a:spLocks noChangeArrowheads="1"/>
          </p:cNvSpPr>
          <p:nvPr/>
        </p:nvSpPr>
        <p:spPr bwMode="auto">
          <a:xfrm>
            <a:off x="2686930" y="491332"/>
            <a:ext cx="412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C0000"/>
                </a:solidFill>
              </a:rPr>
              <a:t>The echo Command</a:t>
            </a:r>
          </a:p>
        </p:txBody>
      </p:sp>
      <p:sp>
        <p:nvSpPr>
          <p:cNvPr id="46084" name="Text Box 4"/>
          <p:cNvSpPr txBox="1">
            <a:spLocks noChangeArrowheads="1"/>
          </p:cNvSpPr>
          <p:nvPr/>
        </p:nvSpPr>
        <p:spPr bwMode="auto">
          <a:xfrm>
            <a:off x="1069145" y="1828800"/>
            <a:ext cx="90654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sz="2400" dirty="0"/>
              <a:t>The echo command copies its argument back to the terminal.</a:t>
            </a:r>
          </a:p>
        </p:txBody>
      </p:sp>
    </p:spTree>
    <p:extLst>
      <p:ext uri="{BB962C8B-B14F-4D97-AF65-F5344CB8AC3E}">
        <p14:creationId xmlns:p14="http://schemas.microsoft.com/office/powerpoint/2010/main" val="34061610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873" y="0"/>
            <a:ext cx="2635709" cy="715617"/>
          </a:xfrm>
        </p:spPr>
        <p:txBody>
          <a:bodyPr/>
          <a:lstStyle/>
          <a:p>
            <a:r>
              <a:rPr lang="en-US" b="1" dirty="0" smtClean="0">
                <a:solidFill>
                  <a:srgbClr val="C00000"/>
                </a:solidFill>
              </a:rPr>
              <a:t>Continue…</a:t>
            </a:r>
            <a:endParaRPr lang="en-US" b="1" dirty="0">
              <a:solidFill>
                <a:srgbClr val="C00000"/>
              </a:solidFill>
            </a:endParaRPr>
          </a:p>
        </p:txBody>
      </p:sp>
      <p:sp>
        <p:nvSpPr>
          <p:cNvPr id="3" name="Content Placeholder 2"/>
          <p:cNvSpPr>
            <a:spLocks noGrp="1"/>
          </p:cNvSpPr>
          <p:nvPr>
            <p:ph idx="1"/>
          </p:nvPr>
        </p:nvSpPr>
        <p:spPr>
          <a:xfrm>
            <a:off x="399039" y="1113668"/>
            <a:ext cx="9593100" cy="3880773"/>
          </a:xfrm>
        </p:spPr>
        <p:txBody>
          <a:bodyPr>
            <a:normAutofit/>
          </a:bodyPr>
          <a:lstStyle/>
          <a:p>
            <a:pPr marL="0" indent="0">
              <a:lnSpc>
                <a:spcPct val="150000"/>
              </a:lnSpc>
              <a:buNone/>
            </a:pPr>
            <a:r>
              <a:rPr lang="en-US" sz="2100" dirty="0" smtClean="0">
                <a:solidFill>
                  <a:srgbClr val="7030A0"/>
                </a:solidFill>
              </a:rPr>
              <a:t>	$ echo Good				Morning</a:t>
            </a:r>
          </a:p>
          <a:p>
            <a:pPr marL="0" indent="0">
              <a:lnSpc>
                <a:spcPct val="150000"/>
              </a:lnSpc>
              <a:buNone/>
            </a:pPr>
            <a:r>
              <a:rPr lang="en-US" sz="2100" dirty="0" smtClean="0">
                <a:solidFill>
                  <a:srgbClr val="7030A0"/>
                </a:solidFill>
              </a:rPr>
              <a:t>	Good Morning</a:t>
            </a:r>
          </a:p>
          <a:p>
            <a:pPr>
              <a:lnSpc>
                <a:spcPct val="150000"/>
              </a:lnSpc>
            </a:pPr>
            <a:r>
              <a:rPr lang="en-US" sz="2100" dirty="0" smtClean="0">
                <a:solidFill>
                  <a:schemeClr val="tx1"/>
                </a:solidFill>
              </a:rPr>
              <a:t>Echo doesn’t compress the space but the shell does.</a:t>
            </a:r>
          </a:p>
          <a:p>
            <a:pPr>
              <a:lnSpc>
                <a:spcPct val="150000"/>
              </a:lnSpc>
            </a:pPr>
            <a:r>
              <a:rPr lang="en-US" sz="2100" dirty="0" smtClean="0">
                <a:solidFill>
                  <a:schemeClr val="tx1"/>
                </a:solidFill>
              </a:rPr>
              <a:t>To preserve the space, we have to place the two words within quotes</a:t>
            </a:r>
          </a:p>
          <a:p>
            <a:pPr marL="0" indent="0">
              <a:lnSpc>
                <a:spcPct val="150000"/>
              </a:lnSpc>
              <a:buNone/>
            </a:pPr>
            <a:r>
              <a:rPr lang="en-US" sz="2100" dirty="0" smtClean="0">
                <a:solidFill>
                  <a:schemeClr val="tx1"/>
                </a:solidFill>
              </a:rPr>
              <a:t>	</a:t>
            </a:r>
            <a:r>
              <a:rPr lang="en-US" sz="2100" dirty="0" smtClean="0">
                <a:solidFill>
                  <a:srgbClr val="7030A0"/>
                </a:solidFill>
              </a:rPr>
              <a:t>$ echo “Good 		Morning”</a:t>
            </a:r>
          </a:p>
          <a:p>
            <a:pPr marL="0" indent="0">
              <a:lnSpc>
                <a:spcPct val="150000"/>
              </a:lnSpc>
              <a:buNone/>
            </a:pPr>
            <a:r>
              <a:rPr lang="en-US" sz="2100" dirty="0" smtClean="0">
                <a:solidFill>
                  <a:srgbClr val="7030A0"/>
                </a:solidFill>
              </a:rPr>
              <a:t>	Good 	Morning</a:t>
            </a:r>
            <a:endParaRPr lang="en-US" sz="2100" dirty="0">
              <a:solidFill>
                <a:srgbClr val="7030A0"/>
              </a:solidFill>
            </a:endParaRPr>
          </a:p>
        </p:txBody>
      </p:sp>
    </p:spTree>
    <p:extLst>
      <p:ext uri="{BB962C8B-B14F-4D97-AF65-F5344CB8AC3E}">
        <p14:creationId xmlns:p14="http://schemas.microsoft.com/office/powerpoint/2010/main" val="424325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54872" y="463397"/>
            <a:ext cx="9051389"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smtClean="0">
                <a:solidFill>
                  <a:srgbClr val="CC0000"/>
                </a:solidFill>
              </a:rPr>
              <a:t>Communication</a:t>
            </a:r>
            <a:endParaRPr lang="en-US" sz="2800" b="1" dirty="0">
              <a:solidFill>
                <a:srgbClr val="CC0000"/>
              </a:solidFill>
            </a:endParaRPr>
          </a:p>
          <a:p>
            <a:pPr marL="342900" indent="-342900" algn="just">
              <a:lnSpc>
                <a:spcPct val="150000"/>
              </a:lnSpc>
              <a:spcBef>
                <a:spcPct val="50000"/>
              </a:spcBef>
              <a:buFont typeface="Arial" panose="020B0604020202020204" pitchFamily="34" charset="0"/>
              <a:buChar char="•"/>
            </a:pPr>
            <a:r>
              <a:rPr lang="en-US" sz="2000" dirty="0"/>
              <a:t>The communication may be within the network of a single main  computer or between two or more such computer networks. </a:t>
            </a:r>
            <a:endParaRPr lang="en-US" sz="2000" dirty="0" smtClean="0"/>
          </a:p>
          <a:p>
            <a:pPr marL="342900" indent="-342900" algn="just">
              <a:lnSpc>
                <a:spcPct val="150000"/>
              </a:lnSpc>
              <a:spcBef>
                <a:spcPct val="50000"/>
              </a:spcBef>
              <a:buFont typeface="Arial" panose="020B0604020202020204" pitchFamily="34" charset="0"/>
              <a:buChar char="•"/>
            </a:pPr>
            <a:r>
              <a:rPr lang="en-US" sz="2000" dirty="0" smtClean="0"/>
              <a:t>The </a:t>
            </a:r>
            <a:r>
              <a:rPr lang="en-US" sz="2000" dirty="0"/>
              <a:t>users can easily  exchange  mail,  data  programs    through   such networks. </a:t>
            </a:r>
            <a:endParaRPr lang="en-US" sz="2000" dirty="0" smtClean="0"/>
          </a:p>
          <a:p>
            <a:pPr algn="just">
              <a:lnSpc>
                <a:spcPct val="150000"/>
              </a:lnSpc>
              <a:spcBef>
                <a:spcPct val="50000"/>
              </a:spcBef>
            </a:pPr>
            <a:r>
              <a:rPr lang="en-US" sz="2800" b="1" dirty="0" smtClean="0">
                <a:solidFill>
                  <a:srgbClr val="CC0000"/>
                </a:solidFill>
              </a:rPr>
              <a:t>Organized File System</a:t>
            </a:r>
          </a:p>
          <a:p>
            <a:pPr marL="342900" indent="-342900">
              <a:lnSpc>
                <a:spcPct val="150000"/>
              </a:lnSpc>
              <a:spcBef>
                <a:spcPct val="50000"/>
              </a:spcBef>
              <a:buFont typeface="Arial" panose="020B0604020202020204" pitchFamily="34" charset="0"/>
              <a:buChar char="•"/>
            </a:pPr>
            <a:r>
              <a:rPr lang="en-US" sz="2000" dirty="0" smtClean="0"/>
              <a:t>UNIX </a:t>
            </a:r>
            <a:r>
              <a:rPr lang="en-US" sz="2000" dirty="0"/>
              <a:t>has a very  organized  file and directory system that allow users to organize and maintain files.</a:t>
            </a:r>
          </a:p>
          <a:p>
            <a:pPr marL="342900" indent="-342900">
              <a:lnSpc>
                <a:spcPct val="150000"/>
              </a:lnSpc>
              <a:spcBef>
                <a:spcPct val="500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7434936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786" y="0"/>
            <a:ext cx="3510353" cy="609600"/>
          </a:xfrm>
        </p:spPr>
        <p:txBody>
          <a:bodyPr>
            <a:normAutofit fontScale="90000"/>
          </a:bodyPr>
          <a:lstStyle/>
          <a:p>
            <a:r>
              <a:rPr lang="en-US" b="1" dirty="0" err="1">
                <a:solidFill>
                  <a:srgbClr val="C00000"/>
                </a:solidFill>
              </a:rPr>
              <a:t>t</a:t>
            </a:r>
            <a:r>
              <a:rPr lang="en-US" b="1" dirty="0" err="1" smtClean="0">
                <a:solidFill>
                  <a:srgbClr val="C00000"/>
                </a:solidFill>
              </a:rPr>
              <a:t>put</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91804" y="967894"/>
            <a:ext cx="10043674" cy="5552176"/>
          </a:xfrm>
        </p:spPr>
        <p:txBody>
          <a:bodyPr>
            <a:normAutofit/>
          </a:bodyPr>
          <a:lstStyle/>
          <a:p>
            <a:pPr algn="just">
              <a:lnSpc>
                <a:spcPct val="150000"/>
              </a:lnSpc>
            </a:pPr>
            <a:r>
              <a:rPr lang="en-US" sz="2100" dirty="0" err="1">
                <a:solidFill>
                  <a:schemeClr val="tx1"/>
                </a:solidFill>
              </a:rPr>
              <a:t>t</a:t>
            </a:r>
            <a:r>
              <a:rPr lang="en-US" sz="2100" dirty="0" err="1" smtClean="0">
                <a:solidFill>
                  <a:schemeClr val="tx1"/>
                </a:solidFill>
              </a:rPr>
              <a:t>put</a:t>
            </a:r>
            <a:r>
              <a:rPr lang="en-US" sz="2100" dirty="0" smtClean="0">
                <a:solidFill>
                  <a:schemeClr val="tx1"/>
                </a:solidFill>
              </a:rPr>
              <a:t> command is used to control the movement of the cursor on the screen as well as to add certain features like blinking, boldface and underlining to the displayed message on the screen.</a:t>
            </a:r>
          </a:p>
          <a:p>
            <a:pPr algn="just">
              <a:lnSpc>
                <a:spcPct val="150000"/>
              </a:lnSpc>
            </a:pPr>
            <a:r>
              <a:rPr lang="en-US" sz="2100" dirty="0" smtClean="0">
                <a:solidFill>
                  <a:schemeClr val="tx1"/>
                </a:solidFill>
              </a:rPr>
              <a:t>There are following features available with this command.</a:t>
            </a:r>
          </a:p>
          <a:p>
            <a:pPr marL="0" indent="0" algn="just">
              <a:lnSpc>
                <a:spcPct val="150000"/>
              </a:lnSpc>
              <a:buNone/>
            </a:pPr>
            <a:r>
              <a:rPr lang="en-CA" sz="2100" dirty="0">
                <a:solidFill>
                  <a:srgbClr val="C00000"/>
                </a:solidFill>
              </a:rPr>
              <a:t>Set the Cursor Position using </a:t>
            </a:r>
            <a:r>
              <a:rPr lang="en-CA" sz="2100" dirty="0" err="1">
                <a:solidFill>
                  <a:srgbClr val="C00000"/>
                </a:solidFill>
              </a:rPr>
              <a:t>tput</a:t>
            </a:r>
            <a:r>
              <a:rPr lang="en-CA" sz="2100" dirty="0">
                <a:solidFill>
                  <a:srgbClr val="C00000"/>
                </a:solidFill>
              </a:rPr>
              <a:t> cup</a:t>
            </a:r>
          </a:p>
          <a:p>
            <a:pPr algn="just">
              <a:lnSpc>
                <a:spcPct val="150000"/>
              </a:lnSpc>
            </a:pPr>
            <a:r>
              <a:rPr lang="en-CA" sz="2100" dirty="0" smtClean="0">
                <a:solidFill>
                  <a:schemeClr val="tx1"/>
                </a:solidFill>
              </a:rPr>
              <a:t>You </a:t>
            </a:r>
            <a:r>
              <a:rPr lang="en-CA" sz="2100" dirty="0">
                <a:solidFill>
                  <a:schemeClr val="tx1"/>
                </a:solidFill>
              </a:rPr>
              <a:t>can move the cursor to a specific row and column using </a:t>
            </a:r>
            <a:r>
              <a:rPr lang="en-CA" sz="2100" dirty="0" err="1">
                <a:solidFill>
                  <a:schemeClr val="tx1"/>
                </a:solidFill>
              </a:rPr>
              <a:t>tput</a:t>
            </a:r>
            <a:r>
              <a:rPr lang="en-CA" sz="2100" dirty="0">
                <a:solidFill>
                  <a:schemeClr val="tx1"/>
                </a:solidFill>
              </a:rPr>
              <a:t> cup. Following example positions the cursor at row 2 and column 3.</a:t>
            </a:r>
          </a:p>
          <a:p>
            <a:pPr marL="0" indent="0" algn="just">
              <a:lnSpc>
                <a:spcPct val="150000"/>
              </a:lnSpc>
              <a:buNone/>
            </a:pPr>
            <a:r>
              <a:rPr lang="en-CA" sz="2100" dirty="0">
                <a:solidFill>
                  <a:srgbClr val="7030A0"/>
                </a:solidFill>
              </a:rPr>
              <a:t> </a:t>
            </a:r>
            <a:r>
              <a:rPr lang="en-CA" sz="2100" dirty="0" smtClean="0">
                <a:solidFill>
                  <a:srgbClr val="7030A0"/>
                </a:solidFill>
              </a:rPr>
              <a:t>    $ </a:t>
            </a:r>
            <a:r>
              <a:rPr lang="en-CA" sz="2100" dirty="0" err="1">
                <a:solidFill>
                  <a:srgbClr val="7030A0"/>
                </a:solidFill>
              </a:rPr>
              <a:t>tput</a:t>
            </a:r>
            <a:r>
              <a:rPr lang="en-CA" sz="2100" dirty="0">
                <a:solidFill>
                  <a:srgbClr val="7030A0"/>
                </a:solidFill>
              </a:rPr>
              <a:t> cup 2 </a:t>
            </a:r>
            <a:r>
              <a:rPr lang="en-CA" sz="2100" dirty="0" smtClean="0">
                <a:solidFill>
                  <a:srgbClr val="7030A0"/>
                </a:solidFill>
              </a:rPr>
              <a:t>3</a:t>
            </a:r>
          </a:p>
          <a:p>
            <a:pPr marL="0" indent="0" algn="just">
              <a:lnSpc>
                <a:spcPct val="150000"/>
              </a:lnSpc>
              <a:buNone/>
            </a:pPr>
            <a:r>
              <a:rPr lang="en-CA" sz="2100" dirty="0">
                <a:solidFill>
                  <a:schemeClr val="tx1"/>
                </a:solidFill>
              </a:rPr>
              <a:t> </a:t>
            </a:r>
            <a:r>
              <a:rPr lang="en-CA" sz="2100" dirty="0" smtClean="0">
                <a:solidFill>
                  <a:schemeClr val="tx1"/>
                </a:solidFill>
              </a:rPr>
              <a:t>   If you issue echo command after that this command, you will find the echoed text at that position.</a:t>
            </a:r>
            <a:endParaRPr lang="en-US" sz="2100" dirty="0" smtClean="0">
              <a:solidFill>
                <a:schemeClr val="tx1"/>
              </a:solidFill>
            </a:endParaRPr>
          </a:p>
        </p:txBody>
      </p:sp>
    </p:spTree>
    <p:extLst>
      <p:ext uri="{BB962C8B-B14F-4D97-AF65-F5344CB8AC3E}">
        <p14:creationId xmlns:p14="http://schemas.microsoft.com/office/powerpoint/2010/main" val="2029695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786" y="-106016"/>
            <a:ext cx="3510353" cy="609600"/>
          </a:xfrm>
        </p:spPr>
        <p:txBody>
          <a:bodyPr>
            <a:normAutofit fontScale="90000"/>
          </a:bodyPr>
          <a:lstStyle/>
          <a:p>
            <a:r>
              <a:rPr lang="en-US" b="1" dirty="0" err="1">
                <a:solidFill>
                  <a:srgbClr val="C00000"/>
                </a:solidFill>
              </a:rPr>
              <a:t>t</a:t>
            </a:r>
            <a:r>
              <a:rPr lang="en-US" b="1" dirty="0" err="1" smtClean="0">
                <a:solidFill>
                  <a:srgbClr val="C00000"/>
                </a:solidFill>
              </a:rPr>
              <a:t>put</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78551" y="490820"/>
            <a:ext cx="10043674" cy="5552176"/>
          </a:xfrm>
        </p:spPr>
        <p:txBody>
          <a:bodyPr>
            <a:noAutofit/>
          </a:bodyPr>
          <a:lstStyle/>
          <a:p>
            <a:pPr marL="0" indent="0" algn="just">
              <a:lnSpc>
                <a:spcPct val="150000"/>
              </a:lnSpc>
              <a:buNone/>
            </a:pPr>
            <a:r>
              <a:rPr lang="en-CA" sz="2100" dirty="0" smtClean="0">
                <a:solidFill>
                  <a:srgbClr val="C00000"/>
                </a:solidFill>
              </a:rPr>
              <a:t>Clear </a:t>
            </a:r>
            <a:r>
              <a:rPr lang="en-CA" sz="2100" dirty="0">
                <a:solidFill>
                  <a:srgbClr val="C00000"/>
                </a:solidFill>
              </a:rPr>
              <a:t>the Screen Using </a:t>
            </a:r>
            <a:r>
              <a:rPr lang="en-CA" sz="2100" dirty="0" err="1">
                <a:solidFill>
                  <a:srgbClr val="C00000"/>
                </a:solidFill>
              </a:rPr>
              <a:t>tput</a:t>
            </a:r>
            <a:r>
              <a:rPr lang="en-CA" sz="2100" dirty="0">
                <a:solidFill>
                  <a:srgbClr val="C00000"/>
                </a:solidFill>
              </a:rPr>
              <a:t> clear</a:t>
            </a:r>
          </a:p>
          <a:p>
            <a:pPr algn="just">
              <a:lnSpc>
                <a:spcPct val="150000"/>
              </a:lnSpc>
            </a:pPr>
            <a:r>
              <a:rPr lang="en-CA" sz="2100" dirty="0" smtClean="0">
                <a:solidFill>
                  <a:schemeClr val="tx1"/>
                </a:solidFill>
              </a:rPr>
              <a:t>If </a:t>
            </a:r>
            <a:r>
              <a:rPr lang="en-CA" sz="2100" dirty="0">
                <a:solidFill>
                  <a:schemeClr val="tx1"/>
                </a:solidFill>
              </a:rPr>
              <a:t>you are in middle of the terminal screen, </a:t>
            </a:r>
            <a:r>
              <a:rPr lang="en-CA" sz="2100" dirty="0" err="1">
                <a:solidFill>
                  <a:schemeClr val="tx1"/>
                </a:solidFill>
              </a:rPr>
              <a:t>tput</a:t>
            </a:r>
            <a:r>
              <a:rPr lang="en-CA" sz="2100" dirty="0">
                <a:solidFill>
                  <a:schemeClr val="tx1"/>
                </a:solidFill>
              </a:rPr>
              <a:t> clear will clear the screen and put you at the top of the terminal screen.</a:t>
            </a:r>
          </a:p>
          <a:p>
            <a:pPr marL="0" indent="0" algn="just">
              <a:lnSpc>
                <a:spcPct val="150000"/>
              </a:lnSpc>
              <a:buNone/>
            </a:pPr>
            <a:r>
              <a:rPr lang="en-CA" sz="2100" dirty="0" smtClean="0">
                <a:solidFill>
                  <a:srgbClr val="7030A0"/>
                </a:solidFill>
              </a:rPr>
              <a:t>	$ </a:t>
            </a:r>
            <a:r>
              <a:rPr lang="en-CA" sz="2100" dirty="0" err="1">
                <a:solidFill>
                  <a:srgbClr val="7030A0"/>
                </a:solidFill>
              </a:rPr>
              <a:t>tput</a:t>
            </a:r>
            <a:r>
              <a:rPr lang="en-CA" sz="2100" dirty="0">
                <a:solidFill>
                  <a:srgbClr val="7030A0"/>
                </a:solidFill>
              </a:rPr>
              <a:t> clear</a:t>
            </a:r>
          </a:p>
          <a:p>
            <a:pPr marL="0" indent="0" algn="just">
              <a:lnSpc>
                <a:spcPct val="150000"/>
              </a:lnSpc>
              <a:buNone/>
            </a:pPr>
            <a:r>
              <a:rPr lang="en-CA" sz="2100" dirty="0" smtClean="0">
                <a:solidFill>
                  <a:srgbClr val="C00000"/>
                </a:solidFill>
              </a:rPr>
              <a:t>Get </a:t>
            </a:r>
            <a:r>
              <a:rPr lang="en-CA" sz="2100" dirty="0">
                <a:solidFill>
                  <a:srgbClr val="C00000"/>
                </a:solidFill>
              </a:rPr>
              <a:t>the Number of Columns and Lines of a Terminal</a:t>
            </a:r>
          </a:p>
          <a:p>
            <a:pPr algn="just">
              <a:lnSpc>
                <a:spcPct val="150000"/>
              </a:lnSpc>
            </a:pPr>
            <a:r>
              <a:rPr lang="en-CA" sz="2100" dirty="0" smtClean="0">
                <a:solidFill>
                  <a:schemeClr val="tx1"/>
                </a:solidFill>
              </a:rPr>
              <a:t>To </a:t>
            </a:r>
            <a:r>
              <a:rPr lang="en-CA" sz="2100" dirty="0">
                <a:solidFill>
                  <a:schemeClr val="tx1"/>
                </a:solidFill>
              </a:rPr>
              <a:t>display the number of columns of your terminal screen, do the following.</a:t>
            </a:r>
          </a:p>
          <a:p>
            <a:pPr marL="0" indent="0" algn="just">
              <a:lnSpc>
                <a:spcPct val="150000"/>
              </a:lnSpc>
              <a:buNone/>
            </a:pPr>
            <a:r>
              <a:rPr lang="en-CA" sz="2100" dirty="0" smtClean="0">
                <a:solidFill>
                  <a:srgbClr val="7030A0"/>
                </a:solidFill>
              </a:rPr>
              <a:t>	$ </a:t>
            </a:r>
            <a:r>
              <a:rPr lang="en-CA" sz="2100" dirty="0" err="1">
                <a:solidFill>
                  <a:srgbClr val="7030A0"/>
                </a:solidFill>
              </a:rPr>
              <a:t>tput</a:t>
            </a:r>
            <a:r>
              <a:rPr lang="en-CA" sz="2100" dirty="0">
                <a:solidFill>
                  <a:srgbClr val="7030A0"/>
                </a:solidFill>
              </a:rPr>
              <a:t> </a:t>
            </a:r>
            <a:r>
              <a:rPr lang="en-CA" sz="2100" dirty="0" smtClean="0">
                <a:solidFill>
                  <a:srgbClr val="7030A0"/>
                </a:solidFill>
              </a:rPr>
              <a:t>cols</a:t>
            </a:r>
          </a:p>
          <a:p>
            <a:pPr marL="0" indent="0" algn="just">
              <a:lnSpc>
                <a:spcPct val="150000"/>
              </a:lnSpc>
              <a:buNone/>
            </a:pPr>
            <a:r>
              <a:rPr lang="en-CA" sz="2100" dirty="0">
                <a:solidFill>
                  <a:srgbClr val="7030A0"/>
                </a:solidFill>
              </a:rPr>
              <a:t>	</a:t>
            </a:r>
            <a:r>
              <a:rPr lang="en-CA" sz="2100" dirty="0" smtClean="0">
                <a:solidFill>
                  <a:srgbClr val="7030A0"/>
                </a:solidFill>
              </a:rPr>
              <a:t>142</a:t>
            </a:r>
            <a:endParaRPr lang="en-CA" sz="2100" dirty="0">
              <a:solidFill>
                <a:srgbClr val="7030A0"/>
              </a:solidFill>
            </a:endParaRPr>
          </a:p>
          <a:p>
            <a:pPr algn="just">
              <a:lnSpc>
                <a:spcPct val="150000"/>
              </a:lnSpc>
            </a:pPr>
            <a:r>
              <a:rPr lang="en-CA" sz="2100" dirty="0">
                <a:solidFill>
                  <a:schemeClr val="tx1"/>
                </a:solidFill>
              </a:rPr>
              <a:t>Following displays number of lines of your terminal screen.</a:t>
            </a:r>
          </a:p>
          <a:p>
            <a:pPr marL="0" indent="0" algn="just">
              <a:lnSpc>
                <a:spcPct val="150000"/>
              </a:lnSpc>
              <a:buNone/>
            </a:pPr>
            <a:r>
              <a:rPr lang="en-CA" sz="2100" dirty="0" smtClean="0">
                <a:solidFill>
                  <a:srgbClr val="7030A0"/>
                </a:solidFill>
              </a:rPr>
              <a:t>	$ </a:t>
            </a:r>
            <a:r>
              <a:rPr lang="en-CA" sz="2100" dirty="0" err="1">
                <a:solidFill>
                  <a:srgbClr val="7030A0"/>
                </a:solidFill>
              </a:rPr>
              <a:t>tput</a:t>
            </a:r>
            <a:r>
              <a:rPr lang="en-CA" sz="2100" dirty="0">
                <a:solidFill>
                  <a:srgbClr val="7030A0"/>
                </a:solidFill>
              </a:rPr>
              <a:t> </a:t>
            </a:r>
            <a:r>
              <a:rPr lang="en-CA" sz="2100" dirty="0" smtClean="0">
                <a:solidFill>
                  <a:srgbClr val="7030A0"/>
                </a:solidFill>
              </a:rPr>
              <a:t>lines</a:t>
            </a:r>
          </a:p>
          <a:p>
            <a:pPr marL="0" indent="0" algn="just">
              <a:lnSpc>
                <a:spcPct val="150000"/>
              </a:lnSpc>
              <a:buNone/>
            </a:pPr>
            <a:r>
              <a:rPr lang="en-CA" sz="2100" dirty="0">
                <a:solidFill>
                  <a:srgbClr val="7030A0"/>
                </a:solidFill>
              </a:rPr>
              <a:t>	</a:t>
            </a:r>
            <a:r>
              <a:rPr lang="en-CA" sz="2100" dirty="0" smtClean="0">
                <a:solidFill>
                  <a:srgbClr val="7030A0"/>
                </a:solidFill>
              </a:rPr>
              <a:t>48</a:t>
            </a:r>
            <a:endParaRPr lang="en-US" sz="2100" dirty="0" smtClean="0">
              <a:solidFill>
                <a:srgbClr val="7030A0"/>
              </a:solidFill>
            </a:endParaRPr>
          </a:p>
        </p:txBody>
      </p:sp>
    </p:spTree>
    <p:extLst>
      <p:ext uri="{BB962C8B-B14F-4D97-AF65-F5344CB8AC3E}">
        <p14:creationId xmlns:p14="http://schemas.microsoft.com/office/powerpoint/2010/main" val="31037164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786" y="-106016"/>
            <a:ext cx="3510353" cy="609600"/>
          </a:xfrm>
        </p:spPr>
        <p:txBody>
          <a:bodyPr>
            <a:normAutofit fontScale="90000"/>
          </a:bodyPr>
          <a:lstStyle/>
          <a:p>
            <a:r>
              <a:rPr lang="en-US" b="1" dirty="0" err="1">
                <a:solidFill>
                  <a:srgbClr val="C00000"/>
                </a:solidFill>
              </a:rPr>
              <a:t>t</a:t>
            </a:r>
            <a:r>
              <a:rPr lang="en-US" b="1" dirty="0" err="1" smtClean="0">
                <a:solidFill>
                  <a:srgbClr val="C00000"/>
                </a:solidFill>
              </a:rPr>
              <a:t>put</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78551" y="623340"/>
            <a:ext cx="10997832" cy="5552176"/>
          </a:xfrm>
        </p:spPr>
        <p:txBody>
          <a:bodyPr>
            <a:noAutofit/>
          </a:bodyPr>
          <a:lstStyle/>
          <a:p>
            <a:pPr marL="0" indent="0" algn="just">
              <a:lnSpc>
                <a:spcPct val="150000"/>
              </a:lnSpc>
              <a:buNone/>
            </a:pPr>
            <a:r>
              <a:rPr lang="en-CA" sz="2100" dirty="0">
                <a:solidFill>
                  <a:srgbClr val="C00000"/>
                </a:solidFill>
              </a:rPr>
              <a:t> Execute Multiple </a:t>
            </a:r>
            <a:r>
              <a:rPr lang="en-CA" sz="2100" dirty="0" err="1">
                <a:solidFill>
                  <a:srgbClr val="C00000"/>
                </a:solidFill>
              </a:rPr>
              <a:t>tput</a:t>
            </a:r>
            <a:r>
              <a:rPr lang="en-CA" sz="2100" dirty="0">
                <a:solidFill>
                  <a:srgbClr val="C00000"/>
                </a:solidFill>
              </a:rPr>
              <a:t> Commands</a:t>
            </a:r>
          </a:p>
          <a:p>
            <a:pPr algn="just">
              <a:lnSpc>
                <a:spcPct val="150000"/>
              </a:lnSpc>
            </a:pPr>
            <a:r>
              <a:rPr lang="en-CA" sz="2100" dirty="0" err="1" smtClean="0">
                <a:solidFill>
                  <a:schemeClr val="tx1"/>
                </a:solidFill>
              </a:rPr>
              <a:t>tput</a:t>
            </a:r>
            <a:r>
              <a:rPr lang="en-CA" sz="2100" dirty="0" smtClean="0">
                <a:solidFill>
                  <a:schemeClr val="tx1"/>
                </a:solidFill>
              </a:rPr>
              <a:t> </a:t>
            </a:r>
            <a:r>
              <a:rPr lang="en-CA" sz="2100" dirty="0">
                <a:solidFill>
                  <a:schemeClr val="tx1"/>
                </a:solidFill>
              </a:rPr>
              <a:t>allows you to run set of commands in a single time. For example, if you want to clear the screen and set cursor to a particular position, do the following.</a:t>
            </a:r>
          </a:p>
          <a:p>
            <a:pPr marL="400050" lvl="1" indent="0" algn="just">
              <a:lnSpc>
                <a:spcPct val="150000"/>
              </a:lnSpc>
              <a:buNone/>
            </a:pPr>
            <a:r>
              <a:rPr lang="en-CA" sz="1900" dirty="0" smtClean="0">
                <a:solidFill>
                  <a:srgbClr val="7030A0"/>
                </a:solidFill>
              </a:rPr>
              <a:t>$ </a:t>
            </a:r>
            <a:r>
              <a:rPr lang="en-CA" sz="1900" dirty="0" err="1">
                <a:solidFill>
                  <a:srgbClr val="7030A0"/>
                </a:solidFill>
              </a:rPr>
              <a:t>tput</a:t>
            </a:r>
            <a:r>
              <a:rPr lang="en-CA" sz="1900" dirty="0">
                <a:solidFill>
                  <a:srgbClr val="7030A0"/>
                </a:solidFill>
              </a:rPr>
              <a:t> -S &lt;&lt;END</a:t>
            </a:r>
          </a:p>
          <a:p>
            <a:pPr marL="400050" lvl="1" indent="0" algn="just">
              <a:lnSpc>
                <a:spcPct val="150000"/>
              </a:lnSpc>
              <a:buNone/>
            </a:pPr>
            <a:r>
              <a:rPr lang="en-CA" sz="1900" dirty="0">
                <a:solidFill>
                  <a:srgbClr val="7030A0"/>
                </a:solidFill>
              </a:rPr>
              <a:t>&gt; clear</a:t>
            </a:r>
          </a:p>
          <a:p>
            <a:pPr marL="400050" lvl="1" indent="0" algn="just">
              <a:lnSpc>
                <a:spcPct val="150000"/>
              </a:lnSpc>
              <a:buNone/>
            </a:pPr>
            <a:r>
              <a:rPr lang="en-CA" sz="1900" dirty="0">
                <a:solidFill>
                  <a:srgbClr val="7030A0"/>
                </a:solidFill>
              </a:rPr>
              <a:t>&gt; cup 2 4</a:t>
            </a:r>
          </a:p>
          <a:p>
            <a:pPr marL="400050" lvl="1" indent="0" algn="just">
              <a:lnSpc>
                <a:spcPct val="150000"/>
              </a:lnSpc>
              <a:buNone/>
            </a:pPr>
            <a:r>
              <a:rPr lang="en-CA" sz="1900" dirty="0">
                <a:solidFill>
                  <a:srgbClr val="7030A0"/>
                </a:solidFill>
              </a:rPr>
              <a:t>&gt; END</a:t>
            </a:r>
          </a:p>
          <a:p>
            <a:pPr marL="0" indent="0" algn="just">
              <a:lnSpc>
                <a:spcPct val="150000"/>
              </a:lnSpc>
              <a:buNone/>
            </a:pPr>
            <a:r>
              <a:rPr lang="en-CA" sz="2100" dirty="0">
                <a:solidFill>
                  <a:srgbClr val="C00000"/>
                </a:solidFill>
              </a:rPr>
              <a:t>5. Change the Terminal Background Color using </a:t>
            </a:r>
            <a:r>
              <a:rPr lang="en-CA" sz="2100" dirty="0" err="1">
                <a:solidFill>
                  <a:srgbClr val="C00000"/>
                </a:solidFill>
              </a:rPr>
              <a:t>tput</a:t>
            </a:r>
            <a:r>
              <a:rPr lang="en-CA" sz="2100" dirty="0">
                <a:solidFill>
                  <a:srgbClr val="C00000"/>
                </a:solidFill>
              </a:rPr>
              <a:t> </a:t>
            </a:r>
            <a:r>
              <a:rPr lang="en-CA" sz="2100" dirty="0" err="1">
                <a:solidFill>
                  <a:srgbClr val="C00000"/>
                </a:solidFill>
              </a:rPr>
              <a:t>setb</a:t>
            </a:r>
            <a:endParaRPr lang="en-CA" sz="2100" dirty="0">
              <a:solidFill>
                <a:srgbClr val="C00000"/>
              </a:solidFill>
            </a:endParaRPr>
          </a:p>
          <a:p>
            <a:pPr algn="just">
              <a:lnSpc>
                <a:spcPct val="150000"/>
              </a:lnSpc>
            </a:pPr>
            <a:r>
              <a:rPr lang="en-CA" sz="2100" dirty="0" smtClean="0">
                <a:solidFill>
                  <a:schemeClr val="tx1"/>
                </a:solidFill>
              </a:rPr>
              <a:t>Using </a:t>
            </a:r>
            <a:r>
              <a:rPr lang="en-CA" sz="2100" dirty="0" err="1">
                <a:solidFill>
                  <a:schemeClr val="tx1"/>
                </a:solidFill>
              </a:rPr>
              <a:t>tput</a:t>
            </a:r>
            <a:r>
              <a:rPr lang="en-CA" sz="2100" dirty="0">
                <a:solidFill>
                  <a:schemeClr val="tx1"/>
                </a:solidFill>
              </a:rPr>
              <a:t>, the background color of the screen can be changed as shown below.</a:t>
            </a:r>
          </a:p>
          <a:p>
            <a:pPr marL="0" indent="0" algn="just">
              <a:lnSpc>
                <a:spcPct val="150000"/>
              </a:lnSpc>
              <a:buNone/>
            </a:pPr>
            <a:r>
              <a:rPr lang="en-CA" sz="2100" dirty="0" smtClean="0">
                <a:solidFill>
                  <a:srgbClr val="C00000"/>
                </a:solidFill>
              </a:rPr>
              <a:t>	</a:t>
            </a:r>
            <a:r>
              <a:rPr lang="en-CA" sz="2100" dirty="0" smtClean="0">
                <a:solidFill>
                  <a:srgbClr val="7030A0"/>
                </a:solidFill>
              </a:rPr>
              <a:t>$ </a:t>
            </a:r>
            <a:r>
              <a:rPr lang="en-CA" sz="2100" dirty="0" err="1">
                <a:solidFill>
                  <a:srgbClr val="7030A0"/>
                </a:solidFill>
              </a:rPr>
              <a:t>tput</a:t>
            </a:r>
            <a:r>
              <a:rPr lang="en-CA" sz="2100" dirty="0">
                <a:solidFill>
                  <a:srgbClr val="7030A0"/>
                </a:solidFill>
              </a:rPr>
              <a:t> </a:t>
            </a:r>
            <a:r>
              <a:rPr lang="en-CA" sz="2100" dirty="0" err="1">
                <a:solidFill>
                  <a:srgbClr val="7030A0"/>
                </a:solidFill>
              </a:rPr>
              <a:t>setb</a:t>
            </a:r>
            <a:r>
              <a:rPr lang="en-CA" sz="2100" dirty="0">
                <a:solidFill>
                  <a:srgbClr val="7030A0"/>
                </a:solidFill>
              </a:rPr>
              <a:t> 4</a:t>
            </a:r>
            <a:endParaRPr lang="en-US" sz="2100" dirty="0" smtClean="0">
              <a:solidFill>
                <a:srgbClr val="7030A0"/>
              </a:solidFill>
            </a:endParaRPr>
          </a:p>
        </p:txBody>
      </p:sp>
    </p:spTree>
    <p:extLst>
      <p:ext uri="{BB962C8B-B14F-4D97-AF65-F5344CB8AC3E}">
        <p14:creationId xmlns:p14="http://schemas.microsoft.com/office/powerpoint/2010/main" val="716135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786" y="-106016"/>
            <a:ext cx="3510353" cy="609600"/>
          </a:xfrm>
        </p:spPr>
        <p:txBody>
          <a:bodyPr>
            <a:normAutofit fontScale="90000"/>
          </a:bodyPr>
          <a:lstStyle/>
          <a:p>
            <a:r>
              <a:rPr lang="en-US" b="1" dirty="0" err="1">
                <a:solidFill>
                  <a:srgbClr val="C00000"/>
                </a:solidFill>
              </a:rPr>
              <a:t>t</a:t>
            </a:r>
            <a:r>
              <a:rPr lang="en-US" b="1" dirty="0" err="1" smtClean="0">
                <a:solidFill>
                  <a:srgbClr val="C00000"/>
                </a:solidFill>
              </a:rPr>
              <a:t>put</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78551" y="623340"/>
            <a:ext cx="10997832" cy="5552176"/>
          </a:xfrm>
        </p:spPr>
        <p:txBody>
          <a:bodyPr>
            <a:noAutofit/>
          </a:bodyPr>
          <a:lstStyle/>
          <a:p>
            <a:pPr marL="0" indent="0" algn="just">
              <a:lnSpc>
                <a:spcPct val="150000"/>
              </a:lnSpc>
              <a:buNone/>
            </a:pPr>
            <a:r>
              <a:rPr lang="en-CA" sz="2100" dirty="0">
                <a:solidFill>
                  <a:srgbClr val="C00000"/>
                </a:solidFill>
              </a:rPr>
              <a:t> Underline Text using </a:t>
            </a:r>
            <a:r>
              <a:rPr lang="en-CA" sz="2100" dirty="0" err="1">
                <a:solidFill>
                  <a:srgbClr val="C00000"/>
                </a:solidFill>
              </a:rPr>
              <a:t>smul</a:t>
            </a:r>
            <a:r>
              <a:rPr lang="en-CA" sz="2100" dirty="0">
                <a:solidFill>
                  <a:srgbClr val="C00000"/>
                </a:solidFill>
              </a:rPr>
              <a:t> and </a:t>
            </a:r>
            <a:r>
              <a:rPr lang="en-CA" sz="2100" dirty="0" err="1">
                <a:solidFill>
                  <a:srgbClr val="C00000"/>
                </a:solidFill>
              </a:rPr>
              <a:t>rmul</a:t>
            </a:r>
            <a:endParaRPr lang="en-CA" sz="2100" dirty="0">
              <a:solidFill>
                <a:srgbClr val="C00000"/>
              </a:solidFill>
            </a:endParaRPr>
          </a:p>
          <a:p>
            <a:pPr algn="just">
              <a:lnSpc>
                <a:spcPct val="150000"/>
              </a:lnSpc>
            </a:pPr>
            <a:r>
              <a:rPr lang="en-CA" sz="2100" dirty="0" smtClean="0">
                <a:solidFill>
                  <a:schemeClr val="tx1"/>
                </a:solidFill>
              </a:rPr>
              <a:t>Start </a:t>
            </a:r>
            <a:r>
              <a:rPr lang="en-CA" sz="2100" dirty="0">
                <a:solidFill>
                  <a:schemeClr val="tx1"/>
                </a:solidFill>
              </a:rPr>
              <a:t>the underline mode:</a:t>
            </a:r>
          </a:p>
          <a:p>
            <a:pPr marL="400050" lvl="1" indent="0" algn="just">
              <a:lnSpc>
                <a:spcPct val="150000"/>
              </a:lnSpc>
              <a:buNone/>
            </a:pPr>
            <a:r>
              <a:rPr lang="en-CA" sz="1900" dirty="0" smtClean="0">
                <a:solidFill>
                  <a:srgbClr val="7030A0"/>
                </a:solidFill>
              </a:rPr>
              <a:t>$ </a:t>
            </a:r>
            <a:r>
              <a:rPr lang="en-CA" sz="1900" dirty="0" err="1">
                <a:solidFill>
                  <a:srgbClr val="7030A0"/>
                </a:solidFill>
              </a:rPr>
              <a:t>tput</a:t>
            </a:r>
            <a:r>
              <a:rPr lang="en-CA" sz="1900" dirty="0">
                <a:solidFill>
                  <a:srgbClr val="7030A0"/>
                </a:solidFill>
              </a:rPr>
              <a:t> </a:t>
            </a:r>
            <a:r>
              <a:rPr lang="en-CA" sz="1900" dirty="0" err="1">
                <a:solidFill>
                  <a:srgbClr val="7030A0"/>
                </a:solidFill>
              </a:rPr>
              <a:t>smul</a:t>
            </a:r>
            <a:endParaRPr lang="en-CA" sz="1900" dirty="0">
              <a:solidFill>
                <a:srgbClr val="7030A0"/>
              </a:solidFill>
            </a:endParaRPr>
          </a:p>
          <a:p>
            <a:pPr algn="just">
              <a:lnSpc>
                <a:spcPct val="150000"/>
              </a:lnSpc>
            </a:pPr>
            <a:r>
              <a:rPr lang="en-CA" sz="2100" dirty="0">
                <a:solidFill>
                  <a:schemeClr val="tx1"/>
                </a:solidFill>
              </a:rPr>
              <a:t>Stop the underline mode:</a:t>
            </a:r>
          </a:p>
          <a:p>
            <a:pPr marL="400050" lvl="1" indent="0" algn="just">
              <a:lnSpc>
                <a:spcPct val="150000"/>
              </a:lnSpc>
              <a:buNone/>
            </a:pPr>
            <a:r>
              <a:rPr lang="en-CA" sz="1900" dirty="0" smtClean="0">
                <a:solidFill>
                  <a:srgbClr val="7030A0"/>
                </a:solidFill>
              </a:rPr>
              <a:t>$ </a:t>
            </a:r>
            <a:r>
              <a:rPr lang="en-CA" sz="1900" dirty="0" err="1">
                <a:solidFill>
                  <a:srgbClr val="7030A0"/>
                </a:solidFill>
              </a:rPr>
              <a:t>tput</a:t>
            </a:r>
            <a:r>
              <a:rPr lang="en-CA" sz="1900" dirty="0">
                <a:solidFill>
                  <a:srgbClr val="7030A0"/>
                </a:solidFill>
              </a:rPr>
              <a:t> </a:t>
            </a:r>
            <a:r>
              <a:rPr lang="en-CA" sz="1900" dirty="0" err="1">
                <a:solidFill>
                  <a:srgbClr val="7030A0"/>
                </a:solidFill>
              </a:rPr>
              <a:t>rmul</a:t>
            </a:r>
            <a:endParaRPr lang="en-CA" sz="1900" dirty="0">
              <a:solidFill>
                <a:srgbClr val="7030A0"/>
              </a:solidFill>
            </a:endParaRPr>
          </a:p>
          <a:p>
            <a:pPr marL="0" indent="0" algn="just">
              <a:lnSpc>
                <a:spcPct val="150000"/>
              </a:lnSpc>
              <a:buNone/>
            </a:pPr>
            <a:r>
              <a:rPr lang="en-CA" sz="2100" dirty="0">
                <a:solidFill>
                  <a:schemeClr val="tx1"/>
                </a:solidFill>
              </a:rPr>
              <a:t>In the below example, it underlines the ‘guide’ text by using </a:t>
            </a:r>
            <a:r>
              <a:rPr lang="en-CA" sz="2100" dirty="0" err="1">
                <a:solidFill>
                  <a:schemeClr val="tx1"/>
                </a:solidFill>
              </a:rPr>
              <a:t>smul</a:t>
            </a:r>
            <a:r>
              <a:rPr lang="en-CA" sz="2100" dirty="0">
                <a:solidFill>
                  <a:schemeClr val="tx1"/>
                </a:solidFill>
              </a:rPr>
              <a:t> and </a:t>
            </a:r>
            <a:r>
              <a:rPr lang="en-CA" sz="2100" dirty="0" err="1">
                <a:solidFill>
                  <a:schemeClr val="tx1"/>
                </a:solidFill>
              </a:rPr>
              <a:t>rmul</a:t>
            </a:r>
            <a:r>
              <a:rPr lang="en-CA" sz="2100" dirty="0">
                <a:solidFill>
                  <a:schemeClr val="tx1"/>
                </a:solidFill>
              </a:rPr>
              <a:t> capabilities of </a:t>
            </a:r>
            <a:r>
              <a:rPr lang="en-CA" sz="2100" dirty="0" err="1">
                <a:solidFill>
                  <a:schemeClr val="tx1"/>
                </a:solidFill>
              </a:rPr>
              <a:t>tput</a:t>
            </a:r>
            <a:r>
              <a:rPr lang="en-CA" sz="2100" dirty="0">
                <a:solidFill>
                  <a:schemeClr val="tx1"/>
                </a:solidFill>
              </a:rPr>
              <a:t>.</a:t>
            </a:r>
          </a:p>
          <a:p>
            <a:pPr marL="400050" lvl="1" indent="0" algn="just">
              <a:lnSpc>
                <a:spcPct val="150000"/>
              </a:lnSpc>
              <a:buNone/>
            </a:pPr>
            <a:r>
              <a:rPr lang="en-CA" sz="1900" dirty="0" smtClean="0">
                <a:solidFill>
                  <a:srgbClr val="7030A0"/>
                </a:solidFill>
              </a:rPr>
              <a:t>$ </a:t>
            </a:r>
            <a:r>
              <a:rPr lang="en-CA" sz="1900" dirty="0">
                <a:solidFill>
                  <a:srgbClr val="7030A0"/>
                </a:solidFill>
              </a:rPr>
              <a:t>echo `</a:t>
            </a:r>
            <a:r>
              <a:rPr lang="en-CA" sz="1900" dirty="0" err="1">
                <a:solidFill>
                  <a:srgbClr val="7030A0"/>
                </a:solidFill>
              </a:rPr>
              <a:t>tput</a:t>
            </a:r>
            <a:r>
              <a:rPr lang="en-CA" sz="1900" dirty="0">
                <a:solidFill>
                  <a:srgbClr val="7030A0"/>
                </a:solidFill>
              </a:rPr>
              <a:t> </a:t>
            </a:r>
            <a:r>
              <a:rPr lang="en-CA" sz="1900" dirty="0" err="1">
                <a:solidFill>
                  <a:srgbClr val="7030A0"/>
                </a:solidFill>
              </a:rPr>
              <a:t>smul`guide`tput</a:t>
            </a:r>
            <a:r>
              <a:rPr lang="en-CA" sz="1900" dirty="0">
                <a:solidFill>
                  <a:srgbClr val="7030A0"/>
                </a:solidFill>
              </a:rPr>
              <a:t> </a:t>
            </a:r>
            <a:r>
              <a:rPr lang="en-CA" sz="1900" dirty="0" err="1">
                <a:solidFill>
                  <a:srgbClr val="7030A0"/>
                </a:solidFill>
              </a:rPr>
              <a:t>rmul</a:t>
            </a:r>
            <a:r>
              <a:rPr lang="en-CA" sz="1900" dirty="0">
                <a:solidFill>
                  <a:srgbClr val="7030A0"/>
                </a:solidFill>
              </a:rPr>
              <a:t>`</a:t>
            </a:r>
          </a:p>
          <a:p>
            <a:pPr marL="400050" lvl="1" indent="0" algn="just">
              <a:lnSpc>
                <a:spcPct val="150000"/>
              </a:lnSpc>
              <a:buNone/>
            </a:pPr>
            <a:r>
              <a:rPr lang="en-CA" sz="1900" u="sng" dirty="0">
                <a:solidFill>
                  <a:srgbClr val="7030A0"/>
                </a:solidFill>
              </a:rPr>
              <a:t>guide</a:t>
            </a:r>
            <a:endParaRPr lang="en-US" sz="1900" u="sng" dirty="0" smtClean="0">
              <a:solidFill>
                <a:srgbClr val="7030A0"/>
              </a:solidFill>
            </a:endParaRPr>
          </a:p>
        </p:txBody>
      </p:sp>
    </p:spTree>
    <p:extLst>
      <p:ext uri="{BB962C8B-B14F-4D97-AF65-F5344CB8AC3E}">
        <p14:creationId xmlns:p14="http://schemas.microsoft.com/office/powerpoint/2010/main" val="24367924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786" y="-106016"/>
            <a:ext cx="3510353" cy="609600"/>
          </a:xfrm>
        </p:spPr>
        <p:txBody>
          <a:bodyPr>
            <a:normAutofit fontScale="90000"/>
          </a:bodyPr>
          <a:lstStyle/>
          <a:p>
            <a:r>
              <a:rPr lang="en-US" b="1" dirty="0" err="1">
                <a:solidFill>
                  <a:srgbClr val="C00000"/>
                </a:solidFill>
              </a:rPr>
              <a:t>t</a:t>
            </a:r>
            <a:r>
              <a:rPr lang="en-US" b="1" dirty="0" err="1" smtClean="0">
                <a:solidFill>
                  <a:srgbClr val="C00000"/>
                </a:solidFill>
              </a:rPr>
              <a:t>put</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78551" y="623340"/>
            <a:ext cx="10997832" cy="5552176"/>
          </a:xfrm>
        </p:spPr>
        <p:txBody>
          <a:bodyPr>
            <a:noAutofit/>
          </a:bodyPr>
          <a:lstStyle/>
          <a:p>
            <a:pPr marL="0" indent="0" algn="just">
              <a:lnSpc>
                <a:spcPct val="150000"/>
              </a:lnSpc>
              <a:buNone/>
            </a:pPr>
            <a:r>
              <a:rPr lang="en-CA" sz="2100" dirty="0" smtClean="0">
                <a:solidFill>
                  <a:srgbClr val="C00000"/>
                </a:solidFill>
              </a:rPr>
              <a:t>Boldface text using </a:t>
            </a:r>
            <a:r>
              <a:rPr lang="en-CA" sz="2100" dirty="0" err="1" smtClean="0">
                <a:solidFill>
                  <a:srgbClr val="C00000"/>
                </a:solidFill>
              </a:rPr>
              <a:t>smso</a:t>
            </a:r>
            <a:r>
              <a:rPr lang="en-CA" sz="2100" dirty="0" smtClean="0">
                <a:solidFill>
                  <a:srgbClr val="C00000"/>
                </a:solidFill>
              </a:rPr>
              <a:t> and </a:t>
            </a:r>
            <a:r>
              <a:rPr lang="en-CA" sz="2100" dirty="0" err="1" smtClean="0">
                <a:solidFill>
                  <a:srgbClr val="C00000"/>
                </a:solidFill>
              </a:rPr>
              <a:t>rmso</a:t>
            </a:r>
            <a:r>
              <a:rPr lang="en-CA" sz="2100" dirty="0" smtClean="0">
                <a:solidFill>
                  <a:srgbClr val="C00000"/>
                </a:solidFill>
              </a:rPr>
              <a:t> arguments</a:t>
            </a:r>
            <a:endParaRPr lang="en-CA" sz="2100" dirty="0">
              <a:solidFill>
                <a:srgbClr val="C00000"/>
              </a:solidFill>
            </a:endParaRPr>
          </a:p>
          <a:p>
            <a:pPr algn="just">
              <a:lnSpc>
                <a:spcPct val="150000"/>
              </a:lnSpc>
            </a:pPr>
            <a:r>
              <a:rPr lang="en-CA" sz="2100" dirty="0" smtClean="0">
                <a:solidFill>
                  <a:schemeClr val="tx1"/>
                </a:solidFill>
              </a:rPr>
              <a:t>Start </a:t>
            </a:r>
            <a:r>
              <a:rPr lang="en-CA" sz="2100" dirty="0">
                <a:solidFill>
                  <a:schemeClr val="tx1"/>
                </a:solidFill>
              </a:rPr>
              <a:t>the </a:t>
            </a:r>
            <a:r>
              <a:rPr lang="en-CA" sz="2100" dirty="0" smtClean="0">
                <a:solidFill>
                  <a:schemeClr val="tx1"/>
                </a:solidFill>
              </a:rPr>
              <a:t>boldface </a:t>
            </a:r>
            <a:r>
              <a:rPr lang="en-CA" sz="2100" dirty="0">
                <a:solidFill>
                  <a:schemeClr val="tx1"/>
                </a:solidFill>
              </a:rPr>
              <a:t>mode:</a:t>
            </a:r>
          </a:p>
          <a:p>
            <a:pPr marL="400050" lvl="1" indent="0" algn="just">
              <a:lnSpc>
                <a:spcPct val="150000"/>
              </a:lnSpc>
              <a:buNone/>
            </a:pPr>
            <a:r>
              <a:rPr lang="en-CA" sz="1900" dirty="0" smtClean="0">
                <a:solidFill>
                  <a:srgbClr val="7030A0"/>
                </a:solidFill>
              </a:rPr>
              <a:t>$ </a:t>
            </a:r>
            <a:r>
              <a:rPr lang="en-CA" sz="1900" dirty="0" err="1">
                <a:solidFill>
                  <a:srgbClr val="7030A0"/>
                </a:solidFill>
              </a:rPr>
              <a:t>tput</a:t>
            </a:r>
            <a:r>
              <a:rPr lang="en-CA" sz="1900" dirty="0">
                <a:solidFill>
                  <a:srgbClr val="7030A0"/>
                </a:solidFill>
              </a:rPr>
              <a:t> </a:t>
            </a:r>
            <a:r>
              <a:rPr lang="en-CA" sz="1900" dirty="0" err="1" smtClean="0">
                <a:solidFill>
                  <a:srgbClr val="7030A0"/>
                </a:solidFill>
              </a:rPr>
              <a:t>smso</a:t>
            </a:r>
            <a:r>
              <a:rPr lang="en-CA" sz="1900" dirty="0" smtClean="0">
                <a:solidFill>
                  <a:srgbClr val="7030A0"/>
                </a:solidFill>
              </a:rPr>
              <a:t>			# Highlight starts</a:t>
            </a:r>
          </a:p>
          <a:p>
            <a:pPr algn="just">
              <a:lnSpc>
                <a:spcPct val="150000"/>
              </a:lnSpc>
            </a:pPr>
            <a:r>
              <a:rPr lang="en-CA" sz="2100" dirty="0" smtClean="0">
                <a:solidFill>
                  <a:schemeClr val="tx1"/>
                </a:solidFill>
              </a:rPr>
              <a:t>Stop </a:t>
            </a:r>
            <a:r>
              <a:rPr lang="en-CA" sz="2100" dirty="0">
                <a:solidFill>
                  <a:schemeClr val="tx1"/>
                </a:solidFill>
              </a:rPr>
              <a:t>the </a:t>
            </a:r>
            <a:r>
              <a:rPr lang="en-CA" sz="2100" dirty="0" smtClean="0">
                <a:solidFill>
                  <a:schemeClr val="tx1"/>
                </a:solidFill>
              </a:rPr>
              <a:t>boldface </a:t>
            </a:r>
            <a:r>
              <a:rPr lang="en-CA" sz="2100" dirty="0">
                <a:solidFill>
                  <a:schemeClr val="tx1"/>
                </a:solidFill>
              </a:rPr>
              <a:t>mode:</a:t>
            </a:r>
          </a:p>
          <a:p>
            <a:pPr marL="400050" lvl="1" indent="0" algn="just">
              <a:lnSpc>
                <a:spcPct val="150000"/>
              </a:lnSpc>
              <a:buNone/>
            </a:pPr>
            <a:r>
              <a:rPr lang="en-CA" sz="1900" dirty="0" smtClean="0">
                <a:solidFill>
                  <a:srgbClr val="7030A0"/>
                </a:solidFill>
              </a:rPr>
              <a:t>$ </a:t>
            </a:r>
            <a:r>
              <a:rPr lang="en-CA" sz="1900" dirty="0" err="1">
                <a:solidFill>
                  <a:srgbClr val="7030A0"/>
                </a:solidFill>
              </a:rPr>
              <a:t>tput</a:t>
            </a:r>
            <a:r>
              <a:rPr lang="en-CA" sz="1900" dirty="0">
                <a:solidFill>
                  <a:srgbClr val="7030A0"/>
                </a:solidFill>
              </a:rPr>
              <a:t> </a:t>
            </a:r>
            <a:r>
              <a:rPr lang="en-CA" sz="1900" dirty="0" err="1" smtClean="0">
                <a:solidFill>
                  <a:srgbClr val="7030A0"/>
                </a:solidFill>
              </a:rPr>
              <a:t>rmso</a:t>
            </a:r>
            <a:r>
              <a:rPr lang="en-CA" sz="1900" dirty="0" smtClean="0">
                <a:solidFill>
                  <a:srgbClr val="7030A0"/>
                </a:solidFill>
              </a:rPr>
              <a:t>			#Highlight end.</a:t>
            </a:r>
          </a:p>
          <a:p>
            <a:pPr marL="400050" lvl="1" indent="0" algn="just">
              <a:lnSpc>
                <a:spcPct val="150000"/>
              </a:lnSpc>
              <a:buNone/>
            </a:pPr>
            <a:r>
              <a:rPr lang="en-CA" sz="1900" dirty="0" smtClean="0">
                <a:solidFill>
                  <a:srgbClr val="7030A0"/>
                </a:solidFill>
              </a:rPr>
              <a:t>$ echo `</a:t>
            </a:r>
            <a:r>
              <a:rPr lang="en-CA" sz="1900" dirty="0" err="1" smtClean="0">
                <a:solidFill>
                  <a:srgbClr val="7030A0"/>
                </a:solidFill>
              </a:rPr>
              <a:t>tput</a:t>
            </a:r>
            <a:r>
              <a:rPr lang="en-CA" sz="1900" dirty="0" smtClean="0">
                <a:solidFill>
                  <a:srgbClr val="7030A0"/>
                </a:solidFill>
              </a:rPr>
              <a:t> </a:t>
            </a:r>
            <a:r>
              <a:rPr lang="en-CA" sz="1900" dirty="0" err="1" smtClean="0">
                <a:solidFill>
                  <a:srgbClr val="7030A0"/>
                </a:solidFill>
              </a:rPr>
              <a:t>smso</a:t>
            </a:r>
            <a:r>
              <a:rPr lang="en-CA" sz="1900" dirty="0" smtClean="0">
                <a:solidFill>
                  <a:srgbClr val="7030A0"/>
                </a:solidFill>
              </a:rPr>
              <a:t> `OM` </a:t>
            </a:r>
            <a:r>
              <a:rPr lang="en-CA" sz="1900" dirty="0" err="1" smtClean="0">
                <a:solidFill>
                  <a:srgbClr val="7030A0"/>
                </a:solidFill>
              </a:rPr>
              <a:t>tput</a:t>
            </a:r>
            <a:r>
              <a:rPr lang="en-CA" sz="1900" dirty="0" smtClean="0">
                <a:solidFill>
                  <a:srgbClr val="7030A0"/>
                </a:solidFill>
              </a:rPr>
              <a:t> </a:t>
            </a:r>
            <a:r>
              <a:rPr lang="en-CA" sz="1900" dirty="0" err="1" smtClean="0">
                <a:solidFill>
                  <a:srgbClr val="7030A0"/>
                </a:solidFill>
              </a:rPr>
              <a:t>rmso</a:t>
            </a:r>
            <a:r>
              <a:rPr lang="en-CA" sz="1900" dirty="0" smtClean="0">
                <a:solidFill>
                  <a:srgbClr val="7030A0"/>
                </a:solidFill>
              </a:rPr>
              <a:t>`</a:t>
            </a:r>
            <a:endParaRPr lang="en-CA" sz="1900" dirty="0">
              <a:solidFill>
                <a:srgbClr val="7030A0"/>
              </a:solidFill>
            </a:endParaRPr>
          </a:p>
        </p:txBody>
      </p:sp>
    </p:spTree>
    <p:extLst>
      <p:ext uri="{BB962C8B-B14F-4D97-AF65-F5344CB8AC3E}">
        <p14:creationId xmlns:p14="http://schemas.microsoft.com/office/powerpoint/2010/main" val="12106399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545" y="3303564"/>
            <a:ext cx="6872288"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7" name="Text Box 3"/>
          <p:cNvSpPr txBox="1">
            <a:spLocks noChangeArrowheads="1"/>
          </p:cNvSpPr>
          <p:nvPr/>
        </p:nvSpPr>
        <p:spPr bwMode="auto">
          <a:xfrm>
            <a:off x="3141784" y="568120"/>
            <a:ext cx="39212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C0000"/>
                </a:solidFill>
              </a:rPr>
              <a:t>The man Command</a:t>
            </a:r>
          </a:p>
        </p:txBody>
      </p:sp>
      <p:sp>
        <p:nvSpPr>
          <p:cNvPr id="47108" name="Text Box 4"/>
          <p:cNvSpPr txBox="1">
            <a:spLocks noChangeArrowheads="1"/>
          </p:cNvSpPr>
          <p:nvPr/>
        </p:nvSpPr>
        <p:spPr bwMode="auto">
          <a:xfrm>
            <a:off x="520505" y="1524001"/>
            <a:ext cx="1014749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en-US" sz="2800" dirty="0"/>
              <a:t>The man command displays online documentation.</a:t>
            </a:r>
          </a:p>
          <a:p>
            <a:pPr marL="457200" indent="-457200">
              <a:spcBef>
                <a:spcPct val="50000"/>
              </a:spcBef>
              <a:buFont typeface="Arial" panose="020B0604020202020204" pitchFamily="34" charset="0"/>
              <a:buChar char="•"/>
            </a:pPr>
            <a:r>
              <a:rPr lang="en-US" sz="2800" dirty="0"/>
              <a:t>-k option will display information about a topic.</a:t>
            </a:r>
          </a:p>
        </p:txBody>
      </p:sp>
    </p:spTree>
    <p:extLst>
      <p:ext uri="{BB962C8B-B14F-4D97-AF65-F5344CB8AC3E}">
        <p14:creationId xmlns:p14="http://schemas.microsoft.com/office/powerpoint/2010/main" val="32651421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743200"/>
            <a:ext cx="6330950" cy="382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1" name="Text Box 3"/>
          <p:cNvSpPr txBox="1">
            <a:spLocks noChangeArrowheads="1"/>
          </p:cNvSpPr>
          <p:nvPr/>
        </p:nvSpPr>
        <p:spPr bwMode="auto">
          <a:xfrm>
            <a:off x="4267200" y="436564"/>
            <a:ext cx="35958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a:solidFill>
                  <a:srgbClr val="CC0000"/>
                </a:solidFill>
              </a:rPr>
              <a:t>The lpr Command</a:t>
            </a:r>
          </a:p>
        </p:txBody>
      </p:sp>
      <p:sp>
        <p:nvSpPr>
          <p:cNvPr id="48132" name="Text Box 4"/>
          <p:cNvSpPr txBox="1">
            <a:spLocks noChangeArrowheads="1"/>
          </p:cNvSpPr>
          <p:nvPr/>
        </p:nvSpPr>
        <p:spPr bwMode="auto">
          <a:xfrm>
            <a:off x="1981200" y="14478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t>The common print utility is line printer (</a:t>
            </a:r>
            <a:r>
              <a:rPr lang="en-US" sz="2800" dirty="0" err="1"/>
              <a:t>lpr</a:t>
            </a:r>
            <a:r>
              <a:rPr lang="en-US" sz="2800" dirty="0"/>
              <a:t>).</a:t>
            </a:r>
          </a:p>
        </p:txBody>
      </p:sp>
    </p:spTree>
    <p:extLst>
      <p:ext uri="{BB962C8B-B14F-4D97-AF65-F5344CB8AC3E}">
        <p14:creationId xmlns:p14="http://schemas.microsoft.com/office/powerpoint/2010/main" val="4125439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3200400"/>
            <a:ext cx="4518025"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Text Box 3"/>
          <p:cNvSpPr txBox="1">
            <a:spLocks noChangeArrowheads="1"/>
          </p:cNvSpPr>
          <p:nvPr/>
        </p:nvSpPr>
        <p:spPr bwMode="auto">
          <a:xfrm>
            <a:off x="3429001" y="476934"/>
            <a:ext cx="4001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C0000"/>
                </a:solidFill>
              </a:rPr>
              <a:t>The clear Command</a:t>
            </a:r>
          </a:p>
        </p:txBody>
      </p:sp>
      <p:sp>
        <p:nvSpPr>
          <p:cNvPr id="50180" name="Text Box 4"/>
          <p:cNvSpPr txBox="1">
            <a:spLocks noChangeArrowheads="1"/>
          </p:cNvSpPr>
          <p:nvPr/>
        </p:nvSpPr>
        <p:spPr bwMode="auto">
          <a:xfrm>
            <a:off x="309489" y="1600200"/>
            <a:ext cx="96504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sz="2400" dirty="0"/>
              <a:t>The clear command clears the screen and puts the cursor at the top.</a:t>
            </a:r>
          </a:p>
        </p:txBody>
      </p:sp>
    </p:spTree>
    <p:extLst>
      <p:ext uri="{BB962C8B-B14F-4D97-AF65-F5344CB8AC3E}">
        <p14:creationId xmlns:p14="http://schemas.microsoft.com/office/powerpoint/2010/main" val="40198890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375026"/>
            <a:ext cx="6872288"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3" name="Text Box 3"/>
          <p:cNvSpPr txBox="1">
            <a:spLocks noChangeArrowheads="1"/>
          </p:cNvSpPr>
          <p:nvPr/>
        </p:nvSpPr>
        <p:spPr bwMode="auto">
          <a:xfrm>
            <a:off x="4038600" y="152401"/>
            <a:ext cx="37824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a:solidFill>
                  <a:srgbClr val="CC0000"/>
                </a:solidFill>
              </a:rPr>
              <a:t>The stty Command</a:t>
            </a:r>
          </a:p>
        </p:txBody>
      </p:sp>
      <p:sp>
        <p:nvSpPr>
          <p:cNvPr id="51204" name="Text Box 4"/>
          <p:cNvSpPr txBox="1">
            <a:spLocks noChangeArrowheads="1"/>
          </p:cNvSpPr>
          <p:nvPr/>
        </p:nvSpPr>
        <p:spPr bwMode="auto">
          <a:xfrm>
            <a:off x="337625" y="990600"/>
            <a:ext cx="10101775" cy="2230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150000"/>
              </a:lnSpc>
              <a:spcBef>
                <a:spcPct val="50000"/>
              </a:spcBef>
              <a:buFont typeface="Arial" panose="020B0604020202020204" pitchFamily="34" charset="0"/>
              <a:buChar char="•"/>
            </a:pPr>
            <a:r>
              <a:rPr lang="en-US" sz="2200" dirty="0"/>
              <a:t>The set terminal (</a:t>
            </a:r>
            <a:r>
              <a:rPr lang="en-US" sz="2200" dirty="0" err="1"/>
              <a:t>stty</a:t>
            </a:r>
            <a:r>
              <a:rPr lang="en-US" sz="2200" dirty="0"/>
              <a:t>) command sets or unsets selected terminal I/O options.</a:t>
            </a:r>
          </a:p>
          <a:p>
            <a:pPr marL="457200" indent="-457200" algn="just">
              <a:lnSpc>
                <a:spcPct val="150000"/>
              </a:lnSpc>
              <a:spcBef>
                <a:spcPct val="50000"/>
              </a:spcBef>
              <a:buFont typeface="Arial" panose="020B0604020202020204" pitchFamily="34" charset="0"/>
              <a:buChar char="•"/>
            </a:pPr>
            <a:r>
              <a:rPr lang="en-US" sz="2200" dirty="0"/>
              <a:t>When the terminal is not responding properly, the set terminal command can be used to reconfigure it.</a:t>
            </a:r>
          </a:p>
        </p:txBody>
      </p:sp>
    </p:spTree>
    <p:extLst>
      <p:ext uri="{BB962C8B-B14F-4D97-AF65-F5344CB8AC3E}">
        <p14:creationId xmlns:p14="http://schemas.microsoft.com/office/powerpoint/2010/main" val="13471763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b="1" dirty="0">
                <a:solidFill>
                  <a:srgbClr val="C00000"/>
                </a:solidFill>
              </a:rPr>
              <a:t>Set Terminal with Arguments</a:t>
            </a:r>
          </a:p>
        </p:txBody>
      </p:sp>
      <p:sp>
        <p:nvSpPr>
          <p:cNvPr id="52227" name="Text Box 3"/>
          <p:cNvSpPr txBox="1">
            <a:spLocks noChangeArrowheads="1"/>
          </p:cNvSpPr>
          <p:nvPr/>
        </p:nvSpPr>
        <p:spPr bwMode="auto">
          <a:xfrm>
            <a:off x="337625" y="1447800"/>
            <a:ext cx="10101775" cy="392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200" dirty="0"/>
              <a:t>Set Erase and Kill (</a:t>
            </a:r>
            <a:r>
              <a:rPr lang="en-US" sz="2200" dirty="0" err="1"/>
              <a:t>ek</a:t>
            </a:r>
            <a:r>
              <a:rPr lang="en-US" sz="2200" dirty="0"/>
              <a:t>) The </a:t>
            </a:r>
            <a:r>
              <a:rPr lang="en-US" sz="2200" dirty="0" err="1"/>
              <a:t>ek</a:t>
            </a:r>
            <a:r>
              <a:rPr lang="en-US" sz="2200" dirty="0"/>
              <a:t> argument sets the default erase (Delete key </a:t>
            </a:r>
            <a:r>
              <a:rPr lang="en-US" sz="2200" dirty="0" err="1"/>
              <a:t>ctrl+h</a:t>
            </a:r>
            <a:r>
              <a:rPr lang="en-US" sz="2200" dirty="0"/>
              <a:t>) and kill (</a:t>
            </a:r>
            <a:r>
              <a:rPr lang="en-US" sz="2200" dirty="0" err="1"/>
              <a:t>ctrl+c</a:t>
            </a:r>
            <a:r>
              <a:rPr lang="en-US" sz="2200" dirty="0"/>
              <a:t>) to their defaults.</a:t>
            </a:r>
          </a:p>
          <a:p>
            <a:pPr marL="342900" indent="-342900" algn="just">
              <a:lnSpc>
                <a:spcPct val="150000"/>
              </a:lnSpc>
              <a:spcBef>
                <a:spcPct val="50000"/>
              </a:spcBef>
              <a:buFont typeface="Arial" panose="020B0604020202020204" pitchFamily="34" charset="0"/>
              <a:buChar char="•"/>
            </a:pPr>
            <a:r>
              <a:rPr lang="en-US" sz="2200" dirty="0"/>
              <a:t>Set terminal to General Configuration (sane) The sane argument sets the default terminal configuration to a reasonable setting that can be used with majority of terminals.        </a:t>
            </a:r>
            <a:r>
              <a:rPr lang="en-US" sz="2200" dirty="0" err="1"/>
              <a:t>stty</a:t>
            </a:r>
            <a:r>
              <a:rPr lang="en-US" sz="2200" dirty="0"/>
              <a:t> sane</a:t>
            </a:r>
          </a:p>
          <a:p>
            <a:pPr marL="342900" indent="-342900" algn="just">
              <a:lnSpc>
                <a:spcPct val="150000"/>
              </a:lnSpc>
              <a:spcBef>
                <a:spcPct val="50000"/>
              </a:spcBef>
              <a:buFont typeface="Arial" panose="020B0604020202020204" pitchFamily="34" charset="0"/>
              <a:buChar char="•"/>
            </a:pPr>
            <a:r>
              <a:rPr lang="en-US" sz="2200" dirty="0"/>
              <a:t>Set Erase key (erase) By default, the Erase key is </a:t>
            </a:r>
            <a:r>
              <a:rPr lang="en-US" sz="2200" dirty="0" err="1"/>
              <a:t>ctrl+h</a:t>
            </a:r>
            <a:r>
              <a:rPr lang="en-US" sz="2200" dirty="0"/>
              <a:t>. We can reconfigure the keyboard to use another key as the Delete key.    </a:t>
            </a:r>
            <a:r>
              <a:rPr lang="en-US" sz="2200" dirty="0" err="1"/>
              <a:t>stty</a:t>
            </a:r>
            <a:r>
              <a:rPr lang="en-US" sz="2200" dirty="0"/>
              <a:t> erase ^e  </a:t>
            </a:r>
          </a:p>
        </p:txBody>
      </p:sp>
    </p:spTree>
    <p:extLst>
      <p:ext uri="{BB962C8B-B14F-4D97-AF65-F5344CB8AC3E}">
        <p14:creationId xmlns:p14="http://schemas.microsoft.com/office/powerpoint/2010/main" val="383196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62707" y="318869"/>
            <a:ext cx="9706707"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smtClean="0">
                <a:solidFill>
                  <a:srgbClr val="CC0000"/>
                </a:solidFill>
              </a:rPr>
              <a:t>Device </a:t>
            </a:r>
            <a:r>
              <a:rPr lang="en-US" sz="2800" b="1" dirty="0">
                <a:solidFill>
                  <a:srgbClr val="CC0000"/>
                </a:solidFill>
              </a:rPr>
              <a:t>Independence</a:t>
            </a:r>
          </a:p>
          <a:p>
            <a:pPr marL="342900" indent="-342900" algn="just">
              <a:lnSpc>
                <a:spcPct val="150000"/>
              </a:lnSpc>
              <a:spcBef>
                <a:spcPct val="50000"/>
              </a:spcBef>
              <a:buFont typeface="Arial" panose="020B0604020202020204" pitchFamily="34" charset="0"/>
              <a:buChar char="•"/>
            </a:pPr>
            <a:r>
              <a:rPr lang="en-US" sz="2000" dirty="0"/>
              <a:t>UNIX treats I/O devices like ordinary files.</a:t>
            </a:r>
          </a:p>
          <a:p>
            <a:pPr marL="342900" indent="-342900" algn="just">
              <a:lnSpc>
                <a:spcPct val="150000"/>
              </a:lnSpc>
              <a:spcBef>
                <a:spcPct val="50000"/>
              </a:spcBef>
              <a:buFont typeface="Arial" panose="020B0604020202020204" pitchFamily="34" charset="0"/>
              <a:buChar char="•"/>
            </a:pPr>
            <a:r>
              <a:rPr lang="en-US" sz="2000" dirty="0"/>
              <a:t>The input to a program  can come from any device  or file  and output of the program can go to any device or file.</a:t>
            </a:r>
          </a:p>
          <a:p>
            <a:pPr marL="342900" indent="-342900" algn="just">
              <a:lnSpc>
                <a:spcPct val="150000"/>
              </a:lnSpc>
              <a:spcBef>
                <a:spcPct val="50000"/>
              </a:spcBef>
              <a:buFont typeface="Arial" panose="020B0604020202020204" pitchFamily="34" charset="0"/>
              <a:buChar char="•"/>
            </a:pPr>
            <a:r>
              <a:rPr lang="en-US" sz="2000" dirty="0"/>
              <a:t>The source and destination for file I/O is easily controlled  through  a UNIX  design feature redirection</a:t>
            </a:r>
            <a:r>
              <a:rPr lang="en-US" sz="2000" dirty="0" smtClean="0"/>
              <a:t>.</a:t>
            </a:r>
          </a:p>
          <a:p>
            <a:pPr>
              <a:spcBef>
                <a:spcPct val="50000"/>
              </a:spcBef>
            </a:pPr>
            <a:r>
              <a:rPr lang="en-US" sz="2800" b="1" dirty="0">
                <a:solidFill>
                  <a:srgbClr val="CC0000"/>
                </a:solidFill>
              </a:rPr>
              <a:t>Utilities</a:t>
            </a:r>
          </a:p>
          <a:p>
            <a:pPr marL="342900" indent="-342900">
              <a:lnSpc>
                <a:spcPct val="150000"/>
              </a:lnSpc>
              <a:spcBef>
                <a:spcPct val="50000"/>
              </a:spcBef>
              <a:buFont typeface="Arial" panose="020B0604020202020204" pitchFamily="34" charset="0"/>
              <a:buChar char="•"/>
            </a:pPr>
            <a:r>
              <a:rPr lang="en-US" sz="2000" dirty="0"/>
              <a:t>Productivity is directly proportionate to the software available on a system.</a:t>
            </a:r>
          </a:p>
          <a:p>
            <a:pPr marL="342900" indent="-342900">
              <a:lnSpc>
                <a:spcPct val="150000"/>
              </a:lnSpc>
              <a:spcBef>
                <a:spcPct val="50000"/>
              </a:spcBef>
              <a:buFont typeface="Arial" panose="020B0604020202020204" pitchFamily="34" charset="0"/>
              <a:buChar char="•"/>
            </a:pPr>
            <a:r>
              <a:rPr lang="en-US" sz="2000" dirty="0"/>
              <a:t>There are more than 100 utilities that a user can use in a UNIX system.</a:t>
            </a:r>
          </a:p>
          <a:p>
            <a:pPr marL="342900" indent="-342900" algn="just">
              <a:lnSpc>
                <a:spcPct val="150000"/>
              </a:lnSpc>
              <a:spcBef>
                <a:spcPct val="500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3832458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727200" y="228600"/>
            <a:ext cx="810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sz="3600" b="1" dirty="0">
                <a:solidFill>
                  <a:srgbClr val="CC0000"/>
                </a:solidFill>
                <a:latin typeface="+mj-lt"/>
              </a:rPr>
              <a:t>Set Terminal with Arguments (</a:t>
            </a:r>
            <a:r>
              <a:rPr lang="en-US" sz="3600" b="1" dirty="0" err="1">
                <a:solidFill>
                  <a:srgbClr val="CC0000"/>
                </a:solidFill>
                <a:latin typeface="+mj-lt"/>
              </a:rPr>
              <a:t>cont</a:t>
            </a:r>
            <a:r>
              <a:rPr lang="en-US" sz="3600" b="1" dirty="0">
                <a:solidFill>
                  <a:srgbClr val="CC0000"/>
                </a:solidFill>
                <a:latin typeface="+mj-lt"/>
              </a:rPr>
              <a:t>)</a:t>
            </a:r>
          </a:p>
        </p:txBody>
      </p:sp>
      <p:sp>
        <p:nvSpPr>
          <p:cNvPr id="53251" name="Text Box 3"/>
          <p:cNvSpPr txBox="1">
            <a:spLocks noChangeArrowheads="1"/>
          </p:cNvSpPr>
          <p:nvPr/>
        </p:nvSpPr>
        <p:spPr bwMode="auto">
          <a:xfrm>
            <a:off x="239151" y="1295400"/>
            <a:ext cx="10200249"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200" dirty="0"/>
              <a:t>Set Kill (kill) The Kill key deletes a whole line. By default it is </a:t>
            </a:r>
            <a:r>
              <a:rPr lang="en-US" sz="2200" dirty="0" err="1"/>
              <a:t>ctrl+u</a:t>
            </a:r>
            <a:r>
              <a:rPr lang="en-US" sz="2200" dirty="0"/>
              <a:t>. We can change it using the set terminal command with the kill argument         </a:t>
            </a:r>
            <a:r>
              <a:rPr lang="en-US" sz="2200" dirty="0" err="1"/>
              <a:t>stty</a:t>
            </a:r>
            <a:r>
              <a:rPr lang="en-US" sz="2200" dirty="0"/>
              <a:t> kill 9</a:t>
            </a:r>
          </a:p>
          <a:p>
            <a:pPr marL="342900" indent="-342900" algn="just">
              <a:lnSpc>
                <a:spcPct val="150000"/>
              </a:lnSpc>
              <a:spcBef>
                <a:spcPct val="50000"/>
              </a:spcBef>
              <a:buFont typeface="Arial" panose="020B0604020202020204" pitchFamily="34" charset="0"/>
              <a:buChar char="•"/>
            </a:pPr>
            <a:r>
              <a:rPr lang="en-US" sz="2200" dirty="0"/>
              <a:t>It is not recommended to use a single key.</a:t>
            </a:r>
          </a:p>
          <a:p>
            <a:pPr marL="342900" indent="-342900" algn="just">
              <a:lnSpc>
                <a:spcPct val="150000"/>
              </a:lnSpc>
              <a:spcBef>
                <a:spcPct val="50000"/>
              </a:spcBef>
              <a:buFont typeface="Arial" panose="020B0604020202020204" pitchFamily="34" charset="0"/>
              <a:buChar char="•"/>
            </a:pPr>
            <a:r>
              <a:rPr lang="en-US" sz="2200" dirty="0"/>
              <a:t>Set Interrupt Key (</a:t>
            </a:r>
            <a:r>
              <a:rPr lang="en-US" sz="2200" dirty="0" err="1"/>
              <a:t>intr</a:t>
            </a:r>
            <a:r>
              <a:rPr lang="en-US" sz="2200" dirty="0"/>
              <a:t>) The interrupt key interrupts or suspends a command. By default it is </a:t>
            </a:r>
            <a:r>
              <a:rPr lang="en-US" sz="2200" dirty="0" err="1"/>
              <a:t>ctrl+c</a:t>
            </a:r>
            <a:r>
              <a:rPr lang="en-US" sz="2200" dirty="0"/>
              <a:t>. It can be reset using </a:t>
            </a:r>
            <a:r>
              <a:rPr lang="en-US" sz="2200" dirty="0" err="1"/>
              <a:t>intr</a:t>
            </a:r>
            <a:r>
              <a:rPr lang="en-US" sz="2200" dirty="0"/>
              <a:t> argument       </a:t>
            </a:r>
            <a:r>
              <a:rPr lang="en-US" sz="2200" dirty="0" err="1"/>
              <a:t>stty</a:t>
            </a:r>
            <a:r>
              <a:rPr lang="en-US" sz="2200" dirty="0"/>
              <a:t> </a:t>
            </a:r>
            <a:r>
              <a:rPr lang="en-US" sz="2200" dirty="0" err="1"/>
              <a:t>intr</a:t>
            </a:r>
            <a:r>
              <a:rPr lang="en-US" sz="2200" dirty="0"/>
              <a:t> ^9</a:t>
            </a:r>
          </a:p>
          <a:p>
            <a:pPr marL="342900" indent="-342900" algn="just">
              <a:lnSpc>
                <a:spcPct val="150000"/>
              </a:lnSpc>
              <a:spcBef>
                <a:spcPct val="50000"/>
              </a:spcBef>
              <a:buFont typeface="Arial" panose="020B0604020202020204" pitchFamily="34" charset="0"/>
              <a:buChar char="•"/>
            </a:pPr>
            <a:r>
              <a:rPr lang="en-US" sz="2200" dirty="0"/>
              <a:t>There are many more </a:t>
            </a:r>
            <a:r>
              <a:rPr lang="en-US" sz="2200" dirty="0" err="1"/>
              <a:t>stty</a:t>
            </a:r>
            <a:r>
              <a:rPr lang="en-US" sz="2200" dirty="0"/>
              <a:t> command options and arguments. Many of them are applicable only to </a:t>
            </a:r>
            <a:r>
              <a:rPr lang="en-US" sz="2200" dirty="0" err="1"/>
              <a:t>superusers</a:t>
            </a:r>
            <a:r>
              <a:rPr lang="en-US" sz="2200" dirty="0"/>
              <a:t>.</a:t>
            </a:r>
          </a:p>
        </p:txBody>
      </p:sp>
    </p:spTree>
    <p:extLst>
      <p:ext uri="{BB962C8B-B14F-4D97-AF65-F5344CB8AC3E}">
        <p14:creationId xmlns:p14="http://schemas.microsoft.com/office/powerpoint/2010/main" val="11621763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874498" y="174113"/>
            <a:ext cx="41326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dirty="0">
                <a:solidFill>
                  <a:srgbClr val="CC0000"/>
                </a:solidFill>
              </a:rPr>
              <a:t>The script Command</a:t>
            </a:r>
          </a:p>
        </p:txBody>
      </p:sp>
      <p:sp>
        <p:nvSpPr>
          <p:cNvPr id="55300" name="Text Box 4"/>
          <p:cNvSpPr txBox="1">
            <a:spLocks noChangeArrowheads="1"/>
          </p:cNvSpPr>
          <p:nvPr/>
        </p:nvSpPr>
        <p:spPr bwMode="auto">
          <a:xfrm>
            <a:off x="393895" y="1066800"/>
            <a:ext cx="11029479"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a:t>The script command can be used </a:t>
            </a:r>
            <a:r>
              <a:rPr lang="en-US" sz="2000" u="sng" dirty="0"/>
              <a:t>to record an interactive </a:t>
            </a:r>
            <a:r>
              <a:rPr lang="en-US" sz="2000" u="sng" dirty="0" smtClean="0"/>
              <a:t>session in a file typescript in the current directory.</a:t>
            </a:r>
          </a:p>
          <a:p>
            <a:pPr marL="342900" indent="-342900" algn="just">
              <a:lnSpc>
                <a:spcPct val="150000"/>
              </a:lnSpc>
              <a:spcBef>
                <a:spcPct val="50000"/>
              </a:spcBef>
              <a:buFont typeface="Arial" panose="020B0604020202020204" pitchFamily="34" charset="0"/>
              <a:buChar char="•"/>
            </a:pPr>
            <a:r>
              <a:rPr lang="en-US" sz="2000" dirty="0" smtClean="0"/>
              <a:t>All the command, output and the error message are stored in the file for later viewing.</a:t>
            </a:r>
          </a:p>
          <a:p>
            <a:pPr marL="342900" indent="-342900" algn="just">
              <a:lnSpc>
                <a:spcPct val="150000"/>
              </a:lnSpc>
              <a:spcBef>
                <a:spcPct val="50000"/>
              </a:spcBef>
              <a:buFont typeface="Arial" panose="020B0604020202020204" pitchFamily="34" charset="0"/>
              <a:buChar char="•"/>
            </a:pPr>
            <a:r>
              <a:rPr lang="en-US" sz="2000" dirty="0" smtClean="0"/>
              <a:t>If we are doing some important task, and wish to keep a log of all out activities then we should invoke this command immediately after log in.</a:t>
            </a:r>
          </a:p>
          <a:p>
            <a:pPr algn="just">
              <a:lnSpc>
                <a:spcPct val="150000"/>
              </a:lnSpc>
              <a:spcBef>
                <a:spcPct val="50000"/>
              </a:spcBef>
            </a:pPr>
            <a:r>
              <a:rPr lang="en-US" sz="2000" dirty="0" smtClean="0"/>
              <a:t>     </a:t>
            </a:r>
            <a:r>
              <a:rPr lang="en-US" sz="2000" dirty="0" smtClean="0">
                <a:solidFill>
                  <a:srgbClr val="002060"/>
                </a:solidFill>
              </a:rPr>
              <a:t>$ script</a:t>
            </a:r>
          </a:p>
          <a:p>
            <a:pPr algn="just">
              <a:lnSpc>
                <a:spcPct val="150000"/>
              </a:lnSpc>
              <a:spcBef>
                <a:spcPct val="50000"/>
              </a:spcBef>
            </a:pPr>
            <a:r>
              <a:rPr lang="en-US" sz="2000" dirty="0" smtClean="0">
                <a:solidFill>
                  <a:srgbClr val="002060"/>
                </a:solidFill>
              </a:rPr>
              <a:t>     Script started, file is typescript</a:t>
            </a:r>
            <a:endParaRPr lang="en-US" sz="2000" dirty="0">
              <a:solidFill>
                <a:srgbClr val="002060"/>
              </a:solidFill>
            </a:endParaRPr>
          </a:p>
          <a:p>
            <a:pPr marL="342900" indent="-342900" algn="just">
              <a:lnSpc>
                <a:spcPct val="150000"/>
              </a:lnSpc>
              <a:spcBef>
                <a:spcPct val="50000"/>
              </a:spcBef>
              <a:buFont typeface="Arial" panose="020B0604020202020204" pitchFamily="34" charset="0"/>
              <a:buChar char="•"/>
            </a:pPr>
            <a:r>
              <a:rPr lang="en-US" sz="2000" dirty="0" smtClean="0"/>
              <a:t>The prompt returns and all your keystrokes we enter get recorded into typescript .</a:t>
            </a:r>
          </a:p>
        </p:txBody>
      </p:sp>
    </p:spTree>
    <p:extLst>
      <p:ext uri="{BB962C8B-B14F-4D97-AF65-F5344CB8AC3E}">
        <p14:creationId xmlns:p14="http://schemas.microsoft.com/office/powerpoint/2010/main" val="4089237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1195" y="0"/>
            <a:ext cx="2900753" cy="583096"/>
          </a:xfrm>
        </p:spPr>
        <p:txBody>
          <a:bodyPr>
            <a:normAutofit fontScale="90000"/>
          </a:bodyPr>
          <a:lstStyle/>
          <a:p>
            <a:r>
              <a:rPr lang="en-US" b="1" dirty="0" smtClean="0">
                <a:solidFill>
                  <a:srgbClr val="C00000"/>
                </a:solidFill>
              </a:rPr>
              <a:t>Continue…</a:t>
            </a:r>
            <a:endParaRPr lang="en-US" b="1" dirty="0">
              <a:solidFill>
                <a:srgbClr val="C00000"/>
              </a:solidFill>
            </a:endParaRPr>
          </a:p>
        </p:txBody>
      </p:sp>
      <p:sp>
        <p:nvSpPr>
          <p:cNvPr id="3" name="Content Placeholder 2"/>
          <p:cNvSpPr>
            <a:spLocks noGrp="1"/>
          </p:cNvSpPr>
          <p:nvPr>
            <p:ph idx="1"/>
          </p:nvPr>
        </p:nvSpPr>
        <p:spPr>
          <a:xfrm>
            <a:off x="518308" y="981146"/>
            <a:ext cx="8596668" cy="5260628"/>
          </a:xfrm>
        </p:spPr>
        <p:txBody>
          <a:bodyPr>
            <a:normAutofit/>
          </a:bodyPr>
          <a:lstStyle/>
          <a:p>
            <a:pPr algn="just">
              <a:lnSpc>
                <a:spcPct val="150000"/>
              </a:lnSpc>
              <a:spcBef>
                <a:spcPct val="50000"/>
              </a:spcBef>
              <a:buFont typeface="Arial" panose="020B0604020202020204" pitchFamily="34" charset="0"/>
              <a:buChar char="•"/>
            </a:pPr>
            <a:r>
              <a:rPr lang="en-US" sz="2100" dirty="0">
                <a:solidFill>
                  <a:schemeClr val="tx1"/>
                </a:solidFill>
              </a:rPr>
              <a:t>To stop recording, key exit</a:t>
            </a:r>
            <a:r>
              <a:rPr lang="en-US" sz="2100" dirty="0" smtClean="0">
                <a:solidFill>
                  <a:schemeClr val="tx1"/>
                </a:solidFill>
              </a:rPr>
              <a:t>.</a:t>
            </a:r>
          </a:p>
          <a:p>
            <a:pPr marL="0" indent="0" algn="just">
              <a:lnSpc>
                <a:spcPct val="150000"/>
              </a:lnSpc>
              <a:spcBef>
                <a:spcPct val="50000"/>
              </a:spcBef>
              <a:buNone/>
            </a:pPr>
            <a:r>
              <a:rPr lang="en-US" sz="2100" dirty="0" smtClean="0"/>
              <a:t>	</a:t>
            </a:r>
            <a:r>
              <a:rPr lang="en-US" sz="2100" dirty="0" smtClean="0">
                <a:solidFill>
                  <a:srgbClr val="7030A0"/>
                </a:solidFill>
              </a:rPr>
              <a:t>$ exit</a:t>
            </a:r>
          </a:p>
          <a:p>
            <a:pPr marL="0" indent="0" algn="just">
              <a:lnSpc>
                <a:spcPct val="150000"/>
              </a:lnSpc>
              <a:spcBef>
                <a:spcPct val="50000"/>
              </a:spcBef>
              <a:buNone/>
            </a:pPr>
            <a:r>
              <a:rPr lang="en-US" sz="2100" dirty="0" smtClean="0">
                <a:solidFill>
                  <a:srgbClr val="7030A0"/>
                </a:solidFill>
              </a:rPr>
              <a:t>	Script done , file is typescript</a:t>
            </a:r>
            <a:endParaRPr lang="en-US" sz="2100" dirty="0">
              <a:solidFill>
                <a:srgbClr val="7030A0"/>
              </a:solidFill>
            </a:endParaRPr>
          </a:p>
          <a:p>
            <a:pPr algn="just">
              <a:lnSpc>
                <a:spcPct val="150000"/>
              </a:lnSpc>
              <a:spcBef>
                <a:spcPct val="50000"/>
              </a:spcBef>
              <a:buFont typeface="Arial" panose="020B0604020202020204" pitchFamily="34" charset="0"/>
              <a:buChar char="•"/>
            </a:pPr>
            <a:r>
              <a:rPr lang="en-US" sz="2100" dirty="0">
                <a:solidFill>
                  <a:srgbClr val="FF0000"/>
                </a:solidFill>
              </a:rPr>
              <a:t>typescript is a default file name</a:t>
            </a:r>
            <a:r>
              <a:rPr lang="en-US" sz="2100" dirty="0" smtClean="0">
                <a:solidFill>
                  <a:srgbClr val="FF0000"/>
                </a:solidFill>
              </a:rPr>
              <a:t>.</a:t>
            </a:r>
          </a:p>
          <a:p>
            <a:pPr algn="just">
              <a:lnSpc>
                <a:spcPct val="150000"/>
              </a:lnSpc>
              <a:spcBef>
                <a:spcPct val="50000"/>
              </a:spcBef>
              <a:buFont typeface="Arial" panose="020B0604020202020204" pitchFamily="34" charset="0"/>
              <a:buChar char="•"/>
            </a:pPr>
            <a:r>
              <a:rPr lang="en-US" sz="2100" dirty="0" smtClean="0">
                <a:solidFill>
                  <a:schemeClr val="tx1"/>
                </a:solidFill>
              </a:rPr>
              <a:t>We can append data into file using “-a” </a:t>
            </a:r>
            <a:r>
              <a:rPr lang="en-US" sz="2100" dirty="0" err="1" smtClean="0">
                <a:solidFill>
                  <a:schemeClr val="tx1"/>
                </a:solidFill>
              </a:rPr>
              <a:t>otion</a:t>
            </a:r>
            <a:endParaRPr lang="en-US" sz="2100" dirty="0" smtClean="0">
              <a:solidFill>
                <a:schemeClr val="tx1"/>
              </a:solidFill>
            </a:endParaRPr>
          </a:p>
          <a:p>
            <a:pPr marL="0" indent="0" algn="just">
              <a:lnSpc>
                <a:spcPct val="150000"/>
              </a:lnSpc>
              <a:spcBef>
                <a:spcPct val="50000"/>
              </a:spcBef>
              <a:buNone/>
            </a:pPr>
            <a:r>
              <a:rPr lang="en-US" sz="2100" dirty="0" smtClean="0">
                <a:solidFill>
                  <a:schemeClr val="tx1"/>
                </a:solidFill>
              </a:rPr>
              <a:t>	</a:t>
            </a:r>
            <a:r>
              <a:rPr lang="en-US" sz="2100" dirty="0" smtClean="0">
                <a:solidFill>
                  <a:srgbClr val="7030A0"/>
                </a:solidFill>
              </a:rPr>
              <a:t>$ script -a</a:t>
            </a:r>
            <a:endParaRPr lang="en-US" sz="2100" dirty="0">
              <a:solidFill>
                <a:srgbClr val="7030A0"/>
              </a:solidFill>
            </a:endParaRPr>
          </a:p>
          <a:p>
            <a:pPr algn="just">
              <a:lnSpc>
                <a:spcPct val="150000"/>
              </a:lnSpc>
              <a:spcBef>
                <a:spcPct val="50000"/>
              </a:spcBef>
              <a:buFont typeface="Arial" panose="020B0604020202020204" pitchFamily="34" charset="0"/>
              <a:buChar char="•"/>
            </a:pPr>
            <a:r>
              <a:rPr lang="en-US" sz="2100" dirty="0">
                <a:solidFill>
                  <a:schemeClr val="tx1"/>
                </a:solidFill>
              </a:rPr>
              <a:t>We can pass a file name as an argument  </a:t>
            </a:r>
            <a:r>
              <a:rPr lang="en-US" sz="2100" dirty="0" smtClean="0">
                <a:solidFill>
                  <a:schemeClr val="tx1"/>
                </a:solidFill>
              </a:rPr>
              <a:t>with our </a:t>
            </a:r>
            <a:r>
              <a:rPr lang="en-US" sz="2100" dirty="0" err="1" smtClean="0">
                <a:solidFill>
                  <a:schemeClr val="tx1"/>
                </a:solidFill>
              </a:rPr>
              <a:t>choise</a:t>
            </a:r>
            <a:endParaRPr lang="en-US" sz="2100" dirty="0" smtClean="0">
              <a:solidFill>
                <a:schemeClr val="tx1"/>
              </a:solidFill>
            </a:endParaRPr>
          </a:p>
          <a:p>
            <a:pPr marL="0" indent="0" algn="just">
              <a:lnSpc>
                <a:spcPct val="150000"/>
              </a:lnSpc>
              <a:spcBef>
                <a:spcPct val="50000"/>
              </a:spcBef>
              <a:buNone/>
            </a:pPr>
            <a:r>
              <a:rPr lang="en-US" sz="2100" dirty="0" smtClean="0">
                <a:solidFill>
                  <a:srgbClr val="7030A0"/>
                </a:solidFill>
              </a:rPr>
              <a:t>	$ script </a:t>
            </a:r>
            <a:r>
              <a:rPr lang="en-US" sz="2100" dirty="0" err="1">
                <a:solidFill>
                  <a:srgbClr val="7030A0"/>
                </a:solidFill>
              </a:rPr>
              <a:t>myfilename</a:t>
            </a:r>
            <a:r>
              <a:rPr lang="en-US" sz="2100" dirty="0">
                <a:solidFill>
                  <a:srgbClr val="7030A0"/>
                </a:solidFill>
              </a:rPr>
              <a:t> </a:t>
            </a:r>
            <a:r>
              <a:rPr lang="en-US" sz="2100" dirty="0" smtClean="0">
                <a:solidFill>
                  <a:srgbClr val="7030A0"/>
                </a:solidFill>
              </a:rPr>
              <a:t>  # Session recorded into file “</a:t>
            </a:r>
            <a:r>
              <a:rPr lang="en-US" sz="2100" dirty="0" err="1" smtClean="0">
                <a:solidFill>
                  <a:srgbClr val="7030A0"/>
                </a:solidFill>
              </a:rPr>
              <a:t>myfilename</a:t>
            </a:r>
            <a:r>
              <a:rPr lang="en-US" sz="2100" dirty="0" smtClean="0">
                <a:solidFill>
                  <a:srgbClr val="7030A0"/>
                </a:solidFill>
              </a:rPr>
              <a:t>”</a:t>
            </a:r>
            <a:endParaRPr lang="en-US" sz="2100" dirty="0">
              <a:solidFill>
                <a:srgbClr val="7030A0"/>
              </a:solidFill>
            </a:endParaRPr>
          </a:p>
          <a:p>
            <a:endParaRPr lang="en-US" sz="2100" dirty="0"/>
          </a:p>
        </p:txBody>
      </p:sp>
    </p:spTree>
    <p:extLst>
      <p:ext uri="{BB962C8B-B14F-4D97-AF65-F5344CB8AC3E}">
        <p14:creationId xmlns:p14="http://schemas.microsoft.com/office/powerpoint/2010/main" val="30198257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19401"/>
            <a:ext cx="6872288" cy="376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3" name="Text Box 3"/>
          <p:cNvSpPr txBox="1">
            <a:spLocks noChangeArrowheads="1"/>
          </p:cNvSpPr>
          <p:nvPr/>
        </p:nvSpPr>
        <p:spPr bwMode="auto">
          <a:xfrm>
            <a:off x="2845548" y="0"/>
            <a:ext cx="455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C0000"/>
                </a:solidFill>
              </a:rPr>
              <a:t>The </a:t>
            </a:r>
            <a:r>
              <a:rPr lang="en-US" sz="3600" b="1" dirty="0" err="1">
                <a:solidFill>
                  <a:srgbClr val="CC0000"/>
                </a:solidFill>
              </a:rPr>
              <a:t>uname</a:t>
            </a:r>
            <a:r>
              <a:rPr lang="en-US" sz="3600" b="1" dirty="0">
                <a:solidFill>
                  <a:srgbClr val="CC0000"/>
                </a:solidFill>
              </a:rPr>
              <a:t> Command</a:t>
            </a:r>
          </a:p>
        </p:txBody>
      </p:sp>
      <p:sp>
        <p:nvSpPr>
          <p:cNvPr id="56324" name="Text Box 4"/>
          <p:cNvSpPr txBox="1">
            <a:spLocks noChangeArrowheads="1"/>
          </p:cNvSpPr>
          <p:nvPr/>
        </p:nvSpPr>
        <p:spPr bwMode="auto">
          <a:xfrm>
            <a:off x="197763" y="897835"/>
            <a:ext cx="11994237"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150000"/>
              </a:lnSpc>
              <a:spcBef>
                <a:spcPct val="50000"/>
              </a:spcBef>
              <a:buFont typeface="Arial" panose="020B0604020202020204" pitchFamily="34" charset="0"/>
              <a:buChar char="•"/>
            </a:pPr>
            <a:r>
              <a:rPr lang="en-US" sz="2200" dirty="0"/>
              <a:t>UNIX system stores data about itself. To see these data, we can use the </a:t>
            </a:r>
            <a:r>
              <a:rPr lang="en-US" sz="2200" dirty="0" err="1"/>
              <a:t>uname</a:t>
            </a:r>
            <a:r>
              <a:rPr lang="en-US" sz="2200" dirty="0"/>
              <a:t> command</a:t>
            </a:r>
            <a:r>
              <a:rPr lang="en-US" sz="2200" dirty="0" smtClean="0"/>
              <a:t>.</a:t>
            </a:r>
          </a:p>
          <a:p>
            <a:pPr marL="457200" indent="-457200" algn="just">
              <a:lnSpc>
                <a:spcPct val="150000"/>
              </a:lnSpc>
              <a:spcBef>
                <a:spcPct val="50000"/>
              </a:spcBef>
              <a:buFont typeface="Arial" panose="020B0604020202020204" pitchFamily="34" charset="0"/>
              <a:buChar char="•"/>
            </a:pPr>
            <a:r>
              <a:rPr lang="en-US" sz="2200" dirty="0" smtClean="0"/>
              <a:t>It Print machine information.</a:t>
            </a:r>
            <a:endParaRPr lang="en-US" sz="2200" dirty="0"/>
          </a:p>
        </p:txBody>
      </p:sp>
    </p:spTree>
    <p:extLst>
      <p:ext uri="{BB962C8B-B14F-4D97-AF65-F5344CB8AC3E}">
        <p14:creationId xmlns:p14="http://schemas.microsoft.com/office/powerpoint/2010/main" val="6790130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72062441"/>
              </p:ext>
            </p:extLst>
          </p:nvPr>
        </p:nvGraphicFramePr>
        <p:xfrm>
          <a:off x="2031999" y="1554552"/>
          <a:ext cx="5707271" cy="2857500"/>
        </p:xfrm>
        <a:graphic>
          <a:graphicData uri="http://schemas.openxmlformats.org/drawingml/2006/table">
            <a:tbl>
              <a:tblPr firstRow="1" bandRow="1">
                <a:tableStyleId>{5C22544A-7EE6-4342-B048-85BDC9FD1C3A}</a:tableStyleId>
              </a:tblPr>
              <a:tblGrid>
                <a:gridCol w="1161775">
                  <a:extLst>
                    <a:ext uri="{9D8B030D-6E8A-4147-A177-3AD203B41FA5}">
                      <a16:colId xmlns:a16="http://schemas.microsoft.com/office/drawing/2014/main" val="20000"/>
                    </a:ext>
                  </a:extLst>
                </a:gridCol>
                <a:gridCol w="4545496">
                  <a:extLst>
                    <a:ext uri="{9D8B030D-6E8A-4147-A177-3AD203B41FA5}">
                      <a16:colId xmlns:a16="http://schemas.microsoft.com/office/drawing/2014/main" val="20001"/>
                    </a:ext>
                  </a:extLst>
                </a:gridCol>
              </a:tblGrid>
              <a:tr h="370840">
                <a:tc>
                  <a:txBody>
                    <a:bodyPr/>
                    <a:lstStyle/>
                    <a:p>
                      <a:pPr>
                        <a:lnSpc>
                          <a:spcPct val="150000"/>
                        </a:lnSpc>
                      </a:pPr>
                      <a:r>
                        <a:rPr lang="en-US" sz="2100" dirty="0" smtClean="0"/>
                        <a:t>OPTION</a:t>
                      </a:r>
                      <a:endParaRPr lang="en-US" sz="2100" dirty="0"/>
                    </a:p>
                  </a:txBody>
                  <a:tcPr/>
                </a:tc>
                <a:tc>
                  <a:txBody>
                    <a:bodyPr/>
                    <a:lstStyle/>
                    <a:p>
                      <a:pPr>
                        <a:lnSpc>
                          <a:spcPct val="150000"/>
                        </a:lnSpc>
                      </a:pPr>
                      <a:r>
                        <a:rPr lang="en-US" sz="2100" dirty="0" smtClean="0"/>
                        <a:t>DESCRITION</a:t>
                      </a:r>
                      <a:endParaRPr lang="en-US" sz="2100" dirty="0"/>
                    </a:p>
                  </a:txBody>
                  <a:tcPr/>
                </a:tc>
                <a:extLst>
                  <a:ext uri="{0D108BD9-81ED-4DB2-BD59-A6C34878D82A}">
                    <a16:rowId xmlns:a16="http://schemas.microsoft.com/office/drawing/2014/main" val="10000"/>
                  </a:ext>
                </a:extLst>
              </a:tr>
              <a:tr h="370840">
                <a:tc>
                  <a:txBody>
                    <a:bodyPr/>
                    <a:lstStyle/>
                    <a:p>
                      <a:pPr>
                        <a:lnSpc>
                          <a:spcPct val="150000"/>
                        </a:lnSpc>
                      </a:pPr>
                      <a:r>
                        <a:rPr lang="en-US" sz="2100" dirty="0" smtClean="0"/>
                        <a:t>-a</a:t>
                      </a:r>
                      <a:endParaRPr lang="en-US" sz="2100" dirty="0"/>
                    </a:p>
                  </a:txBody>
                  <a:tcPr/>
                </a:tc>
                <a:tc>
                  <a:txBody>
                    <a:bodyPr/>
                    <a:lstStyle/>
                    <a:p>
                      <a:pPr>
                        <a:lnSpc>
                          <a:spcPct val="150000"/>
                        </a:lnSpc>
                      </a:pPr>
                      <a:r>
                        <a:rPr lang="en-US" sz="2100" dirty="0" smtClean="0"/>
                        <a:t>Print</a:t>
                      </a:r>
                      <a:r>
                        <a:rPr lang="en-US" sz="2100" baseline="0" dirty="0" smtClean="0"/>
                        <a:t> all information</a:t>
                      </a:r>
                      <a:endParaRPr lang="en-US" sz="2100" dirty="0"/>
                    </a:p>
                  </a:txBody>
                  <a:tcPr/>
                </a:tc>
                <a:extLst>
                  <a:ext uri="{0D108BD9-81ED-4DB2-BD59-A6C34878D82A}">
                    <a16:rowId xmlns:a16="http://schemas.microsoft.com/office/drawing/2014/main" val="10001"/>
                  </a:ext>
                </a:extLst>
              </a:tr>
              <a:tr h="370840">
                <a:tc>
                  <a:txBody>
                    <a:bodyPr/>
                    <a:lstStyle/>
                    <a:p>
                      <a:pPr>
                        <a:lnSpc>
                          <a:spcPct val="150000"/>
                        </a:lnSpc>
                      </a:pPr>
                      <a:r>
                        <a:rPr lang="en-US" sz="2100" dirty="0" smtClean="0"/>
                        <a:t>-n</a:t>
                      </a:r>
                      <a:endParaRPr lang="en-US" sz="2100" dirty="0"/>
                    </a:p>
                  </a:txBody>
                  <a:tcPr/>
                </a:tc>
                <a:tc>
                  <a:txBody>
                    <a:bodyPr/>
                    <a:lstStyle/>
                    <a:p>
                      <a:pPr>
                        <a:lnSpc>
                          <a:spcPct val="150000"/>
                        </a:lnSpc>
                      </a:pPr>
                      <a:r>
                        <a:rPr lang="en-US" sz="2100" dirty="0" smtClean="0"/>
                        <a:t>Print network node hostname</a:t>
                      </a:r>
                      <a:endParaRPr lang="en-US" sz="2100" dirty="0"/>
                    </a:p>
                  </a:txBody>
                  <a:tcPr/>
                </a:tc>
                <a:extLst>
                  <a:ext uri="{0D108BD9-81ED-4DB2-BD59-A6C34878D82A}">
                    <a16:rowId xmlns:a16="http://schemas.microsoft.com/office/drawing/2014/main" val="10002"/>
                  </a:ext>
                </a:extLst>
              </a:tr>
              <a:tr h="370840">
                <a:tc>
                  <a:txBody>
                    <a:bodyPr/>
                    <a:lstStyle/>
                    <a:p>
                      <a:pPr>
                        <a:lnSpc>
                          <a:spcPct val="150000"/>
                        </a:lnSpc>
                      </a:pPr>
                      <a:r>
                        <a:rPr lang="en-US" sz="2100" dirty="0" smtClean="0"/>
                        <a:t>-s</a:t>
                      </a:r>
                      <a:endParaRPr lang="en-US" sz="2100" dirty="0"/>
                    </a:p>
                  </a:txBody>
                  <a:tcPr/>
                </a:tc>
                <a:tc>
                  <a:txBody>
                    <a:bodyPr/>
                    <a:lstStyle/>
                    <a:p>
                      <a:pPr>
                        <a:lnSpc>
                          <a:spcPct val="150000"/>
                        </a:lnSpc>
                      </a:pPr>
                      <a:r>
                        <a:rPr lang="en-US" sz="2100" dirty="0" smtClean="0"/>
                        <a:t>Print kernel name</a:t>
                      </a:r>
                      <a:endParaRPr lang="en-US" sz="2100" dirty="0"/>
                    </a:p>
                  </a:txBody>
                  <a:tcPr/>
                </a:tc>
                <a:extLst>
                  <a:ext uri="{0D108BD9-81ED-4DB2-BD59-A6C34878D82A}">
                    <a16:rowId xmlns:a16="http://schemas.microsoft.com/office/drawing/2014/main" val="10003"/>
                  </a:ext>
                </a:extLst>
              </a:tr>
              <a:tr h="370840">
                <a:tc>
                  <a:txBody>
                    <a:bodyPr/>
                    <a:lstStyle/>
                    <a:p>
                      <a:pPr>
                        <a:lnSpc>
                          <a:spcPct val="150000"/>
                        </a:lnSpc>
                      </a:pPr>
                      <a:r>
                        <a:rPr lang="en-US" sz="2100" dirty="0" smtClean="0"/>
                        <a:t>-r</a:t>
                      </a:r>
                      <a:endParaRPr lang="en-US" sz="2100" dirty="0"/>
                    </a:p>
                  </a:txBody>
                  <a:tcPr/>
                </a:tc>
                <a:tc>
                  <a:txBody>
                    <a:bodyPr/>
                    <a:lstStyle/>
                    <a:p>
                      <a:pPr>
                        <a:lnSpc>
                          <a:spcPct val="150000"/>
                        </a:lnSpc>
                      </a:pPr>
                      <a:r>
                        <a:rPr lang="en-US" sz="2100" dirty="0" smtClean="0"/>
                        <a:t>Print kernel release</a:t>
                      </a:r>
                      <a:endParaRPr lang="en-US" sz="21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942826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612" y="4258996"/>
            <a:ext cx="6008688"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7" name="Text Box 3"/>
          <p:cNvSpPr txBox="1">
            <a:spLocks noChangeArrowheads="1"/>
          </p:cNvSpPr>
          <p:nvPr/>
        </p:nvSpPr>
        <p:spPr bwMode="auto">
          <a:xfrm>
            <a:off x="2866706" y="240089"/>
            <a:ext cx="3512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C0000"/>
                </a:solidFill>
              </a:rPr>
              <a:t>The </a:t>
            </a:r>
            <a:r>
              <a:rPr lang="en-US" sz="3600" b="1" dirty="0" err="1">
                <a:solidFill>
                  <a:srgbClr val="CC0000"/>
                </a:solidFill>
              </a:rPr>
              <a:t>bc</a:t>
            </a:r>
            <a:r>
              <a:rPr lang="en-US" sz="3600" b="1" dirty="0">
                <a:solidFill>
                  <a:srgbClr val="CC0000"/>
                </a:solidFill>
              </a:rPr>
              <a:t> Command</a:t>
            </a:r>
          </a:p>
        </p:txBody>
      </p:sp>
      <p:sp>
        <p:nvSpPr>
          <p:cNvPr id="57348" name="Text Box 4"/>
          <p:cNvSpPr txBox="1">
            <a:spLocks noChangeArrowheads="1"/>
          </p:cNvSpPr>
          <p:nvPr/>
        </p:nvSpPr>
        <p:spPr bwMode="auto">
          <a:xfrm>
            <a:off x="206936" y="1141547"/>
            <a:ext cx="1047044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Arial" panose="020B0604020202020204" pitchFamily="34" charset="0"/>
              <a:buChar char="•"/>
            </a:pPr>
            <a:r>
              <a:rPr lang="en-US" sz="2000" dirty="0" err="1"/>
              <a:t>bc</a:t>
            </a:r>
            <a:r>
              <a:rPr lang="en-US" sz="2000" dirty="0"/>
              <a:t> command turns UNIX into a calculator.</a:t>
            </a:r>
          </a:p>
          <a:p>
            <a:pPr marL="342900" indent="-342900" algn="just">
              <a:lnSpc>
                <a:spcPct val="150000"/>
              </a:lnSpc>
              <a:spcBef>
                <a:spcPct val="50000"/>
              </a:spcBef>
              <a:buFont typeface="Arial" panose="020B0604020202020204" pitchFamily="34" charset="0"/>
              <a:buChar char="•"/>
            </a:pPr>
            <a:r>
              <a:rPr lang="en-US" sz="2000" dirty="0"/>
              <a:t>To terminate it, we key </a:t>
            </a:r>
            <a:r>
              <a:rPr lang="en-US" sz="2000" dirty="0" err="1"/>
              <a:t>ctrl+d</a:t>
            </a:r>
            <a:r>
              <a:rPr lang="en-US" sz="2000" dirty="0"/>
              <a:t>.</a:t>
            </a:r>
          </a:p>
          <a:p>
            <a:pPr marL="342900" indent="-342900" algn="just">
              <a:lnSpc>
                <a:spcPct val="150000"/>
              </a:lnSpc>
              <a:spcBef>
                <a:spcPct val="50000"/>
              </a:spcBef>
              <a:buFont typeface="Arial" panose="020B0604020202020204" pitchFamily="34" charset="0"/>
              <a:buChar char="•"/>
            </a:pPr>
            <a:r>
              <a:rPr lang="en-US" sz="2000" dirty="0"/>
              <a:t>scale expression sets the number of digits after the decimal point.</a:t>
            </a:r>
          </a:p>
          <a:p>
            <a:pPr marL="342900" indent="-342900" algn="just">
              <a:lnSpc>
                <a:spcPct val="150000"/>
              </a:lnSpc>
              <a:spcBef>
                <a:spcPct val="50000"/>
              </a:spcBef>
              <a:buFont typeface="Arial" panose="020B0604020202020204" pitchFamily="34" charset="0"/>
              <a:buChar char="•"/>
            </a:pPr>
            <a:r>
              <a:rPr lang="en-US" sz="2000" dirty="0"/>
              <a:t>The base of the calculation can be changed by setting the input base (</a:t>
            </a:r>
            <a:r>
              <a:rPr lang="en-US" sz="2000" dirty="0" err="1"/>
              <a:t>ibase</a:t>
            </a:r>
            <a:r>
              <a:rPr lang="en-US" sz="2000" dirty="0"/>
              <a:t>) and the output base (</a:t>
            </a:r>
            <a:r>
              <a:rPr lang="en-US" sz="2000" dirty="0" err="1"/>
              <a:t>obase</a:t>
            </a:r>
            <a:r>
              <a:rPr lang="en-US" sz="2000" dirty="0"/>
              <a:t>). </a:t>
            </a:r>
          </a:p>
        </p:txBody>
      </p:sp>
    </p:spTree>
    <p:extLst>
      <p:ext uri="{BB962C8B-B14F-4D97-AF65-F5344CB8AC3E}">
        <p14:creationId xmlns:p14="http://schemas.microsoft.com/office/powerpoint/2010/main" val="788346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0578" y="0"/>
            <a:ext cx="2450179" cy="649357"/>
          </a:xfrm>
        </p:spPr>
        <p:txBody>
          <a:bodyPr>
            <a:normAutofit/>
          </a:bodyPr>
          <a:lstStyle/>
          <a:p>
            <a:r>
              <a:rPr lang="en-US" sz="3200" b="1" dirty="0" smtClean="0">
                <a:solidFill>
                  <a:srgbClr val="C00000"/>
                </a:solidFill>
              </a:rPr>
              <a:t>Continue…</a:t>
            </a:r>
            <a:endParaRPr lang="en-US" sz="3200" b="1" dirty="0">
              <a:solidFill>
                <a:srgbClr val="C00000"/>
              </a:solidFill>
            </a:endParaRPr>
          </a:p>
        </p:txBody>
      </p:sp>
      <p:sp>
        <p:nvSpPr>
          <p:cNvPr id="3" name="Content Placeholder 2"/>
          <p:cNvSpPr>
            <a:spLocks noGrp="1"/>
          </p:cNvSpPr>
          <p:nvPr>
            <p:ph idx="1"/>
          </p:nvPr>
        </p:nvSpPr>
        <p:spPr>
          <a:xfrm>
            <a:off x="332778" y="769111"/>
            <a:ext cx="11090596" cy="5724454"/>
          </a:xfrm>
        </p:spPr>
        <p:txBody>
          <a:bodyPr>
            <a:normAutofit/>
          </a:bodyPr>
          <a:lstStyle/>
          <a:p>
            <a:r>
              <a:rPr lang="en-US" sz="2100" dirty="0" smtClean="0">
                <a:solidFill>
                  <a:schemeClr val="tx1"/>
                </a:solidFill>
              </a:rPr>
              <a:t>When invoked without arguments, the input has to be keyed in , each line  terminate.</a:t>
            </a:r>
          </a:p>
          <a:p>
            <a:pPr marL="0" indent="0">
              <a:buNone/>
            </a:pPr>
            <a:r>
              <a:rPr lang="en-US" sz="2100" dirty="0" smtClean="0">
                <a:solidFill>
                  <a:schemeClr val="tx1"/>
                </a:solidFill>
              </a:rPr>
              <a:t>  </a:t>
            </a:r>
            <a:r>
              <a:rPr lang="en-US" sz="2100" dirty="0" smtClean="0">
                <a:solidFill>
                  <a:srgbClr val="0070C0"/>
                </a:solidFill>
              </a:rPr>
              <a:t>  $ </a:t>
            </a:r>
            <a:r>
              <a:rPr lang="en-US" sz="2100" dirty="0" err="1" smtClean="0">
                <a:solidFill>
                  <a:srgbClr val="0070C0"/>
                </a:solidFill>
              </a:rPr>
              <a:t>bc</a:t>
            </a:r>
            <a:endParaRPr lang="en-US" sz="2100" dirty="0" smtClean="0">
              <a:solidFill>
                <a:srgbClr val="0070C0"/>
              </a:solidFill>
            </a:endParaRPr>
          </a:p>
          <a:p>
            <a:pPr marL="0" indent="0">
              <a:buNone/>
            </a:pPr>
            <a:r>
              <a:rPr lang="en-US" sz="2100" dirty="0" smtClean="0">
                <a:solidFill>
                  <a:srgbClr val="0070C0"/>
                </a:solidFill>
              </a:rPr>
              <a:t>    12 + 5				Display valued after completion</a:t>
            </a:r>
          </a:p>
          <a:p>
            <a:pPr marL="0" indent="0">
              <a:buNone/>
            </a:pPr>
            <a:r>
              <a:rPr lang="en-US" sz="2100" dirty="0" smtClean="0">
                <a:solidFill>
                  <a:srgbClr val="0070C0"/>
                </a:solidFill>
              </a:rPr>
              <a:t>    17   &lt;ctrl + d&gt;</a:t>
            </a:r>
          </a:p>
          <a:p>
            <a:pPr marL="0" indent="0">
              <a:buNone/>
            </a:pPr>
            <a:r>
              <a:rPr lang="en-US" sz="2100" dirty="0" smtClean="0">
                <a:solidFill>
                  <a:srgbClr val="0070C0"/>
                </a:solidFill>
              </a:rPr>
              <a:t>    $</a:t>
            </a:r>
          </a:p>
          <a:p>
            <a:r>
              <a:rPr lang="en-US" sz="2100" dirty="0" smtClean="0">
                <a:solidFill>
                  <a:schemeClr val="tx1"/>
                </a:solidFill>
              </a:rPr>
              <a:t>We can also use “</a:t>
            </a:r>
            <a:r>
              <a:rPr lang="en-US" sz="2100" dirty="0" err="1" smtClean="0">
                <a:solidFill>
                  <a:schemeClr val="tx1"/>
                </a:solidFill>
              </a:rPr>
              <a:t>bc</a:t>
            </a:r>
            <a:r>
              <a:rPr lang="en-US" sz="2100" dirty="0" smtClean="0">
                <a:solidFill>
                  <a:schemeClr val="tx1"/>
                </a:solidFill>
              </a:rPr>
              <a:t>” to perform the calculation together</a:t>
            </a:r>
          </a:p>
          <a:p>
            <a:pPr marL="0" indent="0">
              <a:buNone/>
            </a:pPr>
            <a:r>
              <a:rPr lang="en-US" sz="2100" dirty="0" smtClean="0">
                <a:solidFill>
                  <a:schemeClr val="tx1"/>
                </a:solidFill>
              </a:rPr>
              <a:t>    </a:t>
            </a:r>
            <a:r>
              <a:rPr lang="en-US" sz="2100" dirty="0" smtClean="0">
                <a:solidFill>
                  <a:srgbClr val="0070C0"/>
                </a:solidFill>
              </a:rPr>
              <a:t>12 * 12 ; 2^3 </a:t>
            </a:r>
          </a:p>
          <a:p>
            <a:pPr marL="0" indent="0">
              <a:buNone/>
            </a:pPr>
            <a:r>
              <a:rPr lang="en-US" sz="2100" dirty="0" smtClean="0">
                <a:solidFill>
                  <a:srgbClr val="0070C0"/>
                </a:solidFill>
              </a:rPr>
              <a:t>    144</a:t>
            </a:r>
          </a:p>
          <a:p>
            <a:pPr marL="0" indent="0">
              <a:buNone/>
            </a:pPr>
            <a:r>
              <a:rPr lang="en-US" sz="2100" dirty="0" smtClean="0">
                <a:solidFill>
                  <a:srgbClr val="0070C0"/>
                </a:solidFill>
              </a:rPr>
              <a:t>    8</a:t>
            </a:r>
          </a:p>
          <a:p>
            <a:r>
              <a:rPr lang="en-US" sz="2100" dirty="0" smtClean="0">
                <a:solidFill>
                  <a:schemeClr val="tx1"/>
                </a:solidFill>
              </a:rPr>
              <a:t>When we divide two number, output will be truncated</a:t>
            </a:r>
          </a:p>
          <a:p>
            <a:pPr marL="0" indent="0">
              <a:buNone/>
            </a:pPr>
            <a:r>
              <a:rPr lang="en-US" sz="2100" dirty="0" smtClean="0">
                <a:solidFill>
                  <a:schemeClr val="tx1"/>
                </a:solidFill>
              </a:rPr>
              <a:t>    </a:t>
            </a:r>
            <a:r>
              <a:rPr lang="en-US" sz="2100" dirty="0" smtClean="0">
                <a:solidFill>
                  <a:srgbClr val="0070C0"/>
                </a:solidFill>
              </a:rPr>
              <a:t>9 /5</a:t>
            </a:r>
          </a:p>
          <a:p>
            <a:pPr marL="0" indent="0">
              <a:buNone/>
            </a:pPr>
            <a:r>
              <a:rPr lang="en-US" sz="2100" dirty="0" smtClean="0">
                <a:solidFill>
                  <a:srgbClr val="0070C0"/>
                </a:solidFill>
              </a:rPr>
              <a:t>    1</a:t>
            </a:r>
          </a:p>
        </p:txBody>
      </p:sp>
    </p:spTree>
    <p:extLst>
      <p:ext uri="{BB962C8B-B14F-4D97-AF65-F5344CB8AC3E}">
        <p14:creationId xmlns:p14="http://schemas.microsoft.com/office/powerpoint/2010/main" val="25895422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3709" y="0"/>
            <a:ext cx="2383918" cy="715617"/>
          </a:xfrm>
        </p:spPr>
        <p:txBody>
          <a:bodyPr>
            <a:normAutofit fontScale="90000"/>
          </a:bodyPr>
          <a:lstStyle/>
          <a:p>
            <a:r>
              <a:rPr lang="en-US" b="1" dirty="0" smtClean="0">
                <a:solidFill>
                  <a:srgbClr val="C00000"/>
                </a:solidFill>
              </a:rPr>
              <a:t>Continue…</a:t>
            </a:r>
            <a:endParaRPr lang="en-US" b="1" dirty="0">
              <a:solidFill>
                <a:srgbClr val="C00000"/>
              </a:solidFill>
            </a:endParaRPr>
          </a:p>
        </p:txBody>
      </p:sp>
      <p:sp>
        <p:nvSpPr>
          <p:cNvPr id="3" name="Content Placeholder 2"/>
          <p:cNvSpPr>
            <a:spLocks noGrp="1"/>
          </p:cNvSpPr>
          <p:nvPr>
            <p:ph idx="1"/>
          </p:nvPr>
        </p:nvSpPr>
        <p:spPr>
          <a:xfrm>
            <a:off x="306273" y="715617"/>
            <a:ext cx="11329136" cy="5857461"/>
          </a:xfrm>
        </p:spPr>
        <p:txBody>
          <a:bodyPr>
            <a:normAutofit fontScale="92500"/>
          </a:bodyPr>
          <a:lstStyle/>
          <a:p>
            <a:pPr algn="just">
              <a:lnSpc>
                <a:spcPct val="150000"/>
              </a:lnSpc>
            </a:pPr>
            <a:r>
              <a:rPr lang="en-US" sz="2100" dirty="0" smtClean="0">
                <a:solidFill>
                  <a:schemeClr val="tx1"/>
                </a:solidFill>
              </a:rPr>
              <a:t>We have to set “scale” to the number of digits of precision before we perform division</a:t>
            </a:r>
          </a:p>
          <a:p>
            <a:pPr marL="0" indent="0" algn="just">
              <a:lnSpc>
                <a:spcPct val="150000"/>
              </a:lnSpc>
              <a:buNone/>
            </a:pPr>
            <a:r>
              <a:rPr lang="en-US" sz="2100" dirty="0" smtClean="0">
                <a:solidFill>
                  <a:schemeClr val="tx1"/>
                </a:solidFill>
              </a:rPr>
              <a:t>	</a:t>
            </a:r>
            <a:r>
              <a:rPr lang="en-US" sz="2100" dirty="0" smtClean="0">
                <a:solidFill>
                  <a:srgbClr val="7030A0"/>
                </a:solidFill>
              </a:rPr>
              <a:t>$ </a:t>
            </a:r>
            <a:r>
              <a:rPr lang="en-US" sz="2100" dirty="0" err="1" smtClean="0">
                <a:solidFill>
                  <a:srgbClr val="7030A0"/>
                </a:solidFill>
              </a:rPr>
              <a:t>bc</a:t>
            </a:r>
            <a:endParaRPr lang="en-US" sz="2100" dirty="0" smtClean="0">
              <a:solidFill>
                <a:srgbClr val="7030A0"/>
              </a:solidFill>
            </a:endParaRPr>
          </a:p>
          <a:p>
            <a:pPr marL="0" indent="0" algn="just">
              <a:lnSpc>
                <a:spcPct val="150000"/>
              </a:lnSpc>
              <a:buNone/>
            </a:pPr>
            <a:r>
              <a:rPr lang="en-US" sz="2100" dirty="0" smtClean="0">
                <a:solidFill>
                  <a:srgbClr val="7030A0"/>
                </a:solidFill>
              </a:rPr>
              <a:t>	Scale  = 2</a:t>
            </a:r>
          </a:p>
          <a:p>
            <a:pPr marL="0" indent="0" algn="just">
              <a:lnSpc>
                <a:spcPct val="150000"/>
              </a:lnSpc>
              <a:buNone/>
            </a:pPr>
            <a:r>
              <a:rPr lang="en-US" sz="2100" dirty="0" smtClean="0">
                <a:solidFill>
                  <a:srgbClr val="7030A0"/>
                </a:solidFill>
              </a:rPr>
              <a:t>	27/7</a:t>
            </a:r>
          </a:p>
          <a:p>
            <a:pPr marL="0" indent="0" algn="just">
              <a:lnSpc>
                <a:spcPct val="150000"/>
              </a:lnSpc>
              <a:buNone/>
            </a:pPr>
            <a:r>
              <a:rPr lang="en-US" sz="2100" dirty="0" smtClean="0">
                <a:solidFill>
                  <a:srgbClr val="7030A0"/>
                </a:solidFill>
              </a:rPr>
              <a:t>	2.42       # actual result is 2.42857 but we set scale = 2</a:t>
            </a:r>
          </a:p>
          <a:p>
            <a:pPr algn="just">
              <a:lnSpc>
                <a:spcPct val="150000"/>
              </a:lnSpc>
            </a:pPr>
            <a:r>
              <a:rPr lang="en-US" sz="2100" dirty="0" smtClean="0">
                <a:solidFill>
                  <a:schemeClr val="tx1"/>
                </a:solidFill>
              </a:rPr>
              <a:t>“</a:t>
            </a:r>
            <a:r>
              <a:rPr lang="en-US" sz="2100" dirty="0" err="1" smtClean="0">
                <a:solidFill>
                  <a:schemeClr val="tx1"/>
                </a:solidFill>
              </a:rPr>
              <a:t>bc</a:t>
            </a:r>
            <a:r>
              <a:rPr lang="en-US" sz="2100" dirty="0" smtClean="0">
                <a:solidFill>
                  <a:schemeClr val="tx1"/>
                </a:solidFill>
              </a:rPr>
              <a:t>” comes useful when converting numbers from one base to the others using “</a:t>
            </a:r>
            <a:r>
              <a:rPr lang="en-US" sz="2100" dirty="0" err="1" smtClean="0">
                <a:solidFill>
                  <a:schemeClr val="tx1"/>
                </a:solidFill>
              </a:rPr>
              <a:t>ibase</a:t>
            </a:r>
            <a:r>
              <a:rPr lang="en-US" sz="2100" dirty="0" smtClean="0">
                <a:solidFill>
                  <a:schemeClr val="tx1"/>
                </a:solidFill>
              </a:rPr>
              <a:t> (input base) ”. It is useful when setting IP address in network , we need to convert binary number to decimal. </a:t>
            </a:r>
          </a:p>
          <a:p>
            <a:pPr marL="0" indent="0" algn="just">
              <a:lnSpc>
                <a:spcPct val="150000"/>
              </a:lnSpc>
              <a:buNone/>
            </a:pPr>
            <a:r>
              <a:rPr lang="en-US" sz="2100" dirty="0" smtClean="0">
                <a:solidFill>
                  <a:schemeClr val="tx1"/>
                </a:solidFill>
              </a:rPr>
              <a:t>	</a:t>
            </a:r>
            <a:r>
              <a:rPr lang="en-US" sz="2100" dirty="0" err="1" smtClean="0">
                <a:solidFill>
                  <a:srgbClr val="7030A0"/>
                </a:solidFill>
              </a:rPr>
              <a:t>Ibase</a:t>
            </a:r>
            <a:r>
              <a:rPr lang="en-US" sz="2100" dirty="0" smtClean="0">
                <a:solidFill>
                  <a:srgbClr val="7030A0"/>
                </a:solidFill>
              </a:rPr>
              <a:t>=2</a:t>
            </a:r>
          </a:p>
          <a:p>
            <a:pPr marL="0" indent="0" algn="just">
              <a:lnSpc>
                <a:spcPct val="150000"/>
              </a:lnSpc>
              <a:buNone/>
            </a:pPr>
            <a:r>
              <a:rPr lang="en-US" sz="2100" dirty="0" smtClean="0">
                <a:solidFill>
                  <a:srgbClr val="7030A0"/>
                </a:solidFill>
              </a:rPr>
              <a:t>	11001010</a:t>
            </a:r>
          </a:p>
          <a:p>
            <a:pPr marL="0" indent="0" algn="just">
              <a:lnSpc>
                <a:spcPct val="150000"/>
              </a:lnSpc>
              <a:buNone/>
            </a:pPr>
            <a:r>
              <a:rPr lang="en-US" sz="2100" dirty="0" smtClean="0">
                <a:solidFill>
                  <a:srgbClr val="7030A0"/>
                </a:solidFill>
              </a:rPr>
              <a:t>	202</a:t>
            </a:r>
            <a:endParaRPr lang="en-US" sz="2100" dirty="0">
              <a:solidFill>
                <a:srgbClr val="7030A0"/>
              </a:solidFill>
            </a:endParaRPr>
          </a:p>
        </p:txBody>
      </p:sp>
    </p:spTree>
    <p:extLst>
      <p:ext uri="{BB962C8B-B14F-4D97-AF65-F5344CB8AC3E}">
        <p14:creationId xmlns:p14="http://schemas.microsoft.com/office/powerpoint/2010/main" val="3167025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3709" y="0"/>
            <a:ext cx="2383918" cy="715617"/>
          </a:xfrm>
        </p:spPr>
        <p:txBody>
          <a:bodyPr>
            <a:normAutofit fontScale="90000"/>
          </a:bodyPr>
          <a:lstStyle/>
          <a:p>
            <a:r>
              <a:rPr lang="en-US" b="1" dirty="0" smtClean="0">
                <a:solidFill>
                  <a:srgbClr val="C00000"/>
                </a:solidFill>
              </a:rPr>
              <a:t>Continue…</a:t>
            </a:r>
            <a:endParaRPr lang="en-US" b="1" dirty="0">
              <a:solidFill>
                <a:srgbClr val="C00000"/>
              </a:solidFill>
            </a:endParaRPr>
          </a:p>
        </p:txBody>
      </p:sp>
      <p:sp>
        <p:nvSpPr>
          <p:cNvPr id="3" name="Content Placeholder 2"/>
          <p:cNvSpPr>
            <a:spLocks noGrp="1"/>
          </p:cNvSpPr>
          <p:nvPr>
            <p:ph idx="1"/>
          </p:nvPr>
        </p:nvSpPr>
        <p:spPr>
          <a:xfrm>
            <a:off x="306273" y="715617"/>
            <a:ext cx="11329136" cy="5857461"/>
          </a:xfrm>
        </p:spPr>
        <p:txBody>
          <a:bodyPr>
            <a:normAutofit lnSpcReduction="10000"/>
          </a:bodyPr>
          <a:lstStyle/>
          <a:p>
            <a:pPr algn="just">
              <a:lnSpc>
                <a:spcPct val="150000"/>
              </a:lnSpc>
            </a:pPr>
            <a:r>
              <a:rPr lang="en-US" sz="2100" dirty="0" smtClean="0">
                <a:solidFill>
                  <a:schemeClr val="tx1"/>
                </a:solidFill>
              </a:rPr>
              <a:t>The reverse is also possible using “</a:t>
            </a:r>
            <a:r>
              <a:rPr lang="en-US" sz="2100" dirty="0" err="1" smtClean="0">
                <a:solidFill>
                  <a:schemeClr val="tx1"/>
                </a:solidFill>
              </a:rPr>
              <a:t>obase</a:t>
            </a:r>
            <a:r>
              <a:rPr lang="en-US" sz="2100" dirty="0" smtClean="0">
                <a:solidFill>
                  <a:schemeClr val="tx1"/>
                </a:solidFill>
              </a:rPr>
              <a:t>”</a:t>
            </a:r>
          </a:p>
          <a:p>
            <a:pPr marL="0" indent="0" algn="just">
              <a:lnSpc>
                <a:spcPct val="150000"/>
              </a:lnSpc>
              <a:buNone/>
            </a:pPr>
            <a:r>
              <a:rPr lang="en-US" sz="2100" dirty="0" smtClean="0">
                <a:solidFill>
                  <a:schemeClr val="tx1"/>
                </a:solidFill>
              </a:rPr>
              <a:t>	</a:t>
            </a:r>
            <a:r>
              <a:rPr lang="en-US" sz="2100" dirty="0" err="1">
                <a:solidFill>
                  <a:srgbClr val="7030A0"/>
                </a:solidFill>
              </a:rPr>
              <a:t>o</a:t>
            </a:r>
            <a:r>
              <a:rPr lang="en-US" sz="2100" dirty="0" err="1" smtClean="0">
                <a:solidFill>
                  <a:srgbClr val="7030A0"/>
                </a:solidFill>
              </a:rPr>
              <a:t>base</a:t>
            </a:r>
            <a:r>
              <a:rPr lang="en-US" sz="2100" dirty="0" smtClean="0">
                <a:solidFill>
                  <a:srgbClr val="7030A0"/>
                </a:solidFill>
              </a:rPr>
              <a:t>=2</a:t>
            </a:r>
          </a:p>
          <a:p>
            <a:pPr marL="0" indent="0" algn="just">
              <a:lnSpc>
                <a:spcPct val="150000"/>
              </a:lnSpc>
              <a:buNone/>
            </a:pPr>
            <a:r>
              <a:rPr lang="en-US" sz="2100" dirty="0" smtClean="0">
                <a:solidFill>
                  <a:srgbClr val="7030A0"/>
                </a:solidFill>
              </a:rPr>
              <a:t>	202</a:t>
            </a:r>
          </a:p>
          <a:p>
            <a:pPr marL="0" indent="0" algn="just">
              <a:lnSpc>
                <a:spcPct val="150000"/>
              </a:lnSpc>
              <a:buNone/>
            </a:pPr>
            <a:r>
              <a:rPr lang="en-US" sz="2100" dirty="0">
                <a:solidFill>
                  <a:srgbClr val="7030A0"/>
                </a:solidFill>
              </a:rPr>
              <a:t>	</a:t>
            </a:r>
            <a:r>
              <a:rPr lang="en-US" sz="2100" dirty="0" smtClean="0">
                <a:solidFill>
                  <a:srgbClr val="7030A0"/>
                </a:solidFill>
              </a:rPr>
              <a:t>11001010</a:t>
            </a:r>
          </a:p>
          <a:p>
            <a:pPr algn="just">
              <a:lnSpc>
                <a:spcPct val="150000"/>
              </a:lnSpc>
            </a:pPr>
            <a:r>
              <a:rPr lang="en-US" sz="2100" dirty="0" smtClean="0">
                <a:solidFill>
                  <a:schemeClr val="tx1"/>
                </a:solidFill>
              </a:rPr>
              <a:t>“</a:t>
            </a:r>
            <a:r>
              <a:rPr lang="en-US" sz="2100" dirty="0" err="1" smtClean="0">
                <a:solidFill>
                  <a:schemeClr val="tx1"/>
                </a:solidFill>
              </a:rPr>
              <a:t>bc</a:t>
            </a:r>
            <a:r>
              <a:rPr lang="en-US" sz="2100" dirty="0" smtClean="0">
                <a:solidFill>
                  <a:schemeClr val="tx1"/>
                </a:solidFill>
              </a:rPr>
              <a:t>” can also used with variables that retain their values until you exit the program.</a:t>
            </a:r>
          </a:p>
          <a:p>
            <a:pPr algn="just">
              <a:lnSpc>
                <a:spcPct val="150000"/>
              </a:lnSpc>
            </a:pPr>
            <a:r>
              <a:rPr lang="en-US" sz="2100" dirty="0" smtClean="0">
                <a:solidFill>
                  <a:schemeClr val="tx1"/>
                </a:solidFill>
              </a:rPr>
              <a:t>“</a:t>
            </a:r>
            <a:r>
              <a:rPr lang="en-US" sz="2100" dirty="0" err="1" smtClean="0">
                <a:solidFill>
                  <a:schemeClr val="tx1"/>
                </a:solidFill>
              </a:rPr>
              <a:t>bc</a:t>
            </a:r>
            <a:r>
              <a:rPr lang="en-US" sz="2100" dirty="0" smtClean="0">
                <a:solidFill>
                  <a:schemeClr val="tx1"/>
                </a:solidFill>
              </a:rPr>
              <a:t>” support single lowercase letters.</a:t>
            </a:r>
          </a:p>
          <a:p>
            <a:pPr marL="0" indent="0" algn="just">
              <a:lnSpc>
                <a:spcPct val="150000"/>
              </a:lnSpc>
              <a:buNone/>
            </a:pPr>
            <a:r>
              <a:rPr lang="en-US" sz="2100" dirty="0" smtClean="0">
                <a:solidFill>
                  <a:srgbClr val="7030A0"/>
                </a:solidFill>
              </a:rPr>
              <a:t>	x=3;y=4;z=5;</a:t>
            </a:r>
          </a:p>
          <a:p>
            <a:pPr marL="0" indent="0" algn="just">
              <a:lnSpc>
                <a:spcPct val="150000"/>
              </a:lnSpc>
              <a:buNone/>
            </a:pPr>
            <a:r>
              <a:rPr lang="en-US" sz="2100" dirty="0" smtClean="0">
                <a:solidFill>
                  <a:srgbClr val="7030A0"/>
                </a:solidFill>
              </a:rPr>
              <a:t>	P=</a:t>
            </a:r>
            <a:r>
              <a:rPr lang="en-US" sz="2100" dirty="0" err="1" smtClean="0">
                <a:solidFill>
                  <a:srgbClr val="7030A0"/>
                </a:solidFill>
              </a:rPr>
              <a:t>x+y+z</a:t>
            </a:r>
            <a:endParaRPr lang="en-US" sz="2100" dirty="0" smtClean="0">
              <a:solidFill>
                <a:srgbClr val="7030A0"/>
              </a:solidFill>
            </a:endParaRPr>
          </a:p>
          <a:p>
            <a:pPr marL="0" indent="0" algn="just">
              <a:lnSpc>
                <a:spcPct val="150000"/>
              </a:lnSpc>
              <a:buNone/>
            </a:pPr>
            <a:r>
              <a:rPr lang="en-US" sz="2100" dirty="0" smtClean="0">
                <a:solidFill>
                  <a:srgbClr val="7030A0"/>
                </a:solidFill>
              </a:rPr>
              <a:t>	P</a:t>
            </a:r>
          </a:p>
          <a:p>
            <a:pPr marL="0" indent="0" algn="just">
              <a:lnSpc>
                <a:spcPct val="150000"/>
              </a:lnSpc>
              <a:buNone/>
            </a:pPr>
            <a:r>
              <a:rPr lang="en-US" sz="2100" dirty="0" smtClean="0">
                <a:solidFill>
                  <a:srgbClr val="7030A0"/>
                </a:solidFill>
              </a:rPr>
              <a:t>	12</a:t>
            </a:r>
            <a:endParaRPr lang="en-US" sz="2100" dirty="0">
              <a:solidFill>
                <a:srgbClr val="7030A0"/>
              </a:solidFill>
            </a:endParaRPr>
          </a:p>
          <a:p>
            <a:pPr marL="0" indent="0" algn="just">
              <a:lnSpc>
                <a:spcPct val="150000"/>
              </a:lnSpc>
              <a:buNone/>
            </a:pPr>
            <a:endParaRPr lang="en-US" sz="2100" dirty="0">
              <a:solidFill>
                <a:srgbClr val="7030A0"/>
              </a:solidFill>
            </a:endParaRPr>
          </a:p>
        </p:txBody>
      </p:sp>
    </p:spTree>
    <p:extLst>
      <p:ext uri="{BB962C8B-B14F-4D97-AF65-F5344CB8AC3E}">
        <p14:creationId xmlns:p14="http://schemas.microsoft.com/office/powerpoint/2010/main" val="6188014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456" y="0"/>
            <a:ext cx="3457344" cy="795130"/>
          </a:xfrm>
        </p:spPr>
        <p:txBody>
          <a:bodyPr/>
          <a:lstStyle/>
          <a:p>
            <a:r>
              <a:rPr lang="en-US" b="1" dirty="0" smtClean="0">
                <a:solidFill>
                  <a:srgbClr val="C00000"/>
                </a:solidFill>
              </a:rPr>
              <a:t>Spell command</a:t>
            </a:r>
            <a:endParaRPr lang="en-US" b="1" dirty="0">
              <a:solidFill>
                <a:srgbClr val="C00000"/>
              </a:solidFill>
            </a:endParaRPr>
          </a:p>
        </p:txBody>
      </p:sp>
      <p:sp>
        <p:nvSpPr>
          <p:cNvPr id="3" name="Content Placeholder 2"/>
          <p:cNvSpPr>
            <a:spLocks noGrp="1"/>
          </p:cNvSpPr>
          <p:nvPr>
            <p:ph idx="1"/>
          </p:nvPr>
        </p:nvSpPr>
        <p:spPr>
          <a:xfrm>
            <a:off x="412289" y="769113"/>
            <a:ext cx="11527920" cy="3880773"/>
          </a:xfrm>
        </p:spPr>
        <p:txBody>
          <a:bodyPr>
            <a:noAutofit/>
          </a:bodyPr>
          <a:lstStyle/>
          <a:p>
            <a:pPr algn="just">
              <a:lnSpc>
                <a:spcPct val="150000"/>
              </a:lnSpc>
            </a:pPr>
            <a:r>
              <a:rPr lang="en-US" sz="2000" dirty="0" smtClean="0">
                <a:solidFill>
                  <a:schemeClr val="tx1"/>
                </a:solidFill>
              </a:rPr>
              <a:t>This command is used to check your spellings.</a:t>
            </a:r>
          </a:p>
          <a:p>
            <a:pPr algn="just">
              <a:lnSpc>
                <a:spcPct val="150000"/>
              </a:lnSpc>
            </a:pPr>
            <a:r>
              <a:rPr lang="en-US" sz="2000" dirty="0" smtClean="0">
                <a:solidFill>
                  <a:schemeClr val="tx1"/>
                </a:solidFill>
              </a:rPr>
              <a:t>It takes the name of the file as argument and generates a list of all spellings that are program recognize as mistake.</a:t>
            </a:r>
          </a:p>
          <a:p>
            <a:pPr marL="0" indent="0" algn="just">
              <a:lnSpc>
                <a:spcPct val="150000"/>
              </a:lnSpc>
              <a:buNone/>
            </a:pPr>
            <a:r>
              <a:rPr lang="en-US" sz="2000" dirty="0" smtClean="0">
                <a:solidFill>
                  <a:srgbClr val="7030A0"/>
                </a:solidFill>
              </a:rPr>
              <a:t>	$ spell test.txt</a:t>
            </a:r>
          </a:p>
          <a:p>
            <a:pPr marL="0" indent="0" algn="just">
              <a:lnSpc>
                <a:spcPct val="150000"/>
              </a:lnSpc>
              <a:buNone/>
            </a:pPr>
            <a:r>
              <a:rPr lang="en-US" sz="2000" dirty="0" smtClean="0">
                <a:solidFill>
                  <a:srgbClr val="7030A0"/>
                </a:solidFill>
              </a:rPr>
              <a:t>	</a:t>
            </a:r>
            <a:r>
              <a:rPr lang="en-US" sz="2000" dirty="0" err="1" smtClean="0">
                <a:solidFill>
                  <a:srgbClr val="7030A0"/>
                </a:solidFill>
              </a:rPr>
              <a:t>Admintrators</a:t>
            </a:r>
            <a:endParaRPr lang="en-US" sz="2000" dirty="0" smtClean="0">
              <a:solidFill>
                <a:srgbClr val="7030A0"/>
              </a:solidFill>
            </a:endParaRPr>
          </a:p>
          <a:p>
            <a:pPr marL="0" indent="0" algn="just">
              <a:lnSpc>
                <a:spcPct val="150000"/>
              </a:lnSpc>
              <a:buNone/>
            </a:pPr>
            <a:r>
              <a:rPr lang="en-US" sz="2000" dirty="0" smtClean="0">
                <a:solidFill>
                  <a:srgbClr val="7030A0"/>
                </a:solidFill>
              </a:rPr>
              <a:t>	</a:t>
            </a:r>
            <a:r>
              <a:rPr lang="en-US" sz="2000" dirty="0" err="1" smtClean="0">
                <a:solidFill>
                  <a:srgbClr val="7030A0"/>
                </a:solidFill>
              </a:rPr>
              <a:t>Computator</a:t>
            </a:r>
            <a:endParaRPr lang="en-US" sz="2000" dirty="0" smtClean="0">
              <a:solidFill>
                <a:srgbClr val="7030A0"/>
              </a:solidFill>
            </a:endParaRPr>
          </a:p>
          <a:p>
            <a:pPr marL="0" indent="0" algn="just">
              <a:lnSpc>
                <a:spcPct val="150000"/>
              </a:lnSpc>
              <a:buNone/>
            </a:pPr>
            <a:r>
              <a:rPr lang="en-US" sz="2000" dirty="0" smtClean="0">
                <a:solidFill>
                  <a:srgbClr val="7030A0"/>
                </a:solidFill>
              </a:rPr>
              <a:t>	</a:t>
            </a:r>
            <a:r>
              <a:rPr lang="en-US" sz="2000" dirty="0" err="1" smtClean="0">
                <a:solidFill>
                  <a:srgbClr val="7030A0"/>
                </a:solidFill>
              </a:rPr>
              <a:t>Communicatin</a:t>
            </a:r>
            <a:endParaRPr lang="en-US" sz="2000" dirty="0" smtClean="0">
              <a:solidFill>
                <a:srgbClr val="7030A0"/>
              </a:solidFill>
            </a:endParaRPr>
          </a:p>
          <a:p>
            <a:pPr marL="0" indent="0" algn="just">
              <a:lnSpc>
                <a:spcPct val="150000"/>
              </a:lnSpc>
              <a:buNone/>
            </a:pPr>
            <a:r>
              <a:rPr lang="en-US" sz="2000" dirty="0" smtClean="0">
                <a:solidFill>
                  <a:srgbClr val="7030A0"/>
                </a:solidFill>
              </a:rPr>
              <a:t>	Daemon</a:t>
            </a:r>
          </a:p>
          <a:p>
            <a:pPr algn="just">
              <a:lnSpc>
                <a:spcPct val="150000"/>
              </a:lnSpc>
            </a:pPr>
            <a:r>
              <a:rPr lang="en-US" sz="2000" dirty="0" smtClean="0">
                <a:solidFill>
                  <a:schemeClr val="tx1"/>
                </a:solidFill>
              </a:rPr>
              <a:t>First 3 are mistakes but 4</a:t>
            </a:r>
            <a:r>
              <a:rPr lang="en-US" sz="2000" baseline="30000" dirty="0" smtClean="0">
                <a:solidFill>
                  <a:schemeClr val="tx1"/>
                </a:solidFill>
              </a:rPr>
              <a:t>th</a:t>
            </a:r>
            <a:r>
              <a:rPr lang="en-US" sz="2000" dirty="0" smtClean="0">
                <a:solidFill>
                  <a:schemeClr val="tx1"/>
                </a:solidFill>
              </a:rPr>
              <a:t> one is right but spell doesn’t sense it.</a:t>
            </a:r>
          </a:p>
          <a:p>
            <a:pPr algn="just">
              <a:lnSpc>
                <a:spcPct val="150000"/>
              </a:lnSpc>
            </a:pPr>
            <a:r>
              <a:rPr lang="en-US" sz="2000" dirty="0" smtClean="0">
                <a:solidFill>
                  <a:schemeClr val="tx1"/>
                </a:solidFill>
              </a:rPr>
              <a:t>By default, the spellings are checked with reference to the US directory but we can use “-b (British)” option to use different one.</a:t>
            </a:r>
            <a:endParaRPr lang="en-US" sz="2000" dirty="0">
              <a:solidFill>
                <a:schemeClr val="tx1"/>
              </a:solidFill>
            </a:endParaRPr>
          </a:p>
        </p:txBody>
      </p:sp>
    </p:spTree>
    <p:extLst>
      <p:ext uri="{BB962C8B-B14F-4D97-AF65-F5344CB8AC3E}">
        <p14:creationId xmlns:p14="http://schemas.microsoft.com/office/powerpoint/2010/main" val="149875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59899" y="206326"/>
            <a:ext cx="1000799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smtClean="0">
                <a:solidFill>
                  <a:srgbClr val="CC0000"/>
                </a:solidFill>
              </a:rPr>
              <a:t>Security</a:t>
            </a:r>
            <a:endParaRPr lang="en-US" sz="2800" b="1" dirty="0">
              <a:solidFill>
                <a:srgbClr val="CC0000"/>
              </a:solidFill>
            </a:endParaRPr>
          </a:p>
          <a:p>
            <a:pPr marL="342900" indent="-342900">
              <a:lnSpc>
                <a:spcPct val="150000"/>
              </a:lnSpc>
              <a:spcBef>
                <a:spcPct val="50000"/>
              </a:spcBef>
              <a:buFont typeface="Arial" panose="020B0604020202020204" pitchFamily="34" charset="0"/>
              <a:buChar char="•"/>
            </a:pPr>
            <a:r>
              <a:rPr lang="en-CA" sz="2000" dirty="0"/>
              <a:t>P</a:t>
            </a:r>
            <a:r>
              <a:rPr lang="en-CA" sz="2000" dirty="0" smtClean="0"/>
              <a:t>rovides </a:t>
            </a:r>
            <a:r>
              <a:rPr lang="en-CA" sz="2000" dirty="0"/>
              <a:t>user security using authentication features like password protection/ controlled access to specific files/ encryption of </a:t>
            </a:r>
            <a:r>
              <a:rPr lang="en-CA" sz="2000" dirty="0" smtClean="0"/>
              <a:t>data.</a:t>
            </a:r>
          </a:p>
          <a:p>
            <a:pPr>
              <a:lnSpc>
                <a:spcPct val="150000"/>
              </a:lnSpc>
              <a:spcBef>
                <a:spcPct val="50000"/>
              </a:spcBef>
            </a:pPr>
            <a:r>
              <a:rPr lang="en-CA" sz="2800" b="1" dirty="0" smtClean="0">
                <a:solidFill>
                  <a:srgbClr val="C00000"/>
                </a:solidFill>
              </a:rPr>
              <a:t>Open Source</a:t>
            </a:r>
            <a:endParaRPr lang="en-CA" sz="2800" b="1" dirty="0">
              <a:solidFill>
                <a:srgbClr val="C00000"/>
              </a:solidFill>
            </a:endParaRPr>
          </a:p>
          <a:p>
            <a:pPr marL="342900" indent="-342900">
              <a:lnSpc>
                <a:spcPct val="150000"/>
              </a:lnSpc>
              <a:spcBef>
                <a:spcPct val="50000"/>
              </a:spcBef>
              <a:buFont typeface="Arial" panose="020B0604020202020204" pitchFamily="34" charset="0"/>
              <a:buChar char="•"/>
            </a:pPr>
            <a:r>
              <a:rPr lang="en-CA" sz="2000" dirty="0"/>
              <a:t>S</a:t>
            </a:r>
            <a:r>
              <a:rPr lang="en-CA" sz="2000" dirty="0" smtClean="0"/>
              <a:t>ource </a:t>
            </a:r>
            <a:r>
              <a:rPr lang="en-CA" sz="2000" dirty="0"/>
              <a:t>code is freely available and it is community based development project. Multiple teams works in collaboration to enhance the capability of Linux operating system and it is continuously evolving.</a:t>
            </a:r>
            <a:endParaRPr lang="en-CA" sz="2000" dirty="0" smtClean="0"/>
          </a:p>
        </p:txBody>
      </p:sp>
    </p:spTree>
    <p:extLst>
      <p:ext uri="{BB962C8B-B14F-4D97-AF65-F5344CB8AC3E}">
        <p14:creationId xmlns:p14="http://schemas.microsoft.com/office/powerpoint/2010/main" val="4992159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456" y="0"/>
            <a:ext cx="3457344" cy="795130"/>
          </a:xfrm>
        </p:spPr>
        <p:txBody>
          <a:bodyPr>
            <a:normAutofit fontScale="90000"/>
          </a:bodyPr>
          <a:lstStyle/>
          <a:p>
            <a:r>
              <a:rPr lang="en-US" b="1" dirty="0" err="1" smtClean="0">
                <a:solidFill>
                  <a:srgbClr val="C00000"/>
                </a:solidFill>
              </a:rPr>
              <a:t>iSpell</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2289" y="769113"/>
            <a:ext cx="8943746" cy="3880773"/>
          </a:xfrm>
        </p:spPr>
        <p:txBody>
          <a:bodyPr>
            <a:noAutofit/>
          </a:bodyPr>
          <a:lstStyle/>
          <a:p>
            <a:pPr algn="just">
              <a:lnSpc>
                <a:spcPct val="150000"/>
              </a:lnSpc>
            </a:pPr>
            <a:r>
              <a:rPr lang="en-US" sz="2000" dirty="0" smtClean="0">
                <a:solidFill>
                  <a:schemeClr val="tx1"/>
                </a:solidFill>
              </a:rPr>
              <a:t>Spell is not interactive means we cant correct the mistakes.</a:t>
            </a:r>
          </a:p>
          <a:p>
            <a:pPr algn="just">
              <a:lnSpc>
                <a:spcPct val="150000"/>
              </a:lnSpc>
            </a:pPr>
            <a:r>
              <a:rPr lang="en-US" sz="2000" dirty="0" err="1" smtClean="0">
                <a:solidFill>
                  <a:schemeClr val="tx1"/>
                </a:solidFill>
              </a:rPr>
              <a:t>Ispell</a:t>
            </a:r>
            <a:r>
              <a:rPr lang="en-US" sz="2000" dirty="0" smtClean="0">
                <a:solidFill>
                  <a:schemeClr val="tx1"/>
                </a:solidFill>
              </a:rPr>
              <a:t> is highlights the line and the word , suggest some alternatives and offers other options.</a:t>
            </a:r>
          </a:p>
        </p:txBody>
      </p:sp>
    </p:spTree>
    <p:extLst>
      <p:ext uri="{BB962C8B-B14F-4D97-AF65-F5344CB8AC3E}">
        <p14:creationId xmlns:p14="http://schemas.microsoft.com/office/powerpoint/2010/main" val="19985948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456" y="0"/>
            <a:ext cx="3457344" cy="795130"/>
          </a:xfrm>
        </p:spPr>
        <p:txBody>
          <a:bodyPr>
            <a:normAutofit/>
          </a:bodyPr>
          <a:lstStyle/>
          <a:p>
            <a:r>
              <a:rPr lang="en-US" b="1" dirty="0" smtClean="0">
                <a:solidFill>
                  <a:srgbClr val="C00000"/>
                </a:solidFill>
              </a:rPr>
              <a:t>Lock command</a:t>
            </a:r>
            <a:endParaRPr lang="en-US" b="1" dirty="0">
              <a:solidFill>
                <a:srgbClr val="C00000"/>
              </a:solidFill>
            </a:endParaRPr>
          </a:p>
        </p:txBody>
      </p:sp>
      <p:sp>
        <p:nvSpPr>
          <p:cNvPr id="3" name="Content Placeholder 2"/>
          <p:cNvSpPr>
            <a:spLocks noGrp="1"/>
          </p:cNvSpPr>
          <p:nvPr>
            <p:ph idx="1"/>
          </p:nvPr>
        </p:nvSpPr>
        <p:spPr>
          <a:xfrm>
            <a:off x="412289" y="769113"/>
            <a:ext cx="8943746" cy="3880773"/>
          </a:xfrm>
        </p:spPr>
        <p:txBody>
          <a:bodyPr>
            <a:noAutofit/>
          </a:bodyPr>
          <a:lstStyle/>
          <a:p>
            <a:pPr algn="just">
              <a:lnSpc>
                <a:spcPct val="150000"/>
              </a:lnSpc>
            </a:pPr>
            <a:r>
              <a:rPr lang="en-US" sz="2000" dirty="0" smtClean="0">
                <a:solidFill>
                  <a:schemeClr val="tx1"/>
                </a:solidFill>
              </a:rPr>
              <a:t>Used to lock the terminal.</a:t>
            </a:r>
          </a:p>
          <a:p>
            <a:pPr algn="just">
              <a:lnSpc>
                <a:spcPct val="150000"/>
              </a:lnSpc>
            </a:pPr>
            <a:r>
              <a:rPr lang="en-US" sz="2000" dirty="0" smtClean="0">
                <a:solidFill>
                  <a:schemeClr val="tx1"/>
                </a:solidFill>
              </a:rPr>
              <a:t>Sometimes we need to go away from our terminal for a while, and don’t want to log out because job is running in the background. </a:t>
            </a:r>
          </a:p>
          <a:p>
            <a:pPr algn="just">
              <a:lnSpc>
                <a:spcPct val="150000"/>
              </a:lnSpc>
            </a:pPr>
            <a:r>
              <a:rPr lang="en-US" sz="2000" dirty="0" smtClean="0">
                <a:solidFill>
                  <a:schemeClr val="tx1"/>
                </a:solidFill>
              </a:rPr>
              <a:t>Lock terminal to prevent people with  mischievous intent from gaining access to the system.</a:t>
            </a:r>
          </a:p>
          <a:p>
            <a:pPr algn="just">
              <a:lnSpc>
                <a:spcPct val="150000"/>
              </a:lnSpc>
            </a:pPr>
            <a:r>
              <a:rPr lang="en-US" sz="2000" dirty="0" smtClean="0">
                <a:solidFill>
                  <a:schemeClr val="tx1"/>
                </a:solidFill>
              </a:rPr>
              <a:t>It require to enter a password when we want to lock terminal.</a:t>
            </a:r>
          </a:p>
          <a:p>
            <a:pPr marL="0" indent="0" algn="just">
              <a:lnSpc>
                <a:spcPct val="150000"/>
              </a:lnSpc>
              <a:buNone/>
            </a:pPr>
            <a:r>
              <a:rPr lang="en-US" sz="2000" dirty="0" smtClean="0">
                <a:solidFill>
                  <a:srgbClr val="7030A0"/>
                </a:solidFill>
              </a:rPr>
              <a:t>	$ lock</a:t>
            </a:r>
          </a:p>
          <a:p>
            <a:pPr marL="0" indent="0" algn="just">
              <a:lnSpc>
                <a:spcPct val="150000"/>
              </a:lnSpc>
              <a:buNone/>
            </a:pPr>
            <a:r>
              <a:rPr lang="en-US" sz="2000" dirty="0" smtClean="0">
                <a:solidFill>
                  <a:srgbClr val="7030A0"/>
                </a:solidFill>
              </a:rPr>
              <a:t>	Password:</a:t>
            </a:r>
          </a:p>
          <a:p>
            <a:pPr marL="0" indent="0" algn="just">
              <a:lnSpc>
                <a:spcPct val="150000"/>
              </a:lnSpc>
              <a:buNone/>
            </a:pPr>
            <a:r>
              <a:rPr lang="en-US" sz="2000" dirty="0" smtClean="0">
                <a:solidFill>
                  <a:srgbClr val="7030A0"/>
                </a:solidFill>
              </a:rPr>
              <a:t>	Re-enter Password:</a:t>
            </a:r>
          </a:p>
          <a:p>
            <a:pPr marL="0" indent="0" algn="just">
              <a:lnSpc>
                <a:spcPct val="150000"/>
              </a:lnSpc>
              <a:buNone/>
            </a:pPr>
            <a:r>
              <a:rPr lang="en-US" sz="2000" dirty="0" smtClean="0">
                <a:solidFill>
                  <a:srgbClr val="7030A0"/>
                </a:solidFill>
              </a:rPr>
              <a:t>	Terminal locked by 13bca01 0 minutes ago</a:t>
            </a:r>
          </a:p>
        </p:txBody>
      </p:sp>
    </p:spTree>
    <p:extLst>
      <p:ext uri="{BB962C8B-B14F-4D97-AF65-F5344CB8AC3E}">
        <p14:creationId xmlns:p14="http://schemas.microsoft.com/office/powerpoint/2010/main" val="36700566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456" y="0"/>
            <a:ext cx="3457344" cy="795130"/>
          </a:xfrm>
        </p:spPr>
        <p:txBody>
          <a:bodyPr>
            <a:normAutofit/>
          </a:bodyPr>
          <a:lstStyle/>
          <a:p>
            <a:r>
              <a:rPr lang="en-US" b="1" dirty="0" smtClean="0">
                <a:solidFill>
                  <a:srgbClr val="C00000"/>
                </a:solidFill>
              </a:rPr>
              <a:t>Lock command</a:t>
            </a:r>
            <a:endParaRPr lang="en-US" b="1" dirty="0">
              <a:solidFill>
                <a:srgbClr val="C00000"/>
              </a:solidFill>
            </a:endParaRPr>
          </a:p>
        </p:txBody>
      </p:sp>
      <p:sp>
        <p:nvSpPr>
          <p:cNvPr id="3" name="Content Placeholder 2"/>
          <p:cNvSpPr>
            <a:spLocks noGrp="1"/>
          </p:cNvSpPr>
          <p:nvPr>
            <p:ph idx="1"/>
          </p:nvPr>
        </p:nvSpPr>
        <p:spPr>
          <a:xfrm>
            <a:off x="412289" y="769113"/>
            <a:ext cx="8943746" cy="3880773"/>
          </a:xfrm>
        </p:spPr>
        <p:txBody>
          <a:bodyPr>
            <a:noAutofit/>
          </a:bodyPr>
          <a:lstStyle/>
          <a:p>
            <a:pPr algn="just">
              <a:lnSpc>
                <a:spcPct val="150000"/>
              </a:lnSpc>
            </a:pPr>
            <a:r>
              <a:rPr lang="en-US" sz="2000" dirty="0" smtClean="0">
                <a:solidFill>
                  <a:schemeClr val="tx1"/>
                </a:solidFill>
              </a:rPr>
              <a:t>The $ prompt disappear and system will remain lock in this condition for 30 minutes. If we cant back by that time, then it will log out.</a:t>
            </a:r>
          </a:p>
          <a:p>
            <a:pPr algn="just">
              <a:lnSpc>
                <a:spcPct val="150000"/>
              </a:lnSpc>
            </a:pPr>
            <a:r>
              <a:rPr lang="en-US" sz="2000" dirty="0" smtClean="0">
                <a:solidFill>
                  <a:schemeClr val="tx1"/>
                </a:solidFill>
              </a:rPr>
              <a:t>Unlock it by entering password.</a:t>
            </a:r>
          </a:p>
          <a:p>
            <a:pPr algn="just">
              <a:lnSpc>
                <a:spcPct val="150000"/>
              </a:lnSpc>
            </a:pPr>
            <a:r>
              <a:rPr lang="en-US" sz="2000" dirty="0" smtClean="0">
                <a:solidFill>
                  <a:schemeClr val="tx1"/>
                </a:solidFill>
              </a:rPr>
              <a:t>Set duration to lock by using option</a:t>
            </a:r>
          </a:p>
          <a:p>
            <a:pPr marL="0" indent="0" algn="just">
              <a:lnSpc>
                <a:spcPct val="150000"/>
              </a:lnSpc>
              <a:buNone/>
            </a:pPr>
            <a:r>
              <a:rPr lang="en-US" sz="2000" dirty="0" smtClean="0">
                <a:solidFill>
                  <a:srgbClr val="7030A0"/>
                </a:solidFill>
              </a:rPr>
              <a:t>	$ lock -45  	# lock 45 min.</a:t>
            </a:r>
          </a:p>
          <a:p>
            <a:pPr algn="just">
              <a:lnSpc>
                <a:spcPct val="150000"/>
              </a:lnSpc>
            </a:pPr>
            <a:r>
              <a:rPr lang="en-US" sz="2000" dirty="0" smtClean="0">
                <a:solidFill>
                  <a:schemeClr val="tx1"/>
                </a:solidFill>
              </a:rPr>
              <a:t>These parameters are variable and controlled by two setting in file /</a:t>
            </a:r>
            <a:r>
              <a:rPr lang="en-US" sz="2000" dirty="0" err="1" smtClean="0">
                <a:solidFill>
                  <a:schemeClr val="tx1"/>
                </a:solidFill>
              </a:rPr>
              <a:t>etc</a:t>
            </a:r>
            <a:r>
              <a:rPr lang="en-US" sz="2000" dirty="0" smtClean="0">
                <a:solidFill>
                  <a:schemeClr val="tx1"/>
                </a:solidFill>
              </a:rPr>
              <a:t>/default/lock </a:t>
            </a:r>
          </a:p>
        </p:txBody>
      </p:sp>
    </p:spTree>
    <p:extLst>
      <p:ext uri="{BB962C8B-B14F-4D97-AF65-F5344CB8AC3E}">
        <p14:creationId xmlns:p14="http://schemas.microsoft.com/office/powerpoint/2010/main" val="408703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223" y="0"/>
            <a:ext cx="4156364" cy="744187"/>
          </a:xfrm>
        </p:spPr>
        <p:txBody>
          <a:bodyPr>
            <a:noAutofit/>
          </a:bodyPr>
          <a:lstStyle/>
          <a:p>
            <a:r>
              <a:rPr lang="en-US" b="1" dirty="0" smtClean="0">
                <a:solidFill>
                  <a:srgbClr val="C00000"/>
                </a:solidFill>
              </a:rPr>
              <a:t>UNIX Structure</a:t>
            </a:r>
            <a:endParaRPr lang="en-US" b="1" dirty="0">
              <a:solidFill>
                <a:srgbClr val="C00000"/>
              </a:solidFill>
            </a:endParaRPr>
          </a:p>
        </p:txBody>
      </p:sp>
      <p:sp>
        <p:nvSpPr>
          <p:cNvPr id="3" name="Content Placeholder 2"/>
          <p:cNvSpPr>
            <a:spLocks noGrp="1"/>
          </p:cNvSpPr>
          <p:nvPr>
            <p:ph idx="1"/>
          </p:nvPr>
        </p:nvSpPr>
        <p:spPr>
          <a:xfrm>
            <a:off x="629833" y="1281815"/>
            <a:ext cx="9476068" cy="3880773"/>
          </a:xfrm>
        </p:spPr>
        <p:txBody>
          <a:bodyPr>
            <a:normAutofit lnSpcReduction="10000"/>
          </a:bodyPr>
          <a:lstStyle/>
          <a:p>
            <a:pPr algn="just">
              <a:lnSpc>
                <a:spcPct val="150000"/>
              </a:lnSpc>
            </a:pPr>
            <a:r>
              <a:rPr lang="en-CA" sz="2000" dirty="0">
                <a:solidFill>
                  <a:schemeClr val="tx1"/>
                </a:solidFill>
              </a:rPr>
              <a:t>The UNIX operating system is a set of programs that act as a link between the computer and the user.</a:t>
            </a:r>
          </a:p>
          <a:p>
            <a:pPr algn="just">
              <a:lnSpc>
                <a:spcPct val="150000"/>
              </a:lnSpc>
            </a:pPr>
            <a:r>
              <a:rPr lang="en-CA" sz="2000" dirty="0">
                <a:solidFill>
                  <a:schemeClr val="tx1"/>
                </a:solidFill>
              </a:rPr>
              <a:t>The computer programs that allocate the system resources and coordinate all the details of the computer's internals is called the operating system or kernel.</a:t>
            </a:r>
          </a:p>
          <a:p>
            <a:pPr algn="just">
              <a:lnSpc>
                <a:spcPct val="150000"/>
              </a:lnSpc>
            </a:pPr>
            <a:r>
              <a:rPr lang="en-CA" sz="2000" dirty="0">
                <a:solidFill>
                  <a:schemeClr val="tx1"/>
                </a:solidFill>
              </a:rPr>
              <a:t>Users communicate with the kernel through a program known as the shell. The shell is a command line interpreter; it translates commands entered by the user and converts them into a language that is understood by the kernel.</a:t>
            </a:r>
          </a:p>
          <a:p>
            <a:pPr algn="just">
              <a:lnSpc>
                <a:spcPct val="150000"/>
              </a:lnSpc>
            </a:pPr>
            <a:endParaRPr lang="en-US" sz="2000" dirty="0">
              <a:solidFill>
                <a:schemeClr val="tx1"/>
              </a:solidFill>
            </a:endParaRPr>
          </a:p>
        </p:txBody>
      </p:sp>
    </p:spTree>
    <p:extLst>
      <p:ext uri="{BB962C8B-B14F-4D97-AF65-F5344CB8AC3E}">
        <p14:creationId xmlns:p14="http://schemas.microsoft.com/office/powerpoint/2010/main" val="17351061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8328</TotalTime>
  <Words>4136</Words>
  <Application>Microsoft Office PowerPoint</Application>
  <PresentationFormat>Widescreen</PresentationFormat>
  <Paragraphs>472</Paragraphs>
  <Slides>82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Calibri</vt:lpstr>
      <vt:lpstr>Times New Roman</vt:lpstr>
      <vt:lpstr>Trebuchet MS</vt:lpstr>
      <vt:lpstr>Wingdings 3</vt:lpstr>
      <vt:lpstr>Facet</vt:lpstr>
      <vt:lpstr>PowerPoint Presentation</vt:lpstr>
      <vt:lpstr>Unix – In today’s World</vt:lpstr>
      <vt:lpstr>Facts about UNIX</vt:lpstr>
      <vt:lpstr>PowerPoint Presentation</vt:lpstr>
      <vt:lpstr>PowerPoint Presentation</vt:lpstr>
      <vt:lpstr>PowerPoint Presentation</vt:lpstr>
      <vt:lpstr>PowerPoint Presentation</vt:lpstr>
      <vt:lpstr>PowerPoint Presentation</vt:lpstr>
      <vt:lpstr>UNIX Structure</vt:lpstr>
      <vt:lpstr>Unix Structure OR Block Diagram</vt:lpstr>
      <vt:lpstr>PowerPoint Presentation</vt:lpstr>
      <vt:lpstr>The Kernel</vt:lpstr>
      <vt:lpstr>The Shell</vt:lpstr>
      <vt:lpstr>The Shell (cont)</vt:lpstr>
      <vt:lpstr>Some Standard UNIX Shells</vt:lpstr>
      <vt:lpstr>Command &amp; Utilities</vt:lpstr>
      <vt:lpstr>Utilities Vs Command</vt:lpstr>
      <vt:lpstr>Command</vt:lpstr>
      <vt:lpstr>Command</vt:lpstr>
      <vt:lpstr>Simple Command</vt:lpstr>
      <vt:lpstr>Complex Command</vt:lpstr>
      <vt:lpstr>Compound Command</vt:lpstr>
      <vt:lpstr>Compound Command</vt:lpstr>
      <vt:lpstr>PowerPoint Presentation</vt:lpstr>
      <vt:lpstr>PowerPoint Presentation</vt:lpstr>
      <vt:lpstr>Features of Kernel</vt:lpstr>
      <vt:lpstr>Continue…</vt:lpstr>
      <vt:lpstr>Continue…</vt:lpstr>
      <vt:lpstr>Continue…</vt:lpstr>
      <vt:lpstr>Continue…</vt:lpstr>
      <vt:lpstr>Features of Shell</vt:lpstr>
      <vt:lpstr>Features of Shell</vt:lpstr>
      <vt:lpstr>Features of Shell</vt:lpstr>
      <vt:lpstr>Features of Shell</vt:lpstr>
      <vt:lpstr>Features of Shell</vt:lpstr>
      <vt:lpstr>Accessing UNIX</vt:lpstr>
      <vt:lpstr>User ID</vt:lpstr>
      <vt:lpstr>Interactive Session</vt:lpstr>
      <vt:lpstr>PowerPoint Presentation</vt:lpstr>
      <vt:lpstr>Commands</vt:lpstr>
      <vt:lpstr>PowerPoint Presentation</vt:lpstr>
      <vt:lpstr>Command Syntax</vt:lpstr>
      <vt:lpstr>PowerPoint Presentation</vt:lpstr>
      <vt:lpstr>Continue….</vt:lpstr>
      <vt:lpstr>PowerPoint Presentation</vt:lpstr>
      <vt:lpstr>Continue….</vt:lpstr>
      <vt:lpstr>Time Command</vt:lpstr>
      <vt:lpstr>PowerPoint Presentation</vt:lpstr>
      <vt:lpstr>Continue….</vt:lpstr>
      <vt:lpstr>PowerPoint Presentation</vt:lpstr>
      <vt:lpstr>Continue….</vt:lpstr>
      <vt:lpstr>Continue….</vt:lpstr>
      <vt:lpstr>Who am i</vt:lpstr>
      <vt:lpstr>PowerPoint Presentation</vt:lpstr>
      <vt:lpstr>Continue….</vt:lpstr>
      <vt:lpstr>PowerPoint Presentation</vt:lpstr>
      <vt:lpstr>Continue….</vt:lpstr>
      <vt:lpstr>PowerPoint Presentation</vt:lpstr>
      <vt:lpstr>Continue…</vt:lpstr>
      <vt:lpstr>tput command</vt:lpstr>
      <vt:lpstr>tput command</vt:lpstr>
      <vt:lpstr>tput command</vt:lpstr>
      <vt:lpstr>tput command</vt:lpstr>
      <vt:lpstr>tput command</vt:lpstr>
      <vt:lpstr>PowerPoint Presentation</vt:lpstr>
      <vt:lpstr>PowerPoint Presentation</vt:lpstr>
      <vt:lpstr>PowerPoint Presentation</vt:lpstr>
      <vt:lpstr>PowerPoint Presentation</vt:lpstr>
      <vt:lpstr>Set Terminal with Arguments</vt:lpstr>
      <vt:lpstr>PowerPoint Presentation</vt:lpstr>
      <vt:lpstr>PowerPoint Presentation</vt:lpstr>
      <vt:lpstr>Continue…</vt:lpstr>
      <vt:lpstr>PowerPoint Presentation</vt:lpstr>
      <vt:lpstr>PowerPoint Presentation</vt:lpstr>
      <vt:lpstr>PowerPoint Presentation</vt:lpstr>
      <vt:lpstr>Continue…</vt:lpstr>
      <vt:lpstr>Continue…</vt:lpstr>
      <vt:lpstr>Continue…</vt:lpstr>
      <vt:lpstr>Spell command</vt:lpstr>
      <vt:lpstr>iSpell command</vt:lpstr>
      <vt:lpstr>Lock command</vt:lpstr>
      <vt:lpstr>Lock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 Patel</dc:creator>
  <cp:lastModifiedBy>OM</cp:lastModifiedBy>
  <cp:revision>84</cp:revision>
  <dcterms:created xsi:type="dcterms:W3CDTF">2014-05-23T04:45:48Z</dcterms:created>
  <dcterms:modified xsi:type="dcterms:W3CDTF">2017-06-09T05:35:58Z</dcterms:modified>
</cp:coreProperties>
</file>