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0"/>
  </p:notesMasterIdLst>
  <p:handoutMasterIdLst>
    <p:handoutMasterId r:id="rId81"/>
  </p:handoutMasterIdLst>
  <p:sldIdLst>
    <p:sldId id="256" r:id="rId2"/>
    <p:sldId id="330" r:id="rId3"/>
    <p:sldId id="361" r:id="rId4"/>
    <p:sldId id="264" r:id="rId5"/>
    <p:sldId id="257" r:id="rId6"/>
    <p:sldId id="258" r:id="rId7"/>
    <p:sldId id="259" r:id="rId8"/>
    <p:sldId id="260" r:id="rId9"/>
    <p:sldId id="340" r:id="rId10"/>
    <p:sldId id="268" r:id="rId11"/>
    <p:sldId id="319" r:id="rId12"/>
    <p:sldId id="269" r:id="rId13"/>
    <p:sldId id="270" r:id="rId14"/>
    <p:sldId id="347" r:id="rId15"/>
    <p:sldId id="348" r:id="rId16"/>
    <p:sldId id="349" r:id="rId17"/>
    <p:sldId id="341" r:id="rId18"/>
    <p:sldId id="342" r:id="rId19"/>
    <p:sldId id="318" r:id="rId20"/>
    <p:sldId id="267" r:id="rId21"/>
    <p:sldId id="350" r:id="rId22"/>
    <p:sldId id="351" r:id="rId23"/>
    <p:sldId id="358" r:id="rId24"/>
    <p:sldId id="357" r:id="rId25"/>
    <p:sldId id="353" r:id="rId26"/>
    <p:sldId id="354" r:id="rId27"/>
    <p:sldId id="355" r:id="rId28"/>
    <p:sldId id="360" r:id="rId29"/>
    <p:sldId id="314" r:id="rId30"/>
    <p:sldId id="266" r:id="rId31"/>
    <p:sldId id="271" r:id="rId32"/>
    <p:sldId id="300" r:id="rId33"/>
    <p:sldId id="272" r:id="rId34"/>
    <p:sldId id="273" r:id="rId35"/>
    <p:sldId id="274" r:id="rId36"/>
    <p:sldId id="275" r:id="rId37"/>
    <p:sldId id="359" r:id="rId38"/>
    <p:sldId id="276" r:id="rId39"/>
    <p:sldId id="277" r:id="rId40"/>
    <p:sldId id="278" r:id="rId41"/>
    <p:sldId id="279" r:id="rId42"/>
    <p:sldId id="280" r:id="rId43"/>
    <p:sldId id="281" r:id="rId44"/>
    <p:sldId id="298" r:id="rId45"/>
    <p:sldId id="282" r:id="rId46"/>
    <p:sldId id="283" r:id="rId47"/>
    <p:sldId id="284" r:id="rId48"/>
    <p:sldId id="299" r:id="rId49"/>
    <p:sldId id="285" r:id="rId50"/>
    <p:sldId id="286" r:id="rId51"/>
    <p:sldId id="287" r:id="rId52"/>
    <p:sldId id="302" r:id="rId53"/>
    <p:sldId id="303" r:id="rId54"/>
    <p:sldId id="290" r:id="rId55"/>
    <p:sldId id="301" r:id="rId56"/>
    <p:sldId id="326" r:id="rId57"/>
    <p:sldId id="291" r:id="rId58"/>
    <p:sldId id="304" r:id="rId59"/>
    <p:sldId id="305" r:id="rId60"/>
    <p:sldId id="306" r:id="rId61"/>
    <p:sldId id="307" r:id="rId62"/>
    <p:sldId id="308" r:id="rId63"/>
    <p:sldId id="309" r:id="rId64"/>
    <p:sldId id="292" r:id="rId65"/>
    <p:sldId id="293" r:id="rId66"/>
    <p:sldId id="310" r:id="rId67"/>
    <p:sldId id="311" r:id="rId68"/>
    <p:sldId id="295" r:id="rId69"/>
    <p:sldId id="313" r:id="rId70"/>
    <p:sldId id="316" r:id="rId71"/>
    <p:sldId id="294" r:id="rId72"/>
    <p:sldId id="312" r:id="rId73"/>
    <p:sldId id="296" r:id="rId74"/>
    <p:sldId id="297" r:id="rId75"/>
    <p:sldId id="320" r:id="rId76"/>
    <p:sldId id="321" r:id="rId77"/>
    <p:sldId id="322" r:id="rId78"/>
    <p:sldId id="328" r:id="rId7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799" autoAdjust="0"/>
  </p:normalViewPr>
  <p:slideViewPr>
    <p:cSldViewPr snapToGrid="0">
      <p:cViewPr varScale="1">
        <p:scale>
          <a:sx n="69" d="100"/>
          <a:sy n="69" d="100"/>
        </p:scale>
        <p:origin x="780" y="84"/>
      </p:cViewPr>
      <p:guideLst/>
    </p:cSldViewPr>
  </p:slideViewPr>
  <p:outlineViewPr>
    <p:cViewPr>
      <p:scale>
        <a:sx n="33" d="100"/>
        <a:sy n="33" d="100"/>
      </p:scale>
      <p:origin x="0" y="-6744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1" d="100"/>
          <a:sy n="61" d="100"/>
        </p:scale>
        <p:origin x="2718"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599D2C2C-6A50-488E-BCB6-4C3FC97539F1}" type="datetimeFigureOut">
              <a:rPr lang="en-US" smtClean="0"/>
              <a:t>6/19/2017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3D8125-C1E1-4B96-8CF0-9A658B8B7FEE}" type="slidenum">
              <a:rPr lang="en-US" smtClean="0"/>
              <a:t>‹#›</a:t>
            </a:fld>
            <a:endParaRPr lang="en-US"/>
          </a:p>
        </p:txBody>
      </p:sp>
    </p:spTree>
    <p:extLst>
      <p:ext uri="{BB962C8B-B14F-4D97-AF65-F5344CB8AC3E}">
        <p14:creationId xmlns:p14="http://schemas.microsoft.com/office/powerpoint/2010/main" val="29729828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03C620DD-DA2E-4E30-807A-8BE09B4C8354}" type="datetimeFigureOut">
              <a:rPr lang="en-US" smtClean="0"/>
              <a:t>6/19/2017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5D1F87-1E94-4A08-8CD3-E8FCAD045C0A}" type="slidenum">
              <a:rPr lang="en-US" smtClean="0"/>
              <a:t>‹#›</a:t>
            </a:fld>
            <a:endParaRPr lang="en-US"/>
          </a:p>
        </p:txBody>
      </p:sp>
    </p:spTree>
    <p:extLst>
      <p:ext uri="{BB962C8B-B14F-4D97-AF65-F5344CB8AC3E}">
        <p14:creationId xmlns:p14="http://schemas.microsoft.com/office/powerpoint/2010/main" val="3087389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0481B6-E1DE-47F0-AD8B-CE55950DE0E6}" type="slidenum">
              <a:rPr lang="en-IN" smtClean="0"/>
              <a:t>8</a:t>
            </a:fld>
            <a:endParaRPr lang="en-IN"/>
          </a:p>
        </p:txBody>
      </p:sp>
    </p:spTree>
    <p:extLst>
      <p:ext uri="{BB962C8B-B14F-4D97-AF65-F5344CB8AC3E}">
        <p14:creationId xmlns:p14="http://schemas.microsoft.com/office/powerpoint/2010/main" val="570799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0481B6-E1DE-47F0-AD8B-CE55950DE0E6}" type="slidenum">
              <a:rPr lang="en-IN" smtClean="0"/>
              <a:t>9</a:t>
            </a:fld>
            <a:endParaRPr lang="en-IN"/>
          </a:p>
        </p:txBody>
      </p:sp>
    </p:spTree>
    <p:extLst>
      <p:ext uri="{BB962C8B-B14F-4D97-AF65-F5344CB8AC3E}">
        <p14:creationId xmlns:p14="http://schemas.microsoft.com/office/powerpoint/2010/main" val="163270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6/19/2017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lifewire.com/what-is-a-hard-disk-drive-2618152"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hyperlink" Target="http://www.thegeekstuff.com/2009/07/linux-ls-command-examples/" TargetMode="External"/><Relationship Id="rId2" Type="http://schemas.openxmlformats.org/officeDocument/2006/relationships/hyperlink" Target="http://www.tecmint.com/15-basic-ls-command-examples-in-linux/"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File System</a:t>
            </a:r>
            <a:endParaRPr lang="en-US" b="1" dirty="0"/>
          </a:p>
        </p:txBody>
      </p:sp>
      <p:sp>
        <p:nvSpPr>
          <p:cNvPr id="3" name="Subtitle 2"/>
          <p:cNvSpPr>
            <a:spLocks noGrp="1"/>
          </p:cNvSpPr>
          <p:nvPr>
            <p:ph type="subTitle" idx="1"/>
          </p:nvPr>
        </p:nvSpPr>
        <p:spPr/>
        <p:txBody>
          <a:bodyPr/>
          <a:lstStyle/>
          <a:p>
            <a:r>
              <a:rPr lang="en-US" dirty="0" smtClean="0">
                <a:solidFill>
                  <a:schemeClr val="tx1"/>
                </a:solidFill>
              </a:rPr>
              <a:t>By Amit Patel</a:t>
            </a:r>
            <a:endParaRPr lang="en-US" dirty="0">
              <a:solidFill>
                <a:schemeClr val="tx1"/>
              </a:solidFill>
            </a:endParaRPr>
          </a:p>
        </p:txBody>
      </p:sp>
    </p:spTree>
    <p:extLst>
      <p:ext uri="{BB962C8B-B14F-4D97-AF65-F5344CB8AC3E}">
        <p14:creationId xmlns:p14="http://schemas.microsoft.com/office/powerpoint/2010/main" val="2946941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4414" y="0"/>
            <a:ext cx="2441647" cy="705633"/>
          </a:xfrm>
        </p:spPr>
        <p:txBody>
          <a:bodyPr/>
          <a:lstStyle/>
          <a:p>
            <a:r>
              <a:rPr lang="en-US" b="1" dirty="0" smtClean="0">
                <a:solidFill>
                  <a:srgbClr val="C00000"/>
                </a:solidFill>
              </a:rPr>
              <a:t>Pathname</a:t>
            </a:r>
            <a:endParaRPr lang="en-US" b="1" dirty="0">
              <a:solidFill>
                <a:srgbClr val="C00000"/>
              </a:solidFill>
            </a:endParaRPr>
          </a:p>
        </p:txBody>
      </p:sp>
      <p:sp>
        <p:nvSpPr>
          <p:cNvPr id="3" name="Content Placeholder 2"/>
          <p:cNvSpPr>
            <a:spLocks noGrp="1"/>
          </p:cNvSpPr>
          <p:nvPr>
            <p:ph idx="1"/>
          </p:nvPr>
        </p:nvSpPr>
        <p:spPr>
          <a:xfrm>
            <a:off x="251448" y="920512"/>
            <a:ext cx="10621143" cy="5405132"/>
          </a:xfrm>
        </p:spPr>
        <p:txBody>
          <a:bodyPr>
            <a:normAutofit/>
          </a:bodyPr>
          <a:lstStyle/>
          <a:p>
            <a:pPr algn="just">
              <a:lnSpc>
                <a:spcPct val="150000"/>
              </a:lnSpc>
            </a:pPr>
            <a:r>
              <a:rPr lang="en-US" sz="2100" dirty="0" smtClean="0">
                <a:solidFill>
                  <a:schemeClr val="tx1"/>
                </a:solidFill>
              </a:rPr>
              <a:t>When the entire file system is organized in the form of hierarchical structure, there should be way to reach the required directories and files.</a:t>
            </a:r>
          </a:p>
          <a:p>
            <a:pPr algn="just">
              <a:lnSpc>
                <a:spcPct val="150000"/>
              </a:lnSpc>
            </a:pPr>
            <a:r>
              <a:rPr lang="en-US" sz="2100" dirty="0" smtClean="0">
                <a:solidFill>
                  <a:schemeClr val="tx1"/>
                </a:solidFill>
              </a:rPr>
              <a:t>To reach any specific directory and file a specific route is required</a:t>
            </a:r>
          </a:p>
          <a:p>
            <a:pPr algn="just">
              <a:lnSpc>
                <a:spcPct val="150000"/>
              </a:lnSpc>
            </a:pPr>
            <a:r>
              <a:rPr lang="en-US" sz="2100" dirty="0" smtClean="0">
                <a:solidFill>
                  <a:srgbClr val="FF0000"/>
                </a:solidFill>
              </a:rPr>
              <a:t>Definition: </a:t>
            </a:r>
            <a:r>
              <a:rPr lang="en-US" sz="2100" dirty="0" smtClean="0">
                <a:solidFill>
                  <a:schemeClr val="tx1"/>
                </a:solidFill>
              </a:rPr>
              <a:t>The route that is taken to reach a file in a file system is known as path to that file.</a:t>
            </a:r>
          </a:p>
          <a:p>
            <a:pPr algn="just">
              <a:lnSpc>
                <a:spcPct val="150000"/>
              </a:lnSpc>
            </a:pPr>
            <a:r>
              <a:rPr lang="en-US" sz="2100" dirty="0" smtClean="0">
                <a:solidFill>
                  <a:schemeClr val="tx1"/>
                </a:solidFill>
              </a:rPr>
              <a:t>Depending the beginning point from where a path is defined , there are two types of pathname</a:t>
            </a:r>
          </a:p>
          <a:p>
            <a:pPr lvl="1" algn="just">
              <a:lnSpc>
                <a:spcPct val="150000"/>
              </a:lnSpc>
            </a:pPr>
            <a:r>
              <a:rPr lang="en-US" sz="2100" dirty="0" smtClean="0">
                <a:solidFill>
                  <a:schemeClr val="tx1"/>
                </a:solidFill>
              </a:rPr>
              <a:t>Absolute Pathname</a:t>
            </a:r>
          </a:p>
          <a:p>
            <a:pPr lvl="1" algn="just">
              <a:lnSpc>
                <a:spcPct val="150000"/>
              </a:lnSpc>
            </a:pPr>
            <a:r>
              <a:rPr lang="en-US" sz="2100" dirty="0" smtClean="0">
                <a:solidFill>
                  <a:schemeClr val="tx1"/>
                </a:solidFill>
              </a:rPr>
              <a:t>Relative Pathname</a:t>
            </a:r>
            <a:endParaRPr lang="en-US" sz="2100" dirty="0">
              <a:solidFill>
                <a:schemeClr val="tx1"/>
              </a:solidFill>
            </a:endParaRPr>
          </a:p>
        </p:txBody>
      </p:sp>
    </p:spTree>
    <p:extLst>
      <p:ext uri="{BB962C8B-B14F-4D97-AF65-F5344CB8AC3E}">
        <p14:creationId xmlns:p14="http://schemas.microsoft.com/office/powerpoint/2010/main" val="1194802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unix_file_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856" y="0"/>
            <a:ext cx="8824685" cy="6294437"/>
          </a:xfrm>
          <a:prstGeom prst="rect">
            <a:avLst/>
          </a:prstGeom>
          <a:noFill/>
          <a:ln>
            <a:noFill/>
          </a:ln>
          <a:effectLst>
            <a:glow>
              <a:schemeClr val="accent1">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906038" y="6488482"/>
            <a:ext cx="4759890" cy="369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Figure 2.1</a:t>
            </a:r>
            <a:endParaRPr lang="en-US" dirty="0"/>
          </a:p>
        </p:txBody>
      </p:sp>
    </p:spTree>
    <p:extLst>
      <p:ext uri="{BB962C8B-B14F-4D97-AF65-F5344CB8AC3E}">
        <p14:creationId xmlns:p14="http://schemas.microsoft.com/office/powerpoint/2010/main" val="12063633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2866" y="0"/>
            <a:ext cx="4345603" cy="730685"/>
          </a:xfrm>
        </p:spPr>
        <p:txBody>
          <a:bodyPr/>
          <a:lstStyle/>
          <a:p>
            <a:r>
              <a:rPr lang="en-US" b="1" dirty="0" smtClean="0">
                <a:solidFill>
                  <a:srgbClr val="C00000"/>
                </a:solidFill>
              </a:rPr>
              <a:t>Absolute Pathname</a:t>
            </a:r>
            <a:endParaRPr lang="en-US" b="1" dirty="0">
              <a:solidFill>
                <a:srgbClr val="C00000"/>
              </a:solidFill>
            </a:endParaRPr>
          </a:p>
        </p:txBody>
      </p:sp>
      <p:sp>
        <p:nvSpPr>
          <p:cNvPr id="3" name="Content Placeholder 2"/>
          <p:cNvSpPr>
            <a:spLocks noGrp="1"/>
          </p:cNvSpPr>
          <p:nvPr>
            <p:ph idx="1"/>
          </p:nvPr>
        </p:nvSpPr>
        <p:spPr>
          <a:xfrm>
            <a:off x="251448" y="1158506"/>
            <a:ext cx="9606535" cy="3880773"/>
          </a:xfrm>
        </p:spPr>
        <p:txBody>
          <a:bodyPr>
            <a:normAutofit/>
          </a:bodyPr>
          <a:lstStyle/>
          <a:p>
            <a:pPr algn="just">
              <a:lnSpc>
                <a:spcPct val="150000"/>
              </a:lnSpc>
            </a:pPr>
            <a:r>
              <a:rPr lang="en-US" sz="2100" b="1" dirty="0" smtClean="0">
                <a:solidFill>
                  <a:srgbClr val="FF0000"/>
                </a:solidFill>
              </a:rPr>
              <a:t>Definition:</a:t>
            </a:r>
            <a:r>
              <a:rPr lang="en-US" sz="2100" dirty="0" smtClean="0">
                <a:solidFill>
                  <a:schemeClr val="tx1"/>
                </a:solidFill>
              </a:rPr>
              <a:t> Pathname that start with slash (/) ,means from root, are called absolute pathname.</a:t>
            </a:r>
          </a:p>
          <a:p>
            <a:pPr algn="just">
              <a:lnSpc>
                <a:spcPct val="150000"/>
              </a:lnSpc>
            </a:pPr>
            <a:r>
              <a:rPr lang="en-US" sz="2100" dirty="0">
                <a:solidFill>
                  <a:schemeClr val="tx1"/>
                </a:solidFill>
              </a:rPr>
              <a:t>From fig 2.1 , the path, one has to take to reach the file  “foo” starting from the root is “/home/</a:t>
            </a:r>
            <a:r>
              <a:rPr lang="en-US" sz="2100" dirty="0" err="1">
                <a:solidFill>
                  <a:schemeClr val="tx1"/>
                </a:solidFill>
              </a:rPr>
              <a:t>mthomas</a:t>
            </a:r>
            <a:r>
              <a:rPr lang="en-US" sz="2100" dirty="0">
                <a:solidFill>
                  <a:schemeClr val="tx1"/>
                </a:solidFill>
              </a:rPr>
              <a:t>/</a:t>
            </a:r>
            <a:r>
              <a:rPr lang="en-US" sz="2100" dirty="0" err="1">
                <a:solidFill>
                  <a:schemeClr val="tx1"/>
                </a:solidFill>
              </a:rPr>
              <a:t>class_stuff</a:t>
            </a:r>
            <a:r>
              <a:rPr lang="en-US" sz="2100" dirty="0">
                <a:solidFill>
                  <a:schemeClr val="tx1"/>
                </a:solidFill>
              </a:rPr>
              <a:t>/foo”</a:t>
            </a:r>
          </a:p>
          <a:p>
            <a:pPr algn="just">
              <a:lnSpc>
                <a:spcPct val="150000"/>
              </a:lnSpc>
            </a:pPr>
            <a:r>
              <a:rPr lang="en-US" sz="2100" dirty="0">
                <a:solidFill>
                  <a:schemeClr val="tx1"/>
                </a:solidFill>
              </a:rPr>
              <a:t>The path has to take to reach the file “bin” starting from the root is “/</a:t>
            </a:r>
            <a:r>
              <a:rPr lang="en-US" sz="2100" dirty="0" err="1">
                <a:solidFill>
                  <a:schemeClr val="tx1"/>
                </a:solidFill>
              </a:rPr>
              <a:t>usr</a:t>
            </a:r>
            <a:r>
              <a:rPr lang="en-US" sz="2100" dirty="0">
                <a:solidFill>
                  <a:schemeClr val="tx1"/>
                </a:solidFill>
              </a:rPr>
              <a:t>/bin”</a:t>
            </a:r>
          </a:p>
          <a:p>
            <a:pPr algn="just">
              <a:lnSpc>
                <a:spcPct val="150000"/>
              </a:lnSpc>
            </a:pPr>
            <a:endParaRPr lang="en-US" sz="2100" dirty="0">
              <a:solidFill>
                <a:schemeClr val="tx1"/>
              </a:solidFill>
            </a:endParaRPr>
          </a:p>
        </p:txBody>
      </p:sp>
    </p:spTree>
    <p:extLst>
      <p:ext uri="{BB962C8B-B14F-4D97-AF65-F5344CB8AC3E}">
        <p14:creationId xmlns:p14="http://schemas.microsoft.com/office/powerpoint/2010/main" val="31752915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2866" y="0"/>
            <a:ext cx="4345603" cy="730685"/>
          </a:xfrm>
        </p:spPr>
        <p:txBody>
          <a:bodyPr/>
          <a:lstStyle/>
          <a:p>
            <a:r>
              <a:rPr lang="en-US" b="1" dirty="0" smtClean="0">
                <a:solidFill>
                  <a:srgbClr val="C00000"/>
                </a:solidFill>
              </a:rPr>
              <a:t>Relative Pathname</a:t>
            </a:r>
            <a:endParaRPr lang="en-US" b="1" dirty="0">
              <a:solidFill>
                <a:srgbClr val="C00000"/>
              </a:solidFill>
            </a:endParaRPr>
          </a:p>
        </p:txBody>
      </p:sp>
      <p:sp>
        <p:nvSpPr>
          <p:cNvPr id="3" name="Content Placeholder 2"/>
          <p:cNvSpPr>
            <a:spLocks noGrp="1"/>
          </p:cNvSpPr>
          <p:nvPr>
            <p:ph idx="1"/>
          </p:nvPr>
        </p:nvSpPr>
        <p:spPr>
          <a:xfrm>
            <a:off x="226396" y="820303"/>
            <a:ext cx="11147237" cy="5342502"/>
          </a:xfrm>
        </p:spPr>
        <p:txBody>
          <a:bodyPr>
            <a:normAutofit lnSpcReduction="10000"/>
          </a:bodyPr>
          <a:lstStyle/>
          <a:p>
            <a:pPr algn="just">
              <a:lnSpc>
                <a:spcPct val="150000"/>
              </a:lnSpc>
            </a:pPr>
            <a:r>
              <a:rPr lang="en-US" sz="2100" dirty="0">
                <a:solidFill>
                  <a:srgbClr val="FF0000"/>
                </a:solidFill>
              </a:rPr>
              <a:t>Definition:</a:t>
            </a:r>
            <a:r>
              <a:rPr lang="en-US" sz="2100" dirty="0">
                <a:solidFill>
                  <a:schemeClr val="tx1"/>
                </a:solidFill>
              </a:rPr>
              <a:t> Pathname that start from the present working directory are called relative path names.</a:t>
            </a:r>
          </a:p>
          <a:p>
            <a:pPr algn="just">
              <a:lnSpc>
                <a:spcPct val="150000"/>
              </a:lnSpc>
            </a:pPr>
            <a:r>
              <a:rPr lang="en-US" sz="2100" dirty="0">
                <a:solidFill>
                  <a:srgbClr val="FF0000"/>
                </a:solidFill>
              </a:rPr>
              <a:t>For Example:</a:t>
            </a:r>
            <a:r>
              <a:rPr lang="en-US" sz="2100" dirty="0">
                <a:solidFill>
                  <a:schemeClr val="tx1"/>
                </a:solidFill>
              </a:rPr>
              <a:t> “</a:t>
            </a:r>
            <a:r>
              <a:rPr lang="en-US" sz="2100" dirty="0" err="1">
                <a:solidFill>
                  <a:schemeClr val="tx1"/>
                </a:solidFill>
              </a:rPr>
              <a:t>mthomas</a:t>
            </a:r>
            <a:r>
              <a:rPr lang="en-US" sz="2100" dirty="0">
                <a:solidFill>
                  <a:schemeClr val="tx1"/>
                </a:solidFill>
              </a:rPr>
              <a:t>” is a present working directory than file “</a:t>
            </a:r>
            <a:r>
              <a:rPr lang="en-US" sz="2100" dirty="0" err="1">
                <a:solidFill>
                  <a:schemeClr val="tx1"/>
                </a:solidFill>
              </a:rPr>
              <a:t>class_stuff</a:t>
            </a:r>
            <a:r>
              <a:rPr lang="en-US" sz="2100" dirty="0">
                <a:solidFill>
                  <a:schemeClr val="tx1"/>
                </a:solidFill>
              </a:rPr>
              <a:t>” is accessed using the path “</a:t>
            </a:r>
            <a:r>
              <a:rPr lang="en-US" sz="2100" dirty="0" err="1">
                <a:solidFill>
                  <a:schemeClr val="tx1"/>
                </a:solidFill>
              </a:rPr>
              <a:t>mthomas</a:t>
            </a:r>
            <a:r>
              <a:rPr lang="en-US" sz="2100" dirty="0">
                <a:solidFill>
                  <a:schemeClr val="tx1"/>
                </a:solidFill>
              </a:rPr>
              <a:t>/</a:t>
            </a:r>
            <a:r>
              <a:rPr lang="en-US" sz="2100" dirty="0" err="1">
                <a:solidFill>
                  <a:schemeClr val="tx1"/>
                </a:solidFill>
              </a:rPr>
              <a:t>class_stuff</a:t>
            </a:r>
            <a:r>
              <a:rPr lang="en-US" sz="2100" dirty="0">
                <a:solidFill>
                  <a:schemeClr val="tx1"/>
                </a:solidFill>
              </a:rPr>
              <a:t>”</a:t>
            </a:r>
          </a:p>
          <a:p>
            <a:pPr algn="just">
              <a:lnSpc>
                <a:spcPct val="150000"/>
              </a:lnSpc>
            </a:pPr>
            <a:r>
              <a:rPr lang="en-US" sz="2100" dirty="0" smtClean="0">
                <a:solidFill>
                  <a:schemeClr val="tx1"/>
                </a:solidFill>
              </a:rPr>
              <a:t>A directory in which a user works at a particular point of time is called the </a:t>
            </a:r>
            <a:r>
              <a:rPr lang="en-US" sz="2100" dirty="0" smtClean="0">
                <a:solidFill>
                  <a:srgbClr val="FF0000"/>
                </a:solidFill>
              </a:rPr>
              <a:t>current directory or present working directory.</a:t>
            </a:r>
          </a:p>
          <a:p>
            <a:pPr algn="just">
              <a:lnSpc>
                <a:spcPct val="150000"/>
              </a:lnSpc>
            </a:pPr>
            <a:r>
              <a:rPr lang="en-US" sz="2100" dirty="0" smtClean="0">
                <a:solidFill>
                  <a:schemeClr val="tx1"/>
                </a:solidFill>
              </a:rPr>
              <a:t>A directory or a file under a present working directory can be accessed by providing the path name that start from the present working directory.</a:t>
            </a:r>
          </a:p>
          <a:p>
            <a:pPr algn="just">
              <a:lnSpc>
                <a:spcPct val="150000"/>
              </a:lnSpc>
            </a:pPr>
            <a:r>
              <a:rPr lang="en-US" sz="2100" dirty="0" smtClean="0">
                <a:solidFill>
                  <a:schemeClr val="tx1"/>
                </a:solidFill>
              </a:rPr>
              <a:t>To know the present working directory one has to use the “</a:t>
            </a:r>
            <a:r>
              <a:rPr lang="en-US" sz="2100" dirty="0" err="1" smtClean="0">
                <a:solidFill>
                  <a:schemeClr val="tx1"/>
                </a:solidFill>
              </a:rPr>
              <a:t>pwd</a:t>
            </a:r>
            <a:r>
              <a:rPr lang="en-US" sz="2100" dirty="0" smtClean="0">
                <a:solidFill>
                  <a:schemeClr val="tx1"/>
                </a:solidFill>
              </a:rPr>
              <a:t>” command.</a:t>
            </a:r>
          </a:p>
          <a:p>
            <a:pPr algn="just">
              <a:lnSpc>
                <a:spcPct val="150000"/>
              </a:lnSpc>
            </a:pPr>
            <a:r>
              <a:rPr lang="en-US" sz="2100" dirty="0" smtClean="0">
                <a:solidFill>
                  <a:schemeClr val="tx1"/>
                </a:solidFill>
              </a:rPr>
              <a:t>The present working directory can be changed using the command “cd”</a:t>
            </a:r>
            <a:endParaRPr lang="en-US" sz="2100" dirty="0">
              <a:solidFill>
                <a:schemeClr val="tx1"/>
              </a:solidFill>
            </a:endParaRPr>
          </a:p>
          <a:p>
            <a:pPr algn="just">
              <a:lnSpc>
                <a:spcPct val="150000"/>
              </a:lnSpc>
            </a:pPr>
            <a:endParaRPr lang="en-US" sz="2100" dirty="0">
              <a:solidFill>
                <a:schemeClr val="tx1"/>
              </a:solidFill>
            </a:endParaRPr>
          </a:p>
        </p:txBody>
      </p:sp>
    </p:spTree>
    <p:extLst>
      <p:ext uri="{BB962C8B-B14F-4D97-AF65-F5344CB8AC3E}">
        <p14:creationId xmlns:p14="http://schemas.microsoft.com/office/powerpoint/2010/main" val="21858768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2866" y="0"/>
            <a:ext cx="6448012" cy="730685"/>
          </a:xfrm>
        </p:spPr>
        <p:txBody>
          <a:bodyPr>
            <a:normAutofit fontScale="90000"/>
          </a:bodyPr>
          <a:lstStyle/>
          <a:p>
            <a:r>
              <a:rPr lang="en-US" b="1" dirty="0" smtClean="0">
                <a:solidFill>
                  <a:srgbClr val="C00000"/>
                </a:solidFill>
              </a:rPr>
              <a:t>Absolute </a:t>
            </a:r>
            <a:r>
              <a:rPr lang="en-US" b="1" dirty="0" err="1" smtClean="0">
                <a:solidFill>
                  <a:srgbClr val="C00000"/>
                </a:solidFill>
              </a:rPr>
              <a:t>Vs</a:t>
            </a:r>
            <a:r>
              <a:rPr lang="en-US" b="1" dirty="0" smtClean="0">
                <a:solidFill>
                  <a:srgbClr val="C00000"/>
                </a:solidFill>
              </a:rPr>
              <a:t> Relative Pathname</a:t>
            </a:r>
            <a:endParaRPr lang="en-US" b="1" dirty="0">
              <a:solidFill>
                <a:srgbClr val="C00000"/>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62730455"/>
              </p:ext>
            </p:extLst>
          </p:nvPr>
        </p:nvGraphicFramePr>
        <p:xfrm>
          <a:off x="471054" y="872115"/>
          <a:ext cx="10501746" cy="4709160"/>
        </p:xfrm>
        <a:graphic>
          <a:graphicData uri="http://schemas.openxmlformats.org/drawingml/2006/table">
            <a:tbl>
              <a:tblPr firstRow="1" bandRow="1">
                <a:tableStyleId>{5C22544A-7EE6-4342-B048-85BDC9FD1C3A}</a:tableStyleId>
              </a:tblPr>
              <a:tblGrid>
                <a:gridCol w="5250873">
                  <a:extLst>
                    <a:ext uri="{9D8B030D-6E8A-4147-A177-3AD203B41FA5}">
                      <a16:colId xmlns:a16="http://schemas.microsoft.com/office/drawing/2014/main" val="20000"/>
                    </a:ext>
                  </a:extLst>
                </a:gridCol>
                <a:gridCol w="5250873">
                  <a:extLst>
                    <a:ext uri="{9D8B030D-6E8A-4147-A177-3AD203B41FA5}">
                      <a16:colId xmlns:a16="http://schemas.microsoft.com/office/drawing/2014/main" val="20001"/>
                    </a:ext>
                  </a:extLst>
                </a:gridCol>
              </a:tblGrid>
              <a:tr h="370840">
                <a:tc>
                  <a:txBody>
                    <a:bodyPr/>
                    <a:lstStyle/>
                    <a:p>
                      <a:pPr algn="ctr">
                        <a:lnSpc>
                          <a:spcPct val="150000"/>
                        </a:lnSpc>
                      </a:pPr>
                      <a:r>
                        <a:rPr lang="en-CA" dirty="0" smtClean="0"/>
                        <a:t>ABSOLUTE PATHNAME</a:t>
                      </a:r>
                      <a:endParaRPr lang="en-US" dirty="0"/>
                    </a:p>
                  </a:txBody>
                  <a:tcPr/>
                </a:tc>
                <a:tc>
                  <a:txBody>
                    <a:bodyPr/>
                    <a:lstStyle/>
                    <a:p>
                      <a:pPr algn="ctr">
                        <a:lnSpc>
                          <a:spcPct val="150000"/>
                        </a:lnSpc>
                      </a:pPr>
                      <a:r>
                        <a:rPr lang="en-CA" dirty="0" smtClean="0"/>
                        <a:t>RELATIVE PATHNAME</a:t>
                      </a:r>
                      <a:endParaRPr lang="en-US" dirty="0"/>
                    </a:p>
                  </a:txBody>
                  <a:tcPr/>
                </a:tc>
                <a:extLst>
                  <a:ext uri="{0D108BD9-81ED-4DB2-BD59-A6C34878D82A}">
                    <a16:rowId xmlns:a16="http://schemas.microsoft.com/office/drawing/2014/main" val="10000"/>
                  </a:ext>
                </a:extLst>
              </a:tr>
              <a:tr h="370840">
                <a:tc>
                  <a:txBody>
                    <a:bodyPr/>
                    <a:lstStyle/>
                    <a:p>
                      <a:pPr algn="just">
                        <a:lnSpc>
                          <a:spcPct val="200000"/>
                        </a:lnSpc>
                      </a:pPr>
                      <a:r>
                        <a:rPr lang="en-US" sz="1800" dirty="0" smtClean="0">
                          <a:solidFill>
                            <a:schemeClr val="tx1"/>
                          </a:solidFill>
                        </a:rPr>
                        <a:t>Pathname that start with slash (/) ,means from root, are called absolute pathname.</a:t>
                      </a:r>
                    </a:p>
                  </a:txBody>
                  <a:tcPr/>
                </a:tc>
                <a:tc>
                  <a:txBody>
                    <a:bodyPr/>
                    <a:lstStyle/>
                    <a:p>
                      <a:pPr>
                        <a:lnSpc>
                          <a:spcPct val="200000"/>
                        </a:lnSpc>
                      </a:pPr>
                      <a:r>
                        <a:rPr lang="en-US" sz="1800" dirty="0" smtClean="0">
                          <a:solidFill>
                            <a:schemeClr val="tx1"/>
                          </a:solidFill>
                        </a:rPr>
                        <a:t>Pathname that start from the present working directory are called relative path names.</a:t>
                      </a:r>
                      <a:endParaRPr lang="en-US" dirty="0"/>
                    </a:p>
                  </a:txBody>
                  <a:tcPr/>
                </a:tc>
                <a:extLst>
                  <a:ext uri="{0D108BD9-81ED-4DB2-BD59-A6C34878D82A}">
                    <a16:rowId xmlns:a16="http://schemas.microsoft.com/office/drawing/2014/main" val="10001"/>
                  </a:ext>
                </a:extLst>
              </a:tr>
              <a:tr h="370840">
                <a:tc>
                  <a:txBody>
                    <a:bodyPr/>
                    <a:lstStyle/>
                    <a:p>
                      <a:pPr>
                        <a:lnSpc>
                          <a:spcPct val="200000"/>
                        </a:lnSpc>
                      </a:pPr>
                      <a:r>
                        <a:rPr lang="en-CA" dirty="0" smtClean="0"/>
                        <a:t>Always start with “/”.</a:t>
                      </a:r>
                      <a:endParaRPr lang="en-US" dirty="0"/>
                    </a:p>
                  </a:txBody>
                  <a:tcPr/>
                </a:tc>
                <a:tc>
                  <a:txBody>
                    <a:bodyPr/>
                    <a:lstStyle/>
                    <a:p>
                      <a:pPr>
                        <a:lnSpc>
                          <a:spcPct val="200000"/>
                        </a:lnSpc>
                      </a:pPr>
                      <a:r>
                        <a:rPr lang="en-CA" dirty="0" smtClean="0"/>
                        <a:t>Never</a:t>
                      </a:r>
                      <a:r>
                        <a:rPr lang="en-CA" baseline="0" dirty="0" smtClean="0"/>
                        <a:t> Start with slash.</a:t>
                      </a:r>
                      <a:endParaRPr lang="en-US" dirty="0"/>
                    </a:p>
                  </a:txBody>
                  <a:tcPr/>
                </a:tc>
                <a:extLst>
                  <a:ext uri="{0D108BD9-81ED-4DB2-BD59-A6C34878D82A}">
                    <a16:rowId xmlns:a16="http://schemas.microsoft.com/office/drawing/2014/main" val="10002"/>
                  </a:ext>
                </a:extLst>
              </a:tr>
              <a:tr h="370840">
                <a:tc>
                  <a:txBody>
                    <a:bodyPr/>
                    <a:lstStyle/>
                    <a:p>
                      <a:pPr>
                        <a:lnSpc>
                          <a:spcPct val="200000"/>
                        </a:lnSpc>
                      </a:pPr>
                      <a:r>
                        <a:rPr lang="en-CA" dirty="0" smtClean="0"/>
                        <a:t>T</a:t>
                      </a:r>
                      <a:r>
                        <a:rPr lang="en-CA" baseline="0" dirty="0" smtClean="0"/>
                        <a:t>o some object ,absolute pathname is same.</a:t>
                      </a:r>
                      <a:endParaRPr lang="en-US" dirty="0"/>
                    </a:p>
                  </a:txBody>
                  <a:tcPr/>
                </a:tc>
                <a:tc>
                  <a:txBody>
                    <a:bodyPr/>
                    <a:lstStyle/>
                    <a:p>
                      <a:pPr>
                        <a:lnSpc>
                          <a:spcPct val="200000"/>
                        </a:lnSpc>
                      </a:pPr>
                      <a:r>
                        <a:rPr lang="en-CA" dirty="0" smtClean="0"/>
                        <a:t>To some object, relative pathname is depend on current directory.</a:t>
                      </a:r>
                      <a:endParaRPr lang="en-US" dirty="0"/>
                    </a:p>
                  </a:txBody>
                  <a:tcPr/>
                </a:tc>
                <a:extLst>
                  <a:ext uri="{0D108BD9-81ED-4DB2-BD59-A6C34878D82A}">
                    <a16:rowId xmlns:a16="http://schemas.microsoft.com/office/drawing/2014/main" val="10003"/>
                  </a:ext>
                </a:extLst>
              </a:tr>
              <a:tr h="370840">
                <a:tc>
                  <a:txBody>
                    <a:bodyPr/>
                    <a:lstStyle/>
                    <a:p>
                      <a:pPr>
                        <a:lnSpc>
                          <a:spcPct val="200000"/>
                        </a:lnSpc>
                      </a:pPr>
                      <a:r>
                        <a:rPr lang="en-CA" dirty="0" smtClean="0"/>
                        <a:t>Tells</a:t>
                      </a:r>
                      <a:r>
                        <a:rPr lang="en-CA" baseline="0" dirty="0" smtClean="0"/>
                        <a:t> how to find a file from the root directory.</a:t>
                      </a:r>
                      <a:endParaRPr lang="en-US" dirty="0"/>
                    </a:p>
                  </a:txBody>
                  <a:tcPr/>
                </a:tc>
                <a:tc>
                  <a:txBody>
                    <a:bodyPr/>
                    <a:lstStyle/>
                    <a:p>
                      <a:pPr>
                        <a:lnSpc>
                          <a:spcPct val="200000"/>
                        </a:lnSpc>
                      </a:pPr>
                      <a:r>
                        <a:rPr lang="en-CA" dirty="0" smtClean="0"/>
                        <a:t>Tells how</a:t>
                      </a:r>
                      <a:r>
                        <a:rPr lang="en-CA" baseline="0" dirty="0" smtClean="0"/>
                        <a:t> to find a file starting from the current directory.</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656336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4409" y="742950"/>
            <a:ext cx="8110847" cy="5408468"/>
          </a:xfrm>
          <a:prstGeom prst="rect">
            <a:avLst/>
          </a:prstGeom>
        </p:spPr>
      </p:pic>
    </p:spTree>
    <p:extLst>
      <p:ext uri="{BB962C8B-B14F-4D97-AF65-F5344CB8AC3E}">
        <p14:creationId xmlns:p14="http://schemas.microsoft.com/office/powerpoint/2010/main" val="36942706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300" y="451263"/>
            <a:ext cx="7224588" cy="4811300"/>
          </a:xfrm>
          <a:prstGeom prst="rect">
            <a:avLst/>
          </a:prstGeom>
        </p:spPr>
      </p:pic>
    </p:spTree>
    <p:extLst>
      <p:ext uri="{BB962C8B-B14F-4D97-AF65-F5344CB8AC3E}">
        <p14:creationId xmlns:p14="http://schemas.microsoft.com/office/powerpoint/2010/main" val="15266452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9597" y="0"/>
            <a:ext cx="5109691" cy="768263"/>
          </a:xfrm>
        </p:spPr>
        <p:txBody>
          <a:bodyPr/>
          <a:lstStyle/>
          <a:p>
            <a:r>
              <a:rPr lang="en-US" b="1" dirty="0" smtClean="0">
                <a:solidFill>
                  <a:srgbClr val="C00000"/>
                </a:solidFill>
              </a:rPr>
              <a:t>Importance of . And .. </a:t>
            </a:r>
            <a:endParaRPr lang="en-US" b="1" dirty="0">
              <a:solidFill>
                <a:srgbClr val="C00000"/>
              </a:solidFill>
            </a:endParaRPr>
          </a:p>
        </p:txBody>
      </p:sp>
      <p:sp>
        <p:nvSpPr>
          <p:cNvPr id="3" name="Content Placeholder 2"/>
          <p:cNvSpPr>
            <a:spLocks noGrp="1"/>
          </p:cNvSpPr>
          <p:nvPr>
            <p:ph idx="1"/>
          </p:nvPr>
        </p:nvSpPr>
        <p:spPr>
          <a:xfrm>
            <a:off x="414287" y="768263"/>
            <a:ext cx="10182732" cy="5618075"/>
          </a:xfrm>
        </p:spPr>
        <p:txBody>
          <a:bodyPr>
            <a:noAutofit/>
          </a:bodyPr>
          <a:lstStyle/>
          <a:p>
            <a:pPr marL="0" indent="0">
              <a:lnSpc>
                <a:spcPct val="150000"/>
              </a:lnSpc>
              <a:buNone/>
            </a:pPr>
            <a:r>
              <a:rPr lang="en-CA" sz="2000" b="1" u="sng" dirty="0">
                <a:solidFill>
                  <a:srgbClr val="C00000"/>
                </a:solidFill>
              </a:rPr>
              <a:t>The current directory (.)</a:t>
            </a:r>
          </a:p>
          <a:p>
            <a:pPr>
              <a:lnSpc>
                <a:spcPct val="150000"/>
              </a:lnSpc>
            </a:pPr>
            <a:r>
              <a:rPr lang="en-CA" sz="2000" dirty="0">
                <a:solidFill>
                  <a:schemeClr val="tx1"/>
                </a:solidFill>
              </a:rPr>
              <a:t>In UNIX, (</a:t>
            </a:r>
            <a:r>
              <a:rPr lang="en-CA" sz="2000" b="1" dirty="0">
                <a:solidFill>
                  <a:schemeClr val="tx1"/>
                </a:solidFill>
              </a:rPr>
              <a:t>.</a:t>
            </a:r>
            <a:r>
              <a:rPr lang="en-CA" sz="2000" dirty="0">
                <a:solidFill>
                  <a:schemeClr val="tx1"/>
                </a:solidFill>
              </a:rPr>
              <a:t>) means the current directory, so typing</a:t>
            </a:r>
          </a:p>
          <a:p>
            <a:pPr marL="0" indent="0">
              <a:lnSpc>
                <a:spcPct val="150000"/>
              </a:lnSpc>
              <a:buNone/>
            </a:pPr>
            <a:r>
              <a:rPr lang="en-CA" sz="2000" b="1" dirty="0" smtClean="0">
                <a:solidFill>
                  <a:schemeClr val="tx1"/>
                </a:solidFill>
              </a:rPr>
              <a:t>	</a:t>
            </a:r>
            <a:r>
              <a:rPr lang="en-CA" sz="2000" b="1" dirty="0" smtClean="0">
                <a:solidFill>
                  <a:srgbClr val="7030A0"/>
                </a:solidFill>
              </a:rPr>
              <a:t>$ cd </a:t>
            </a:r>
            <a:r>
              <a:rPr lang="en-CA" sz="2000" b="1" dirty="0">
                <a:solidFill>
                  <a:srgbClr val="7030A0"/>
                </a:solidFill>
              </a:rPr>
              <a:t>.</a:t>
            </a:r>
          </a:p>
          <a:p>
            <a:pPr>
              <a:lnSpc>
                <a:spcPct val="150000"/>
              </a:lnSpc>
            </a:pPr>
            <a:r>
              <a:rPr lang="en-CA" sz="2000" dirty="0">
                <a:solidFill>
                  <a:srgbClr val="FF0000"/>
                </a:solidFill>
              </a:rPr>
              <a:t>NOTE:</a:t>
            </a:r>
            <a:r>
              <a:rPr lang="en-CA" sz="2000" dirty="0">
                <a:solidFill>
                  <a:schemeClr val="tx1"/>
                </a:solidFill>
              </a:rPr>
              <a:t> there is a space between cd and the </a:t>
            </a:r>
            <a:r>
              <a:rPr lang="en-CA" sz="2000" dirty="0" smtClean="0">
                <a:solidFill>
                  <a:schemeClr val="tx1"/>
                </a:solidFill>
              </a:rPr>
              <a:t>dot means </a:t>
            </a:r>
            <a:r>
              <a:rPr lang="en-CA" sz="2000" dirty="0">
                <a:solidFill>
                  <a:schemeClr val="tx1"/>
                </a:solidFill>
              </a:rPr>
              <a:t>stay where you </a:t>
            </a:r>
            <a:r>
              <a:rPr lang="en-CA" sz="2000" dirty="0" smtClean="0">
                <a:solidFill>
                  <a:schemeClr val="tx1"/>
                </a:solidFill>
              </a:rPr>
              <a:t>are</a:t>
            </a:r>
            <a:endParaRPr lang="en-CA" sz="2000" dirty="0">
              <a:solidFill>
                <a:schemeClr val="tx1"/>
              </a:solidFill>
            </a:endParaRPr>
          </a:p>
          <a:p>
            <a:pPr>
              <a:lnSpc>
                <a:spcPct val="150000"/>
              </a:lnSpc>
            </a:pPr>
            <a:r>
              <a:rPr lang="en-CA" sz="2000" dirty="0" smtClean="0">
                <a:solidFill>
                  <a:schemeClr val="tx1"/>
                </a:solidFill>
              </a:rPr>
              <a:t>But </a:t>
            </a:r>
            <a:r>
              <a:rPr lang="en-CA" sz="2000" dirty="0">
                <a:solidFill>
                  <a:schemeClr val="tx1"/>
                </a:solidFill>
              </a:rPr>
              <a:t>using (</a:t>
            </a:r>
            <a:r>
              <a:rPr lang="en-CA" sz="2000" b="1" dirty="0">
                <a:solidFill>
                  <a:schemeClr val="tx1"/>
                </a:solidFill>
              </a:rPr>
              <a:t>.</a:t>
            </a:r>
            <a:r>
              <a:rPr lang="en-CA" sz="2000" dirty="0">
                <a:solidFill>
                  <a:schemeClr val="tx1"/>
                </a:solidFill>
              </a:rPr>
              <a:t>) as the name of the current directory will save a lot of </a:t>
            </a:r>
            <a:r>
              <a:rPr lang="en-CA" sz="2000" dirty="0" smtClean="0">
                <a:solidFill>
                  <a:schemeClr val="tx1"/>
                </a:solidFill>
              </a:rPr>
              <a:t>typing.</a:t>
            </a:r>
            <a:endParaRPr lang="en-CA" sz="2000" dirty="0">
              <a:solidFill>
                <a:schemeClr val="tx1"/>
              </a:solidFill>
            </a:endParaRPr>
          </a:p>
        </p:txBody>
      </p:sp>
    </p:spTree>
    <p:extLst>
      <p:ext uri="{BB962C8B-B14F-4D97-AF65-F5344CB8AC3E}">
        <p14:creationId xmlns:p14="http://schemas.microsoft.com/office/powerpoint/2010/main" val="1689565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9597" y="0"/>
            <a:ext cx="5109691" cy="768263"/>
          </a:xfrm>
        </p:spPr>
        <p:txBody>
          <a:bodyPr/>
          <a:lstStyle/>
          <a:p>
            <a:r>
              <a:rPr lang="en-US" b="1" dirty="0" smtClean="0">
                <a:solidFill>
                  <a:srgbClr val="C00000"/>
                </a:solidFill>
              </a:rPr>
              <a:t>Importance of . And .. </a:t>
            </a:r>
            <a:endParaRPr lang="en-US" b="1" dirty="0">
              <a:solidFill>
                <a:srgbClr val="C00000"/>
              </a:solidFill>
            </a:endParaRPr>
          </a:p>
        </p:txBody>
      </p:sp>
      <p:sp>
        <p:nvSpPr>
          <p:cNvPr id="3" name="Content Placeholder 2"/>
          <p:cNvSpPr>
            <a:spLocks noGrp="1"/>
          </p:cNvSpPr>
          <p:nvPr>
            <p:ph idx="1"/>
          </p:nvPr>
        </p:nvSpPr>
        <p:spPr>
          <a:xfrm>
            <a:off x="414287" y="768263"/>
            <a:ext cx="11009450" cy="5618075"/>
          </a:xfrm>
        </p:spPr>
        <p:txBody>
          <a:bodyPr>
            <a:noAutofit/>
          </a:bodyPr>
          <a:lstStyle/>
          <a:p>
            <a:pPr marL="0" indent="0">
              <a:lnSpc>
                <a:spcPct val="150000"/>
              </a:lnSpc>
              <a:buNone/>
            </a:pPr>
            <a:r>
              <a:rPr lang="en-CA" sz="2000" b="1" u="sng" dirty="0" smtClean="0">
                <a:solidFill>
                  <a:srgbClr val="C00000"/>
                </a:solidFill>
              </a:rPr>
              <a:t>The </a:t>
            </a:r>
            <a:r>
              <a:rPr lang="en-CA" sz="2000" b="1" u="sng" dirty="0">
                <a:solidFill>
                  <a:srgbClr val="C00000"/>
                </a:solidFill>
              </a:rPr>
              <a:t>parent directory (..)</a:t>
            </a:r>
          </a:p>
          <a:p>
            <a:pPr>
              <a:lnSpc>
                <a:spcPct val="150000"/>
              </a:lnSpc>
            </a:pPr>
            <a:r>
              <a:rPr lang="en-CA" sz="2000" dirty="0">
                <a:solidFill>
                  <a:schemeClr val="tx1"/>
                </a:solidFill>
              </a:rPr>
              <a:t>(</a:t>
            </a:r>
            <a:r>
              <a:rPr lang="en-CA" sz="2000" b="1" dirty="0">
                <a:solidFill>
                  <a:schemeClr val="tx1"/>
                </a:solidFill>
              </a:rPr>
              <a:t>..</a:t>
            </a:r>
            <a:r>
              <a:rPr lang="en-CA" sz="2000" dirty="0">
                <a:solidFill>
                  <a:schemeClr val="tx1"/>
                </a:solidFill>
              </a:rPr>
              <a:t>) means the parent of the current directory, so typing</a:t>
            </a:r>
          </a:p>
          <a:p>
            <a:pPr marL="0" indent="0">
              <a:lnSpc>
                <a:spcPct val="150000"/>
              </a:lnSpc>
              <a:buNone/>
            </a:pPr>
            <a:r>
              <a:rPr lang="en-CA" sz="2000" b="1" dirty="0" smtClean="0">
                <a:solidFill>
                  <a:srgbClr val="7030A0"/>
                </a:solidFill>
              </a:rPr>
              <a:t>	$ cd </a:t>
            </a:r>
            <a:r>
              <a:rPr lang="en-CA" sz="2000" b="1" dirty="0">
                <a:solidFill>
                  <a:srgbClr val="7030A0"/>
                </a:solidFill>
              </a:rPr>
              <a:t>..</a:t>
            </a:r>
          </a:p>
          <a:p>
            <a:pPr>
              <a:lnSpc>
                <a:spcPct val="150000"/>
              </a:lnSpc>
            </a:pPr>
            <a:r>
              <a:rPr lang="en-CA" sz="2000" dirty="0">
                <a:solidFill>
                  <a:schemeClr val="tx1"/>
                </a:solidFill>
              </a:rPr>
              <a:t>will take you one directory up the hierarchy (back to your home directory). </a:t>
            </a:r>
            <a:endParaRPr lang="en-CA" sz="2000" dirty="0" smtClean="0">
              <a:solidFill>
                <a:schemeClr val="tx1"/>
              </a:solidFill>
            </a:endParaRPr>
          </a:p>
          <a:p>
            <a:pPr>
              <a:lnSpc>
                <a:spcPct val="150000"/>
              </a:lnSpc>
            </a:pPr>
            <a:r>
              <a:rPr lang="en-CA" sz="2000" dirty="0" smtClean="0">
                <a:solidFill>
                  <a:srgbClr val="FF0000"/>
                </a:solidFill>
              </a:rPr>
              <a:t>NOTE:</a:t>
            </a:r>
            <a:r>
              <a:rPr lang="en-CA" sz="2000" dirty="0" smtClean="0">
                <a:solidFill>
                  <a:schemeClr val="tx1"/>
                </a:solidFill>
              </a:rPr>
              <a:t> </a:t>
            </a:r>
            <a:r>
              <a:rPr lang="en-CA" sz="2000" dirty="0">
                <a:solidFill>
                  <a:schemeClr val="tx1"/>
                </a:solidFill>
              </a:rPr>
              <a:t>typing </a:t>
            </a:r>
            <a:r>
              <a:rPr lang="en-CA" sz="2000" b="1" dirty="0">
                <a:solidFill>
                  <a:schemeClr val="tx1"/>
                </a:solidFill>
              </a:rPr>
              <a:t>cd</a:t>
            </a:r>
            <a:r>
              <a:rPr lang="en-CA" sz="2000" dirty="0">
                <a:solidFill>
                  <a:schemeClr val="tx1"/>
                </a:solidFill>
              </a:rPr>
              <a:t> with no argument always returns you to your home directory. This is very useful if you are lost in the file system.</a:t>
            </a:r>
          </a:p>
        </p:txBody>
      </p:sp>
    </p:spTree>
    <p:extLst>
      <p:ext uri="{BB962C8B-B14F-4D97-AF65-F5344CB8AC3E}">
        <p14:creationId xmlns:p14="http://schemas.microsoft.com/office/powerpoint/2010/main" val="1261863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Oval 2"/>
          <p:cNvSpPr>
            <a:spLocks noChangeArrowheads="1"/>
          </p:cNvSpPr>
          <p:nvPr/>
        </p:nvSpPr>
        <p:spPr bwMode="auto">
          <a:xfrm>
            <a:off x="5085861" y="4150613"/>
            <a:ext cx="936625" cy="5762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endParaRPr lang="en-US">
              <a:latin typeface="+mj-lt"/>
            </a:endParaRPr>
          </a:p>
        </p:txBody>
      </p:sp>
      <p:sp>
        <p:nvSpPr>
          <p:cNvPr id="24579" name="Rectangle 3"/>
          <p:cNvSpPr>
            <a:spLocks noGrp="1" noChangeArrowheads="1"/>
          </p:cNvSpPr>
          <p:nvPr>
            <p:ph type="title"/>
          </p:nvPr>
        </p:nvSpPr>
        <p:spPr>
          <a:xfrm>
            <a:off x="813104" y="-72649"/>
            <a:ext cx="9482137" cy="1143000"/>
          </a:xfrm>
        </p:spPr>
        <p:txBody>
          <a:bodyPr>
            <a:normAutofit fontScale="90000"/>
          </a:bodyPr>
          <a:lstStyle/>
          <a:p>
            <a:pPr eaLnBrk="1" hangingPunct="1"/>
            <a:r>
              <a:rPr lang="en-GB" sz="4000" b="1" dirty="0">
                <a:solidFill>
                  <a:srgbClr val="C00000"/>
                </a:solidFill>
              </a:rPr>
              <a:t>Relative and Absolute Pathnames Revisited</a:t>
            </a:r>
          </a:p>
        </p:txBody>
      </p:sp>
      <p:grpSp>
        <p:nvGrpSpPr>
          <p:cNvPr id="24580" name="Group 4"/>
          <p:cNvGrpSpPr>
            <a:grpSpLocks/>
          </p:cNvGrpSpPr>
          <p:nvPr/>
        </p:nvGrpSpPr>
        <p:grpSpPr bwMode="auto">
          <a:xfrm>
            <a:off x="69312" y="1382713"/>
            <a:ext cx="6636544" cy="4248151"/>
            <a:chOff x="912" y="995"/>
            <a:chExt cx="3888" cy="2676"/>
          </a:xfrm>
        </p:grpSpPr>
        <p:sp>
          <p:nvSpPr>
            <p:cNvPr id="24597" name="Text Box 5"/>
            <p:cNvSpPr txBox="1">
              <a:spLocks noChangeArrowheads="1"/>
            </p:cNvSpPr>
            <p:nvPr/>
          </p:nvSpPr>
          <p:spPr bwMode="auto">
            <a:xfrm>
              <a:off x="2384" y="995"/>
              <a:ext cx="89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dirty="0">
                  <a:solidFill>
                    <a:srgbClr val="FF0000"/>
                  </a:solidFill>
                  <a:latin typeface="+mj-lt"/>
                </a:rPr>
                <a:t>(root)</a:t>
              </a:r>
            </a:p>
          </p:txBody>
        </p:sp>
        <p:sp>
          <p:nvSpPr>
            <p:cNvPr id="24598" name="Text Box 6"/>
            <p:cNvSpPr txBox="1">
              <a:spLocks noChangeArrowheads="1"/>
            </p:cNvSpPr>
            <p:nvPr/>
          </p:nvSpPr>
          <p:spPr bwMode="auto">
            <a:xfrm>
              <a:off x="1427" y="1448"/>
              <a:ext cx="8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a:latin typeface="+mj-lt"/>
                </a:rPr>
                <a:t>staff</a:t>
              </a:r>
            </a:p>
          </p:txBody>
        </p:sp>
        <p:sp>
          <p:nvSpPr>
            <p:cNvPr id="24599" name="Text Box 7"/>
            <p:cNvSpPr txBox="1">
              <a:spLocks noChangeArrowheads="1"/>
            </p:cNvSpPr>
            <p:nvPr/>
          </p:nvSpPr>
          <p:spPr bwMode="auto">
            <a:xfrm>
              <a:off x="2182" y="1448"/>
              <a:ext cx="89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a:latin typeface="+mj-lt"/>
                </a:rPr>
                <a:t>usr</a:t>
              </a:r>
            </a:p>
          </p:txBody>
        </p:sp>
        <p:sp>
          <p:nvSpPr>
            <p:cNvPr id="24600" name="Text Box 8"/>
            <p:cNvSpPr txBox="1">
              <a:spLocks noChangeArrowheads="1"/>
            </p:cNvSpPr>
            <p:nvPr/>
          </p:nvSpPr>
          <p:spPr bwMode="auto">
            <a:xfrm>
              <a:off x="2801" y="1448"/>
              <a:ext cx="8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dirty="0">
                  <a:latin typeface="+mj-lt"/>
                </a:rPr>
                <a:t>bin</a:t>
              </a:r>
            </a:p>
          </p:txBody>
        </p:sp>
        <p:sp>
          <p:nvSpPr>
            <p:cNvPr id="24601" name="Text Box 9"/>
            <p:cNvSpPr txBox="1">
              <a:spLocks noChangeArrowheads="1"/>
            </p:cNvSpPr>
            <p:nvPr/>
          </p:nvSpPr>
          <p:spPr bwMode="auto">
            <a:xfrm>
              <a:off x="3386" y="1448"/>
              <a:ext cx="8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dirty="0">
                  <a:solidFill>
                    <a:srgbClr val="FF0000"/>
                  </a:solidFill>
                  <a:latin typeface="+mj-lt"/>
                </a:rPr>
                <a:t>stud</a:t>
              </a:r>
            </a:p>
          </p:txBody>
        </p:sp>
        <p:sp>
          <p:nvSpPr>
            <p:cNvPr id="24602" name="Text Box 10"/>
            <p:cNvSpPr txBox="1">
              <a:spLocks noChangeArrowheads="1"/>
            </p:cNvSpPr>
            <p:nvPr/>
          </p:nvSpPr>
          <p:spPr bwMode="auto">
            <a:xfrm>
              <a:off x="4072" y="1448"/>
              <a:ext cx="37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a:latin typeface="+mj-lt"/>
                </a:rPr>
                <a:t>etc</a:t>
              </a:r>
            </a:p>
          </p:txBody>
        </p:sp>
        <p:sp>
          <p:nvSpPr>
            <p:cNvPr id="24603" name="Text Box 11"/>
            <p:cNvSpPr txBox="1">
              <a:spLocks noChangeArrowheads="1"/>
            </p:cNvSpPr>
            <p:nvPr/>
          </p:nvSpPr>
          <p:spPr bwMode="auto">
            <a:xfrm>
              <a:off x="912" y="2374"/>
              <a:ext cx="65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a:latin typeface="+mj-lt"/>
                </a:rPr>
                <a:t>Research</a:t>
              </a:r>
            </a:p>
          </p:txBody>
        </p:sp>
        <p:sp>
          <p:nvSpPr>
            <p:cNvPr id="24604" name="Text Box 12"/>
            <p:cNvSpPr txBox="1">
              <a:spLocks noChangeArrowheads="1"/>
            </p:cNvSpPr>
            <p:nvPr/>
          </p:nvSpPr>
          <p:spPr bwMode="auto">
            <a:xfrm>
              <a:off x="1565" y="2374"/>
              <a:ext cx="8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a:latin typeface="+mj-lt"/>
                </a:rPr>
                <a:t>Teaching</a:t>
              </a:r>
            </a:p>
          </p:txBody>
        </p:sp>
        <p:sp>
          <p:nvSpPr>
            <p:cNvPr id="24605" name="Text Box 13"/>
            <p:cNvSpPr txBox="1">
              <a:spLocks noChangeArrowheads="1"/>
            </p:cNvSpPr>
            <p:nvPr/>
          </p:nvSpPr>
          <p:spPr bwMode="auto">
            <a:xfrm>
              <a:off x="2182" y="2374"/>
              <a:ext cx="89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a:latin typeface="+mj-lt"/>
                </a:rPr>
                <a:t>Private</a:t>
              </a:r>
            </a:p>
          </p:txBody>
        </p:sp>
        <p:sp>
          <p:nvSpPr>
            <p:cNvPr id="24606" name="Text Box 14"/>
            <p:cNvSpPr txBox="1">
              <a:spLocks noChangeArrowheads="1"/>
            </p:cNvSpPr>
            <p:nvPr/>
          </p:nvSpPr>
          <p:spPr bwMode="auto">
            <a:xfrm>
              <a:off x="3832" y="1911"/>
              <a:ext cx="3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a:latin typeface="+mj-lt"/>
                </a:rPr>
                <a:t>pg</a:t>
              </a:r>
            </a:p>
          </p:txBody>
        </p:sp>
        <p:sp>
          <p:nvSpPr>
            <p:cNvPr id="24607" name="Text Box 15"/>
            <p:cNvSpPr txBox="1">
              <a:spLocks noChangeArrowheads="1"/>
            </p:cNvSpPr>
            <p:nvPr/>
          </p:nvSpPr>
          <p:spPr bwMode="auto">
            <a:xfrm>
              <a:off x="3557" y="1911"/>
              <a:ext cx="27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dirty="0" err="1">
                  <a:solidFill>
                    <a:srgbClr val="FF0000"/>
                  </a:solidFill>
                  <a:latin typeface="+mj-lt"/>
                </a:rPr>
                <a:t>ug</a:t>
              </a:r>
              <a:endParaRPr lang="en-US" dirty="0">
                <a:solidFill>
                  <a:srgbClr val="FF0000"/>
                </a:solidFill>
                <a:latin typeface="+mj-lt"/>
              </a:endParaRPr>
            </a:p>
          </p:txBody>
        </p:sp>
        <p:sp>
          <p:nvSpPr>
            <p:cNvPr id="24608" name="Text Box 16"/>
            <p:cNvSpPr txBox="1">
              <a:spLocks noChangeArrowheads="1"/>
            </p:cNvSpPr>
            <p:nvPr/>
          </p:nvSpPr>
          <p:spPr bwMode="auto">
            <a:xfrm>
              <a:off x="2623" y="1911"/>
              <a:ext cx="89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dirty="0" err="1">
                  <a:latin typeface="+mj-lt"/>
                </a:rPr>
                <a:t>itmasters</a:t>
              </a:r>
              <a:endParaRPr lang="en-US" dirty="0">
                <a:latin typeface="+mj-lt"/>
              </a:endParaRPr>
            </a:p>
          </p:txBody>
        </p:sp>
        <p:sp>
          <p:nvSpPr>
            <p:cNvPr id="24609" name="Text Box 17"/>
            <p:cNvSpPr txBox="1">
              <a:spLocks noChangeArrowheads="1"/>
            </p:cNvSpPr>
            <p:nvPr/>
          </p:nvSpPr>
          <p:spPr bwMode="auto">
            <a:xfrm>
              <a:off x="1668" y="1946"/>
              <a:ext cx="37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a:latin typeface="+mj-lt"/>
                </a:rPr>
                <a:t>xxx</a:t>
              </a:r>
            </a:p>
          </p:txBody>
        </p:sp>
        <p:sp>
          <p:nvSpPr>
            <p:cNvPr id="24610" name="Text Box 18"/>
            <p:cNvSpPr txBox="1">
              <a:spLocks noChangeArrowheads="1"/>
            </p:cNvSpPr>
            <p:nvPr/>
          </p:nvSpPr>
          <p:spPr bwMode="auto">
            <a:xfrm>
              <a:off x="1324" y="1946"/>
              <a:ext cx="3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a:latin typeface="+mj-lt"/>
                </a:rPr>
                <a:t>gtr</a:t>
              </a:r>
            </a:p>
          </p:txBody>
        </p:sp>
        <p:sp>
          <p:nvSpPr>
            <p:cNvPr id="24611" name="Text Box 19"/>
            <p:cNvSpPr txBox="1">
              <a:spLocks noChangeArrowheads="1"/>
            </p:cNvSpPr>
            <p:nvPr/>
          </p:nvSpPr>
          <p:spPr bwMode="auto">
            <a:xfrm>
              <a:off x="981" y="1946"/>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a:latin typeface="+mj-lt"/>
                </a:rPr>
                <a:t>xxx</a:t>
              </a:r>
            </a:p>
          </p:txBody>
        </p:sp>
        <p:sp>
          <p:nvSpPr>
            <p:cNvPr id="24612" name="Text Box 20"/>
            <p:cNvSpPr txBox="1">
              <a:spLocks noChangeArrowheads="1"/>
            </p:cNvSpPr>
            <p:nvPr/>
          </p:nvSpPr>
          <p:spPr bwMode="auto">
            <a:xfrm>
              <a:off x="1427" y="2767"/>
              <a:ext cx="4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a:latin typeface="+mj-lt"/>
                </a:rPr>
                <a:t>CUA</a:t>
              </a:r>
            </a:p>
          </p:txBody>
        </p:sp>
        <p:sp>
          <p:nvSpPr>
            <p:cNvPr id="24613" name="Text Box 21"/>
            <p:cNvSpPr txBox="1">
              <a:spLocks noChangeArrowheads="1"/>
            </p:cNvSpPr>
            <p:nvPr/>
          </p:nvSpPr>
          <p:spPr bwMode="auto">
            <a:xfrm>
              <a:off x="3626" y="3264"/>
              <a:ext cx="1174"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i="1">
                  <a:latin typeface="+mj-lt"/>
                </a:rPr>
                <a:t>Coursework1.txt</a:t>
              </a:r>
              <a:endParaRPr lang="en-US">
                <a:latin typeface="+mj-lt"/>
              </a:endParaRPr>
            </a:p>
          </p:txBody>
        </p:sp>
        <p:sp>
          <p:nvSpPr>
            <p:cNvPr id="24614" name="Text Box 22"/>
            <p:cNvSpPr txBox="1">
              <a:spLocks noChangeArrowheads="1"/>
            </p:cNvSpPr>
            <p:nvPr/>
          </p:nvSpPr>
          <p:spPr bwMode="auto">
            <a:xfrm>
              <a:off x="3935" y="2802"/>
              <a:ext cx="4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dirty="0">
                  <a:solidFill>
                    <a:srgbClr val="FF0000"/>
                  </a:solidFill>
                  <a:latin typeface="+mj-lt"/>
                </a:rPr>
                <a:t>CUA</a:t>
              </a:r>
            </a:p>
          </p:txBody>
        </p:sp>
        <p:sp>
          <p:nvSpPr>
            <p:cNvPr id="24615" name="Text Box 23"/>
            <p:cNvSpPr txBox="1">
              <a:spLocks noChangeArrowheads="1"/>
            </p:cNvSpPr>
            <p:nvPr/>
          </p:nvSpPr>
          <p:spPr bwMode="auto">
            <a:xfrm>
              <a:off x="3213" y="2338"/>
              <a:ext cx="55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a:latin typeface="+mj-lt"/>
                </a:rPr>
                <a:t>xxx02u</a:t>
              </a:r>
            </a:p>
          </p:txBody>
        </p:sp>
        <p:sp>
          <p:nvSpPr>
            <p:cNvPr id="24616" name="Text Box 24"/>
            <p:cNvSpPr txBox="1">
              <a:spLocks noChangeArrowheads="1"/>
            </p:cNvSpPr>
            <p:nvPr/>
          </p:nvSpPr>
          <p:spPr bwMode="auto">
            <a:xfrm>
              <a:off x="3867" y="2338"/>
              <a:ext cx="62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dirty="0">
                  <a:solidFill>
                    <a:srgbClr val="FF0000"/>
                  </a:solidFill>
                  <a:latin typeface="+mj-lt"/>
                </a:rPr>
                <a:t>xxx04u</a:t>
              </a:r>
            </a:p>
          </p:txBody>
        </p:sp>
        <p:sp>
          <p:nvSpPr>
            <p:cNvPr id="24617" name="Text Box 25"/>
            <p:cNvSpPr txBox="1">
              <a:spLocks noChangeArrowheads="1"/>
            </p:cNvSpPr>
            <p:nvPr/>
          </p:nvSpPr>
          <p:spPr bwMode="auto">
            <a:xfrm>
              <a:off x="1908" y="2767"/>
              <a:ext cx="4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a:latin typeface="+mj-lt"/>
                </a:rPr>
                <a:t>MVR</a:t>
              </a:r>
            </a:p>
          </p:txBody>
        </p:sp>
        <p:sp>
          <p:nvSpPr>
            <p:cNvPr id="24618" name="Text Box 26"/>
            <p:cNvSpPr txBox="1">
              <a:spLocks noChangeArrowheads="1"/>
            </p:cNvSpPr>
            <p:nvPr/>
          </p:nvSpPr>
          <p:spPr bwMode="auto">
            <a:xfrm>
              <a:off x="946" y="3122"/>
              <a:ext cx="10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i="1">
                  <a:latin typeface="+mj-lt"/>
                </a:rPr>
                <a:t>Lecture1.ppt</a:t>
              </a:r>
              <a:endParaRPr lang="en-US">
                <a:latin typeface="+mj-lt"/>
              </a:endParaRPr>
            </a:p>
          </p:txBody>
        </p:sp>
        <p:sp>
          <p:nvSpPr>
            <p:cNvPr id="24619" name="Text Box 27"/>
            <p:cNvSpPr txBox="1">
              <a:spLocks noChangeArrowheads="1"/>
            </p:cNvSpPr>
            <p:nvPr/>
          </p:nvSpPr>
          <p:spPr bwMode="auto">
            <a:xfrm>
              <a:off x="1633" y="3371"/>
              <a:ext cx="10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i="1">
                  <a:latin typeface="+mj-lt"/>
                </a:rPr>
                <a:t>Lecture2.doc</a:t>
              </a:r>
              <a:endParaRPr lang="en-US">
                <a:latin typeface="+mj-lt"/>
              </a:endParaRPr>
            </a:p>
          </p:txBody>
        </p:sp>
        <p:sp>
          <p:nvSpPr>
            <p:cNvPr id="24620" name="Line 28"/>
            <p:cNvSpPr>
              <a:spLocks noChangeShapeType="1"/>
            </p:cNvSpPr>
            <p:nvPr/>
          </p:nvSpPr>
          <p:spPr bwMode="auto">
            <a:xfrm flipH="1">
              <a:off x="1599" y="1234"/>
              <a:ext cx="859" cy="24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24621" name="Line 29"/>
            <p:cNvSpPr>
              <a:spLocks noChangeShapeType="1"/>
            </p:cNvSpPr>
            <p:nvPr/>
          </p:nvSpPr>
          <p:spPr bwMode="auto">
            <a:xfrm flipH="1">
              <a:off x="2389" y="1270"/>
              <a:ext cx="206" cy="24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24622" name="Line 30"/>
            <p:cNvSpPr>
              <a:spLocks noChangeShapeType="1"/>
            </p:cNvSpPr>
            <p:nvPr/>
          </p:nvSpPr>
          <p:spPr bwMode="auto">
            <a:xfrm>
              <a:off x="2698" y="1270"/>
              <a:ext cx="138" cy="24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24623" name="Line 31"/>
            <p:cNvSpPr>
              <a:spLocks noChangeShapeType="1"/>
            </p:cNvSpPr>
            <p:nvPr/>
          </p:nvSpPr>
          <p:spPr bwMode="auto">
            <a:xfrm>
              <a:off x="2767" y="1270"/>
              <a:ext cx="652" cy="2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24624" name="Line 32"/>
            <p:cNvSpPr>
              <a:spLocks noChangeShapeType="1"/>
            </p:cNvSpPr>
            <p:nvPr/>
          </p:nvSpPr>
          <p:spPr bwMode="auto">
            <a:xfrm>
              <a:off x="2870" y="1234"/>
              <a:ext cx="1236" cy="28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24625" name="Line 33"/>
            <p:cNvSpPr>
              <a:spLocks noChangeShapeType="1"/>
            </p:cNvSpPr>
            <p:nvPr/>
          </p:nvSpPr>
          <p:spPr bwMode="auto">
            <a:xfrm flipH="1">
              <a:off x="1462" y="1697"/>
              <a:ext cx="103" cy="28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24626" name="Line 34"/>
            <p:cNvSpPr>
              <a:spLocks noChangeShapeType="1"/>
            </p:cNvSpPr>
            <p:nvPr/>
          </p:nvSpPr>
          <p:spPr bwMode="auto">
            <a:xfrm flipH="1">
              <a:off x="1152" y="1662"/>
              <a:ext cx="310" cy="2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24627" name="Line 35"/>
            <p:cNvSpPr>
              <a:spLocks noChangeShapeType="1"/>
            </p:cNvSpPr>
            <p:nvPr/>
          </p:nvSpPr>
          <p:spPr bwMode="auto">
            <a:xfrm>
              <a:off x="1668" y="1662"/>
              <a:ext cx="171" cy="32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24628" name="Line 36"/>
            <p:cNvSpPr>
              <a:spLocks noChangeShapeType="1"/>
            </p:cNvSpPr>
            <p:nvPr/>
          </p:nvSpPr>
          <p:spPr bwMode="auto">
            <a:xfrm flipH="1">
              <a:off x="3145" y="1626"/>
              <a:ext cx="343" cy="32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24629" name="Line 37"/>
            <p:cNvSpPr>
              <a:spLocks noChangeShapeType="1"/>
            </p:cNvSpPr>
            <p:nvPr/>
          </p:nvSpPr>
          <p:spPr bwMode="auto">
            <a:xfrm>
              <a:off x="3557" y="1626"/>
              <a:ext cx="103" cy="32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24630" name="Line 38"/>
            <p:cNvSpPr>
              <a:spLocks noChangeShapeType="1"/>
            </p:cNvSpPr>
            <p:nvPr/>
          </p:nvSpPr>
          <p:spPr bwMode="auto">
            <a:xfrm>
              <a:off x="3626" y="1626"/>
              <a:ext cx="274" cy="3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24631" name="Line 39"/>
            <p:cNvSpPr>
              <a:spLocks noChangeShapeType="1"/>
            </p:cNvSpPr>
            <p:nvPr/>
          </p:nvSpPr>
          <p:spPr bwMode="auto">
            <a:xfrm flipH="1">
              <a:off x="1118" y="2160"/>
              <a:ext cx="275" cy="28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24632" name="Line 40"/>
            <p:cNvSpPr>
              <a:spLocks noChangeShapeType="1"/>
            </p:cNvSpPr>
            <p:nvPr/>
          </p:nvSpPr>
          <p:spPr bwMode="auto">
            <a:xfrm>
              <a:off x="1462" y="2160"/>
              <a:ext cx="240" cy="24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24633" name="Line 41"/>
            <p:cNvSpPr>
              <a:spLocks noChangeShapeType="1"/>
            </p:cNvSpPr>
            <p:nvPr/>
          </p:nvSpPr>
          <p:spPr bwMode="auto">
            <a:xfrm>
              <a:off x="1530" y="2125"/>
              <a:ext cx="825" cy="2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24634" name="Line 42"/>
            <p:cNvSpPr>
              <a:spLocks noChangeShapeType="1"/>
            </p:cNvSpPr>
            <p:nvPr/>
          </p:nvSpPr>
          <p:spPr bwMode="auto">
            <a:xfrm flipH="1">
              <a:off x="3454" y="2125"/>
              <a:ext cx="206" cy="24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24635" name="Line 43"/>
            <p:cNvSpPr>
              <a:spLocks noChangeShapeType="1"/>
            </p:cNvSpPr>
            <p:nvPr/>
          </p:nvSpPr>
          <p:spPr bwMode="auto">
            <a:xfrm>
              <a:off x="3729" y="2125"/>
              <a:ext cx="309" cy="24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24636" name="Line 44"/>
            <p:cNvSpPr>
              <a:spLocks noChangeShapeType="1"/>
            </p:cNvSpPr>
            <p:nvPr/>
          </p:nvSpPr>
          <p:spPr bwMode="auto">
            <a:xfrm flipH="1">
              <a:off x="1565" y="2552"/>
              <a:ext cx="171" cy="21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24637" name="Line 45"/>
            <p:cNvSpPr>
              <a:spLocks noChangeShapeType="1"/>
            </p:cNvSpPr>
            <p:nvPr/>
          </p:nvSpPr>
          <p:spPr bwMode="auto">
            <a:xfrm>
              <a:off x="1874" y="2552"/>
              <a:ext cx="206" cy="24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24638" name="Line 46"/>
            <p:cNvSpPr>
              <a:spLocks noChangeShapeType="1"/>
            </p:cNvSpPr>
            <p:nvPr/>
          </p:nvSpPr>
          <p:spPr bwMode="auto">
            <a:xfrm flipH="1">
              <a:off x="1324" y="2944"/>
              <a:ext cx="241" cy="24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24639" name="Line 47"/>
            <p:cNvSpPr>
              <a:spLocks noChangeShapeType="1"/>
            </p:cNvSpPr>
            <p:nvPr/>
          </p:nvSpPr>
          <p:spPr bwMode="auto">
            <a:xfrm>
              <a:off x="1668" y="2944"/>
              <a:ext cx="343" cy="4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24640" name="Line 48"/>
            <p:cNvSpPr>
              <a:spLocks noChangeShapeType="1"/>
            </p:cNvSpPr>
            <p:nvPr/>
          </p:nvSpPr>
          <p:spPr bwMode="auto">
            <a:xfrm>
              <a:off x="4106" y="2552"/>
              <a:ext cx="1" cy="24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24641" name="Line 49"/>
            <p:cNvSpPr>
              <a:spLocks noChangeShapeType="1"/>
            </p:cNvSpPr>
            <p:nvPr/>
          </p:nvSpPr>
          <p:spPr bwMode="auto">
            <a:xfrm>
              <a:off x="4106" y="3015"/>
              <a:ext cx="1" cy="28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sp>
          <p:nvSpPr>
            <p:cNvPr id="24642" name="Text Box 50"/>
            <p:cNvSpPr txBox="1">
              <a:spLocks noChangeArrowheads="1"/>
            </p:cNvSpPr>
            <p:nvPr/>
          </p:nvSpPr>
          <p:spPr bwMode="auto">
            <a:xfrm>
              <a:off x="3248" y="2766"/>
              <a:ext cx="549"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i="1">
                  <a:latin typeface="+mj-lt"/>
                </a:rPr>
                <a:t>.profile</a:t>
              </a:r>
              <a:endParaRPr lang="en-US">
                <a:latin typeface="+mj-lt"/>
              </a:endParaRPr>
            </a:p>
          </p:txBody>
        </p:sp>
        <p:sp>
          <p:nvSpPr>
            <p:cNvPr id="24643" name="Line 51"/>
            <p:cNvSpPr>
              <a:spLocks noChangeShapeType="1"/>
            </p:cNvSpPr>
            <p:nvPr/>
          </p:nvSpPr>
          <p:spPr bwMode="auto">
            <a:xfrm>
              <a:off x="3454" y="2552"/>
              <a:ext cx="1" cy="28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j-lt"/>
              </a:endParaRPr>
            </a:p>
          </p:txBody>
        </p:sp>
      </p:grpSp>
      <p:sp>
        <p:nvSpPr>
          <p:cNvPr id="24581" name="Text Box 52"/>
          <p:cNvSpPr txBox="1">
            <a:spLocks noChangeArrowheads="1"/>
          </p:cNvSpPr>
          <p:nvPr/>
        </p:nvSpPr>
        <p:spPr bwMode="auto">
          <a:xfrm>
            <a:off x="8112125" y="2420938"/>
            <a:ext cx="431800" cy="457200"/>
          </a:xfrm>
          <a:prstGeom prst="rect">
            <a:avLst/>
          </a:prstGeom>
          <a:solidFill>
            <a:srgbClr val="B99DA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GB" sz="2400" b="1" dirty="0">
                <a:solidFill>
                  <a:schemeClr val="tx2"/>
                </a:solidFill>
                <a:latin typeface="+mj-lt"/>
              </a:rPr>
              <a:t>/</a:t>
            </a:r>
          </a:p>
        </p:txBody>
      </p:sp>
      <p:sp>
        <p:nvSpPr>
          <p:cNvPr id="24582" name="Text Box 53"/>
          <p:cNvSpPr txBox="1">
            <a:spLocks noChangeArrowheads="1"/>
          </p:cNvSpPr>
          <p:nvPr/>
        </p:nvSpPr>
        <p:spPr bwMode="auto">
          <a:xfrm>
            <a:off x="6672263" y="3109914"/>
            <a:ext cx="1008062" cy="396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GB" sz="2000" b="1">
                <a:solidFill>
                  <a:schemeClr val="tx2"/>
                </a:solidFill>
                <a:latin typeface="+mj-lt"/>
              </a:rPr>
              <a:t>../../..</a:t>
            </a:r>
          </a:p>
        </p:txBody>
      </p:sp>
      <p:sp>
        <p:nvSpPr>
          <p:cNvPr id="24583" name="Text Box 54"/>
          <p:cNvSpPr txBox="1">
            <a:spLocks noChangeArrowheads="1"/>
          </p:cNvSpPr>
          <p:nvPr/>
        </p:nvSpPr>
        <p:spPr bwMode="auto">
          <a:xfrm>
            <a:off x="8112126" y="3109914"/>
            <a:ext cx="1008063" cy="396875"/>
          </a:xfrm>
          <a:prstGeom prst="rect">
            <a:avLst/>
          </a:prstGeom>
          <a:solidFill>
            <a:srgbClr val="B99DA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GB" sz="2000" b="1">
                <a:solidFill>
                  <a:schemeClr val="tx2"/>
                </a:solidFill>
                <a:latin typeface="+mj-lt"/>
              </a:rPr>
              <a:t>/stud</a:t>
            </a:r>
          </a:p>
        </p:txBody>
      </p:sp>
      <p:sp>
        <p:nvSpPr>
          <p:cNvPr id="24584" name="Text Box 55"/>
          <p:cNvSpPr txBox="1">
            <a:spLocks noChangeArrowheads="1"/>
          </p:cNvSpPr>
          <p:nvPr/>
        </p:nvSpPr>
        <p:spPr bwMode="auto">
          <a:xfrm>
            <a:off x="2245753" y="5814452"/>
            <a:ext cx="24133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GB" sz="2400" b="1" dirty="0">
                <a:solidFill>
                  <a:srgbClr val="FF0000"/>
                </a:solidFill>
                <a:latin typeface="+mj-lt"/>
              </a:rPr>
              <a:t>You are here!</a:t>
            </a:r>
          </a:p>
        </p:txBody>
      </p:sp>
      <p:sp>
        <p:nvSpPr>
          <p:cNvPr id="24585" name="Line 56"/>
          <p:cNvSpPr>
            <a:spLocks noChangeShapeType="1"/>
          </p:cNvSpPr>
          <p:nvPr/>
        </p:nvSpPr>
        <p:spPr bwMode="auto">
          <a:xfrm flipV="1">
            <a:off x="3409158" y="4634800"/>
            <a:ext cx="1772444" cy="1135763"/>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24586" name="Text Box 57"/>
          <p:cNvSpPr txBox="1">
            <a:spLocks noChangeArrowheads="1"/>
          </p:cNvSpPr>
          <p:nvPr/>
        </p:nvSpPr>
        <p:spPr bwMode="auto">
          <a:xfrm>
            <a:off x="8112919" y="4423991"/>
            <a:ext cx="2160587" cy="396875"/>
          </a:xfrm>
          <a:prstGeom prst="rect">
            <a:avLst/>
          </a:prstGeom>
          <a:solidFill>
            <a:srgbClr val="B99DA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GB" sz="2000" b="1" dirty="0">
                <a:solidFill>
                  <a:schemeClr val="tx2"/>
                </a:solidFill>
                <a:latin typeface="+mj-lt"/>
              </a:rPr>
              <a:t>/stud/</a:t>
            </a:r>
            <a:r>
              <a:rPr lang="en-GB" sz="2000" b="1" dirty="0" err="1">
                <a:solidFill>
                  <a:schemeClr val="tx2"/>
                </a:solidFill>
                <a:latin typeface="+mj-lt"/>
              </a:rPr>
              <a:t>ug</a:t>
            </a:r>
            <a:r>
              <a:rPr lang="en-GB" sz="2000" b="1" dirty="0">
                <a:solidFill>
                  <a:schemeClr val="tx2"/>
                </a:solidFill>
                <a:latin typeface="+mj-lt"/>
              </a:rPr>
              <a:t>/xxx04u</a:t>
            </a:r>
          </a:p>
        </p:txBody>
      </p:sp>
      <p:sp>
        <p:nvSpPr>
          <p:cNvPr id="24587" name="Text Box 58"/>
          <p:cNvSpPr txBox="1">
            <a:spLocks noChangeArrowheads="1"/>
          </p:cNvSpPr>
          <p:nvPr/>
        </p:nvSpPr>
        <p:spPr bwMode="auto">
          <a:xfrm>
            <a:off x="6835776" y="4295870"/>
            <a:ext cx="431800" cy="396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GB" sz="2000" b="1" dirty="0">
                <a:solidFill>
                  <a:schemeClr val="tx2"/>
                </a:solidFill>
                <a:latin typeface="+mj-lt"/>
              </a:rPr>
              <a:t>..</a:t>
            </a:r>
          </a:p>
        </p:txBody>
      </p:sp>
      <p:sp>
        <p:nvSpPr>
          <p:cNvPr id="24588" name="Text Box 59"/>
          <p:cNvSpPr txBox="1">
            <a:spLocks noChangeArrowheads="1"/>
          </p:cNvSpPr>
          <p:nvPr/>
        </p:nvSpPr>
        <p:spPr bwMode="auto">
          <a:xfrm>
            <a:off x="8112125" y="3766952"/>
            <a:ext cx="1439863" cy="396875"/>
          </a:xfrm>
          <a:prstGeom prst="rect">
            <a:avLst/>
          </a:prstGeom>
          <a:solidFill>
            <a:srgbClr val="B99DA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GB" sz="2000" b="1">
                <a:solidFill>
                  <a:schemeClr val="tx2"/>
                </a:solidFill>
                <a:latin typeface="+mj-lt"/>
              </a:rPr>
              <a:t>/stud/ug</a:t>
            </a:r>
          </a:p>
        </p:txBody>
      </p:sp>
      <p:sp>
        <p:nvSpPr>
          <p:cNvPr id="24589" name="Text Box 60"/>
          <p:cNvSpPr txBox="1">
            <a:spLocks noChangeArrowheads="1"/>
          </p:cNvSpPr>
          <p:nvPr/>
        </p:nvSpPr>
        <p:spPr bwMode="auto">
          <a:xfrm>
            <a:off x="6749795" y="3740433"/>
            <a:ext cx="776851" cy="400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GB" sz="2000" b="1" dirty="0" smtClean="0">
                <a:solidFill>
                  <a:schemeClr val="tx2"/>
                </a:solidFill>
                <a:latin typeface="+mj-lt"/>
              </a:rPr>
              <a:t>../..</a:t>
            </a:r>
            <a:endParaRPr lang="en-GB" sz="2000" b="1" dirty="0">
              <a:solidFill>
                <a:schemeClr val="tx2"/>
              </a:solidFill>
              <a:latin typeface="+mj-lt"/>
            </a:endParaRPr>
          </a:p>
        </p:txBody>
      </p:sp>
      <p:sp>
        <p:nvSpPr>
          <p:cNvPr id="24590" name="Text Box 61"/>
          <p:cNvSpPr txBox="1">
            <a:spLocks noChangeArrowheads="1"/>
          </p:cNvSpPr>
          <p:nvPr/>
        </p:nvSpPr>
        <p:spPr bwMode="auto">
          <a:xfrm>
            <a:off x="6456362" y="2420938"/>
            <a:ext cx="1464585" cy="4616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GB" sz="2400" b="1" dirty="0">
                <a:solidFill>
                  <a:schemeClr val="tx2"/>
                </a:solidFill>
                <a:latin typeface="+mj-lt"/>
              </a:rPr>
              <a:t>../../../..</a:t>
            </a:r>
          </a:p>
        </p:txBody>
      </p:sp>
      <p:sp>
        <p:nvSpPr>
          <p:cNvPr id="24593" name="Text Box 64"/>
          <p:cNvSpPr txBox="1">
            <a:spLocks noChangeArrowheads="1"/>
          </p:cNvSpPr>
          <p:nvPr/>
        </p:nvSpPr>
        <p:spPr bwMode="auto">
          <a:xfrm>
            <a:off x="6311901" y="1773238"/>
            <a:ext cx="1368425"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GB" sz="2400" b="1" dirty="0">
                <a:solidFill>
                  <a:schemeClr val="tx2"/>
                </a:solidFill>
                <a:latin typeface="+mj-lt"/>
              </a:rPr>
              <a:t>Relative</a:t>
            </a:r>
          </a:p>
        </p:txBody>
      </p:sp>
      <p:sp>
        <p:nvSpPr>
          <p:cNvPr id="24594" name="Text Box 65"/>
          <p:cNvSpPr txBox="1">
            <a:spLocks noChangeArrowheads="1"/>
          </p:cNvSpPr>
          <p:nvPr/>
        </p:nvSpPr>
        <p:spPr bwMode="auto">
          <a:xfrm>
            <a:off x="8040689" y="1773238"/>
            <a:ext cx="1584325" cy="457200"/>
          </a:xfrm>
          <a:prstGeom prst="rect">
            <a:avLst/>
          </a:prstGeom>
          <a:solidFill>
            <a:srgbClr val="B99DA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GB" sz="2400" b="1" dirty="0">
                <a:solidFill>
                  <a:schemeClr val="tx2"/>
                </a:solidFill>
                <a:latin typeface="+mj-lt"/>
              </a:rPr>
              <a:t>Absolute</a:t>
            </a:r>
          </a:p>
        </p:txBody>
      </p:sp>
      <p:sp>
        <p:nvSpPr>
          <p:cNvPr id="24595" name="Text Box 66"/>
          <p:cNvSpPr txBox="1">
            <a:spLocks noChangeArrowheads="1"/>
          </p:cNvSpPr>
          <p:nvPr/>
        </p:nvSpPr>
        <p:spPr bwMode="auto">
          <a:xfrm>
            <a:off x="6923088" y="4959444"/>
            <a:ext cx="431800" cy="396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GB" sz="2000" b="1" dirty="0">
                <a:solidFill>
                  <a:schemeClr val="tx2"/>
                </a:solidFill>
                <a:latin typeface="+mj-lt"/>
              </a:rPr>
              <a:t>.</a:t>
            </a:r>
          </a:p>
        </p:txBody>
      </p:sp>
      <p:sp>
        <p:nvSpPr>
          <p:cNvPr id="24596" name="Text Box 67"/>
          <p:cNvSpPr txBox="1">
            <a:spLocks noChangeArrowheads="1"/>
          </p:cNvSpPr>
          <p:nvPr/>
        </p:nvSpPr>
        <p:spPr bwMode="auto">
          <a:xfrm>
            <a:off x="8112125" y="5052641"/>
            <a:ext cx="2736850" cy="396875"/>
          </a:xfrm>
          <a:prstGeom prst="rect">
            <a:avLst/>
          </a:prstGeom>
          <a:solidFill>
            <a:srgbClr val="B99DA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pPr>
            <a:r>
              <a:rPr lang="en-GB" sz="2000" b="1" dirty="0">
                <a:solidFill>
                  <a:schemeClr val="tx2"/>
                </a:solidFill>
                <a:latin typeface="+mj-lt"/>
              </a:rPr>
              <a:t>/stud/</a:t>
            </a:r>
            <a:r>
              <a:rPr lang="en-GB" sz="2000" b="1" dirty="0" err="1">
                <a:solidFill>
                  <a:schemeClr val="tx2"/>
                </a:solidFill>
                <a:latin typeface="+mj-lt"/>
              </a:rPr>
              <a:t>ug</a:t>
            </a:r>
            <a:r>
              <a:rPr lang="en-GB" sz="2000" b="1" dirty="0">
                <a:solidFill>
                  <a:schemeClr val="tx2"/>
                </a:solidFill>
                <a:latin typeface="+mj-lt"/>
              </a:rPr>
              <a:t>/xxx04u/CUA</a:t>
            </a:r>
          </a:p>
        </p:txBody>
      </p:sp>
    </p:spTree>
    <p:extLst>
      <p:ext uri="{BB962C8B-B14F-4D97-AF65-F5344CB8AC3E}">
        <p14:creationId xmlns:p14="http://schemas.microsoft.com/office/powerpoint/2010/main" val="30871991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0"/>
            <a:ext cx="2930162" cy="668055"/>
          </a:xfrm>
        </p:spPr>
        <p:txBody>
          <a:bodyPr/>
          <a:lstStyle/>
          <a:p>
            <a:r>
              <a:rPr lang="en-US" b="1" dirty="0" smtClean="0">
                <a:solidFill>
                  <a:srgbClr val="C00000"/>
                </a:solidFill>
              </a:rPr>
              <a:t>Introduction</a:t>
            </a:r>
            <a:endParaRPr lang="en-US" b="1" dirty="0">
              <a:solidFill>
                <a:srgbClr val="C00000"/>
              </a:solidFill>
            </a:endParaRPr>
          </a:p>
        </p:txBody>
      </p:sp>
      <p:sp>
        <p:nvSpPr>
          <p:cNvPr id="3" name="Content Placeholder 2"/>
          <p:cNvSpPr>
            <a:spLocks noGrp="1"/>
          </p:cNvSpPr>
          <p:nvPr>
            <p:ph idx="1"/>
          </p:nvPr>
        </p:nvSpPr>
        <p:spPr>
          <a:xfrm>
            <a:off x="267723" y="747590"/>
            <a:ext cx="10550704" cy="5267346"/>
          </a:xfrm>
        </p:spPr>
        <p:txBody>
          <a:bodyPr>
            <a:noAutofit/>
          </a:bodyPr>
          <a:lstStyle/>
          <a:p>
            <a:pPr algn="just">
              <a:lnSpc>
                <a:spcPct val="150000"/>
              </a:lnSpc>
            </a:pPr>
            <a:r>
              <a:rPr lang="en-US" sz="2200" dirty="0">
                <a:solidFill>
                  <a:schemeClr val="tx1"/>
                </a:solidFill>
              </a:rPr>
              <a:t>Computers use particular kinds of file systems (sometimes abbreviated </a:t>
            </a:r>
            <a:r>
              <a:rPr lang="en-US" sz="2200" i="1" dirty="0">
                <a:solidFill>
                  <a:schemeClr val="tx1"/>
                </a:solidFill>
              </a:rPr>
              <a:t>FS</a:t>
            </a:r>
            <a:r>
              <a:rPr lang="en-US" sz="2200" dirty="0">
                <a:solidFill>
                  <a:schemeClr val="tx1"/>
                </a:solidFill>
              </a:rPr>
              <a:t>) to store and organize data on media, such as a </a:t>
            </a:r>
            <a:r>
              <a:rPr lang="en-US" sz="2200" dirty="0">
                <a:solidFill>
                  <a:schemeClr val="tx1"/>
                </a:solidFill>
                <a:hlinkClick r:id="rId2"/>
              </a:rPr>
              <a:t>hard drive</a:t>
            </a:r>
            <a:r>
              <a:rPr lang="en-US" sz="2200" dirty="0">
                <a:solidFill>
                  <a:schemeClr val="tx1"/>
                </a:solidFill>
              </a:rPr>
              <a:t>, the CDs, </a:t>
            </a:r>
            <a:r>
              <a:rPr lang="en-US" sz="2200" dirty="0" smtClean="0">
                <a:solidFill>
                  <a:schemeClr val="tx1"/>
                </a:solidFill>
              </a:rPr>
              <a:t>DVDs</a:t>
            </a:r>
          </a:p>
          <a:p>
            <a:pPr algn="just">
              <a:lnSpc>
                <a:spcPct val="150000"/>
              </a:lnSpc>
            </a:pPr>
            <a:r>
              <a:rPr lang="en-US" sz="2200" dirty="0">
                <a:solidFill>
                  <a:schemeClr val="tx1"/>
                </a:solidFill>
              </a:rPr>
              <a:t>A file system can be thought of as an index or database containing the physical location of every piece of data on the hard drive or another storage device. The data is usually organized in folders called directories, which can contain other folders and files</a:t>
            </a:r>
            <a:r>
              <a:rPr lang="en-US" sz="2200" dirty="0" smtClean="0">
                <a:solidFill>
                  <a:schemeClr val="tx1"/>
                </a:solidFill>
              </a:rPr>
              <a:t>.</a:t>
            </a:r>
          </a:p>
          <a:p>
            <a:pPr algn="just">
              <a:lnSpc>
                <a:spcPct val="150000"/>
              </a:lnSpc>
            </a:pPr>
            <a:r>
              <a:rPr lang="en-US" sz="2200" dirty="0">
                <a:solidFill>
                  <a:schemeClr val="tx1"/>
                </a:solidFill>
              </a:rPr>
              <a:t>Files on a storage device are kept in what's called sectors. Sectors marked as unused can be utilized to store data, which is typically done in groups of sectors called blocks.</a:t>
            </a:r>
          </a:p>
          <a:p>
            <a:pPr algn="just">
              <a:lnSpc>
                <a:spcPct val="150000"/>
              </a:lnSpc>
            </a:pPr>
            <a:r>
              <a:rPr lang="en-US" sz="2200" smtClean="0">
                <a:solidFill>
                  <a:schemeClr val="tx1"/>
                </a:solidFill>
              </a:rPr>
              <a:t>It's </a:t>
            </a:r>
            <a:r>
              <a:rPr lang="en-US" sz="2200" dirty="0">
                <a:solidFill>
                  <a:schemeClr val="tx1"/>
                </a:solidFill>
              </a:rPr>
              <a:t>the file system that identifies the size and position of the files as well as which sectors are ready to be used.</a:t>
            </a:r>
            <a:endParaRPr lang="en-US" sz="2200" dirty="0">
              <a:solidFill>
                <a:schemeClr val="tx1"/>
              </a:solidFill>
            </a:endParaRPr>
          </a:p>
        </p:txBody>
      </p:sp>
    </p:spTree>
    <p:extLst>
      <p:ext uri="{BB962C8B-B14F-4D97-AF65-F5344CB8AC3E}">
        <p14:creationId xmlns:p14="http://schemas.microsoft.com/office/powerpoint/2010/main" val="881223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1159" y="-118750"/>
            <a:ext cx="3706776" cy="643003"/>
          </a:xfrm>
        </p:spPr>
        <p:txBody>
          <a:bodyPr/>
          <a:lstStyle/>
          <a:p>
            <a:r>
              <a:rPr lang="en-US" b="1" dirty="0" smtClean="0">
                <a:solidFill>
                  <a:srgbClr val="C00000"/>
                </a:solidFill>
              </a:rPr>
              <a:t>HOME Directory</a:t>
            </a:r>
            <a:endParaRPr lang="en-US" b="1" dirty="0">
              <a:solidFill>
                <a:srgbClr val="C00000"/>
              </a:solidFill>
            </a:endParaRPr>
          </a:p>
        </p:txBody>
      </p:sp>
      <p:sp>
        <p:nvSpPr>
          <p:cNvPr id="3" name="Content Placeholder 2"/>
          <p:cNvSpPr>
            <a:spLocks noGrp="1"/>
          </p:cNvSpPr>
          <p:nvPr>
            <p:ph idx="1"/>
          </p:nvPr>
        </p:nvSpPr>
        <p:spPr>
          <a:xfrm>
            <a:off x="276502" y="477232"/>
            <a:ext cx="10583564" cy="5079455"/>
          </a:xfrm>
        </p:spPr>
        <p:txBody>
          <a:bodyPr>
            <a:noAutofit/>
          </a:bodyPr>
          <a:lstStyle/>
          <a:p>
            <a:pPr algn="just">
              <a:lnSpc>
                <a:spcPct val="150000"/>
              </a:lnSpc>
            </a:pPr>
            <a:r>
              <a:rPr lang="en-US" sz="2100" dirty="0" smtClean="0">
                <a:solidFill>
                  <a:srgbClr val="FF0000"/>
                </a:solidFill>
              </a:rPr>
              <a:t>The directory into which a user enter automatically when s/he logs in is known as home directory.</a:t>
            </a:r>
          </a:p>
          <a:p>
            <a:pPr algn="just">
              <a:lnSpc>
                <a:spcPct val="150000"/>
              </a:lnSpc>
            </a:pPr>
            <a:r>
              <a:rPr lang="en-US" sz="2100" dirty="0" smtClean="0">
                <a:solidFill>
                  <a:schemeClr val="tx1"/>
                </a:solidFill>
              </a:rPr>
              <a:t>It is also known as login directory.</a:t>
            </a:r>
          </a:p>
          <a:p>
            <a:pPr algn="just">
              <a:lnSpc>
                <a:spcPct val="150000"/>
              </a:lnSpc>
            </a:pPr>
            <a:r>
              <a:rPr lang="en-US" sz="2100" dirty="0" smtClean="0">
                <a:solidFill>
                  <a:schemeClr val="tx1"/>
                </a:solidFill>
              </a:rPr>
              <a:t>Every user has login directory.</a:t>
            </a:r>
          </a:p>
          <a:p>
            <a:pPr algn="just">
              <a:lnSpc>
                <a:spcPct val="150000"/>
              </a:lnSpc>
            </a:pPr>
            <a:r>
              <a:rPr lang="en-US" sz="2100" dirty="0" smtClean="0">
                <a:solidFill>
                  <a:schemeClr val="tx1"/>
                </a:solidFill>
              </a:rPr>
              <a:t>It is created by system administrator whenever he opens an account for a user.</a:t>
            </a:r>
          </a:p>
          <a:p>
            <a:pPr algn="just">
              <a:lnSpc>
                <a:spcPct val="150000"/>
              </a:lnSpc>
            </a:pPr>
            <a:r>
              <a:rPr lang="en-US" sz="2100" dirty="0" smtClean="0">
                <a:solidFill>
                  <a:schemeClr val="tx1"/>
                </a:solidFill>
              </a:rPr>
              <a:t>Generally it is created under </a:t>
            </a:r>
            <a:r>
              <a:rPr lang="en-US" sz="2100" dirty="0" smtClean="0">
                <a:solidFill>
                  <a:srgbClr val="FF0000"/>
                </a:solidFill>
              </a:rPr>
              <a:t>/</a:t>
            </a:r>
            <a:r>
              <a:rPr lang="en-US" sz="2100" dirty="0" err="1" smtClean="0">
                <a:solidFill>
                  <a:srgbClr val="FF0000"/>
                </a:solidFill>
              </a:rPr>
              <a:t>usr</a:t>
            </a:r>
            <a:r>
              <a:rPr lang="en-US" sz="2100" dirty="0" smtClean="0">
                <a:solidFill>
                  <a:srgbClr val="FF0000"/>
                </a:solidFill>
              </a:rPr>
              <a:t> </a:t>
            </a:r>
            <a:r>
              <a:rPr lang="en-US" sz="2100" dirty="0" smtClean="0">
                <a:solidFill>
                  <a:schemeClr val="tx1"/>
                </a:solidFill>
              </a:rPr>
              <a:t>directory and will have the login name as its name.</a:t>
            </a:r>
          </a:p>
          <a:p>
            <a:pPr algn="just">
              <a:lnSpc>
                <a:spcPct val="150000"/>
              </a:lnSpc>
            </a:pPr>
            <a:r>
              <a:rPr lang="en-CA" sz="2100" dirty="0" smtClean="0">
                <a:solidFill>
                  <a:srgbClr val="FF0000"/>
                </a:solidFill>
              </a:rPr>
              <a:t>“~”</a:t>
            </a:r>
            <a:r>
              <a:rPr lang="en-CA" sz="2100" dirty="0" smtClean="0">
                <a:solidFill>
                  <a:schemeClr val="tx1"/>
                </a:solidFill>
              </a:rPr>
              <a:t> defines home directory. So if we write </a:t>
            </a:r>
          </a:p>
          <a:p>
            <a:pPr marL="0" indent="0" algn="just">
              <a:lnSpc>
                <a:spcPct val="150000"/>
              </a:lnSpc>
              <a:buNone/>
            </a:pPr>
            <a:r>
              <a:rPr lang="en-CA" sz="2100" dirty="0">
                <a:solidFill>
                  <a:srgbClr val="7030A0"/>
                </a:solidFill>
              </a:rPr>
              <a:t>	</a:t>
            </a:r>
            <a:r>
              <a:rPr lang="en-CA" sz="2100" dirty="0" smtClean="0">
                <a:solidFill>
                  <a:srgbClr val="7030A0"/>
                </a:solidFill>
              </a:rPr>
              <a:t>	 $ cd ~</a:t>
            </a:r>
            <a:r>
              <a:rPr lang="en-CA" sz="2100" dirty="0" smtClean="0">
                <a:solidFill>
                  <a:schemeClr val="tx1"/>
                </a:solidFill>
              </a:rPr>
              <a:t>		 change directory to home.</a:t>
            </a:r>
            <a:endParaRPr lang="en-US" sz="2100" dirty="0" smtClean="0">
              <a:solidFill>
                <a:schemeClr val="tx1"/>
              </a:solidFill>
            </a:endParaRPr>
          </a:p>
          <a:p>
            <a:pPr algn="just">
              <a:lnSpc>
                <a:spcPct val="150000"/>
              </a:lnSpc>
            </a:pPr>
            <a:r>
              <a:rPr lang="en-US" sz="2100" dirty="0" smtClean="0">
                <a:solidFill>
                  <a:schemeClr val="tx1"/>
                </a:solidFill>
              </a:rPr>
              <a:t>It  is found using a </a:t>
            </a:r>
            <a:r>
              <a:rPr lang="en-US" sz="2100" dirty="0" smtClean="0">
                <a:solidFill>
                  <a:srgbClr val="FF0000"/>
                </a:solidFill>
              </a:rPr>
              <a:t>shell variable HOME</a:t>
            </a:r>
            <a:r>
              <a:rPr lang="en-US" sz="2100" dirty="0" smtClean="0">
                <a:solidFill>
                  <a:schemeClr val="tx1"/>
                </a:solidFill>
              </a:rPr>
              <a:t> with echo command as shown below.</a:t>
            </a:r>
          </a:p>
          <a:p>
            <a:pPr marL="0" indent="0" algn="just">
              <a:lnSpc>
                <a:spcPct val="150000"/>
              </a:lnSpc>
              <a:buNone/>
            </a:pPr>
            <a:r>
              <a:rPr lang="en-US" sz="2100" dirty="0" smtClean="0">
                <a:solidFill>
                  <a:schemeClr val="tx1"/>
                </a:solidFill>
              </a:rPr>
              <a:t>		</a:t>
            </a:r>
            <a:r>
              <a:rPr lang="en-US" sz="2100" dirty="0" smtClean="0">
                <a:solidFill>
                  <a:srgbClr val="7030A0"/>
                </a:solidFill>
              </a:rPr>
              <a:t>$ echo $HOME</a:t>
            </a:r>
          </a:p>
          <a:p>
            <a:pPr marL="0" indent="0" algn="just">
              <a:lnSpc>
                <a:spcPct val="150000"/>
              </a:lnSpc>
              <a:buNone/>
            </a:pPr>
            <a:endParaRPr lang="en-US" sz="2100" dirty="0">
              <a:solidFill>
                <a:srgbClr val="7030A0"/>
              </a:solidFill>
            </a:endParaRPr>
          </a:p>
          <a:p>
            <a:pPr algn="just">
              <a:lnSpc>
                <a:spcPct val="150000"/>
              </a:lnSpc>
            </a:pPr>
            <a:endParaRPr lang="en-US" sz="2100" dirty="0">
              <a:solidFill>
                <a:schemeClr val="tx1"/>
              </a:solidFill>
            </a:endParaRPr>
          </a:p>
        </p:txBody>
      </p:sp>
    </p:spTree>
    <p:extLst>
      <p:ext uri="{BB962C8B-B14F-4D97-AF65-F5344CB8AC3E}">
        <p14:creationId xmlns:p14="http://schemas.microsoft.com/office/powerpoint/2010/main" val="148523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8945" y="0"/>
            <a:ext cx="3330995" cy="588723"/>
          </a:xfrm>
        </p:spPr>
        <p:txBody>
          <a:bodyPr>
            <a:normAutofit fontScale="90000"/>
          </a:bodyPr>
          <a:lstStyle/>
          <a:p>
            <a:r>
              <a:rPr lang="en-US" b="1" dirty="0" smtClean="0">
                <a:solidFill>
                  <a:srgbClr val="C00000"/>
                </a:solidFill>
              </a:rPr>
              <a:t>cat Command</a:t>
            </a:r>
            <a:endParaRPr lang="en-US" b="1" dirty="0">
              <a:solidFill>
                <a:srgbClr val="C00000"/>
              </a:solidFill>
            </a:endParaRPr>
          </a:p>
        </p:txBody>
      </p:sp>
      <p:sp>
        <p:nvSpPr>
          <p:cNvPr id="3" name="Content Placeholder 2"/>
          <p:cNvSpPr>
            <a:spLocks noGrp="1"/>
          </p:cNvSpPr>
          <p:nvPr>
            <p:ph idx="1"/>
          </p:nvPr>
        </p:nvSpPr>
        <p:spPr>
          <a:xfrm>
            <a:off x="414287" y="588723"/>
            <a:ext cx="11009450" cy="5618075"/>
          </a:xfrm>
        </p:spPr>
        <p:txBody>
          <a:bodyPr>
            <a:noAutofit/>
          </a:bodyPr>
          <a:lstStyle/>
          <a:p>
            <a:pPr>
              <a:lnSpc>
                <a:spcPct val="150000"/>
              </a:lnSpc>
            </a:pPr>
            <a:r>
              <a:rPr lang="en-CA" sz="2000" dirty="0" smtClean="0">
                <a:solidFill>
                  <a:schemeClr val="tx1"/>
                </a:solidFill>
              </a:rPr>
              <a:t>Used to</a:t>
            </a:r>
          </a:p>
          <a:p>
            <a:pPr lvl="1">
              <a:lnSpc>
                <a:spcPct val="150000"/>
              </a:lnSpc>
            </a:pPr>
            <a:r>
              <a:rPr lang="en-CA" sz="2000" dirty="0">
                <a:solidFill>
                  <a:schemeClr val="tx1"/>
                </a:solidFill>
              </a:rPr>
              <a:t>Create a file</a:t>
            </a:r>
          </a:p>
          <a:p>
            <a:pPr lvl="1">
              <a:lnSpc>
                <a:spcPct val="150000"/>
              </a:lnSpc>
            </a:pPr>
            <a:r>
              <a:rPr lang="en-CA" sz="2000" dirty="0" smtClean="0">
                <a:solidFill>
                  <a:schemeClr val="tx1"/>
                </a:solidFill>
              </a:rPr>
              <a:t>Display the contents of one or more a small file on the terminal by appending them the order they are listed in the command.</a:t>
            </a:r>
          </a:p>
          <a:p>
            <a:pPr lvl="1">
              <a:lnSpc>
                <a:spcPct val="150000"/>
              </a:lnSpc>
            </a:pPr>
            <a:endParaRPr lang="en-CA" sz="2000" dirty="0" smtClean="0">
              <a:solidFill>
                <a:schemeClr val="tx1"/>
              </a:solidFill>
            </a:endParaRPr>
          </a:p>
          <a:p>
            <a:pPr lvl="1">
              <a:lnSpc>
                <a:spcPct val="150000"/>
              </a:lnSpc>
            </a:pPr>
            <a:endParaRPr lang="en-CA" sz="2000" dirty="0" smtClean="0">
              <a:solidFill>
                <a:schemeClr val="tx1"/>
              </a:solidFill>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2915" y="2718147"/>
            <a:ext cx="7853820" cy="4077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7128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8945" y="0"/>
            <a:ext cx="3330995" cy="588723"/>
          </a:xfrm>
        </p:spPr>
        <p:txBody>
          <a:bodyPr>
            <a:normAutofit fontScale="90000"/>
          </a:bodyPr>
          <a:lstStyle/>
          <a:p>
            <a:r>
              <a:rPr lang="en-US" b="1" dirty="0" smtClean="0">
                <a:solidFill>
                  <a:srgbClr val="C00000"/>
                </a:solidFill>
              </a:rPr>
              <a:t>cat Command</a:t>
            </a:r>
            <a:endParaRPr lang="en-US" b="1" dirty="0">
              <a:solidFill>
                <a:srgbClr val="C00000"/>
              </a:solidFill>
            </a:endParaRPr>
          </a:p>
        </p:txBody>
      </p:sp>
      <p:sp>
        <p:nvSpPr>
          <p:cNvPr id="3" name="Content Placeholder 2"/>
          <p:cNvSpPr>
            <a:spLocks noGrp="1"/>
          </p:cNvSpPr>
          <p:nvPr>
            <p:ph idx="1"/>
          </p:nvPr>
        </p:nvSpPr>
        <p:spPr>
          <a:xfrm>
            <a:off x="414287" y="588723"/>
            <a:ext cx="11009450" cy="5618075"/>
          </a:xfrm>
        </p:spPr>
        <p:txBody>
          <a:bodyPr>
            <a:noAutofit/>
          </a:bodyPr>
          <a:lstStyle/>
          <a:p>
            <a:pPr>
              <a:lnSpc>
                <a:spcPct val="150000"/>
              </a:lnSpc>
            </a:pPr>
            <a:r>
              <a:rPr lang="en-CA" sz="2000" dirty="0" smtClean="0">
                <a:solidFill>
                  <a:srgbClr val="FF0000"/>
                </a:solidFill>
              </a:rPr>
              <a:t>Example :</a:t>
            </a:r>
            <a:r>
              <a:rPr lang="en-CA" sz="2000" dirty="0" smtClean="0">
                <a:solidFill>
                  <a:schemeClr val="tx1"/>
                </a:solidFill>
              </a:rPr>
              <a:t> Creating a department file and store content into “</a:t>
            </a:r>
            <a:r>
              <a:rPr lang="en-CA" sz="2000" dirty="0" err="1" smtClean="0">
                <a:solidFill>
                  <a:schemeClr val="tx1"/>
                </a:solidFill>
              </a:rPr>
              <a:t>dept.lst</a:t>
            </a:r>
            <a:r>
              <a:rPr lang="en-CA" sz="2000" dirty="0" smtClean="0">
                <a:solidFill>
                  <a:schemeClr val="tx1"/>
                </a:solidFill>
              </a:rPr>
              <a:t>”</a:t>
            </a:r>
          </a:p>
          <a:p>
            <a:pPr marL="0" indent="0">
              <a:lnSpc>
                <a:spcPct val="150000"/>
              </a:lnSpc>
              <a:buNone/>
            </a:pPr>
            <a:r>
              <a:rPr lang="en-CA" sz="2000" dirty="0" smtClean="0">
                <a:solidFill>
                  <a:srgbClr val="7030A0"/>
                </a:solidFill>
              </a:rPr>
              <a:t>	$ cat &gt; </a:t>
            </a:r>
            <a:r>
              <a:rPr lang="en-CA" sz="2000" dirty="0" err="1" smtClean="0">
                <a:solidFill>
                  <a:srgbClr val="7030A0"/>
                </a:solidFill>
              </a:rPr>
              <a:t>dept.lst</a:t>
            </a:r>
            <a:endParaRPr lang="en-CA" sz="2000" dirty="0" smtClean="0">
              <a:solidFill>
                <a:srgbClr val="7030A0"/>
              </a:solidFill>
            </a:endParaRPr>
          </a:p>
          <a:p>
            <a:pPr marL="0" indent="0">
              <a:lnSpc>
                <a:spcPct val="150000"/>
              </a:lnSpc>
              <a:buNone/>
            </a:pPr>
            <a:r>
              <a:rPr lang="en-CA" sz="2000" dirty="0" smtClean="0">
                <a:solidFill>
                  <a:srgbClr val="002060"/>
                </a:solidFill>
              </a:rPr>
              <a:t>	01 |Account|121</a:t>
            </a:r>
          </a:p>
          <a:p>
            <a:pPr marL="0" indent="0">
              <a:lnSpc>
                <a:spcPct val="150000"/>
              </a:lnSpc>
              <a:buNone/>
            </a:pPr>
            <a:r>
              <a:rPr lang="en-CA" sz="2000" dirty="0" smtClean="0">
                <a:solidFill>
                  <a:srgbClr val="002060"/>
                </a:solidFill>
              </a:rPr>
              <a:t>	02 | Admin|131</a:t>
            </a:r>
          </a:p>
          <a:p>
            <a:pPr marL="0" indent="0">
              <a:lnSpc>
                <a:spcPct val="150000"/>
              </a:lnSpc>
              <a:buNone/>
            </a:pPr>
            <a:r>
              <a:rPr lang="en-CA" sz="2000" dirty="0" smtClean="0">
                <a:solidFill>
                  <a:srgbClr val="002060"/>
                </a:solidFill>
              </a:rPr>
              <a:t>	03 | Finance| 141</a:t>
            </a:r>
          </a:p>
          <a:p>
            <a:pPr marL="0" indent="0">
              <a:lnSpc>
                <a:spcPct val="150000"/>
              </a:lnSpc>
              <a:buNone/>
            </a:pPr>
            <a:r>
              <a:rPr lang="en-CA" sz="2000" dirty="0">
                <a:solidFill>
                  <a:srgbClr val="002060"/>
                </a:solidFill>
              </a:rPr>
              <a:t>	</a:t>
            </a:r>
            <a:r>
              <a:rPr lang="en-CA" sz="2000" dirty="0" smtClean="0">
                <a:solidFill>
                  <a:srgbClr val="002060"/>
                </a:solidFill>
              </a:rPr>
              <a:t>Ctrl + d</a:t>
            </a:r>
          </a:p>
          <a:p>
            <a:pPr marL="0" indent="0">
              <a:lnSpc>
                <a:spcPct val="150000"/>
              </a:lnSpc>
              <a:buNone/>
            </a:pPr>
            <a:r>
              <a:rPr lang="en-CA" sz="2000" dirty="0" smtClean="0">
                <a:solidFill>
                  <a:srgbClr val="FF0000"/>
                </a:solidFill>
              </a:rPr>
              <a:t>Here “&gt;” is called “Input Redirection Operator”.</a:t>
            </a:r>
          </a:p>
          <a:p>
            <a:pPr marL="0" indent="0">
              <a:lnSpc>
                <a:spcPct val="150000"/>
              </a:lnSpc>
              <a:buNone/>
            </a:pPr>
            <a:r>
              <a:rPr lang="en-CA" sz="2000" dirty="0" smtClean="0">
                <a:solidFill>
                  <a:schemeClr val="tx1"/>
                </a:solidFill>
              </a:rPr>
              <a:t>When user enter above command, and press enter, the prompt vanishes. “cat” now wait to take input from the user. Enter the lines and press </a:t>
            </a:r>
            <a:r>
              <a:rPr lang="en-CA" sz="2000" dirty="0" err="1" smtClean="0">
                <a:solidFill>
                  <a:srgbClr val="FF0000"/>
                </a:solidFill>
              </a:rPr>
              <a:t>ctrl+d</a:t>
            </a:r>
            <a:r>
              <a:rPr lang="en-CA" sz="2000" dirty="0" smtClean="0">
                <a:solidFill>
                  <a:schemeClr val="tx1"/>
                </a:solidFill>
              </a:rPr>
              <a:t> to signify the end of input.</a:t>
            </a:r>
          </a:p>
          <a:p>
            <a:pPr marL="0" indent="0">
              <a:lnSpc>
                <a:spcPct val="150000"/>
              </a:lnSpc>
              <a:buNone/>
            </a:pPr>
            <a:endParaRPr lang="en-CA" sz="2000" dirty="0" smtClean="0">
              <a:solidFill>
                <a:srgbClr val="7030A0"/>
              </a:solidFill>
            </a:endParaRPr>
          </a:p>
        </p:txBody>
      </p:sp>
    </p:spTree>
    <p:extLst>
      <p:ext uri="{BB962C8B-B14F-4D97-AF65-F5344CB8AC3E}">
        <p14:creationId xmlns:p14="http://schemas.microsoft.com/office/powerpoint/2010/main" val="1100590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8945" y="0"/>
            <a:ext cx="3330995" cy="588723"/>
          </a:xfrm>
        </p:spPr>
        <p:txBody>
          <a:bodyPr>
            <a:normAutofit fontScale="90000"/>
          </a:bodyPr>
          <a:lstStyle/>
          <a:p>
            <a:r>
              <a:rPr lang="en-US" b="1" dirty="0" smtClean="0">
                <a:solidFill>
                  <a:srgbClr val="C00000"/>
                </a:solidFill>
              </a:rPr>
              <a:t>cat Command</a:t>
            </a:r>
            <a:endParaRPr lang="en-US" b="1" dirty="0">
              <a:solidFill>
                <a:srgbClr val="C00000"/>
              </a:solidFill>
            </a:endParaRPr>
          </a:p>
        </p:txBody>
      </p:sp>
      <p:sp>
        <p:nvSpPr>
          <p:cNvPr id="3" name="Content Placeholder 2"/>
          <p:cNvSpPr>
            <a:spLocks noGrp="1"/>
          </p:cNvSpPr>
          <p:nvPr>
            <p:ph idx="1"/>
          </p:nvPr>
        </p:nvSpPr>
        <p:spPr>
          <a:xfrm>
            <a:off x="414287" y="588723"/>
            <a:ext cx="11009450" cy="5618075"/>
          </a:xfrm>
        </p:spPr>
        <p:txBody>
          <a:bodyPr>
            <a:noAutofit/>
          </a:bodyPr>
          <a:lstStyle/>
          <a:p>
            <a:pPr>
              <a:lnSpc>
                <a:spcPct val="150000"/>
              </a:lnSpc>
            </a:pPr>
            <a:r>
              <a:rPr lang="en-CA" sz="2000" dirty="0" smtClean="0">
                <a:solidFill>
                  <a:srgbClr val="FF0000"/>
                </a:solidFill>
              </a:rPr>
              <a:t>Example 1:</a:t>
            </a:r>
            <a:r>
              <a:rPr lang="en-CA" sz="2000" dirty="0" smtClean="0">
                <a:solidFill>
                  <a:schemeClr val="tx1"/>
                </a:solidFill>
              </a:rPr>
              <a:t> Display the content of file </a:t>
            </a:r>
            <a:r>
              <a:rPr lang="en-CA" sz="2000" dirty="0" err="1" smtClean="0">
                <a:solidFill>
                  <a:schemeClr val="tx1"/>
                </a:solidFill>
              </a:rPr>
              <a:t>dept.lst</a:t>
            </a:r>
            <a:endParaRPr lang="en-CA" sz="2000" dirty="0" smtClean="0">
              <a:solidFill>
                <a:schemeClr val="tx1"/>
              </a:solidFill>
            </a:endParaRPr>
          </a:p>
          <a:p>
            <a:pPr marL="0" indent="0">
              <a:lnSpc>
                <a:spcPct val="150000"/>
              </a:lnSpc>
              <a:buNone/>
            </a:pPr>
            <a:r>
              <a:rPr lang="en-CA" sz="2000" dirty="0" smtClean="0">
                <a:solidFill>
                  <a:srgbClr val="7030A0"/>
                </a:solidFill>
              </a:rPr>
              <a:t>	$ cat </a:t>
            </a:r>
            <a:r>
              <a:rPr lang="en-CA" sz="2000" dirty="0" err="1" smtClean="0">
                <a:solidFill>
                  <a:srgbClr val="7030A0"/>
                </a:solidFill>
              </a:rPr>
              <a:t>dept.lst</a:t>
            </a:r>
            <a:endParaRPr lang="en-CA" sz="2000" dirty="0" smtClean="0">
              <a:solidFill>
                <a:srgbClr val="7030A0"/>
              </a:solidFill>
            </a:endParaRPr>
          </a:p>
          <a:p>
            <a:pPr marL="0" indent="0">
              <a:lnSpc>
                <a:spcPct val="150000"/>
              </a:lnSpc>
              <a:buNone/>
            </a:pPr>
            <a:r>
              <a:rPr lang="en-CA" sz="2000" dirty="0" smtClean="0">
                <a:solidFill>
                  <a:srgbClr val="7030A0"/>
                </a:solidFill>
              </a:rPr>
              <a:t>	01 |Account|121</a:t>
            </a:r>
          </a:p>
          <a:p>
            <a:pPr marL="0" indent="0">
              <a:lnSpc>
                <a:spcPct val="150000"/>
              </a:lnSpc>
              <a:buNone/>
            </a:pPr>
            <a:r>
              <a:rPr lang="en-CA" sz="2000" dirty="0" smtClean="0">
                <a:solidFill>
                  <a:srgbClr val="7030A0"/>
                </a:solidFill>
              </a:rPr>
              <a:t>	02 | Admin  |131</a:t>
            </a:r>
          </a:p>
          <a:p>
            <a:pPr marL="0" indent="0">
              <a:lnSpc>
                <a:spcPct val="150000"/>
              </a:lnSpc>
              <a:buNone/>
            </a:pPr>
            <a:r>
              <a:rPr lang="en-CA" sz="2000" dirty="0" smtClean="0">
                <a:solidFill>
                  <a:srgbClr val="7030A0"/>
                </a:solidFill>
              </a:rPr>
              <a:t>	03 | Finance| 141</a:t>
            </a:r>
          </a:p>
          <a:p>
            <a:pPr marL="0" indent="0">
              <a:lnSpc>
                <a:spcPct val="150000"/>
              </a:lnSpc>
              <a:buNone/>
            </a:pPr>
            <a:r>
              <a:rPr lang="en-CA" sz="2000" dirty="0" smtClean="0">
                <a:solidFill>
                  <a:schemeClr val="tx1"/>
                </a:solidFill>
              </a:rPr>
              <a:t>When only one input file is provided, the file is </a:t>
            </a:r>
            <a:r>
              <a:rPr lang="en-CA" sz="2000" dirty="0" err="1" smtClean="0">
                <a:solidFill>
                  <a:schemeClr val="tx1"/>
                </a:solidFill>
              </a:rPr>
              <a:t>catenated</a:t>
            </a:r>
            <a:r>
              <a:rPr lang="en-CA" sz="2000" dirty="0" smtClean="0">
                <a:solidFill>
                  <a:schemeClr val="tx1"/>
                </a:solidFill>
              </a:rPr>
              <a:t> with a null file. The result is that the input file played on the monitor.</a:t>
            </a:r>
          </a:p>
          <a:p>
            <a:pPr marL="0" indent="0">
              <a:lnSpc>
                <a:spcPct val="150000"/>
              </a:lnSpc>
              <a:buNone/>
            </a:pPr>
            <a:endParaRPr lang="en-CA" sz="2000" dirty="0" smtClean="0">
              <a:solidFill>
                <a:srgbClr val="7030A0"/>
              </a:solidFill>
            </a:endParaRPr>
          </a:p>
        </p:txBody>
      </p:sp>
    </p:spTree>
    <p:extLst>
      <p:ext uri="{BB962C8B-B14F-4D97-AF65-F5344CB8AC3E}">
        <p14:creationId xmlns:p14="http://schemas.microsoft.com/office/powerpoint/2010/main" val="2247484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8945" y="0"/>
            <a:ext cx="3330995" cy="588723"/>
          </a:xfrm>
        </p:spPr>
        <p:txBody>
          <a:bodyPr>
            <a:normAutofit fontScale="90000"/>
          </a:bodyPr>
          <a:lstStyle/>
          <a:p>
            <a:r>
              <a:rPr lang="en-US" b="1" dirty="0" smtClean="0">
                <a:solidFill>
                  <a:srgbClr val="C00000"/>
                </a:solidFill>
              </a:rPr>
              <a:t>cat Command</a:t>
            </a:r>
            <a:endParaRPr lang="en-US" b="1" dirty="0">
              <a:solidFill>
                <a:srgbClr val="C00000"/>
              </a:solidFill>
            </a:endParaRPr>
          </a:p>
        </p:txBody>
      </p:sp>
      <p:sp>
        <p:nvSpPr>
          <p:cNvPr id="3" name="Content Placeholder 2"/>
          <p:cNvSpPr>
            <a:spLocks noGrp="1"/>
          </p:cNvSpPr>
          <p:nvPr>
            <p:ph idx="1"/>
          </p:nvPr>
        </p:nvSpPr>
        <p:spPr>
          <a:xfrm>
            <a:off x="414287" y="513567"/>
            <a:ext cx="11009450" cy="5618075"/>
          </a:xfrm>
        </p:spPr>
        <p:txBody>
          <a:bodyPr>
            <a:noAutofit/>
          </a:bodyPr>
          <a:lstStyle/>
          <a:p>
            <a:pPr>
              <a:lnSpc>
                <a:spcPct val="150000"/>
              </a:lnSpc>
            </a:pPr>
            <a:r>
              <a:rPr lang="en-CA" sz="2000" dirty="0">
                <a:solidFill>
                  <a:srgbClr val="FF0000"/>
                </a:solidFill>
              </a:rPr>
              <a:t>Example 2:</a:t>
            </a:r>
            <a:r>
              <a:rPr lang="en-CA" sz="2000" dirty="0">
                <a:solidFill>
                  <a:srgbClr val="7030A0"/>
                </a:solidFill>
              </a:rPr>
              <a:t> </a:t>
            </a:r>
            <a:r>
              <a:rPr lang="en-CA" sz="2000" dirty="0">
                <a:solidFill>
                  <a:schemeClr val="tx1"/>
                </a:solidFill>
              </a:rPr>
              <a:t>Display the content of multiple file  </a:t>
            </a:r>
            <a:r>
              <a:rPr lang="en-CA" sz="2000" dirty="0">
                <a:solidFill>
                  <a:srgbClr val="FF0000"/>
                </a:solidFill>
              </a:rPr>
              <a:t>OR</a:t>
            </a:r>
            <a:r>
              <a:rPr lang="en-CA" sz="2000" dirty="0">
                <a:solidFill>
                  <a:schemeClr val="tx1"/>
                </a:solidFill>
              </a:rPr>
              <a:t> </a:t>
            </a:r>
            <a:r>
              <a:rPr lang="en-CA" sz="2000" dirty="0" err="1">
                <a:solidFill>
                  <a:schemeClr val="tx1"/>
                </a:solidFill>
              </a:rPr>
              <a:t>catenate</a:t>
            </a:r>
            <a:r>
              <a:rPr lang="en-CA" sz="2000" dirty="0">
                <a:solidFill>
                  <a:schemeClr val="tx1"/>
                </a:solidFill>
              </a:rPr>
              <a:t> two file</a:t>
            </a:r>
          </a:p>
          <a:p>
            <a:pPr marL="0" indent="0">
              <a:lnSpc>
                <a:spcPct val="150000"/>
              </a:lnSpc>
              <a:buNone/>
            </a:pPr>
            <a:r>
              <a:rPr lang="en-CA" sz="2000" dirty="0">
                <a:solidFill>
                  <a:srgbClr val="7030A0"/>
                </a:solidFill>
              </a:rPr>
              <a:t>	$ cat chap01 chap02</a:t>
            </a:r>
          </a:p>
          <a:p>
            <a:pPr marL="0" indent="0">
              <a:lnSpc>
                <a:spcPct val="150000"/>
              </a:lnSpc>
              <a:buNone/>
            </a:pPr>
            <a:r>
              <a:rPr lang="en-CA" sz="2000" dirty="0">
                <a:solidFill>
                  <a:schemeClr val="tx1"/>
                </a:solidFill>
              </a:rPr>
              <a:t>The content of second file “chap02” are shown immediately after the first file without any header information. “cat” has done “concatenate the two files” here.</a:t>
            </a:r>
          </a:p>
          <a:p>
            <a:pPr>
              <a:lnSpc>
                <a:spcPct val="150000"/>
              </a:lnSpc>
            </a:pPr>
            <a:r>
              <a:rPr lang="en-CA" sz="2000" dirty="0" smtClean="0">
                <a:solidFill>
                  <a:srgbClr val="FF0000"/>
                </a:solidFill>
              </a:rPr>
              <a:t>Example 3:</a:t>
            </a:r>
            <a:r>
              <a:rPr lang="en-CA" sz="2000" dirty="0" smtClean="0">
                <a:solidFill>
                  <a:srgbClr val="7030A0"/>
                </a:solidFill>
              </a:rPr>
              <a:t> </a:t>
            </a:r>
            <a:r>
              <a:rPr lang="en-CA" sz="2000" dirty="0" smtClean="0">
                <a:solidFill>
                  <a:schemeClr val="tx1"/>
                </a:solidFill>
              </a:rPr>
              <a:t>What should be the output if we execute only “cat” command?</a:t>
            </a:r>
          </a:p>
          <a:p>
            <a:pPr marL="0" indent="0">
              <a:lnSpc>
                <a:spcPct val="150000"/>
              </a:lnSpc>
              <a:buNone/>
            </a:pPr>
            <a:r>
              <a:rPr lang="en-CA" sz="2000" dirty="0" smtClean="0">
                <a:solidFill>
                  <a:schemeClr val="tx1"/>
                </a:solidFill>
              </a:rPr>
              <a:t>When </a:t>
            </a:r>
            <a:r>
              <a:rPr lang="en-CA" sz="2000" dirty="0">
                <a:solidFill>
                  <a:schemeClr val="tx1"/>
                </a:solidFill>
              </a:rPr>
              <a:t>you type simply cat command without any arguments, it just receives the </a:t>
            </a:r>
            <a:r>
              <a:rPr lang="en-CA" sz="2000" dirty="0" err="1">
                <a:solidFill>
                  <a:schemeClr val="tx1"/>
                </a:solidFill>
              </a:rPr>
              <a:t>stdin</a:t>
            </a:r>
            <a:r>
              <a:rPr lang="en-CA" sz="2000" dirty="0">
                <a:solidFill>
                  <a:schemeClr val="tx1"/>
                </a:solidFill>
              </a:rPr>
              <a:t> content and displays it in the </a:t>
            </a:r>
            <a:r>
              <a:rPr lang="en-CA" sz="2000" dirty="0" err="1">
                <a:solidFill>
                  <a:schemeClr val="tx1"/>
                </a:solidFill>
              </a:rPr>
              <a:t>stdout</a:t>
            </a:r>
            <a:r>
              <a:rPr lang="en-CA" sz="2000" dirty="0">
                <a:solidFill>
                  <a:schemeClr val="tx1"/>
                </a:solidFill>
              </a:rPr>
              <a:t>. So after typed the line once, when you press enter, the same line gets printed in the subsequent line as seen </a:t>
            </a:r>
            <a:r>
              <a:rPr lang="en-CA" sz="2000" dirty="0" smtClean="0">
                <a:solidFill>
                  <a:schemeClr val="tx1"/>
                </a:solidFill>
              </a:rPr>
              <a:t>above.</a:t>
            </a:r>
          </a:p>
          <a:p>
            <a:pPr marL="0" indent="0">
              <a:lnSpc>
                <a:spcPct val="150000"/>
              </a:lnSpc>
              <a:buNone/>
            </a:pPr>
            <a:r>
              <a:rPr lang="en-CA" sz="2000" dirty="0">
                <a:solidFill>
                  <a:srgbClr val="7030A0"/>
                </a:solidFill>
              </a:rPr>
              <a:t>	$ cat </a:t>
            </a:r>
            <a:r>
              <a:rPr lang="en-CA" sz="2000" dirty="0" smtClean="0">
                <a:solidFill>
                  <a:srgbClr val="7030A0"/>
                </a:solidFill>
              </a:rPr>
              <a:t> OR cat -</a:t>
            </a:r>
            <a:endParaRPr lang="en-CA" sz="2000" dirty="0">
              <a:solidFill>
                <a:srgbClr val="7030A0"/>
              </a:solidFill>
            </a:endParaRPr>
          </a:p>
          <a:p>
            <a:pPr marL="0" indent="0">
              <a:lnSpc>
                <a:spcPct val="150000"/>
              </a:lnSpc>
              <a:buNone/>
            </a:pPr>
            <a:r>
              <a:rPr lang="en-CA" sz="2000" dirty="0">
                <a:solidFill>
                  <a:srgbClr val="7030A0"/>
                </a:solidFill>
              </a:rPr>
              <a:t>	Hello Every one. </a:t>
            </a:r>
          </a:p>
          <a:p>
            <a:pPr marL="0" indent="0">
              <a:lnSpc>
                <a:spcPct val="150000"/>
              </a:lnSpc>
              <a:buNone/>
            </a:pPr>
            <a:r>
              <a:rPr lang="en-CA" sz="2000" dirty="0">
                <a:solidFill>
                  <a:srgbClr val="7030A0"/>
                </a:solidFill>
              </a:rPr>
              <a:t>	Hello Every one.</a:t>
            </a:r>
            <a:endParaRPr lang="en-CA" sz="2000" dirty="0">
              <a:solidFill>
                <a:schemeClr val="tx1"/>
              </a:solidFill>
            </a:endParaRPr>
          </a:p>
          <a:p>
            <a:pPr marL="0" indent="0">
              <a:lnSpc>
                <a:spcPct val="150000"/>
              </a:lnSpc>
              <a:buNone/>
            </a:pPr>
            <a:endParaRPr lang="en-CA" sz="2000" dirty="0" smtClean="0">
              <a:solidFill>
                <a:schemeClr val="tx1"/>
              </a:solidFill>
            </a:endParaRPr>
          </a:p>
        </p:txBody>
      </p:sp>
    </p:spTree>
    <p:extLst>
      <p:ext uri="{BB962C8B-B14F-4D97-AF65-F5344CB8AC3E}">
        <p14:creationId xmlns:p14="http://schemas.microsoft.com/office/powerpoint/2010/main" val="2938255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8945" y="-130625"/>
            <a:ext cx="3330995" cy="588723"/>
          </a:xfrm>
        </p:spPr>
        <p:txBody>
          <a:bodyPr>
            <a:normAutofit fontScale="90000"/>
          </a:bodyPr>
          <a:lstStyle/>
          <a:p>
            <a:r>
              <a:rPr lang="en-US" b="1" dirty="0" smtClean="0">
                <a:solidFill>
                  <a:srgbClr val="C00000"/>
                </a:solidFill>
              </a:rPr>
              <a:t>cat Command</a:t>
            </a:r>
            <a:endParaRPr lang="en-US" b="1" dirty="0">
              <a:solidFill>
                <a:srgbClr val="C00000"/>
              </a:solidFill>
            </a:endParaRPr>
          </a:p>
        </p:txBody>
      </p:sp>
      <p:sp>
        <p:nvSpPr>
          <p:cNvPr id="3" name="Content Placeholder 2"/>
          <p:cNvSpPr>
            <a:spLocks noGrp="1"/>
          </p:cNvSpPr>
          <p:nvPr>
            <p:ph idx="1"/>
          </p:nvPr>
        </p:nvSpPr>
        <p:spPr>
          <a:xfrm>
            <a:off x="414287" y="133551"/>
            <a:ext cx="11009450" cy="5618075"/>
          </a:xfrm>
        </p:spPr>
        <p:txBody>
          <a:bodyPr>
            <a:noAutofit/>
          </a:bodyPr>
          <a:lstStyle/>
          <a:p>
            <a:pPr>
              <a:lnSpc>
                <a:spcPct val="150000"/>
              </a:lnSpc>
            </a:pPr>
            <a:r>
              <a:rPr lang="en-CA" sz="2000" dirty="0">
                <a:solidFill>
                  <a:srgbClr val="FF0000"/>
                </a:solidFill>
              </a:rPr>
              <a:t>Example </a:t>
            </a:r>
            <a:r>
              <a:rPr lang="en-CA" sz="2000" dirty="0" smtClean="0">
                <a:solidFill>
                  <a:srgbClr val="FF0000"/>
                </a:solidFill>
              </a:rPr>
              <a:t>4:</a:t>
            </a:r>
            <a:r>
              <a:rPr lang="en-CA" sz="2000" dirty="0" smtClean="0">
                <a:solidFill>
                  <a:srgbClr val="7030A0"/>
                </a:solidFill>
              </a:rPr>
              <a:t> </a:t>
            </a:r>
            <a:r>
              <a:rPr lang="en-CA" sz="2000" dirty="0">
                <a:solidFill>
                  <a:schemeClr val="tx1"/>
                </a:solidFill>
              </a:rPr>
              <a:t>Display the content of </a:t>
            </a:r>
            <a:r>
              <a:rPr lang="en-CA" sz="2000" dirty="0" smtClean="0">
                <a:solidFill>
                  <a:schemeClr val="tx1"/>
                </a:solidFill>
              </a:rPr>
              <a:t>file with visual characters.</a:t>
            </a:r>
            <a:endParaRPr lang="en-CA" sz="2000" dirty="0">
              <a:solidFill>
                <a:schemeClr val="tx1"/>
              </a:solidFill>
            </a:endParaRPr>
          </a:p>
          <a:p>
            <a:pPr marL="0" indent="0">
              <a:lnSpc>
                <a:spcPct val="150000"/>
              </a:lnSpc>
              <a:buNone/>
            </a:pPr>
            <a:r>
              <a:rPr lang="en-CA" sz="2000" dirty="0">
                <a:solidFill>
                  <a:srgbClr val="7030A0"/>
                </a:solidFill>
              </a:rPr>
              <a:t>	</a:t>
            </a:r>
            <a:r>
              <a:rPr lang="en-CA" sz="2000" dirty="0" smtClean="0">
                <a:solidFill>
                  <a:srgbClr val="7030A0"/>
                </a:solidFill>
              </a:rPr>
              <a:t>$ cat &gt; chap01</a:t>
            </a:r>
          </a:p>
          <a:p>
            <a:pPr marL="0" indent="0">
              <a:lnSpc>
                <a:spcPct val="150000"/>
              </a:lnSpc>
              <a:buNone/>
            </a:pPr>
            <a:r>
              <a:rPr lang="en-CA" sz="2000" dirty="0">
                <a:solidFill>
                  <a:srgbClr val="002060"/>
                </a:solidFill>
              </a:rPr>
              <a:t>	</a:t>
            </a:r>
            <a:r>
              <a:rPr lang="en-CA" sz="2000" dirty="0" smtClean="0">
                <a:solidFill>
                  <a:srgbClr val="002060"/>
                </a:solidFill>
              </a:rPr>
              <a:t>This is a 	tab		between number.</a:t>
            </a:r>
          </a:p>
          <a:p>
            <a:pPr marL="0" indent="0">
              <a:lnSpc>
                <a:spcPct val="150000"/>
              </a:lnSpc>
              <a:buNone/>
            </a:pPr>
            <a:r>
              <a:rPr lang="en-CA" sz="2000" dirty="0">
                <a:solidFill>
                  <a:srgbClr val="002060"/>
                </a:solidFill>
              </a:rPr>
              <a:t>	</a:t>
            </a:r>
            <a:r>
              <a:rPr lang="en-CA" sz="2000" dirty="0" smtClean="0">
                <a:solidFill>
                  <a:srgbClr val="002060"/>
                </a:solidFill>
              </a:rPr>
              <a:t>1	|2	|3	|4</a:t>
            </a:r>
          </a:p>
          <a:p>
            <a:pPr marL="0" indent="0">
              <a:lnSpc>
                <a:spcPct val="150000"/>
              </a:lnSpc>
              <a:buNone/>
            </a:pPr>
            <a:r>
              <a:rPr lang="en-CA" sz="2000" dirty="0">
                <a:solidFill>
                  <a:srgbClr val="7030A0"/>
                </a:solidFill>
              </a:rPr>
              <a:t>	$ cat </a:t>
            </a:r>
            <a:r>
              <a:rPr lang="en-CA" sz="2000" dirty="0" smtClean="0">
                <a:solidFill>
                  <a:srgbClr val="7030A0"/>
                </a:solidFill>
              </a:rPr>
              <a:t>–vet chap01 </a:t>
            </a:r>
          </a:p>
          <a:p>
            <a:pPr marL="0" indent="0">
              <a:lnSpc>
                <a:spcPct val="150000"/>
              </a:lnSpc>
              <a:buNone/>
            </a:pPr>
            <a:r>
              <a:rPr lang="en-CA" sz="2000" dirty="0">
                <a:solidFill>
                  <a:srgbClr val="7030A0"/>
                </a:solidFill>
              </a:rPr>
              <a:t>	</a:t>
            </a:r>
            <a:r>
              <a:rPr lang="en-CA" sz="2000" dirty="0" smtClean="0">
                <a:solidFill>
                  <a:srgbClr val="002060"/>
                </a:solidFill>
              </a:rPr>
              <a:t>This is a ^tab^ between number$.</a:t>
            </a:r>
          </a:p>
          <a:p>
            <a:pPr marL="0" indent="0">
              <a:lnSpc>
                <a:spcPct val="150000"/>
              </a:lnSpc>
              <a:buNone/>
            </a:pPr>
            <a:r>
              <a:rPr lang="en-CA" sz="2000" dirty="0">
                <a:solidFill>
                  <a:srgbClr val="002060"/>
                </a:solidFill>
              </a:rPr>
              <a:t>	</a:t>
            </a:r>
            <a:r>
              <a:rPr lang="en-CA" sz="2000" dirty="0" smtClean="0">
                <a:solidFill>
                  <a:srgbClr val="002060"/>
                </a:solidFill>
              </a:rPr>
              <a:t>1^I2^I3^I4$</a:t>
            </a:r>
          </a:p>
          <a:p>
            <a:pPr marL="0" indent="0">
              <a:lnSpc>
                <a:spcPct val="150000"/>
              </a:lnSpc>
              <a:buNone/>
            </a:pPr>
            <a:r>
              <a:rPr lang="en-CA" sz="2000" dirty="0">
                <a:solidFill>
                  <a:srgbClr val="7030A0"/>
                </a:solidFill>
              </a:rPr>
              <a:t>	</a:t>
            </a:r>
            <a:r>
              <a:rPr lang="en-CA" sz="2000" dirty="0" smtClean="0">
                <a:solidFill>
                  <a:schemeClr val="tx1"/>
                </a:solidFill>
              </a:rPr>
              <a:t>The visual option –v allows us to see control characters, with the exception of the tab, newline, and form feed character.</a:t>
            </a:r>
          </a:p>
          <a:p>
            <a:pPr>
              <a:lnSpc>
                <a:spcPct val="150000"/>
              </a:lnSpc>
            </a:pPr>
            <a:r>
              <a:rPr lang="en-CA" sz="2000" dirty="0" smtClean="0">
                <a:solidFill>
                  <a:schemeClr val="tx1"/>
                </a:solidFill>
              </a:rPr>
              <a:t>If we use the option –</a:t>
            </a:r>
            <a:r>
              <a:rPr lang="en-CA" sz="2000" dirty="0" err="1" smtClean="0">
                <a:solidFill>
                  <a:schemeClr val="tx1"/>
                </a:solidFill>
              </a:rPr>
              <a:t>ve</a:t>
            </a:r>
            <a:r>
              <a:rPr lang="en-CA" sz="2000" dirty="0" smtClean="0">
                <a:solidFill>
                  <a:schemeClr val="tx1"/>
                </a:solidFill>
              </a:rPr>
              <a:t>, a dollar sign($) is printed at the end of each </a:t>
            </a:r>
            <a:r>
              <a:rPr lang="en-CA" sz="2000" dirty="0" err="1" smtClean="0">
                <a:solidFill>
                  <a:schemeClr val="tx1"/>
                </a:solidFill>
              </a:rPr>
              <a:t>tline</a:t>
            </a:r>
            <a:r>
              <a:rPr lang="en-CA" sz="2000" dirty="0" smtClean="0">
                <a:solidFill>
                  <a:schemeClr val="tx1"/>
                </a:solidFill>
              </a:rPr>
              <a:t>.</a:t>
            </a:r>
          </a:p>
          <a:p>
            <a:pPr>
              <a:lnSpc>
                <a:spcPct val="150000"/>
              </a:lnSpc>
            </a:pPr>
            <a:r>
              <a:rPr lang="en-CA" sz="2000" dirty="0" smtClean="0">
                <a:solidFill>
                  <a:schemeClr val="tx1"/>
                </a:solidFill>
              </a:rPr>
              <a:t>If we use the option –</a:t>
            </a:r>
            <a:r>
              <a:rPr lang="en-CA" sz="2000" dirty="0" err="1" smtClean="0">
                <a:solidFill>
                  <a:schemeClr val="tx1"/>
                </a:solidFill>
              </a:rPr>
              <a:t>vt</a:t>
            </a:r>
            <a:r>
              <a:rPr lang="en-CA" sz="2000" dirty="0" smtClean="0">
                <a:solidFill>
                  <a:schemeClr val="tx1"/>
                </a:solidFill>
              </a:rPr>
              <a:t>, the tab is appear as ^I.</a:t>
            </a:r>
          </a:p>
        </p:txBody>
      </p:sp>
    </p:spTree>
    <p:extLst>
      <p:ext uri="{BB962C8B-B14F-4D97-AF65-F5344CB8AC3E}">
        <p14:creationId xmlns:p14="http://schemas.microsoft.com/office/powerpoint/2010/main" val="1190394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8945" y="0"/>
            <a:ext cx="3330995" cy="588723"/>
          </a:xfrm>
        </p:spPr>
        <p:txBody>
          <a:bodyPr>
            <a:normAutofit fontScale="90000"/>
          </a:bodyPr>
          <a:lstStyle/>
          <a:p>
            <a:r>
              <a:rPr lang="en-US" b="1" dirty="0" smtClean="0">
                <a:solidFill>
                  <a:srgbClr val="C00000"/>
                </a:solidFill>
              </a:rPr>
              <a:t>cat Command</a:t>
            </a:r>
            <a:endParaRPr lang="en-US" b="1" dirty="0">
              <a:solidFill>
                <a:srgbClr val="C00000"/>
              </a:solidFill>
            </a:endParaRPr>
          </a:p>
        </p:txBody>
      </p:sp>
      <p:sp>
        <p:nvSpPr>
          <p:cNvPr id="3" name="Content Placeholder 2"/>
          <p:cNvSpPr>
            <a:spLocks noGrp="1"/>
          </p:cNvSpPr>
          <p:nvPr>
            <p:ph idx="1"/>
          </p:nvPr>
        </p:nvSpPr>
        <p:spPr>
          <a:xfrm>
            <a:off x="414287" y="513567"/>
            <a:ext cx="11009450" cy="5618075"/>
          </a:xfrm>
        </p:spPr>
        <p:txBody>
          <a:bodyPr>
            <a:noAutofit/>
          </a:bodyPr>
          <a:lstStyle/>
          <a:p>
            <a:pPr>
              <a:lnSpc>
                <a:spcPct val="150000"/>
              </a:lnSpc>
            </a:pPr>
            <a:r>
              <a:rPr lang="en-CA" sz="2000" dirty="0">
                <a:solidFill>
                  <a:srgbClr val="FF0000"/>
                </a:solidFill>
              </a:rPr>
              <a:t>Example </a:t>
            </a:r>
            <a:r>
              <a:rPr lang="en-CA" sz="2000" dirty="0" smtClean="0">
                <a:solidFill>
                  <a:srgbClr val="FF0000"/>
                </a:solidFill>
              </a:rPr>
              <a:t>5:</a:t>
            </a:r>
            <a:r>
              <a:rPr lang="en-CA" sz="2000" dirty="0" smtClean="0">
                <a:solidFill>
                  <a:srgbClr val="7030A0"/>
                </a:solidFill>
              </a:rPr>
              <a:t> </a:t>
            </a:r>
            <a:r>
              <a:rPr lang="en-CA" sz="2000" dirty="0">
                <a:solidFill>
                  <a:schemeClr val="tx1"/>
                </a:solidFill>
              </a:rPr>
              <a:t>Display the content of </a:t>
            </a:r>
            <a:r>
              <a:rPr lang="en-CA" sz="2000" dirty="0" smtClean="0">
                <a:solidFill>
                  <a:schemeClr val="tx1"/>
                </a:solidFill>
              </a:rPr>
              <a:t>file with line numbers</a:t>
            </a:r>
            <a:endParaRPr lang="en-CA" sz="2000" dirty="0">
              <a:solidFill>
                <a:schemeClr val="tx1"/>
              </a:solidFill>
            </a:endParaRPr>
          </a:p>
          <a:p>
            <a:pPr marL="0" indent="0">
              <a:lnSpc>
                <a:spcPct val="150000"/>
              </a:lnSpc>
              <a:buNone/>
            </a:pPr>
            <a:r>
              <a:rPr lang="en-CA" sz="2000" dirty="0">
                <a:solidFill>
                  <a:srgbClr val="7030A0"/>
                </a:solidFill>
              </a:rPr>
              <a:t>	$ cat </a:t>
            </a:r>
            <a:r>
              <a:rPr lang="en-CA" sz="2000" dirty="0" smtClean="0">
                <a:solidFill>
                  <a:srgbClr val="7030A0"/>
                </a:solidFill>
              </a:rPr>
              <a:t>–n chap01 chap02</a:t>
            </a:r>
          </a:p>
          <a:p>
            <a:pPr marL="0" indent="0">
              <a:lnSpc>
                <a:spcPct val="150000"/>
              </a:lnSpc>
              <a:buNone/>
            </a:pPr>
            <a:r>
              <a:rPr lang="en-CA" sz="2000" dirty="0">
                <a:solidFill>
                  <a:srgbClr val="7030A0"/>
                </a:solidFill>
              </a:rPr>
              <a:t>	</a:t>
            </a:r>
            <a:r>
              <a:rPr lang="en-CA" sz="2000" dirty="0" smtClean="0">
                <a:solidFill>
                  <a:srgbClr val="7030A0"/>
                </a:solidFill>
              </a:rPr>
              <a:t>1: This is a tab between number.</a:t>
            </a:r>
          </a:p>
          <a:p>
            <a:pPr marL="0" indent="0">
              <a:lnSpc>
                <a:spcPct val="150000"/>
              </a:lnSpc>
              <a:buNone/>
            </a:pPr>
            <a:r>
              <a:rPr lang="en-CA" sz="2000" dirty="0">
                <a:solidFill>
                  <a:srgbClr val="7030A0"/>
                </a:solidFill>
              </a:rPr>
              <a:t>	</a:t>
            </a:r>
            <a:r>
              <a:rPr lang="en-CA" sz="2000" dirty="0" smtClean="0">
                <a:solidFill>
                  <a:srgbClr val="7030A0"/>
                </a:solidFill>
              </a:rPr>
              <a:t>2: 1		2	3	4</a:t>
            </a:r>
          </a:p>
          <a:p>
            <a:pPr marL="0" indent="0">
              <a:lnSpc>
                <a:spcPct val="150000"/>
              </a:lnSpc>
              <a:buNone/>
            </a:pPr>
            <a:r>
              <a:rPr lang="en-CA" sz="2000" dirty="0">
                <a:solidFill>
                  <a:srgbClr val="7030A0"/>
                </a:solidFill>
              </a:rPr>
              <a:t>	</a:t>
            </a:r>
            <a:r>
              <a:rPr lang="en-CA" sz="2000" dirty="0" smtClean="0">
                <a:solidFill>
                  <a:srgbClr val="7030A0"/>
                </a:solidFill>
              </a:rPr>
              <a:t>3: </a:t>
            </a:r>
          </a:p>
          <a:p>
            <a:pPr marL="0" indent="0">
              <a:lnSpc>
                <a:spcPct val="150000"/>
              </a:lnSpc>
              <a:buNone/>
            </a:pPr>
            <a:r>
              <a:rPr lang="en-CA" sz="2000" dirty="0">
                <a:solidFill>
                  <a:srgbClr val="7030A0"/>
                </a:solidFill>
              </a:rPr>
              <a:t> </a:t>
            </a:r>
            <a:r>
              <a:rPr lang="en-CA" sz="2000" dirty="0" smtClean="0">
                <a:solidFill>
                  <a:srgbClr val="7030A0"/>
                </a:solidFill>
              </a:rPr>
              <a:t>     1:	Good Morning</a:t>
            </a:r>
          </a:p>
          <a:p>
            <a:pPr marL="0" indent="0">
              <a:lnSpc>
                <a:spcPct val="150000"/>
              </a:lnSpc>
              <a:buNone/>
            </a:pPr>
            <a:r>
              <a:rPr lang="en-CA" sz="2000" dirty="0">
                <a:solidFill>
                  <a:srgbClr val="7030A0"/>
                </a:solidFill>
              </a:rPr>
              <a:t>	</a:t>
            </a:r>
            <a:r>
              <a:rPr lang="en-CA" sz="2000" dirty="0" smtClean="0">
                <a:solidFill>
                  <a:srgbClr val="7030A0"/>
                </a:solidFill>
              </a:rPr>
              <a:t>2: 	Learning Unix commands.</a:t>
            </a:r>
          </a:p>
          <a:p>
            <a:pPr>
              <a:lnSpc>
                <a:spcPct val="150000"/>
              </a:lnSpc>
            </a:pPr>
            <a:r>
              <a:rPr lang="en-CA" sz="2000" dirty="0" smtClean="0">
                <a:solidFill>
                  <a:schemeClr val="tx1"/>
                </a:solidFill>
              </a:rPr>
              <a:t>The number line (-n) option, numbers each file as the line is written to the standard output.</a:t>
            </a:r>
          </a:p>
          <a:p>
            <a:pPr>
              <a:lnSpc>
                <a:spcPct val="150000"/>
              </a:lnSpc>
            </a:pPr>
            <a:r>
              <a:rPr lang="en-CA" sz="2000" dirty="0" smtClean="0">
                <a:solidFill>
                  <a:schemeClr val="tx1"/>
                </a:solidFill>
              </a:rPr>
              <a:t>If more than one file is being written, the numbering restarts with each file.</a:t>
            </a:r>
          </a:p>
        </p:txBody>
      </p:sp>
    </p:spTree>
    <p:extLst>
      <p:ext uri="{BB962C8B-B14F-4D97-AF65-F5344CB8AC3E}">
        <p14:creationId xmlns:p14="http://schemas.microsoft.com/office/powerpoint/2010/main" val="3940267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2132" y="0"/>
            <a:ext cx="3333829" cy="630477"/>
          </a:xfrm>
        </p:spPr>
        <p:txBody>
          <a:bodyPr>
            <a:normAutofit fontScale="90000"/>
          </a:bodyPr>
          <a:lstStyle/>
          <a:p>
            <a:r>
              <a:rPr lang="en-US" b="1" dirty="0" smtClean="0">
                <a:solidFill>
                  <a:srgbClr val="C00000"/>
                </a:solidFill>
              </a:rPr>
              <a:t>IMP. NOTES</a:t>
            </a:r>
            <a:endParaRPr lang="en-US" b="1" dirty="0">
              <a:solidFill>
                <a:srgbClr val="C0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899511587"/>
              </p:ext>
            </p:extLst>
          </p:nvPr>
        </p:nvGraphicFramePr>
        <p:xfrm>
          <a:off x="410936" y="630477"/>
          <a:ext cx="9849345" cy="5486400"/>
        </p:xfrm>
        <a:graphic>
          <a:graphicData uri="http://schemas.openxmlformats.org/drawingml/2006/table">
            <a:tbl>
              <a:tblPr firstRow="1" bandRow="1">
                <a:tableStyleId>{5C22544A-7EE6-4342-B048-85BDC9FD1C3A}</a:tableStyleId>
              </a:tblPr>
              <a:tblGrid>
                <a:gridCol w="3017206">
                  <a:extLst>
                    <a:ext uri="{9D8B030D-6E8A-4147-A177-3AD203B41FA5}">
                      <a16:colId xmlns:a16="http://schemas.microsoft.com/office/drawing/2014/main" val="20000"/>
                    </a:ext>
                  </a:extLst>
                </a:gridCol>
                <a:gridCol w="6832139">
                  <a:extLst>
                    <a:ext uri="{9D8B030D-6E8A-4147-A177-3AD203B41FA5}">
                      <a16:colId xmlns:a16="http://schemas.microsoft.com/office/drawing/2014/main" val="20001"/>
                    </a:ext>
                  </a:extLst>
                </a:gridCol>
              </a:tblGrid>
              <a:tr h="370840">
                <a:tc>
                  <a:txBody>
                    <a:bodyPr/>
                    <a:lstStyle/>
                    <a:p>
                      <a:pPr>
                        <a:lnSpc>
                          <a:spcPct val="150000"/>
                        </a:lnSpc>
                      </a:pPr>
                      <a:r>
                        <a:rPr lang="en-US" sz="2000" dirty="0" smtClean="0"/>
                        <a:t>COMMAND</a:t>
                      </a:r>
                      <a:endParaRPr lang="en-US" sz="2000" dirty="0"/>
                    </a:p>
                  </a:txBody>
                  <a:tcPr/>
                </a:tc>
                <a:tc>
                  <a:txBody>
                    <a:bodyPr/>
                    <a:lstStyle/>
                    <a:p>
                      <a:pPr>
                        <a:lnSpc>
                          <a:spcPct val="150000"/>
                        </a:lnSpc>
                      </a:pPr>
                      <a:r>
                        <a:rPr lang="en-US" sz="2000" dirty="0" smtClean="0"/>
                        <a:t>EXPLANATION</a:t>
                      </a:r>
                      <a:endParaRPr lang="en-US" sz="2000" dirty="0"/>
                    </a:p>
                  </a:txBody>
                  <a:tcPr/>
                </a:tc>
                <a:extLst>
                  <a:ext uri="{0D108BD9-81ED-4DB2-BD59-A6C34878D82A}">
                    <a16:rowId xmlns:a16="http://schemas.microsoft.com/office/drawing/2014/main" val="10000"/>
                  </a:ext>
                </a:extLst>
              </a:tr>
              <a:tr h="370840">
                <a:tc>
                  <a:txBody>
                    <a:bodyPr/>
                    <a:lstStyle/>
                    <a:p>
                      <a:pPr>
                        <a:lnSpc>
                          <a:spcPct val="150000"/>
                        </a:lnSpc>
                      </a:pPr>
                      <a:r>
                        <a:rPr lang="en-CA" sz="2000" dirty="0" smtClean="0"/>
                        <a:t>cat &lt;file name&gt;</a:t>
                      </a:r>
                      <a:endParaRPr lang="en-US" sz="2000" dirty="0"/>
                    </a:p>
                  </a:txBody>
                  <a:tcPr/>
                </a:tc>
                <a:tc>
                  <a:txBody>
                    <a:bodyPr/>
                    <a:lstStyle/>
                    <a:p>
                      <a:pPr algn="just">
                        <a:lnSpc>
                          <a:spcPct val="150000"/>
                        </a:lnSpc>
                      </a:pPr>
                      <a:r>
                        <a:rPr lang="en-CA" sz="2000" dirty="0" smtClean="0"/>
                        <a:t>Displays the contents of the file.</a:t>
                      </a:r>
                      <a:endParaRPr lang="en-US" sz="2000" dirty="0"/>
                    </a:p>
                  </a:txBody>
                  <a:tcPr/>
                </a:tc>
                <a:extLst>
                  <a:ext uri="{0D108BD9-81ED-4DB2-BD59-A6C34878D82A}">
                    <a16:rowId xmlns:a16="http://schemas.microsoft.com/office/drawing/2014/main" val="10001"/>
                  </a:ext>
                </a:extLst>
              </a:tr>
              <a:tr h="370840">
                <a:tc>
                  <a:txBody>
                    <a:bodyPr/>
                    <a:lstStyle/>
                    <a:p>
                      <a:pPr>
                        <a:lnSpc>
                          <a:spcPct val="150000"/>
                        </a:lnSpc>
                      </a:pPr>
                      <a:r>
                        <a:rPr lang="en-CA" sz="2000" dirty="0" smtClean="0"/>
                        <a:t>cat </a:t>
                      </a:r>
                      <a:r>
                        <a:rPr lang="en-CA" sz="2000" dirty="0" smtClean="0">
                          <a:solidFill>
                            <a:srgbClr val="FF0000"/>
                          </a:solidFill>
                        </a:rPr>
                        <a:t>OR</a:t>
                      </a:r>
                      <a:r>
                        <a:rPr lang="en-CA" sz="2000" dirty="0" smtClean="0"/>
                        <a:t> cat -</a:t>
                      </a:r>
                      <a:endParaRPr lang="en-US" sz="2000" dirty="0"/>
                    </a:p>
                  </a:txBody>
                  <a:tcPr/>
                </a:tc>
                <a:tc>
                  <a:txBody>
                    <a:bodyPr/>
                    <a:lstStyle/>
                    <a:p>
                      <a:pPr algn="just">
                        <a:lnSpc>
                          <a:spcPct val="150000"/>
                        </a:lnSpc>
                      </a:pPr>
                      <a:r>
                        <a:rPr lang="en-CA" sz="2000" dirty="0" smtClean="0"/>
                        <a:t>Takes input from STDIN and puts it back to the STDOUT. </a:t>
                      </a:r>
                      <a:r>
                        <a:rPr lang="en-CA" sz="2000" dirty="0" smtClean="0">
                          <a:solidFill>
                            <a:schemeClr val="tx1"/>
                          </a:solidFill>
                        </a:rPr>
                        <a:t>So after typed the line once, when you press enter, the same line gets printed in the subsequent line.</a:t>
                      </a:r>
                      <a:endParaRPr lang="en-US" sz="2000" dirty="0"/>
                    </a:p>
                  </a:txBody>
                  <a:tcPr/>
                </a:tc>
                <a:extLst>
                  <a:ext uri="{0D108BD9-81ED-4DB2-BD59-A6C34878D82A}">
                    <a16:rowId xmlns:a16="http://schemas.microsoft.com/office/drawing/2014/main" val="10002"/>
                  </a:ext>
                </a:extLst>
              </a:tr>
              <a:tr h="370840">
                <a:tc>
                  <a:txBody>
                    <a:bodyPr/>
                    <a:lstStyle/>
                    <a:p>
                      <a:pPr>
                        <a:lnSpc>
                          <a:spcPct val="150000"/>
                        </a:lnSpc>
                      </a:pPr>
                      <a:r>
                        <a:rPr lang="en-CA" sz="2000" dirty="0" smtClean="0"/>
                        <a:t>cat &gt; &lt;filename&gt; </a:t>
                      </a:r>
                      <a:endParaRPr lang="en-US" sz="2000" dirty="0"/>
                    </a:p>
                  </a:txBody>
                  <a:tcPr/>
                </a:tc>
                <a:tc>
                  <a:txBody>
                    <a:bodyPr/>
                    <a:lstStyle/>
                    <a:p>
                      <a:pPr algn="just">
                        <a:lnSpc>
                          <a:spcPct val="150000"/>
                        </a:lnSpc>
                      </a:pPr>
                      <a:r>
                        <a:rPr lang="en-CA" sz="2000" dirty="0" smtClean="0"/>
                        <a:t>Take input from STDIN and put contents in &lt;filename&gt;, This will overwrite the contents.</a:t>
                      </a:r>
                      <a:br>
                        <a:rPr lang="en-CA" sz="2000" dirty="0" smtClean="0"/>
                      </a:br>
                      <a:endParaRPr lang="en-US" sz="2000" dirty="0"/>
                    </a:p>
                  </a:txBody>
                  <a:tcPr/>
                </a:tc>
                <a:extLst>
                  <a:ext uri="{0D108BD9-81ED-4DB2-BD59-A6C34878D82A}">
                    <a16:rowId xmlns:a16="http://schemas.microsoft.com/office/drawing/2014/main" val="10003"/>
                  </a:ext>
                </a:extLst>
              </a:tr>
              <a:tr h="370840">
                <a:tc>
                  <a:txBody>
                    <a:bodyPr/>
                    <a:lstStyle/>
                    <a:p>
                      <a:pPr>
                        <a:lnSpc>
                          <a:spcPct val="150000"/>
                        </a:lnSpc>
                      </a:pPr>
                      <a:r>
                        <a:rPr lang="en-CA" sz="2000" dirty="0" smtClean="0"/>
                        <a:t>cat &gt;&gt; &lt;filename&gt; </a:t>
                      </a:r>
                      <a:endParaRPr lang="en-US" sz="2000" dirty="0"/>
                    </a:p>
                  </a:txBody>
                  <a:tcPr/>
                </a:tc>
                <a:tc>
                  <a:txBody>
                    <a:bodyPr/>
                    <a:lstStyle/>
                    <a:p>
                      <a:pPr algn="just">
                        <a:lnSpc>
                          <a:spcPct val="150000"/>
                        </a:lnSpc>
                      </a:pPr>
                      <a:r>
                        <a:rPr lang="en-CA" sz="2000" dirty="0" smtClean="0"/>
                        <a:t>Take input from STDIN and put contents in &lt;filename&gt;, This will append the contents.</a:t>
                      </a:r>
                      <a:br>
                        <a:rPr lang="en-CA" sz="2000" dirty="0" smtClean="0"/>
                      </a:br>
                      <a:endParaRPr lang="en-US" sz="2000" dirty="0"/>
                    </a:p>
                  </a:txBody>
                  <a:tcPr/>
                </a:tc>
                <a:extLst>
                  <a:ext uri="{0D108BD9-81ED-4DB2-BD59-A6C34878D82A}">
                    <a16:rowId xmlns:a16="http://schemas.microsoft.com/office/drawing/2014/main" val="10004"/>
                  </a:ext>
                </a:extLst>
              </a:tr>
            </a:tbl>
          </a:graphicData>
        </a:graphic>
      </p:graphicFrame>
      <p:sp>
        <p:nvSpPr>
          <p:cNvPr id="3" name="TextBox 2"/>
          <p:cNvSpPr txBox="1"/>
          <p:nvPr/>
        </p:nvSpPr>
        <p:spPr>
          <a:xfrm>
            <a:off x="2766951" y="6115792"/>
            <a:ext cx="7635833" cy="461665"/>
          </a:xfrm>
          <a:prstGeom prst="rect">
            <a:avLst/>
          </a:prstGeom>
          <a:noFill/>
        </p:spPr>
        <p:txBody>
          <a:bodyPr wrap="square" rtlCol="0">
            <a:spAutoFit/>
          </a:bodyPr>
          <a:lstStyle/>
          <a:p>
            <a:r>
              <a:rPr lang="en-CA" sz="2400" dirty="0" smtClean="0">
                <a:solidFill>
                  <a:srgbClr val="FF0000"/>
                </a:solidFill>
              </a:rPr>
              <a:t>Try?....</a:t>
            </a:r>
            <a:r>
              <a:rPr lang="en-CA" sz="2400" dirty="0" smtClean="0"/>
              <a:t> </a:t>
            </a:r>
            <a:r>
              <a:rPr lang="en-CA" sz="2400" dirty="0" smtClean="0">
                <a:solidFill>
                  <a:srgbClr val="7030A0"/>
                </a:solidFill>
              </a:rPr>
              <a:t>$ cat chap01 - </a:t>
            </a:r>
            <a:endParaRPr lang="en-US" sz="2400" dirty="0">
              <a:solidFill>
                <a:srgbClr val="7030A0"/>
              </a:solidFill>
            </a:endParaRPr>
          </a:p>
        </p:txBody>
      </p:sp>
    </p:spTree>
    <p:extLst>
      <p:ext uri="{BB962C8B-B14F-4D97-AF65-F5344CB8AC3E}">
        <p14:creationId xmlns:p14="http://schemas.microsoft.com/office/powerpoint/2010/main" val="3184946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3064" y="0"/>
            <a:ext cx="2137118" cy="625434"/>
          </a:xfrm>
        </p:spPr>
        <p:txBody>
          <a:bodyPr>
            <a:normAutofit fontScale="90000"/>
          </a:bodyPr>
          <a:lstStyle/>
          <a:p>
            <a:r>
              <a:rPr lang="en-CA" b="1" dirty="0" smtClean="0">
                <a:solidFill>
                  <a:srgbClr val="C00000"/>
                </a:solidFill>
              </a:rPr>
              <a:t>Exercise</a:t>
            </a:r>
            <a:endParaRPr lang="en-US" b="1" dirty="0">
              <a:solidFill>
                <a:srgbClr val="C00000"/>
              </a:solidFill>
            </a:endParaRPr>
          </a:p>
        </p:txBody>
      </p:sp>
      <p:sp>
        <p:nvSpPr>
          <p:cNvPr id="3" name="Content Placeholder 2"/>
          <p:cNvSpPr>
            <a:spLocks noGrp="1"/>
          </p:cNvSpPr>
          <p:nvPr>
            <p:ph idx="1"/>
          </p:nvPr>
        </p:nvSpPr>
        <p:spPr>
          <a:xfrm>
            <a:off x="534830" y="1044309"/>
            <a:ext cx="8596668" cy="3880773"/>
          </a:xfrm>
        </p:spPr>
        <p:txBody>
          <a:bodyPr>
            <a:normAutofit/>
          </a:bodyPr>
          <a:lstStyle/>
          <a:p>
            <a:r>
              <a:rPr lang="en-CA" sz="2000" dirty="0" smtClean="0">
                <a:solidFill>
                  <a:schemeClr val="tx1"/>
                </a:solidFill>
              </a:rPr>
              <a:t>How to concatenate “chap01” file content along with standard input?</a:t>
            </a:r>
          </a:p>
          <a:p>
            <a:endParaRPr lang="en-CA" sz="2000" dirty="0">
              <a:solidFill>
                <a:schemeClr val="tx1"/>
              </a:solidFill>
            </a:endParaRPr>
          </a:p>
          <a:p>
            <a:r>
              <a:rPr lang="en-CA" sz="2000" dirty="0" smtClean="0">
                <a:solidFill>
                  <a:schemeClr val="tx1"/>
                </a:solidFill>
              </a:rPr>
              <a:t>How to copy content of “chap01” to “Unit01” using cat command?</a:t>
            </a:r>
            <a:endParaRPr lang="en-US" sz="2000" dirty="0">
              <a:solidFill>
                <a:schemeClr val="tx1"/>
              </a:solidFill>
            </a:endParaRPr>
          </a:p>
        </p:txBody>
      </p:sp>
    </p:spTree>
    <p:extLst>
      <p:ext uri="{BB962C8B-B14F-4D97-AF65-F5344CB8AC3E}">
        <p14:creationId xmlns:p14="http://schemas.microsoft.com/office/powerpoint/2010/main" val="3752327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082" y="1586753"/>
            <a:ext cx="8991600" cy="414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7" name="Text Box 3"/>
          <p:cNvSpPr txBox="1">
            <a:spLocks noChangeArrowheads="1"/>
          </p:cNvSpPr>
          <p:nvPr/>
        </p:nvSpPr>
        <p:spPr bwMode="auto">
          <a:xfrm>
            <a:off x="3013603" y="0"/>
            <a:ext cx="468750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600" b="1" dirty="0">
                <a:solidFill>
                  <a:srgbClr val="C00000"/>
                </a:solidFill>
              </a:rPr>
              <a:t>Directory Operations</a:t>
            </a:r>
          </a:p>
        </p:txBody>
      </p:sp>
    </p:spTree>
    <p:extLst>
      <p:ext uri="{BB962C8B-B14F-4D97-AF65-F5344CB8AC3E}">
        <p14:creationId xmlns:p14="http://schemas.microsoft.com/office/powerpoint/2010/main" val="10150980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0"/>
            <a:ext cx="2930162" cy="668055"/>
          </a:xfrm>
        </p:spPr>
        <p:txBody>
          <a:bodyPr/>
          <a:lstStyle/>
          <a:p>
            <a:r>
              <a:rPr lang="en-US" b="1" dirty="0" smtClean="0">
                <a:solidFill>
                  <a:srgbClr val="C00000"/>
                </a:solidFill>
              </a:rPr>
              <a:t>Introduction</a:t>
            </a:r>
            <a:endParaRPr lang="en-US" b="1" dirty="0">
              <a:solidFill>
                <a:srgbClr val="C00000"/>
              </a:solidFill>
            </a:endParaRPr>
          </a:p>
        </p:txBody>
      </p:sp>
      <p:sp>
        <p:nvSpPr>
          <p:cNvPr id="3" name="Content Placeholder 2"/>
          <p:cNvSpPr>
            <a:spLocks noGrp="1"/>
          </p:cNvSpPr>
          <p:nvPr>
            <p:ph idx="1"/>
          </p:nvPr>
        </p:nvSpPr>
        <p:spPr>
          <a:xfrm>
            <a:off x="267723" y="747590"/>
            <a:ext cx="10550704" cy="5267346"/>
          </a:xfrm>
        </p:spPr>
        <p:txBody>
          <a:bodyPr>
            <a:noAutofit/>
          </a:bodyPr>
          <a:lstStyle/>
          <a:p>
            <a:pPr algn="just">
              <a:lnSpc>
                <a:spcPct val="150000"/>
              </a:lnSpc>
            </a:pPr>
            <a:r>
              <a:rPr lang="en-CA" sz="2000" dirty="0">
                <a:solidFill>
                  <a:srgbClr val="FF0000"/>
                </a:solidFill>
              </a:rPr>
              <a:t>Definition:</a:t>
            </a:r>
            <a:r>
              <a:rPr lang="en-CA" sz="2000" dirty="0">
                <a:solidFill>
                  <a:schemeClr val="tx1"/>
                </a:solidFill>
              </a:rPr>
              <a:t> A file system is a method for storing and organizing computer files and the data they contain to make it easy to find and access them. </a:t>
            </a:r>
            <a:endParaRPr lang="en-US" sz="2000" dirty="0" smtClean="0">
              <a:solidFill>
                <a:schemeClr val="tx1"/>
              </a:solidFill>
            </a:endParaRPr>
          </a:p>
          <a:p>
            <a:pPr algn="just">
              <a:lnSpc>
                <a:spcPct val="150000"/>
              </a:lnSpc>
            </a:pPr>
            <a:r>
              <a:rPr lang="en-US" sz="2000" dirty="0" smtClean="0">
                <a:solidFill>
                  <a:schemeClr val="tx1"/>
                </a:solidFill>
              </a:rPr>
              <a:t>UNIX looks at everything as a file.</a:t>
            </a:r>
          </a:p>
          <a:p>
            <a:pPr algn="just">
              <a:lnSpc>
                <a:spcPct val="150000"/>
              </a:lnSpc>
            </a:pPr>
            <a:r>
              <a:rPr lang="en-US" sz="2000" dirty="0" smtClean="0">
                <a:solidFill>
                  <a:schemeClr val="tx1"/>
                </a:solidFill>
              </a:rPr>
              <a:t>UNIX file system also permits creation of folders also called directories.</a:t>
            </a:r>
          </a:p>
          <a:p>
            <a:pPr algn="just">
              <a:lnSpc>
                <a:spcPct val="150000"/>
              </a:lnSpc>
            </a:pPr>
            <a:r>
              <a:rPr lang="en-US" sz="2000" dirty="0" smtClean="0">
                <a:solidFill>
                  <a:schemeClr val="tx1"/>
                </a:solidFill>
              </a:rPr>
              <a:t>UNIX  also organize its own files into these directories.</a:t>
            </a:r>
          </a:p>
          <a:p>
            <a:pPr algn="just">
              <a:lnSpc>
                <a:spcPct val="150000"/>
              </a:lnSpc>
            </a:pPr>
            <a:r>
              <a:rPr lang="en-US" sz="2000" dirty="0" smtClean="0">
                <a:solidFill>
                  <a:schemeClr val="tx1"/>
                </a:solidFill>
              </a:rPr>
              <a:t>A file is a sequence of bits, bytes or lines that is stored on a storage device like a disk.</a:t>
            </a:r>
          </a:p>
          <a:p>
            <a:pPr algn="just">
              <a:lnSpc>
                <a:spcPct val="150000"/>
              </a:lnSpc>
            </a:pPr>
            <a:r>
              <a:rPr lang="en-US" sz="2000" dirty="0" smtClean="0">
                <a:solidFill>
                  <a:schemeClr val="tx1"/>
                </a:solidFill>
              </a:rPr>
              <a:t>A UNIX file may contain a source program, an executable code or program for the computer system or database.</a:t>
            </a:r>
          </a:p>
          <a:p>
            <a:pPr algn="just">
              <a:lnSpc>
                <a:spcPct val="150000"/>
              </a:lnSpc>
            </a:pPr>
            <a:r>
              <a:rPr lang="en-US" sz="2000" dirty="0" smtClean="0">
                <a:solidFill>
                  <a:schemeClr val="tx1"/>
                </a:solidFill>
              </a:rPr>
              <a:t>Even the printer, RAM, CD ROM drive and terminal are seen as files by the UNIX.</a:t>
            </a:r>
            <a:endParaRPr lang="en-US" sz="2000" dirty="0">
              <a:solidFill>
                <a:schemeClr val="tx1"/>
              </a:solidFill>
            </a:endParaRPr>
          </a:p>
        </p:txBody>
      </p:sp>
    </p:spTree>
    <p:extLst>
      <p:ext uri="{BB962C8B-B14F-4D97-AF65-F5344CB8AC3E}">
        <p14:creationId xmlns:p14="http://schemas.microsoft.com/office/powerpoint/2010/main" val="4669573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731" y="0"/>
            <a:ext cx="7314271" cy="643003"/>
          </a:xfrm>
        </p:spPr>
        <p:txBody>
          <a:bodyPr/>
          <a:lstStyle/>
          <a:p>
            <a:r>
              <a:rPr lang="en-US" b="1" dirty="0" err="1" smtClean="0">
                <a:solidFill>
                  <a:srgbClr val="C00000"/>
                </a:solidFill>
              </a:rPr>
              <a:t>Pwd</a:t>
            </a:r>
            <a:r>
              <a:rPr lang="en-US" b="1" dirty="0" smtClean="0">
                <a:solidFill>
                  <a:srgbClr val="C00000"/>
                </a:solidFill>
              </a:rPr>
              <a:t> (Present Working Directory)</a:t>
            </a:r>
            <a:endParaRPr lang="en-US" b="1" dirty="0">
              <a:solidFill>
                <a:srgbClr val="C00000"/>
              </a:solidFill>
            </a:endParaRPr>
          </a:p>
        </p:txBody>
      </p:sp>
      <p:sp>
        <p:nvSpPr>
          <p:cNvPr id="3" name="Content Placeholder 2"/>
          <p:cNvSpPr>
            <a:spLocks noGrp="1"/>
          </p:cNvSpPr>
          <p:nvPr>
            <p:ph idx="1"/>
          </p:nvPr>
        </p:nvSpPr>
        <p:spPr>
          <a:xfrm>
            <a:off x="326605" y="1196086"/>
            <a:ext cx="8596668" cy="5455235"/>
          </a:xfrm>
        </p:spPr>
        <p:txBody>
          <a:bodyPr>
            <a:normAutofit/>
          </a:bodyPr>
          <a:lstStyle/>
          <a:p>
            <a:pPr algn="just">
              <a:lnSpc>
                <a:spcPct val="150000"/>
              </a:lnSpc>
            </a:pPr>
            <a:r>
              <a:rPr lang="en-US" sz="2100" dirty="0" smtClean="0">
                <a:solidFill>
                  <a:schemeClr val="tx1"/>
                </a:solidFill>
              </a:rPr>
              <a:t>Used to finding the present working directory.</a:t>
            </a:r>
          </a:p>
          <a:p>
            <a:pPr algn="just">
              <a:lnSpc>
                <a:spcPct val="150000"/>
              </a:lnSpc>
            </a:pPr>
            <a:r>
              <a:rPr lang="en-US" sz="2100" dirty="0" smtClean="0">
                <a:solidFill>
                  <a:schemeClr val="tx1"/>
                </a:solidFill>
              </a:rPr>
              <a:t>The directory in which a user works at any point of time is known as the current directory.</a:t>
            </a:r>
          </a:p>
          <a:p>
            <a:pPr algn="just">
              <a:lnSpc>
                <a:spcPct val="150000"/>
              </a:lnSpc>
            </a:pPr>
            <a:r>
              <a:rPr lang="en-US" sz="2100" dirty="0" smtClean="0">
                <a:solidFill>
                  <a:schemeClr val="tx1"/>
                </a:solidFill>
              </a:rPr>
              <a:t>A Current directory may or may not be the user’s home directory.</a:t>
            </a:r>
          </a:p>
          <a:p>
            <a:pPr marL="0" indent="0" algn="just">
              <a:lnSpc>
                <a:spcPct val="150000"/>
              </a:lnSpc>
              <a:buNone/>
            </a:pPr>
            <a:r>
              <a:rPr lang="en-US" sz="2100" dirty="0" smtClean="0">
                <a:solidFill>
                  <a:srgbClr val="7030A0"/>
                </a:solidFill>
              </a:rPr>
              <a:t>	$ </a:t>
            </a:r>
            <a:r>
              <a:rPr lang="en-US" sz="2100" dirty="0" err="1" smtClean="0">
                <a:solidFill>
                  <a:srgbClr val="7030A0"/>
                </a:solidFill>
              </a:rPr>
              <a:t>pwd</a:t>
            </a:r>
            <a:endParaRPr lang="en-US" sz="2100" dirty="0" smtClean="0">
              <a:solidFill>
                <a:srgbClr val="7030A0"/>
              </a:solidFill>
            </a:endParaRPr>
          </a:p>
          <a:p>
            <a:pPr marL="0" indent="0" algn="just">
              <a:lnSpc>
                <a:spcPct val="150000"/>
              </a:lnSpc>
              <a:buNone/>
            </a:pPr>
            <a:r>
              <a:rPr lang="en-US" sz="2100" dirty="0" smtClean="0">
                <a:solidFill>
                  <a:srgbClr val="7030A0"/>
                </a:solidFill>
              </a:rPr>
              <a:t>	/</a:t>
            </a:r>
            <a:r>
              <a:rPr lang="en-US" sz="2100" dirty="0" err="1" smtClean="0">
                <a:solidFill>
                  <a:srgbClr val="7030A0"/>
                </a:solidFill>
              </a:rPr>
              <a:t>usr</a:t>
            </a:r>
            <a:r>
              <a:rPr lang="en-US" sz="2100" dirty="0" smtClean="0">
                <a:solidFill>
                  <a:srgbClr val="7030A0"/>
                </a:solidFill>
              </a:rPr>
              <a:t>/13bca01</a:t>
            </a:r>
          </a:p>
          <a:p>
            <a:pPr algn="just">
              <a:lnSpc>
                <a:spcPct val="150000"/>
              </a:lnSpc>
            </a:pPr>
            <a:r>
              <a:rPr lang="en-US" sz="2100" b="1" dirty="0" smtClean="0">
                <a:solidFill>
                  <a:srgbClr val="C00000"/>
                </a:solidFill>
              </a:rPr>
              <a:t>NOTE:</a:t>
            </a:r>
            <a:r>
              <a:rPr lang="en-US" sz="2100" dirty="0" smtClean="0">
                <a:solidFill>
                  <a:schemeClr val="tx1"/>
                </a:solidFill>
              </a:rPr>
              <a:t> It always gives the absolute pathname.</a:t>
            </a:r>
            <a:endParaRPr lang="en-US" sz="2100" dirty="0">
              <a:solidFill>
                <a:schemeClr val="tx1"/>
              </a:solidFill>
            </a:endParaRPr>
          </a:p>
        </p:txBody>
      </p:sp>
    </p:spTree>
    <p:extLst>
      <p:ext uri="{BB962C8B-B14F-4D97-AF65-F5344CB8AC3E}">
        <p14:creationId xmlns:p14="http://schemas.microsoft.com/office/powerpoint/2010/main" val="3515985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8634" y="-107576"/>
            <a:ext cx="7314271" cy="643003"/>
          </a:xfrm>
        </p:spPr>
        <p:txBody>
          <a:bodyPr/>
          <a:lstStyle/>
          <a:p>
            <a:r>
              <a:rPr lang="en-US" b="1" dirty="0" smtClean="0">
                <a:solidFill>
                  <a:srgbClr val="C00000"/>
                </a:solidFill>
              </a:rPr>
              <a:t>cd (Changing Directory)</a:t>
            </a:r>
            <a:endParaRPr lang="en-US" b="1" dirty="0">
              <a:solidFill>
                <a:srgbClr val="C00000"/>
              </a:solidFill>
            </a:endParaRPr>
          </a:p>
        </p:txBody>
      </p:sp>
      <p:sp>
        <p:nvSpPr>
          <p:cNvPr id="3" name="Content Placeholder 2"/>
          <p:cNvSpPr>
            <a:spLocks noGrp="1"/>
          </p:cNvSpPr>
          <p:nvPr>
            <p:ph idx="1"/>
          </p:nvPr>
        </p:nvSpPr>
        <p:spPr>
          <a:xfrm>
            <a:off x="201345" y="675151"/>
            <a:ext cx="11084606" cy="5455235"/>
          </a:xfrm>
        </p:spPr>
        <p:txBody>
          <a:bodyPr>
            <a:noAutofit/>
          </a:bodyPr>
          <a:lstStyle/>
          <a:p>
            <a:pPr algn="just">
              <a:lnSpc>
                <a:spcPct val="150000"/>
              </a:lnSpc>
            </a:pPr>
            <a:r>
              <a:rPr lang="en-CA" sz="2000" dirty="0" smtClean="0">
                <a:solidFill>
                  <a:schemeClr val="tx1"/>
                </a:solidFill>
              </a:rPr>
              <a:t>Used </a:t>
            </a:r>
            <a:r>
              <a:rPr lang="en-CA" sz="2000" dirty="0">
                <a:solidFill>
                  <a:schemeClr val="tx1"/>
                </a:solidFill>
              </a:rPr>
              <a:t>to change your working directory from one to other. </a:t>
            </a:r>
            <a:endParaRPr lang="en-CA" sz="2000" dirty="0" smtClean="0">
              <a:solidFill>
                <a:schemeClr val="tx1"/>
              </a:solidFill>
            </a:endParaRPr>
          </a:p>
          <a:p>
            <a:pPr algn="just">
              <a:lnSpc>
                <a:spcPct val="150000"/>
              </a:lnSpc>
            </a:pPr>
            <a:r>
              <a:rPr lang="en-CA" sz="2000" dirty="0">
                <a:solidFill>
                  <a:schemeClr val="tx1"/>
                </a:solidFill>
              </a:rPr>
              <a:t>The current working directory may be thought of as the directory you are in, i.e. your current position in the file-system tree</a:t>
            </a:r>
            <a:r>
              <a:rPr lang="en-CA" sz="2000" dirty="0" smtClean="0">
                <a:solidFill>
                  <a:schemeClr val="tx1"/>
                </a:solidFill>
              </a:rPr>
              <a:t>.</a:t>
            </a:r>
          </a:p>
          <a:p>
            <a:pPr algn="just">
              <a:lnSpc>
                <a:spcPct val="150000"/>
              </a:lnSpc>
            </a:pPr>
            <a:r>
              <a:rPr lang="en-US" sz="2000" u="sng" dirty="0">
                <a:solidFill>
                  <a:srgbClr val="FF0000"/>
                </a:solidFill>
              </a:rPr>
              <a:t>cd with no argument moves you to your home </a:t>
            </a:r>
            <a:r>
              <a:rPr lang="en-US" sz="2000" u="sng" dirty="0" smtClean="0">
                <a:solidFill>
                  <a:srgbClr val="FF0000"/>
                </a:solidFill>
              </a:rPr>
              <a:t>directory.</a:t>
            </a:r>
          </a:p>
          <a:p>
            <a:pPr algn="just">
              <a:lnSpc>
                <a:spcPct val="150000"/>
              </a:lnSpc>
            </a:pPr>
            <a:r>
              <a:rPr lang="en-CA" sz="2000" dirty="0" smtClean="0">
                <a:solidFill>
                  <a:srgbClr val="FF0000"/>
                </a:solidFill>
              </a:rPr>
              <a:t>For example:</a:t>
            </a:r>
            <a:r>
              <a:rPr lang="en-CA" sz="2000" dirty="0" smtClean="0">
                <a:solidFill>
                  <a:schemeClr val="tx1"/>
                </a:solidFill>
              </a:rPr>
              <a:t> Currently we are in </a:t>
            </a:r>
            <a:r>
              <a:rPr lang="en-CA" sz="2000" dirty="0" err="1" smtClean="0">
                <a:solidFill>
                  <a:schemeClr val="tx1"/>
                </a:solidFill>
              </a:rPr>
              <a:t>surendra</a:t>
            </a:r>
            <a:r>
              <a:rPr lang="en-CA" sz="2000" dirty="0" smtClean="0">
                <a:solidFill>
                  <a:schemeClr val="tx1"/>
                </a:solidFill>
              </a:rPr>
              <a:t> directory, which we are see using </a:t>
            </a:r>
            <a:r>
              <a:rPr lang="en-CA" sz="2000" dirty="0" err="1" smtClean="0">
                <a:solidFill>
                  <a:schemeClr val="tx1"/>
                </a:solidFill>
              </a:rPr>
              <a:t>pwd</a:t>
            </a:r>
            <a:r>
              <a:rPr lang="en-CA" sz="2000" dirty="0" smtClean="0">
                <a:solidFill>
                  <a:schemeClr val="tx1"/>
                </a:solidFill>
              </a:rPr>
              <a:t> command, change it to /</a:t>
            </a:r>
            <a:r>
              <a:rPr lang="en-CA" sz="2000" dirty="0" err="1" smtClean="0">
                <a:solidFill>
                  <a:schemeClr val="tx1"/>
                </a:solidFill>
              </a:rPr>
              <a:t>abc</a:t>
            </a:r>
            <a:r>
              <a:rPr lang="en-CA" sz="2000" dirty="0" smtClean="0">
                <a:solidFill>
                  <a:schemeClr val="tx1"/>
                </a:solidFill>
              </a:rPr>
              <a:t>/xyz</a:t>
            </a:r>
          </a:p>
          <a:p>
            <a:pPr marL="0" indent="0" algn="just">
              <a:lnSpc>
                <a:spcPct val="150000"/>
              </a:lnSpc>
              <a:buNone/>
            </a:pPr>
            <a:r>
              <a:rPr lang="en-US" sz="2000" dirty="0" smtClean="0">
                <a:solidFill>
                  <a:srgbClr val="7030A0"/>
                </a:solidFill>
              </a:rPr>
              <a:t>	$ </a:t>
            </a:r>
            <a:r>
              <a:rPr lang="en-US" sz="2000" dirty="0" err="1" smtClean="0">
                <a:solidFill>
                  <a:srgbClr val="7030A0"/>
                </a:solidFill>
              </a:rPr>
              <a:t>pwd</a:t>
            </a:r>
            <a:endParaRPr lang="en-US" sz="2000" dirty="0" smtClean="0">
              <a:solidFill>
                <a:srgbClr val="7030A0"/>
              </a:solidFill>
            </a:endParaRPr>
          </a:p>
          <a:p>
            <a:pPr marL="0" indent="0" algn="just">
              <a:lnSpc>
                <a:spcPct val="150000"/>
              </a:lnSpc>
              <a:buNone/>
            </a:pPr>
            <a:r>
              <a:rPr lang="en-US" sz="2000" dirty="0" smtClean="0">
                <a:solidFill>
                  <a:srgbClr val="7030A0"/>
                </a:solidFill>
              </a:rPr>
              <a:t>	/home/</a:t>
            </a:r>
            <a:r>
              <a:rPr lang="en-US" sz="2000" dirty="0" err="1" smtClean="0">
                <a:solidFill>
                  <a:srgbClr val="7030A0"/>
                </a:solidFill>
              </a:rPr>
              <a:t>surendra</a:t>
            </a:r>
            <a:endParaRPr lang="en-US" sz="2000" dirty="0" smtClean="0">
              <a:solidFill>
                <a:srgbClr val="7030A0"/>
              </a:solidFill>
            </a:endParaRPr>
          </a:p>
          <a:p>
            <a:pPr marL="0" indent="0" algn="just">
              <a:lnSpc>
                <a:spcPct val="150000"/>
              </a:lnSpc>
              <a:buNone/>
            </a:pPr>
            <a:r>
              <a:rPr lang="en-US" sz="2000" dirty="0" smtClean="0">
                <a:solidFill>
                  <a:srgbClr val="7030A0"/>
                </a:solidFill>
              </a:rPr>
              <a:t>	$ cd /</a:t>
            </a:r>
            <a:r>
              <a:rPr lang="en-US" sz="2000" dirty="0" err="1" smtClean="0">
                <a:solidFill>
                  <a:srgbClr val="7030A0"/>
                </a:solidFill>
              </a:rPr>
              <a:t>abc</a:t>
            </a:r>
            <a:r>
              <a:rPr lang="en-US" sz="2000" dirty="0" smtClean="0">
                <a:solidFill>
                  <a:srgbClr val="7030A0"/>
                </a:solidFill>
              </a:rPr>
              <a:t>/xyz</a:t>
            </a:r>
          </a:p>
          <a:p>
            <a:pPr marL="0" indent="0" algn="just">
              <a:lnSpc>
                <a:spcPct val="150000"/>
              </a:lnSpc>
              <a:buNone/>
            </a:pPr>
            <a:r>
              <a:rPr lang="en-US" sz="2000" dirty="0" smtClean="0">
                <a:solidFill>
                  <a:srgbClr val="7030A0"/>
                </a:solidFill>
              </a:rPr>
              <a:t>	$ </a:t>
            </a:r>
            <a:r>
              <a:rPr lang="en-US" sz="2000" dirty="0" err="1" smtClean="0">
                <a:solidFill>
                  <a:srgbClr val="7030A0"/>
                </a:solidFill>
              </a:rPr>
              <a:t>pwd</a:t>
            </a:r>
            <a:endParaRPr lang="en-US" sz="2000" dirty="0" smtClean="0">
              <a:solidFill>
                <a:srgbClr val="7030A0"/>
              </a:solidFill>
            </a:endParaRPr>
          </a:p>
          <a:p>
            <a:pPr marL="0" indent="0" algn="just">
              <a:lnSpc>
                <a:spcPct val="150000"/>
              </a:lnSpc>
              <a:buNone/>
            </a:pPr>
            <a:r>
              <a:rPr lang="en-US" sz="2000" dirty="0" smtClean="0">
                <a:solidFill>
                  <a:srgbClr val="7030A0"/>
                </a:solidFill>
              </a:rPr>
              <a:t>	/</a:t>
            </a:r>
            <a:r>
              <a:rPr lang="en-US" sz="2000" dirty="0" err="1" smtClean="0">
                <a:solidFill>
                  <a:srgbClr val="7030A0"/>
                </a:solidFill>
              </a:rPr>
              <a:t>abc</a:t>
            </a:r>
            <a:r>
              <a:rPr lang="en-US" sz="2000" dirty="0" smtClean="0">
                <a:solidFill>
                  <a:srgbClr val="7030A0"/>
                </a:solidFill>
              </a:rPr>
              <a:t>/xyz</a:t>
            </a:r>
            <a:endParaRPr lang="en-US" sz="2000" dirty="0">
              <a:solidFill>
                <a:srgbClr val="7030A0"/>
              </a:solidFill>
            </a:endParaRPr>
          </a:p>
        </p:txBody>
      </p:sp>
    </p:spTree>
    <p:extLst>
      <p:ext uri="{BB962C8B-B14F-4D97-AF65-F5344CB8AC3E}">
        <p14:creationId xmlns:p14="http://schemas.microsoft.com/office/powerpoint/2010/main" val="36683460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176" y="978087"/>
            <a:ext cx="8656638" cy="376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66288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731" y="0"/>
            <a:ext cx="7314271" cy="643003"/>
          </a:xfrm>
        </p:spPr>
        <p:txBody>
          <a:bodyPr/>
          <a:lstStyle/>
          <a:p>
            <a:r>
              <a:rPr lang="en-US" b="1" dirty="0" smtClean="0">
                <a:solidFill>
                  <a:srgbClr val="C00000"/>
                </a:solidFill>
              </a:rPr>
              <a:t>cd (Changing Directory)</a:t>
            </a:r>
            <a:endParaRPr lang="en-US" b="1" dirty="0">
              <a:solidFill>
                <a:srgbClr val="C00000"/>
              </a:solidFill>
            </a:endParaRPr>
          </a:p>
        </p:txBody>
      </p:sp>
      <p:sp>
        <p:nvSpPr>
          <p:cNvPr id="3" name="Content Placeholder 2"/>
          <p:cNvSpPr>
            <a:spLocks noGrp="1"/>
          </p:cNvSpPr>
          <p:nvPr>
            <p:ph idx="1"/>
          </p:nvPr>
        </p:nvSpPr>
        <p:spPr>
          <a:xfrm>
            <a:off x="201345" y="782727"/>
            <a:ext cx="11297548" cy="5455235"/>
          </a:xfrm>
        </p:spPr>
        <p:txBody>
          <a:bodyPr>
            <a:noAutofit/>
          </a:bodyPr>
          <a:lstStyle/>
          <a:p>
            <a:pPr algn="just">
              <a:lnSpc>
                <a:spcPct val="150000"/>
              </a:lnSpc>
            </a:pPr>
            <a:r>
              <a:rPr lang="en-CA" sz="2000" b="1" dirty="0" smtClean="0">
                <a:solidFill>
                  <a:srgbClr val="FF0000"/>
                </a:solidFill>
              </a:rPr>
              <a:t>Example 2:</a:t>
            </a:r>
            <a:r>
              <a:rPr lang="en-CA" sz="2000" b="1" dirty="0" smtClean="0">
                <a:solidFill>
                  <a:schemeClr val="tx1"/>
                </a:solidFill>
              </a:rPr>
              <a:t> Change </a:t>
            </a:r>
            <a:r>
              <a:rPr lang="en-CA" sz="2000" b="1" dirty="0">
                <a:solidFill>
                  <a:schemeClr val="tx1"/>
                </a:solidFill>
              </a:rPr>
              <a:t>directory from present working directory /</a:t>
            </a:r>
            <a:r>
              <a:rPr lang="en-CA" sz="2000" b="1" dirty="0" err="1">
                <a:solidFill>
                  <a:schemeClr val="tx1"/>
                </a:solidFill>
              </a:rPr>
              <a:t>var</a:t>
            </a:r>
            <a:r>
              <a:rPr lang="en-CA" sz="2000" b="1" dirty="0">
                <a:solidFill>
                  <a:schemeClr val="tx1"/>
                </a:solidFill>
              </a:rPr>
              <a:t>/ftp to /</a:t>
            </a:r>
            <a:r>
              <a:rPr lang="en-CA" sz="2000" b="1" dirty="0" err="1">
                <a:solidFill>
                  <a:schemeClr val="tx1"/>
                </a:solidFill>
              </a:rPr>
              <a:t>var</a:t>
            </a:r>
            <a:r>
              <a:rPr lang="en-CA" sz="2000" b="1" dirty="0">
                <a:solidFill>
                  <a:schemeClr val="tx1"/>
                </a:solidFill>
              </a:rPr>
              <a:t>/ftp/pub using relative path.</a:t>
            </a:r>
          </a:p>
          <a:p>
            <a:pPr marL="0" indent="0" algn="just">
              <a:lnSpc>
                <a:spcPct val="150000"/>
              </a:lnSpc>
              <a:buNone/>
            </a:pPr>
            <a:r>
              <a:rPr lang="en-CA" sz="2000" b="1" dirty="0" smtClean="0">
                <a:solidFill>
                  <a:srgbClr val="7030A0"/>
                </a:solidFill>
              </a:rPr>
              <a:t>	$ </a:t>
            </a:r>
            <a:r>
              <a:rPr lang="en-CA" sz="2000" b="1" dirty="0" err="1" smtClean="0">
                <a:solidFill>
                  <a:srgbClr val="7030A0"/>
                </a:solidFill>
              </a:rPr>
              <a:t>pwd</a:t>
            </a:r>
            <a:endParaRPr lang="en-CA" sz="2000" b="1" dirty="0">
              <a:solidFill>
                <a:srgbClr val="7030A0"/>
              </a:solidFill>
            </a:endParaRPr>
          </a:p>
          <a:p>
            <a:pPr marL="0" indent="0" algn="just">
              <a:lnSpc>
                <a:spcPct val="150000"/>
              </a:lnSpc>
              <a:buNone/>
            </a:pPr>
            <a:r>
              <a:rPr lang="en-CA" sz="2000" b="1" dirty="0" smtClean="0">
                <a:solidFill>
                  <a:srgbClr val="7030A0"/>
                </a:solidFill>
              </a:rPr>
              <a:t>	/</a:t>
            </a:r>
            <a:r>
              <a:rPr lang="en-CA" sz="2000" b="1" dirty="0" err="1">
                <a:solidFill>
                  <a:srgbClr val="7030A0"/>
                </a:solidFill>
              </a:rPr>
              <a:t>var</a:t>
            </a:r>
            <a:r>
              <a:rPr lang="en-CA" sz="2000" b="1" dirty="0">
                <a:solidFill>
                  <a:srgbClr val="7030A0"/>
                </a:solidFill>
              </a:rPr>
              <a:t>/ftp</a:t>
            </a:r>
          </a:p>
          <a:p>
            <a:pPr marL="0" indent="0" algn="just">
              <a:lnSpc>
                <a:spcPct val="150000"/>
              </a:lnSpc>
              <a:buNone/>
            </a:pPr>
            <a:r>
              <a:rPr lang="en-CA" sz="2000" b="1" dirty="0" smtClean="0">
                <a:solidFill>
                  <a:srgbClr val="7030A0"/>
                </a:solidFill>
              </a:rPr>
              <a:t>	$ cd pub   </a:t>
            </a:r>
            <a:r>
              <a:rPr lang="en-CA" sz="2000" b="1" dirty="0" smtClean="0">
                <a:solidFill>
                  <a:srgbClr val="FF0000"/>
                </a:solidFill>
              </a:rPr>
              <a:t>OR</a:t>
            </a:r>
            <a:r>
              <a:rPr lang="en-CA" sz="2000" b="1" dirty="0" smtClean="0">
                <a:solidFill>
                  <a:srgbClr val="7030A0"/>
                </a:solidFill>
              </a:rPr>
              <a:t>  $ cd /</a:t>
            </a:r>
            <a:r>
              <a:rPr lang="en-CA" sz="2000" b="1" dirty="0" err="1" smtClean="0">
                <a:solidFill>
                  <a:srgbClr val="7030A0"/>
                </a:solidFill>
              </a:rPr>
              <a:t>var</a:t>
            </a:r>
            <a:r>
              <a:rPr lang="en-CA" sz="2000" b="1" dirty="0" smtClean="0">
                <a:solidFill>
                  <a:srgbClr val="7030A0"/>
                </a:solidFill>
              </a:rPr>
              <a:t>/ftp/pub  </a:t>
            </a:r>
          </a:p>
          <a:p>
            <a:pPr marL="0" indent="0" algn="just">
              <a:lnSpc>
                <a:spcPct val="150000"/>
              </a:lnSpc>
              <a:buNone/>
            </a:pPr>
            <a:r>
              <a:rPr lang="en-CA" sz="2000" b="1" dirty="0" smtClean="0">
                <a:solidFill>
                  <a:srgbClr val="7030A0"/>
                </a:solidFill>
              </a:rPr>
              <a:t>	$ </a:t>
            </a:r>
            <a:r>
              <a:rPr lang="en-CA" sz="2000" b="1" dirty="0" err="1" smtClean="0">
                <a:solidFill>
                  <a:srgbClr val="7030A0"/>
                </a:solidFill>
              </a:rPr>
              <a:t>pwd</a:t>
            </a:r>
            <a:endParaRPr lang="en-CA" sz="2000" b="1" dirty="0">
              <a:solidFill>
                <a:srgbClr val="7030A0"/>
              </a:solidFill>
            </a:endParaRPr>
          </a:p>
          <a:p>
            <a:pPr marL="0" indent="0" algn="just">
              <a:lnSpc>
                <a:spcPct val="150000"/>
              </a:lnSpc>
              <a:buNone/>
            </a:pPr>
            <a:r>
              <a:rPr lang="en-CA" sz="2000" b="1" dirty="0" smtClean="0">
                <a:solidFill>
                  <a:srgbClr val="7030A0"/>
                </a:solidFill>
              </a:rPr>
              <a:t>	/</a:t>
            </a:r>
            <a:r>
              <a:rPr lang="en-CA" sz="2000" b="1" dirty="0" err="1">
                <a:solidFill>
                  <a:srgbClr val="7030A0"/>
                </a:solidFill>
              </a:rPr>
              <a:t>var</a:t>
            </a:r>
            <a:r>
              <a:rPr lang="en-CA" sz="2000" b="1" dirty="0">
                <a:solidFill>
                  <a:srgbClr val="7030A0"/>
                </a:solidFill>
              </a:rPr>
              <a:t>/ftp/pub</a:t>
            </a:r>
            <a:endParaRPr lang="en-US" sz="2000" dirty="0">
              <a:solidFill>
                <a:srgbClr val="7030A0"/>
              </a:solidFill>
            </a:endParaRPr>
          </a:p>
        </p:txBody>
      </p:sp>
    </p:spTree>
    <p:extLst>
      <p:ext uri="{BB962C8B-B14F-4D97-AF65-F5344CB8AC3E}">
        <p14:creationId xmlns:p14="http://schemas.microsoft.com/office/powerpoint/2010/main" val="27557319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731" y="0"/>
            <a:ext cx="7314271" cy="643003"/>
          </a:xfrm>
        </p:spPr>
        <p:txBody>
          <a:bodyPr/>
          <a:lstStyle/>
          <a:p>
            <a:r>
              <a:rPr lang="en-US" b="1" dirty="0" smtClean="0">
                <a:solidFill>
                  <a:srgbClr val="C00000"/>
                </a:solidFill>
              </a:rPr>
              <a:t>cd (Changing Directory)</a:t>
            </a:r>
            <a:endParaRPr lang="en-US" b="1" dirty="0">
              <a:solidFill>
                <a:srgbClr val="C00000"/>
              </a:solidFill>
            </a:endParaRPr>
          </a:p>
        </p:txBody>
      </p:sp>
      <p:sp>
        <p:nvSpPr>
          <p:cNvPr id="3" name="Content Placeholder 2"/>
          <p:cNvSpPr>
            <a:spLocks noGrp="1"/>
          </p:cNvSpPr>
          <p:nvPr>
            <p:ph idx="1"/>
          </p:nvPr>
        </p:nvSpPr>
        <p:spPr>
          <a:xfrm>
            <a:off x="201345" y="782727"/>
            <a:ext cx="11297548" cy="5455235"/>
          </a:xfrm>
        </p:spPr>
        <p:txBody>
          <a:bodyPr>
            <a:noAutofit/>
          </a:bodyPr>
          <a:lstStyle/>
          <a:p>
            <a:pPr algn="just">
              <a:lnSpc>
                <a:spcPct val="150000"/>
              </a:lnSpc>
            </a:pPr>
            <a:r>
              <a:rPr lang="en-CA" sz="2000" b="1" dirty="0" smtClean="0">
                <a:solidFill>
                  <a:srgbClr val="FF0000"/>
                </a:solidFill>
              </a:rPr>
              <a:t>Example 3: </a:t>
            </a:r>
            <a:r>
              <a:rPr lang="en-CA" sz="2000" b="1" dirty="0">
                <a:solidFill>
                  <a:schemeClr val="tx1"/>
                </a:solidFill>
              </a:rPr>
              <a:t>Change working directory to user’s home directory from anywhere in the directory </a:t>
            </a:r>
            <a:r>
              <a:rPr lang="en-CA" sz="2000" b="1" dirty="0" smtClean="0">
                <a:solidFill>
                  <a:schemeClr val="tx1"/>
                </a:solidFill>
              </a:rPr>
              <a:t>structure.</a:t>
            </a:r>
            <a:endParaRPr lang="en-CA" sz="2000" b="1" dirty="0">
              <a:solidFill>
                <a:schemeClr val="tx1"/>
              </a:solidFill>
            </a:endParaRPr>
          </a:p>
          <a:p>
            <a:pPr marL="0" indent="0" algn="just">
              <a:lnSpc>
                <a:spcPct val="150000"/>
              </a:lnSpc>
              <a:buNone/>
            </a:pPr>
            <a:r>
              <a:rPr lang="en-CA" sz="2000" b="1" dirty="0" smtClean="0">
                <a:solidFill>
                  <a:srgbClr val="FF0000"/>
                </a:solidFill>
              </a:rPr>
              <a:t>	</a:t>
            </a:r>
            <a:r>
              <a:rPr lang="en-CA" sz="2000" b="1" dirty="0" smtClean="0">
                <a:solidFill>
                  <a:srgbClr val="7030A0"/>
                </a:solidFill>
              </a:rPr>
              <a:t>$ </a:t>
            </a:r>
            <a:r>
              <a:rPr lang="en-CA" sz="2000" b="1" dirty="0" err="1" smtClean="0">
                <a:solidFill>
                  <a:srgbClr val="7030A0"/>
                </a:solidFill>
              </a:rPr>
              <a:t>pwd</a:t>
            </a:r>
            <a:endParaRPr lang="en-CA" sz="2000" b="1" dirty="0">
              <a:solidFill>
                <a:srgbClr val="7030A0"/>
              </a:solidFill>
            </a:endParaRPr>
          </a:p>
          <a:p>
            <a:pPr marL="0" indent="0" algn="just">
              <a:lnSpc>
                <a:spcPct val="150000"/>
              </a:lnSpc>
              <a:buNone/>
            </a:pPr>
            <a:r>
              <a:rPr lang="en-CA" sz="2000" b="1" dirty="0" smtClean="0">
                <a:solidFill>
                  <a:srgbClr val="7030A0"/>
                </a:solidFill>
              </a:rPr>
              <a:t>	</a:t>
            </a:r>
            <a:r>
              <a:rPr lang="en-CA" sz="2000" b="1" dirty="0" smtClean="0">
                <a:solidFill>
                  <a:srgbClr val="002060"/>
                </a:solidFill>
              </a:rPr>
              <a:t>/</a:t>
            </a:r>
            <a:r>
              <a:rPr lang="en-CA" sz="2000" b="1" dirty="0" err="1">
                <a:solidFill>
                  <a:srgbClr val="002060"/>
                </a:solidFill>
              </a:rPr>
              <a:t>etc</a:t>
            </a:r>
            <a:r>
              <a:rPr lang="en-CA" sz="2000" b="1" dirty="0">
                <a:solidFill>
                  <a:srgbClr val="002060"/>
                </a:solidFill>
              </a:rPr>
              <a:t>/samba</a:t>
            </a:r>
          </a:p>
          <a:p>
            <a:pPr marL="0" indent="0" algn="just">
              <a:lnSpc>
                <a:spcPct val="150000"/>
              </a:lnSpc>
              <a:buNone/>
            </a:pPr>
            <a:r>
              <a:rPr lang="en-CA" sz="2000" b="1" dirty="0" smtClean="0">
                <a:solidFill>
                  <a:srgbClr val="7030A0"/>
                </a:solidFill>
              </a:rPr>
              <a:t>	$ cd ~   </a:t>
            </a:r>
          </a:p>
          <a:p>
            <a:pPr marL="0" indent="0" algn="just">
              <a:lnSpc>
                <a:spcPct val="150000"/>
              </a:lnSpc>
              <a:buNone/>
            </a:pPr>
            <a:r>
              <a:rPr lang="en-CA" sz="2000" b="1" dirty="0" smtClean="0">
                <a:solidFill>
                  <a:srgbClr val="FF0000"/>
                </a:solidFill>
              </a:rPr>
              <a:t>OR  </a:t>
            </a:r>
            <a:endParaRPr lang="en-CA" sz="2000" b="1" dirty="0">
              <a:solidFill>
                <a:srgbClr val="FF0000"/>
              </a:solidFill>
            </a:endParaRPr>
          </a:p>
          <a:p>
            <a:pPr marL="0" indent="0" algn="just">
              <a:lnSpc>
                <a:spcPct val="150000"/>
              </a:lnSpc>
              <a:buNone/>
            </a:pPr>
            <a:r>
              <a:rPr lang="en-CA" sz="2000" b="1" dirty="0" smtClean="0">
                <a:solidFill>
                  <a:srgbClr val="7030A0"/>
                </a:solidFill>
              </a:rPr>
              <a:t>	$ cd</a:t>
            </a:r>
            <a:endParaRPr lang="en-CA" sz="2000" b="1" dirty="0">
              <a:solidFill>
                <a:srgbClr val="7030A0"/>
              </a:solidFill>
            </a:endParaRPr>
          </a:p>
          <a:p>
            <a:pPr marL="0" indent="0" algn="just">
              <a:lnSpc>
                <a:spcPct val="150000"/>
              </a:lnSpc>
              <a:buNone/>
            </a:pPr>
            <a:r>
              <a:rPr lang="en-CA" sz="2000" b="1" dirty="0" smtClean="0">
                <a:solidFill>
                  <a:srgbClr val="7030A0"/>
                </a:solidFill>
              </a:rPr>
              <a:t>	$ </a:t>
            </a:r>
            <a:r>
              <a:rPr lang="en-CA" sz="2000" b="1" dirty="0" err="1" smtClean="0">
                <a:solidFill>
                  <a:srgbClr val="7030A0"/>
                </a:solidFill>
              </a:rPr>
              <a:t>pwd</a:t>
            </a:r>
            <a:endParaRPr lang="en-CA" sz="2000" b="1" dirty="0">
              <a:solidFill>
                <a:srgbClr val="7030A0"/>
              </a:solidFill>
            </a:endParaRPr>
          </a:p>
          <a:p>
            <a:pPr marL="0" indent="0" algn="just">
              <a:lnSpc>
                <a:spcPct val="150000"/>
              </a:lnSpc>
              <a:buNone/>
            </a:pPr>
            <a:r>
              <a:rPr lang="en-CA" sz="2000" b="1" dirty="0">
                <a:solidFill>
                  <a:srgbClr val="7030A0"/>
                </a:solidFill>
              </a:rPr>
              <a:t>	</a:t>
            </a:r>
            <a:r>
              <a:rPr lang="en-CA" sz="2000" b="1" dirty="0" smtClean="0">
                <a:solidFill>
                  <a:srgbClr val="002060"/>
                </a:solidFill>
              </a:rPr>
              <a:t>/</a:t>
            </a:r>
            <a:r>
              <a:rPr lang="en-CA" sz="2000" b="1" dirty="0">
                <a:solidFill>
                  <a:srgbClr val="002060"/>
                </a:solidFill>
              </a:rPr>
              <a:t>home/</a:t>
            </a:r>
            <a:r>
              <a:rPr lang="en-CA" sz="2000" b="1" dirty="0" err="1">
                <a:solidFill>
                  <a:srgbClr val="002060"/>
                </a:solidFill>
              </a:rPr>
              <a:t>surendra</a:t>
            </a:r>
            <a:endParaRPr lang="en-US" sz="2000" dirty="0">
              <a:solidFill>
                <a:srgbClr val="002060"/>
              </a:solidFill>
            </a:endParaRPr>
          </a:p>
        </p:txBody>
      </p:sp>
    </p:spTree>
    <p:extLst>
      <p:ext uri="{BB962C8B-B14F-4D97-AF65-F5344CB8AC3E}">
        <p14:creationId xmlns:p14="http://schemas.microsoft.com/office/powerpoint/2010/main" val="32812281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731" y="0"/>
            <a:ext cx="7314271" cy="643003"/>
          </a:xfrm>
        </p:spPr>
        <p:txBody>
          <a:bodyPr/>
          <a:lstStyle/>
          <a:p>
            <a:r>
              <a:rPr lang="en-US" b="1" dirty="0" smtClean="0">
                <a:solidFill>
                  <a:srgbClr val="C00000"/>
                </a:solidFill>
              </a:rPr>
              <a:t>cd (Changing Directory)</a:t>
            </a:r>
            <a:endParaRPr lang="en-US" b="1" dirty="0">
              <a:solidFill>
                <a:srgbClr val="C00000"/>
              </a:solidFill>
            </a:endParaRPr>
          </a:p>
        </p:txBody>
      </p:sp>
      <p:sp>
        <p:nvSpPr>
          <p:cNvPr id="3" name="Content Placeholder 2"/>
          <p:cNvSpPr>
            <a:spLocks noGrp="1"/>
          </p:cNvSpPr>
          <p:nvPr>
            <p:ph idx="1"/>
          </p:nvPr>
        </p:nvSpPr>
        <p:spPr>
          <a:xfrm>
            <a:off x="201345" y="782727"/>
            <a:ext cx="11297548" cy="5455235"/>
          </a:xfrm>
        </p:spPr>
        <p:txBody>
          <a:bodyPr>
            <a:noAutofit/>
          </a:bodyPr>
          <a:lstStyle/>
          <a:p>
            <a:pPr algn="just">
              <a:lnSpc>
                <a:spcPct val="150000"/>
              </a:lnSpc>
            </a:pPr>
            <a:r>
              <a:rPr lang="en-CA" sz="2000" b="1" dirty="0" smtClean="0">
                <a:solidFill>
                  <a:srgbClr val="FF0000"/>
                </a:solidFill>
              </a:rPr>
              <a:t>Example 4:</a:t>
            </a:r>
            <a:r>
              <a:rPr lang="en-CA" sz="2000" dirty="0" smtClean="0"/>
              <a:t> </a:t>
            </a:r>
            <a:r>
              <a:rPr lang="en-CA" sz="2000" dirty="0">
                <a:solidFill>
                  <a:schemeClr val="tx1"/>
                </a:solidFill>
              </a:rPr>
              <a:t>C</a:t>
            </a:r>
            <a:r>
              <a:rPr lang="en-CA" sz="2000" dirty="0" smtClean="0">
                <a:solidFill>
                  <a:schemeClr val="tx1"/>
                </a:solidFill>
              </a:rPr>
              <a:t>hange </a:t>
            </a:r>
            <a:r>
              <a:rPr lang="en-CA" sz="2000" dirty="0">
                <a:solidFill>
                  <a:schemeClr val="tx1"/>
                </a:solidFill>
              </a:rPr>
              <a:t>directory to previous working directory which we changed from. And revert to previous working directory we can use same command</a:t>
            </a:r>
            <a:r>
              <a:rPr lang="en-CA" sz="2000" dirty="0" smtClean="0">
                <a:solidFill>
                  <a:schemeClr val="tx1"/>
                </a:solidFill>
              </a:rPr>
              <a:t>.</a:t>
            </a:r>
            <a:endParaRPr lang="en-CA" sz="2000" dirty="0">
              <a:solidFill>
                <a:schemeClr val="tx1"/>
              </a:solidFill>
            </a:endParaRPr>
          </a:p>
          <a:p>
            <a:pPr marL="0" indent="0" algn="just">
              <a:lnSpc>
                <a:spcPct val="150000"/>
              </a:lnSpc>
              <a:buNone/>
            </a:pPr>
            <a:r>
              <a:rPr lang="en-CA" sz="2000" b="1" dirty="0" smtClean="0">
                <a:solidFill>
                  <a:srgbClr val="7030A0"/>
                </a:solidFill>
              </a:rPr>
              <a:t>	$ cd </a:t>
            </a:r>
            <a:r>
              <a:rPr lang="en-CA" sz="2000" b="1" dirty="0">
                <a:solidFill>
                  <a:srgbClr val="7030A0"/>
                </a:solidFill>
              </a:rPr>
              <a:t>-</a:t>
            </a:r>
            <a:endParaRPr lang="en-CA" sz="2000" dirty="0">
              <a:solidFill>
                <a:srgbClr val="7030A0"/>
              </a:solidFill>
            </a:endParaRPr>
          </a:p>
          <a:p>
            <a:pPr algn="just">
              <a:lnSpc>
                <a:spcPct val="150000"/>
              </a:lnSpc>
            </a:pPr>
            <a:r>
              <a:rPr lang="en-CA" sz="2000" b="1" dirty="0" smtClean="0">
                <a:solidFill>
                  <a:srgbClr val="FF0000"/>
                </a:solidFill>
              </a:rPr>
              <a:t>Example 5:</a:t>
            </a:r>
            <a:r>
              <a:rPr lang="en-CA" sz="2000" dirty="0">
                <a:solidFill>
                  <a:schemeClr val="tx1"/>
                </a:solidFill>
              </a:rPr>
              <a:t> Change working directory to parent directory.</a:t>
            </a:r>
          </a:p>
          <a:p>
            <a:pPr marL="0" indent="0" algn="just">
              <a:lnSpc>
                <a:spcPct val="150000"/>
              </a:lnSpc>
              <a:buNone/>
            </a:pPr>
            <a:r>
              <a:rPr lang="en-CA" sz="2000" dirty="0" smtClean="0">
                <a:solidFill>
                  <a:srgbClr val="7030A0"/>
                </a:solidFill>
              </a:rPr>
              <a:t>	$ cd </a:t>
            </a:r>
            <a:r>
              <a:rPr lang="en-CA" sz="2000" dirty="0">
                <a:solidFill>
                  <a:srgbClr val="7030A0"/>
                </a:solidFill>
              </a:rPr>
              <a:t>..</a:t>
            </a:r>
          </a:p>
          <a:p>
            <a:pPr algn="just">
              <a:lnSpc>
                <a:spcPct val="150000"/>
              </a:lnSpc>
            </a:pPr>
            <a:r>
              <a:rPr lang="en-CA" sz="2000" b="1" dirty="0" smtClean="0">
                <a:solidFill>
                  <a:srgbClr val="FF0000"/>
                </a:solidFill>
              </a:rPr>
              <a:t>Example 6:</a:t>
            </a:r>
            <a:r>
              <a:rPr lang="en-CA" sz="2000" dirty="0"/>
              <a:t> </a:t>
            </a:r>
            <a:r>
              <a:rPr lang="en-CA" sz="2000" dirty="0">
                <a:solidFill>
                  <a:schemeClr val="tx1"/>
                </a:solidFill>
              </a:rPr>
              <a:t>Change working directory to present working directory. </a:t>
            </a:r>
          </a:p>
          <a:p>
            <a:pPr marL="0" indent="0" algn="just">
              <a:lnSpc>
                <a:spcPct val="150000"/>
              </a:lnSpc>
              <a:buNone/>
            </a:pPr>
            <a:r>
              <a:rPr lang="en-CA" sz="2000" b="1" dirty="0" smtClean="0">
                <a:solidFill>
                  <a:srgbClr val="7030A0"/>
                </a:solidFill>
              </a:rPr>
              <a:t>	$ cd .</a:t>
            </a:r>
          </a:p>
          <a:p>
            <a:pPr algn="just">
              <a:lnSpc>
                <a:spcPct val="150000"/>
              </a:lnSpc>
            </a:pPr>
            <a:r>
              <a:rPr lang="en-CA" sz="2000" b="1" dirty="0" smtClean="0">
                <a:solidFill>
                  <a:srgbClr val="FF0000"/>
                </a:solidFill>
              </a:rPr>
              <a:t>Example 7:</a:t>
            </a:r>
            <a:r>
              <a:rPr lang="en-CA" sz="2000" dirty="0"/>
              <a:t> </a:t>
            </a:r>
            <a:r>
              <a:rPr lang="en-CA" sz="2000" dirty="0">
                <a:solidFill>
                  <a:schemeClr val="tx1"/>
                </a:solidFill>
              </a:rPr>
              <a:t>Change working directory to parents parent directory or two levels up in the directory structure.</a:t>
            </a:r>
          </a:p>
          <a:p>
            <a:pPr marL="0" indent="0" algn="just">
              <a:lnSpc>
                <a:spcPct val="150000"/>
              </a:lnSpc>
              <a:buNone/>
            </a:pPr>
            <a:r>
              <a:rPr lang="en-CA" sz="2000" b="1" dirty="0" smtClean="0">
                <a:solidFill>
                  <a:schemeClr val="tx1"/>
                </a:solidFill>
              </a:rPr>
              <a:t>	</a:t>
            </a:r>
            <a:r>
              <a:rPr lang="en-CA" sz="2000" b="1" dirty="0" smtClean="0">
                <a:solidFill>
                  <a:srgbClr val="7030A0"/>
                </a:solidFill>
              </a:rPr>
              <a:t>$ cd </a:t>
            </a:r>
            <a:r>
              <a:rPr lang="en-CA" sz="2000" b="1" dirty="0">
                <a:solidFill>
                  <a:srgbClr val="7030A0"/>
                </a:solidFill>
              </a:rPr>
              <a:t>../..</a:t>
            </a:r>
            <a:endParaRPr lang="en-CA" sz="2000" dirty="0">
              <a:solidFill>
                <a:srgbClr val="7030A0"/>
              </a:solidFill>
            </a:endParaRPr>
          </a:p>
          <a:p>
            <a:r>
              <a:rPr lang="en-CA" sz="2000" dirty="0"/>
              <a:t/>
            </a:r>
            <a:br>
              <a:rPr lang="en-CA" sz="2000" dirty="0"/>
            </a:br>
            <a:endParaRPr lang="en-CA" sz="2000" dirty="0">
              <a:solidFill>
                <a:srgbClr val="7030A0"/>
              </a:solidFill>
            </a:endParaRPr>
          </a:p>
        </p:txBody>
      </p:sp>
    </p:spTree>
    <p:extLst>
      <p:ext uri="{BB962C8B-B14F-4D97-AF65-F5344CB8AC3E}">
        <p14:creationId xmlns:p14="http://schemas.microsoft.com/office/powerpoint/2010/main" val="5326851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9015" y="-11875"/>
            <a:ext cx="1459899" cy="768263"/>
          </a:xfrm>
        </p:spPr>
        <p:txBody>
          <a:bodyPr/>
          <a:lstStyle/>
          <a:p>
            <a:r>
              <a:rPr lang="en-US" b="1" dirty="0" smtClean="0">
                <a:solidFill>
                  <a:srgbClr val="C00000"/>
                </a:solidFill>
              </a:rPr>
              <a:t>NOTE </a:t>
            </a:r>
            <a:endParaRPr lang="en-US" b="1" dirty="0">
              <a:solidFill>
                <a:srgbClr val="C00000"/>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75292512"/>
              </p:ext>
            </p:extLst>
          </p:nvPr>
        </p:nvGraphicFramePr>
        <p:xfrm>
          <a:off x="889351" y="1160236"/>
          <a:ext cx="8551532" cy="3520440"/>
        </p:xfrm>
        <a:graphic>
          <a:graphicData uri="http://schemas.openxmlformats.org/drawingml/2006/table">
            <a:tbl>
              <a:tblPr firstRow="1" bandRow="1">
                <a:tableStyleId>{5C22544A-7EE6-4342-B048-85BDC9FD1C3A}</a:tableStyleId>
              </a:tblPr>
              <a:tblGrid>
                <a:gridCol w="1935945">
                  <a:extLst>
                    <a:ext uri="{9D8B030D-6E8A-4147-A177-3AD203B41FA5}">
                      <a16:colId xmlns:a16="http://schemas.microsoft.com/office/drawing/2014/main" val="20000"/>
                    </a:ext>
                  </a:extLst>
                </a:gridCol>
                <a:gridCol w="6615587">
                  <a:extLst>
                    <a:ext uri="{9D8B030D-6E8A-4147-A177-3AD203B41FA5}">
                      <a16:colId xmlns:a16="http://schemas.microsoft.com/office/drawing/2014/main" val="20001"/>
                    </a:ext>
                  </a:extLst>
                </a:gridCol>
              </a:tblGrid>
              <a:tr h="370840">
                <a:tc>
                  <a:txBody>
                    <a:bodyPr/>
                    <a:lstStyle/>
                    <a:p>
                      <a:pPr>
                        <a:lnSpc>
                          <a:spcPct val="150000"/>
                        </a:lnSpc>
                      </a:pPr>
                      <a:r>
                        <a:rPr lang="en-CA" dirty="0" smtClean="0"/>
                        <a:t>COMMAND</a:t>
                      </a:r>
                      <a:endParaRPr lang="en-US" dirty="0"/>
                    </a:p>
                  </a:txBody>
                  <a:tcPr/>
                </a:tc>
                <a:tc>
                  <a:txBody>
                    <a:bodyPr/>
                    <a:lstStyle/>
                    <a:p>
                      <a:pPr>
                        <a:lnSpc>
                          <a:spcPct val="150000"/>
                        </a:lnSpc>
                      </a:pPr>
                      <a:r>
                        <a:rPr lang="en-CA" dirty="0" smtClean="0"/>
                        <a:t>MEANING</a:t>
                      </a:r>
                      <a:endParaRPr lang="en-US" dirty="0"/>
                    </a:p>
                  </a:txBody>
                  <a:tcPr/>
                </a:tc>
                <a:extLst>
                  <a:ext uri="{0D108BD9-81ED-4DB2-BD59-A6C34878D82A}">
                    <a16:rowId xmlns:a16="http://schemas.microsoft.com/office/drawing/2014/main" val="10000"/>
                  </a:ext>
                </a:extLst>
              </a:tr>
              <a:tr h="370840">
                <a:tc>
                  <a:txBody>
                    <a:bodyPr/>
                    <a:lstStyle/>
                    <a:p>
                      <a:pPr>
                        <a:lnSpc>
                          <a:spcPct val="150000"/>
                        </a:lnSpc>
                      </a:pPr>
                      <a:r>
                        <a:rPr lang="en-CA" dirty="0" smtClean="0">
                          <a:solidFill>
                            <a:srgbClr val="7030A0"/>
                          </a:solidFill>
                        </a:rPr>
                        <a:t>$ cd</a:t>
                      </a:r>
                      <a:r>
                        <a:rPr lang="en-CA" baseline="0" dirty="0" smtClean="0">
                          <a:solidFill>
                            <a:srgbClr val="7030A0"/>
                          </a:solidFill>
                        </a:rPr>
                        <a:t> &lt;</a:t>
                      </a:r>
                      <a:r>
                        <a:rPr lang="en-CA" baseline="0" dirty="0" err="1" smtClean="0">
                          <a:solidFill>
                            <a:srgbClr val="7030A0"/>
                          </a:solidFill>
                        </a:rPr>
                        <a:t>dir</a:t>
                      </a:r>
                      <a:r>
                        <a:rPr lang="en-CA" baseline="0" dirty="0" smtClean="0">
                          <a:solidFill>
                            <a:srgbClr val="7030A0"/>
                          </a:solidFill>
                        </a:rPr>
                        <a:t>&gt;</a:t>
                      </a:r>
                      <a:endParaRPr lang="en-US" dirty="0">
                        <a:solidFill>
                          <a:srgbClr val="7030A0"/>
                        </a:solidFill>
                      </a:endParaRPr>
                    </a:p>
                  </a:txBody>
                  <a:tcPr/>
                </a:tc>
                <a:tc>
                  <a:txBody>
                    <a:bodyPr/>
                    <a:lstStyle/>
                    <a:p>
                      <a:pPr>
                        <a:lnSpc>
                          <a:spcPct val="150000"/>
                        </a:lnSpc>
                      </a:pPr>
                      <a:r>
                        <a:rPr lang="en-CA" dirty="0" err="1" smtClean="0"/>
                        <a:t>Chage</a:t>
                      </a:r>
                      <a:r>
                        <a:rPr lang="en-CA" dirty="0" smtClean="0"/>
                        <a:t> Directory</a:t>
                      </a:r>
                      <a:r>
                        <a:rPr lang="en-CA" baseline="0" dirty="0" smtClean="0"/>
                        <a:t> to “</a:t>
                      </a:r>
                      <a:r>
                        <a:rPr lang="en-CA" baseline="0" dirty="0" err="1" smtClean="0"/>
                        <a:t>dir</a:t>
                      </a:r>
                      <a:r>
                        <a:rPr lang="en-CA" baseline="0" dirty="0" smtClean="0"/>
                        <a:t>”.</a:t>
                      </a:r>
                      <a:endParaRPr lang="en-US" dirty="0"/>
                    </a:p>
                  </a:txBody>
                  <a:tcPr/>
                </a:tc>
                <a:extLst>
                  <a:ext uri="{0D108BD9-81ED-4DB2-BD59-A6C34878D82A}">
                    <a16:rowId xmlns:a16="http://schemas.microsoft.com/office/drawing/2014/main" val="10001"/>
                  </a:ext>
                </a:extLst>
              </a:tr>
              <a:tr h="370840">
                <a:tc>
                  <a:txBody>
                    <a:bodyPr/>
                    <a:lstStyle/>
                    <a:p>
                      <a:pPr>
                        <a:lnSpc>
                          <a:spcPct val="150000"/>
                        </a:lnSpc>
                      </a:pPr>
                      <a:r>
                        <a:rPr lang="en-CA" dirty="0" smtClean="0">
                          <a:solidFill>
                            <a:srgbClr val="7030A0"/>
                          </a:solidFill>
                        </a:rPr>
                        <a:t>$</a:t>
                      </a:r>
                      <a:r>
                        <a:rPr lang="en-CA" baseline="0" dirty="0" smtClean="0">
                          <a:solidFill>
                            <a:srgbClr val="7030A0"/>
                          </a:solidFill>
                        </a:rPr>
                        <a:t> cd</a:t>
                      </a:r>
                      <a:endParaRPr lang="en-US" dirty="0">
                        <a:solidFill>
                          <a:srgbClr val="7030A0"/>
                        </a:solidFill>
                      </a:endParaRPr>
                    </a:p>
                  </a:txBody>
                  <a:tcPr/>
                </a:tc>
                <a:tc>
                  <a:txBody>
                    <a:bodyPr/>
                    <a:lstStyle/>
                    <a:p>
                      <a:pPr>
                        <a:lnSpc>
                          <a:spcPct val="150000"/>
                        </a:lnSpc>
                      </a:pPr>
                      <a:r>
                        <a:rPr lang="en-CA" dirty="0" smtClean="0"/>
                        <a:t>Change to Home directory</a:t>
                      </a:r>
                      <a:endParaRPr lang="en-US" dirty="0"/>
                    </a:p>
                  </a:txBody>
                  <a:tcPr/>
                </a:tc>
                <a:extLst>
                  <a:ext uri="{0D108BD9-81ED-4DB2-BD59-A6C34878D82A}">
                    <a16:rowId xmlns:a16="http://schemas.microsoft.com/office/drawing/2014/main" val="10002"/>
                  </a:ext>
                </a:extLst>
              </a:tr>
              <a:tr h="370840">
                <a:tc>
                  <a:txBody>
                    <a:bodyPr/>
                    <a:lstStyle/>
                    <a:p>
                      <a:pPr>
                        <a:lnSpc>
                          <a:spcPct val="150000"/>
                        </a:lnSpc>
                      </a:pPr>
                      <a:r>
                        <a:rPr lang="en-CA" dirty="0" smtClean="0">
                          <a:solidFill>
                            <a:srgbClr val="7030A0"/>
                          </a:solidFill>
                        </a:rPr>
                        <a:t>$ cd ~</a:t>
                      </a:r>
                      <a:endParaRPr lang="en-US" dirty="0">
                        <a:solidFill>
                          <a:srgbClr val="7030A0"/>
                        </a:solidFill>
                      </a:endParaRPr>
                    </a:p>
                  </a:txBody>
                  <a:tcPr/>
                </a:tc>
                <a:tc>
                  <a:txBody>
                    <a:bodyPr/>
                    <a:lstStyle/>
                    <a:p>
                      <a:pPr>
                        <a:lnSpc>
                          <a:spcPct val="150000"/>
                        </a:lnSpc>
                      </a:pPr>
                      <a:r>
                        <a:rPr lang="en-CA" dirty="0" smtClean="0"/>
                        <a:t>Change to Home directory</a:t>
                      </a:r>
                      <a:endParaRPr lang="en-US" dirty="0"/>
                    </a:p>
                  </a:txBody>
                  <a:tcPr/>
                </a:tc>
                <a:extLst>
                  <a:ext uri="{0D108BD9-81ED-4DB2-BD59-A6C34878D82A}">
                    <a16:rowId xmlns:a16="http://schemas.microsoft.com/office/drawing/2014/main" val="10003"/>
                  </a:ext>
                </a:extLst>
              </a:tr>
              <a:tr h="370840">
                <a:tc>
                  <a:txBody>
                    <a:bodyPr/>
                    <a:lstStyle/>
                    <a:p>
                      <a:pPr>
                        <a:lnSpc>
                          <a:spcPct val="150000"/>
                        </a:lnSpc>
                      </a:pPr>
                      <a:r>
                        <a:rPr lang="en-CA" dirty="0" smtClean="0">
                          <a:solidFill>
                            <a:srgbClr val="7030A0"/>
                          </a:solidFill>
                        </a:rPr>
                        <a:t>$</a:t>
                      </a:r>
                      <a:r>
                        <a:rPr lang="en-CA" baseline="0" dirty="0" smtClean="0">
                          <a:solidFill>
                            <a:srgbClr val="7030A0"/>
                          </a:solidFill>
                        </a:rPr>
                        <a:t> cd .</a:t>
                      </a:r>
                      <a:endParaRPr lang="en-US" dirty="0">
                        <a:solidFill>
                          <a:srgbClr val="7030A0"/>
                        </a:solidFill>
                      </a:endParaRPr>
                    </a:p>
                  </a:txBody>
                  <a:tcPr/>
                </a:tc>
                <a:tc>
                  <a:txBody>
                    <a:bodyPr/>
                    <a:lstStyle/>
                    <a:p>
                      <a:pPr>
                        <a:lnSpc>
                          <a:spcPct val="150000"/>
                        </a:lnSpc>
                      </a:pPr>
                      <a:r>
                        <a:rPr lang="en-CA" dirty="0" smtClean="0"/>
                        <a:t>Change to Current Directory OR Present Working Directory</a:t>
                      </a:r>
                      <a:r>
                        <a:rPr lang="en-CA" baseline="0" dirty="0" smtClean="0"/>
                        <a:t> </a:t>
                      </a:r>
                      <a:endParaRPr lang="en-US" dirty="0"/>
                    </a:p>
                  </a:txBody>
                  <a:tcPr/>
                </a:tc>
                <a:extLst>
                  <a:ext uri="{0D108BD9-81ED-4DB2-BD59-A6C34878D82A}">
                    <a16:rowId xmlns:a16="http://schemas.microsoft.com/office/drawing/2014/main" val="10004"/>
                  </a:ext>
                </a:extLst>
              </a:tr>
              <a:tr h="370840">
                <a:tc>
                  <a:txBody>
                    <a:bodyPr/>
                    <a:lstStyle/>
                    <a:p>
                      <a:pPr>
                        <a:lnSpc>
                          <a:spcPct val="150000"/>
                        </a:lnSpc>
                      </a:pPr>
                      <a:r>
                        <a:rPr lang="en-CA" dirty="0" smtClean="0">
                          <a:solidFill>
                            <a:srgbClr val="7030A0"/>
                          </a:solidFill>
                        </a:rPr>
                        <a:t>$ cd ..</a:t>
                      </a:r>
                      <a:endParaRPr lang="en-US" dirty="0">
                        <a:solidFill>
                          <a:srgbClr val="7030A0"/>
                        </a:solidFill>
                      </a:endParaRPr>
                    </a:p>
                  </a:txBody>
                  <a:tcPr/>
                </a:tc>
                <a:tc>
                  <a:txBody>
                    <a:bodyPr/>
                    <a:lstStyle/>
                    <a:p>
                      <a:pPr>
                        <a:lnSpc>
                          <a:spcPct val="150000"/>
                        </a:lnSpc>
                      </a:pPr>
                      <a:r>
                        <a:rPr lang="en-CA" dirty="0" smtClean="0"/>
                        <a:t>Change to Parent Directory</a:t>
                      </a:r>
                      <a:endParaRPr lang="en-US" dirty="0"/>
                    </a:p>
                  </a:txBody>
                  <a:tcPr/>
                </a:tc>
                <a:extLst>
                  <a:ext uri="{0D108BD9-81ED-4DB2-BD59-A6C34878D82A}">
                    <a16:rowId xmlns:a16="http://schemas.microsoft.com/office/drawing/2014/main" val="10005"/>
                  </a:ext>
                </a:extLst>
              </a:tr>
              <a:tr h="370840">
                <a:tc>
                  <a:txBody>
                    <a:bodyPr/>
                    <a:lstStyle/>
                    <a:p>
                      <a:pPr>
                        <a:lnSpc>
                          <a:spcPct val="150000"/>
                        </a:lnSpc>
                      </a:pPr>
                      <a:r>
                        <a:rPr lang="en-CA" dirty="0" smtClean="0">
                          <a:solidFill>
                            <a:srgbClr val="7030A0"/>
                          </a:solidFill>
                        </a:rPr>
                        <a:t>$ cd -</a:t>
                      </a:r>
                      <a:endParaRPr lang="en-US" dirty="0">
                        <a:solidFill>
                          <a:srgbClr val="7030A0"/>
                        </a:solidFill>
                      </a:endParaRPr>
                    </a:p>
                  </a:txBody>
                  <a:tcPr/>
                </a:tc>
                <a:tc>
                  <a:txBody>
                    <a:bodyPr/>
                    <a:lstStyle/>
                    <a:p>
                      <a:pPr>
                        <a:lnSpc>
                          <a:spcPct val="150000"/>
                        </a:lnSpc>
                      </a:pPr>
                      <a:r>
                        <a:rPr lang="en-CA" dirty="0" smtClean="0"/>
                        <a:t>Change to previous working directory</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409366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9597" y="0"/>
            <a:ext cx="5109691" cy="768263"/>
          </a:xfrm>
        </p:spPr>
        <p:txBody>
          <a:bodyPr/>
          <a:lstStyle/>
          <a:p>
            <a:r>
              <a:rPr lang="en-US" b="1" dirty="0" smtClean="0">
                <a:solidFill>
                  <a:srgbClr val="C00000"/>
                </a:solidFill>
              </a:rPr>
              <a:t>Importance of . And .. </a:t>
            </a:r>
            <a:endParaRPr lang="en-US" b="1" dirty="0">
              <a:solidFill>
                <a:srgbClr val="C00000"/>
              </a:solidFill>
            </a:endParaRPr>
          </a:p>
        </p:txBody>
      </p:sp>
      <p:sp>
        <p:nvSpPr>
          <p:cNvPr id="3" name="Content Placeholder 2"/>
          <p:cNvSpPr>
            <a:spLocks noGrp="1"/>
          </p:cNvSpPr>
          <p:nvPr>
            <p:ph idx="1"/>
          </p:nvPr>
        </p:nvSpPr>
        <p:spPr>
          <a:xfrm>
            <a:off x="414287" y="768263"/>
            <a:ext cx="10182732" cy="5618075"/>
          </a:xfrm>
        </p:spPr>
        <p:txBody>
          <a:bodyPr>
            <a:noAutofit/>
          </a:bodyPr>
          <a:lstStyle/>
          <a:p>
            <a:pPr marL="0" indent="0">
              <a:lnSpc>
                <a:spcPct val="150000"/>
              </a:lnSpc>
              <a:buNone/>
            </a:pPr>
            <a:r>
              <a:rPr lang="en-CA" sz="2000" b="1" u="sng" dirty="0">
                <a:solidFill>
                  <a:srgbClr val="C00000"/>
                </a:solidFill>
              </a:rPr>
              <a:t>The current directory (.)</a:t>
            </a:r>
          </a:p>
          <a:p>
            <a:pPr>
              <a:lnSpc>
                <a:spcPct val="150000"/>
              </a:lnSpc>
            </a:pPr>
            <a:r>
              <a:rPr lang="en-CA" sz="2000" dirty="0">
                <a:solidFill>
                  <a:schemeClr val="tx1"/>
                </a:solidFill>
              </a:rPr>
              <a:t>In UNIX, (</a:t>
            </a:r>
            <a:r>
              <a:rPr lang="en-CA" sz="2000" b="1" dirty="0">
                <a:solidFill>
                  <a:schemeClr val="tx1"/>
                </a:solidFill>
              </a:rPr>
              <a:t>.</a:t>
            </a:r>
            <a:r>
              <a:rPr lang="en-CA" sz="2000" dirty="0">
                <a:solidFill>
                  <a:schemeClr val="tx1"/>
                </a:solidFill>
              </a:rPr>
              <a:t>) means the current directory, so typing</a:t>
            </a:r>
          </a:p>
          <a:p>
            <a:pPr marL="0" indent="0">
              <a:lnSpc>
                <a:spcPct val="150000"/>
              </a:lnSpc>
              <a:buNone/>
            </a:pPr>
            <a:r>
              <a:rPr lang="en-CA" sz="2000" b="1" dirty="0" smtClean="0">
                <a:solidFill>
                  <a:schemeClr val="tx1"/>
                </a:solidFill>
              </a:rPr>
              <a:t>	$ cd </a:t>
            </a:r>
            <a:r>
              <a:rPr lang="en-CA" sz="2000" b="1" dirty="0">
                <a:solidFill>
                  <a:schemeClr val="tx1"/>
                </a:solidFill>
              </a:rPr>
              <a:t>.</a:t>
            </a:r>
          </a:p>
          <a:p>
            <a:pPr>
              <a:lnSpc>
                <a:spcPct val="150000"/>
              </a:lnSpc>
            </a:pPr>
            <a:r>
              <a:rPr lang="en-CA" sz="2000" dirty="0">
                <a:solidFill>
                  <a:srgbClr val="FF0000"/>
                </a:solidFill>
              </a:rPr>
              <a:t>NOTE:</a:t>
            </a:r>
            <a:r>
              <a:rPr lang="en-CA" sz="2000" dirty="0">
                <a:solidFill>
                  <a:schemeClr val="tx1"/>
                </a:solidFill>
              </a:rPr>
              <a:t> there is a space between cd and the </a:t>
            </a:r>
            <a:r>
              <a:rPr lang="en-CA" sz="2000" dirty="0" smtClean="0">
                <a:solidFill>
                  <a:schemeClr val="tx1"/>
                </a:solidFill>
              </a:rPr>
              <a:t>dot means </a:t>
            </a:r>
            <a:r>
              <a:rPr lang="en-CA" sz="2000" dirty="0">
                <a:solidFill>
                  <a:schemeClr val="tx1"/>
                </a:solidFill>
              </a:rPr>
              <a:t>stay where you </a:t>
            </a:r>
            <a:r>
              <a:rPr lang="en-CA" sz="2000" dirty="0" smtClean="0">
                <a:solidFill>
                  <a:schemeClr val="tx1"/>
                </a:solidFill>
              </a:rPr>
              <a:t>are</a:t>
            </a:r>
            <a:endParaRPr lang="en-CA" sz="2000" dirty="0">
              <a:solidFill>
                <a:schemeClr val="tx1"/>
              </a:solidFill>
            </a:endParaRPr>
          </a:p>
          <a:p>
            <a:pPr>
              <a:lnSpc>
                <a:spcPct val="150000"/>
              </a:lnSpc>
            </a:pPr>
            <a:r>
              <a:rPr lang="en-CA" sz="2000" dirty="0" smtClean="0">
                <a:solidFill>
                  <a:schemeClr val="tx1"/>
                </a:solidFill>
              </a:rPr>
              <a:t>But </a:t>
            </a:r>
            <a:r>
              <a:rPr lang="en-CA" sz="2000" dirty="0">
                <a:solidFill>
                  <a:schemeClr val="tx1"/>
                </a:solidFill>
              </a:rPr>
              <a:t>using (</a:t>
            </a:r>
            <a:r>
              <a:rPr lang="en-CA" sz="2000" b="1" dirty="0">
                <a:solidFill>
                  <a:schemeClr val="tx1"/>
                </a:solidFill>
              </a:rPr>
              <a:t>.</a:t>
            </a:r>
            <a:r>
              <a:rPr lang="en-CA" sz="2000" dirty="0">
                <a:solidFill>
                  <a:schemeClr val="tx1"/>
                </a:solidFill>
              </a:rPr>
              <a:t>) as the name of the current directory will save a lot of typing, as we shall see later in the tutorial</a:t>
            </a:r>
            <a:r>
              <a:rPr lang="en-CA" sz="2000" dirty="0" smtClean="0">
                <a:solidFill>
                  <a:schemeClr val="tx1"/>
                </a:solidFill>
              </a:rPr>
              <a:t>.</a:t>
            </a:r>
            <a:endParaRPr lang="en-CA" sz="2000" dirty="0">
              <a:solidFill>
                <a:schemeClr val="tx1"/>
              </a:solidFill>
            </a:endParaRPr>
          </a:p>
        </p:txBody>
      </p:sp>
    </p:spTree>
    <p:extLst>
      <p:ext uri="{BB962C8B-B14F-4D97-AF65-F5344CB8AC3E}">
        <p14:creationId xmlns:p14="http://schemas.microsoft.com/office/powerpoint/2010/main" val="41472731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9597" y="0"/>
            <a:ext cx="5109691" cy="768263"/>
          </a:xfrm>
        </p:spPr>
        <p:txBody>
          <a:bodyPr/>
          <a:lstStyle/>
          <a:p>
            <a:r>
              <a:rPr lang="en-US" b="1" dirty="0" smtClean="0">
                <a:solidFill>
                  <a:srgbClr val="C00000"/>
                </a:solidFill>
              </a:rPr>
              <a:t>Importance of . And .. </a:t>
            </a:r>
            <a:endParaRPr lang="en-US" b="1" dirty="0">
              <a:solidFill>
                <a:srgbClr val="C00000"/>
              </a:solidFill>
            </a:endParaRPr>
          </a:p>
        </p:txBody>
      </p:sp>
      <p:sp>
        <p:nvSpPr>
          <p:cNvPr id="3" name="Content Placeholder 2"/>
          <p:cNvSpPr>
            <a:spLocks noGrp="1"/>
          </p:cNvSpPr>
          <p:nvPr>
            <p:ph idx="1"/>
          </p:nvPr>
        </p:nvSpPr>
        <p:spPr>
          <a:xfrm>
            <a:off x="414287" y="768263"/>
            <a:ext cx="11009450" cy="5618075"/>
          </a:xfrm>
        </p:spPr>
        <p:txBody>
          <a:bodyPr>
            <a:noAutofit/>
          </a:bodyPr>
          <a:lstStyle/>
          <a:p>
            <a:pPr marL="0" indent="0">
              <a:lnSpc>
                <a:spcPct val="150000"/>
              </a:lnSpc>
              <a:buNone/>
            </a:pPr>
            <a:r>
              <a:rPr lang="en-CA" sz="2000" b="1" u="sng" dirty="0" smtClean="0">
                <a:solidFill>
                  <a:srgbClr val="C00000"/>
                </a:solidFill>
              </a:rPr>
              <a:t>The </a:t>
            </a:r>
            <a:r>
              <a:rPr lang="en-CA" sz="2000" b="1" u="sng" dirty="0">
                <a:solidFill>
                  <a:srgbClr val="C00000"/>
                </a:solidFill>
              </a:rPr>
              <a:t>parent directory (..)</a:t>
            </a:r>
          </a:p>
          <a:p>
            <a:pPr>
              <a:lnSpc>
                <a:spcPct val="150000"/>
              </a:lnSpc>
            </a:pPr>
            <a:r>
              <a:rPr lang="en-CA" sz="2000" dirty="0">
                <a:solidFill>
                  <a:schemeClr val="tx1"/>
                </a:solidFill>
              </a:rPr>
              <a:t>(</a:t>
            </a:r>
            <a:r>
              <a:rPr lang="en-CA" sz="2000" b="1" dirty="0">
                <a:solidFill>
                  <a:schemeClr val="tx1"/>
                </a:solidFill>
              </a:rPr>
              <a:t>..</a:t>
            </a:r>
            <a:r>
              <a:rPr lang="en-CA" sz="2000" dirty="0">
                <a:solidFill>
                  <a:schemeClr val="tx1"/>
                </a:solidFill>
              </a:rPr>
              <a:t>) means the parent of the current directory, so typing</a:t>
            </a:r>
          </a:p>
          <a:p>
            <a:pPr marL="0" indent="0">
              <a:lnSpc>
                <a:spcPct val="150000"/>
              </a:lnSpc>
              <a:buNone/>
            </a:pPr>
            <a:r>
              <a:rPr lang="en-CA" sz="2000" b="1" dirty="0" smtClean="0">
                <a:solidFill>
                  <a:schemeClr val="tx1"/>
                </a:solidFill>
              </a:rPr>
              <a:t>	$ cd </a:t>
            </a:r>
            <a:r>
              <a:rPr lang="en-CA" sz="2000" b="1" dirty="0">
                <a:solidFill>
                  <a:schemeClr val="tx1"/>
                </a:solidFill>
              </a:rPr>
              <a:t>..</a:t>
            </a:r>
          </a:p>
          <a:p>
            <a:pPr>
              <a:lnSpc>
                <a:spcPct val="150000"/>
              </a:lnSpc>
            </a:pPr>
            <a:r>
              <a:rPr lang="en-CA" sz="2000" dirty="0">
                <a:solidFill>
                  <a:schemeClr val="tx1"/>
                </a:solidFill>
              </a:rPr>
              <a:t>will take you one directory up the hierarchy (back to your home directory). </a:t>
            </a:r>
            <a:endParaRPr lang="en-CA" sz="2000" dirty="0" smtClean="0">
              <a:solidFill>
                <a:schemeClr val="tx1"/>
              </a:solidFill>
            </a:endParaRPr>
          </a:p>
          <a:p>
            <a:pPr>
              <a:lnSpc>
                <a:spcPct val="150000"/>
              </a:lnSpc>
            </a:pPr>
            <a:r>
              <a:rPr lang="en-CA" sz="2000" dirty="0" smtClean="0">
                <a:solidFill>
                  <a:srgbClr val="FF0000"/>
                </a:solidFill>
              </a:rPr>
              <a:t>NOTE:</a:t>
            </a:r>
            <a:r>
              <a:rPr lang="en-CA" sz="2000" dirty="0" smtClean="0">
                <a:solidFill>
                  <a:schemeClr val="tx1"/>
                </a:solidFill>
              </a:rPr>
              <a:t> </a:t>
            </a:r>
            <a:r>
              <a:rPr lang="en-CA" sz="2000" dirty="0">
                <a:solidFill>
                  <a:schemeClr val="tx1"/>
                </a:solidFill>
              </a:rPr>
              <a:t>typing </a:t>
            </a:r>
            <a:r>
              <a:rPr lang="en-CA" sz="2000" b="1" dirty="0">
                <a:solidFill>
                  <a:schemeClr val="tx1"/>
                </a:solidFill>
              </a:rPr>
              <a:t>cd</a:t>
            </a:r>
            <a:r>
              <a:rPr lang="en-CA" sz="2000" dirty="0">
                <a:solidFill>
                  <a:schemeClr val="tx1"/>
                </a:solidFill>
              </a:rPr>
              <a:t> with no argument always returns you to your home directory. This is very useful if you are lost in the file system.</a:t>
            </a:r>
          </a:p>
        </p:txBody>
      </p:sp>
    </p:spTree>
    <p:extLst>
      <p:ext uri="{BB962C8B-B14F-4D97-AF65-F5344CB8AC3E}">
        <p14:creationId xmlns:p14="http://schemas.microsoft.com/office/powerpoint/2010/main" val="8389729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8945" y="0"/>
            <a:ext cx="3330995" cy="768263"/>
          </a:xfrm>
        </p:spPr>
        <p:txBody>
          <a:bodyPr>
            <a:normAutofit fontScale="90000"/>
          </a:bodyPr>
          <a:lstStyle/>
          <a:p>
            <a:r>
              <a:rPr lang="en-US" b="1" dirty="0" err="1">
                <a:solidFill>
                  <a:srgbClr val="C00000"/>
                </a:solidFill>
              </a:rPr>
              <a:t>m</a:t>
            </a:r>
            <a:r>
              <a:rPr lang="en-US" b="1" dirty="0" err="1" smtClean="0">
                <a:solidFill>
                  <a:srgbClr val="C00000"/>
                </a:solidFill>
              </a:rPr>
              <a:t>kdir</a:t>
            </a:r>
            <a:r>
              <a:rPr lang="en-US" b="1" dirty="0" smtClean="0">
                <a:solidFill>
                  <a:srgbClr val="C00000"/>
                </a:solidFill>
              </a:rPr>
              <a:t> Command</a:t>
            </a:r>
            <a:endParaRPr lang="en-US" b="1" dirty="0">
              <a:solidFill>
                <a:srgbClr val="C00000"/>
              </a:solidFill>
            </a:endParaRPr>
          </a:p>
        </p:txBody>
      </p:sp>
      <p:sp>
        <p:nvSpPr>
          <p:cNvPr id="3" name="Content Placeholder 2"/>
          <p:cNvSpPr>
            <a:spLocks noGrp="1"/>
          </p:cNvSpPr>
          <p:nvPr>
            <p:ph idx="1"/>
          </p:nvPr>
        </p:nvSpPr>
        <p:spPr>
          <a:xfrm>
            <a:off x="414287" y="705633"/>
            <a:ext cx="11009450" cy="5618075"/>
          </a:xfrm>
        </p:spPr>
        <p:txBody>
          <a:bodyPr>
            <a:noAutofit/>
          </a:bodyPr>
          <a:lstStyle/>
          <a:p>
            <a:pPr>
              <a:lnSpc>
                <a:spcPct val="150000"/>
              </a:lnSpc>
            </a:pPr>
            <a:r>
              <a:rPr lang="en-CA" sz="2000" dirty="0" smtClean="0">
                <a:solidFill>
                  <a:schemeClr val="tx1"/>
                </a:solidFill>
              </a:rPr>
              <a:t>Used to create a directories ( Folder ) under the current directory.</a:t>
            </a:r>
          </a:p>
          <a:p>
            <a:pPr>
              <a:lnSpc>
                <a:spcPct val="150000"/>
              </a:lnSpc>
            </a:pPr>
            <a:r>
              <a:rPr lang="en-CA" sz="2000" dirty="0" smtClean="0">
                <a:solidFill>
                  <a:schemeClr val="tx1"/>
                </a:solidFill>
              </a:rPr>
              <a:t>The command is followed by the names of the directories to be created.</a:t>
            </a:r>
          </a:p>
          <a:p>
            <a:pPr>
              <a:lnSpc>
                <a:spcPct val="150000"/>
              </a:lnSpc>
            </a:pPr>
            <a:r>
              <a:rPr lang="en-CA" sz="2000" dirty="0" smtClean="0">
                <a:solidFill>
                  <a:srgbClr val="FF0000"/>
                </a:solidFill>
              </a:rPr>
              <a:t>Example 1:</a:t>
            </a:r>
            <a:r>
              <a:rPr lang="en-CA" sz="2000" dirty="0" smtClean="0">
                <a:solidFill>
                  <a:schemeClr val="tx1"/>
                </a:solidFill>
              </a:rPr>
              <a:t> Create a directory patch under current directory.</a:t>
            </a:r>
          </a:p>
          <a:p>
            <a:pPr marL="0" indent="0">
              <a:lnSpc>
                <a:spcPct val="150000"/>
              </a:lnSpc>
              <a:buNone/>
            </a:pPr>
            <a:r>
              <a:rPr lang="en-CA" sz="2000" dirty="0" smtClean="0">
                <a:solidFill>
                  <a:schemeClr val="tx1"/>
                </a:solidFill>
              </a:rPr>
              <a:t>	</a:t>
            </a:r>
            <a:r>
              <a:rPr lang="en-CA" sz="2000" dirty="0" smtClean="0">
                <a:solidFill>
                  <a:srgbClr val="7030A0"/>
                </a:solidFill>
              </a:rPr>
              <a:t>$ </a:t>
            </a:r>
            <a:r>
              <a:rPr lang="en-CA" sz="2000" dirty="0" err="1" smtClean="0">
                <a:solidFill>
                  <a:srgbClr val="7030A0"/>
                </a:solidFill>
              </a:rPr>
              <a:t>mkdir</a:t>
            </a:r>
            <a:r>
              <a:rPr lang="en-CA" sz="2000" dirty="0" smtClean="0">
                <a:solidFill>
                  <a:srgbClr val="7030A0"/>
                </a:solidFill>
              </a:rPr>
              <a:t> patch</a:t>
            </a:r>
          </a:p>
          <a:p>
            <a:pPr>
              <a:lnSpc>
                <a:spcPct val="150000"/>
              </a:lnSpc>
            </a:pPr>
            <a:r>
              <a:rPr lang="en-CA" sz="2000" dirty="0" smtClean="0">
                <a:solidFill>
                  <a:srgbClr val="FF0000"/>
                </a:solidFill>
              </a:rPr>
              <a:t>Example 2:</a:t>
            </a:r>
            <a:r>
              <a:rPr lang="en-CA" sz="2000" dirty="0" smtClean="0">
                <a:solidFill>
                  <a:schemeClr val="tx1"/>
                </a:solidFill>
              </a:rPr>
              <a:t> Create a number of sub-directories with one </a:t>
            </a:r>
            <a:r>
              <a:rPr lang="en-CA" sz="2000" dirty="0" err="1" smtClean="0">
                <a:solidFill>
                  <a:schemeClr val="tx1"/>
                </a:solidFill>
              </a:rPr>
              <a:t>mkdir</a:t>
            </a:r>
            <a:r>
              <a:rPr lang="en-CA" sz="2000" dirty="0" smtClean="0">
                <a:solidFill>
                  <a:schemeClr val="tx1"/>
                </a:solidFill>
              </a:rPr>
              <a:t> command.</a:t>
            </a:r>
          </a:p>
          <a:p>
            <a:pPr marL="0" indent="0">
              <a:lnSpc>
                <a:spcPct val="150000"/>
              </a:lnSpc>
              <a:buNone/>
            </a:pPr>
            <a:r>
              <a:rPr lang="en-CA" sz="2000" dirty="0" smtClean="0">
                <a:solidFill>
                  <a:schemeClr val="tx1"/>
                </a:solidFill>
              </a:rPr>
              <a:t>	</a:t>
            </a:r>
            <a:r>
              <a:rPr lang="en-CA" sz="2000" dirty="0" smtClean="0">
                <a:solidFill>
                  <a:srgbClr val="7030A0"/>
                </a:solidFill>
              </a:rPr>
              <a:t>$ </a:t>
            </a:r>
            <a:r>
              <a:rPr lang="en-CA" sz="2000" dirty="0" err="1" smtClean="0">
                <a:solidFill>
                  <a:srgbClr val="7030A0"/>
                </a:solidFill>
              </a:rPr>
              <a:t>mkdir</a:t>
            </a:r>
            <a:r>
              <a:rPr lang="en-CA" sz="2000" dirty="0" smtClean="0">
                <a:solidFill>
                  <a:srgbClr val="7030A0"/>
                </a:solidFill>
              </a:rPr>
              <a:t> patch </a:t>
            </a:r>
            <a:r>
              <a:rPr lang="en-CA" sz="2000" dirty="0" err="1" smtClean="0">
                <a:solidFill>
                  <a:srgbClr val="7030A0"/>
                </a:solidFill>
              </a:rPr>
              <a:t>dbs</a:t>
            </a:r>
            <a:r>
              <a:rPr lang="en-CA" sz="2000" dirty="0" smtClean="0">
                <a:solidFill>
                  <a:srgbClr val="7030A0"/>
                </a:solidFill>
              </a:rPr>
              <a:t> doc   # create 3 directory under current directory</a:t>
            </a:r>
          </a:p>
          <a:p>
            <a:pPr>
              <a:lnSpc>
                <a:spcPct val="150000"/>
              </a:lnSpc>
            </a:pPr>
            <a:r>
              <a:rPr lang="en-CA" sz="2000" dirty="0" smtClean="0">
                <a:solidFill>
                  <a:srgbClr val="FF0000"/>
                </a:solidFill>
              </a:rPr>
              <a:t>Example 3:</a:t>
            </a:r>
            <a:r>
              <a:rPr lang="en-CA" sz="2000" dirty="0" smtClean="0">
                <a:solidFill>
                  <a:schemeClr val="tx1"/>
                </a:solidFill>
              </a:rPr>
              <a:t> Create directory chain or tree.</a:t>
            </a:r>
          </a:p>
          <a:p>
            <a:pPr marL="0" indent="0">
              <a:lnSpc>
                <a:spcPct val="150000"/>
              </a:lnSpc>
              <a:buNone/>
            </a:pPr>
            <a:r>
              <a:rPr lang="en-CA" sz="2000" dirty="0" smtClean="0">
                <a:solidFill>
                  <a:schemeClr val="tx1"/>
                </a:solidFill>
              </a:rPr>
              <a:t>	</a:t>
            </a:r>
            <a:r>
              <a:rPr lang="en-CA" sz="2000" dirty="0" smtClean="0">
                <a:solidFill>
                  <a:srgbClr val="7030A0"/>
                </a:solidFill>
              </a:rPr>
              <a:t>$ </a:t>
            </a:r>
            <a:r>
              <a:rPr lang="en-CA" sz="2000" dirty="0" err="1" smtClean="0">
                <a:solidFill>
                  <a:srgbClr val="7030A0"/>
                </a:solidFill>
              </a:rPr>
              <a:t>mkdir</a:t>
            </a:r>
            <a:r>
              <a:rPr lang="en-CA" sz="2000" dirty="0" smtClean="0">
                <a:solidFill>
                  <a:srgbClr val="7030A0"/>
                </a:solidFill>
              </a:rPr>
              <a:t> </a:t>
            </a:r>
            <a:r>
              <a:rPr lang="en-CA" sz="2000" dirty="0" err="1" smtClean="0">
                <a:solidFill>
                  <a:srgbClr val="7030A0"/>
                </a:solidFill>
              </a:rPr>
              <a:t>pis</a:t>
            </a:r>
            <a:r>
              <a:rPr lang="en-CA" sz="2000" dirty="0" smtClean="0">
                <a:solidFill>
                  <a:srgbClr val="7030A0"/>
                </a:solidFill>
              </a:rPr>
              <a:t> </a:t>
            </a:r>
            <a:r>
              <a:rPr lang="en-CA" sz="2000" dirty="0" err="1" smtClean="0">
                <a:solidFill>
                  <a:srgbClr val="7030A0"/>
                </a:solidFill>
              </a:rPr>
              <a:t>pis</a:t>
            </a:r>
            <a:r>
              <a:rPr lang="en-CA" sz="2000" dirty="0" smtClean="0">
                <a:solidFill>
                  <a:srgbClr val="7030A0"/>
                </a:solidFill>
              </a:rPr>
              <a:t>/</a:t>
            </a:r>
            <a:r>
              <a:rPr lang="en-CA" sz="2000" dirty="0" err="1" smtClean="0">
                <a:solidFill>
                  <a:srgbClr val="7030A0"/>
                </a:solidFill>
              </a:rPr>
              <a:t>progs</a:t>
            </a:r>
            <a:r>
              <a:rPr lang="en-CA" sz="2000" dirty="0" smtClean="0">
                <a:solidFill>
                  <a:srgbClr val="7030A0"/>
                </a:solidFill>
              </a:rPr>
              <a:t> </a:t>
            </a:r>
            <a:r>
              <a:rPr lang="en-CA" sz="2000" dirty="0" err="1" smtClean="0">
                <a:solidFill>
                  <a:srgbClr val="7030A0"/>
                </a:solidFill>
              </a:rPr>
              <a:t>pis</a:t>
            </a:r>
            <a:r>
              <a:rPr lang="en-CA" sz="2000" dirty="0" smtClean="0">
                <a:solidFill>
                  <a:srgbClr val="7030A0"/>
                </a:solidFill>
              </a:rPr>
              <a:t>/data</a:t>
            </a:r>
          </a:p>
          <a:p>
            <a:pPr>
              <a:lnSpc>
                <a:spcPct val="150000"/>
              </a:lnSpc>
            </a:pPr>
            <a:r>
              <a:rPr lang="en-CA" sz="2000" dirty="0" smtClean="0">
                <a:solidFill>
                  <a:schemeClr val="tx1"/>
                </a:solidFill>
              </a:rPr>
              <a:t>This create 3 sub directories : </a:t>
            </a:r>
            <a:r>
              <a:rPr lang="en-CA" sz="2000" dirty="0" err="1" smtClean="0">
                <a:solidFill>
                  <a:schemeClr val="tx1"/>
                </a:solidFill>
              </a:rPr>
              <a:t>pis</a:t>
            </a:r>
            <a:r>
              <a:rPr lang="en-CA" sz="2000" dirty="0" smtClean="0">
                <a:solidFill>
                  <a:schemeClr val="tx1"/>
                </a:solidFill>
              </a:rPr>
              <a:t>  and 2 sub directories under </a:t>
            </a:r>
            <a:r>
              <a:rPr lang="en-CA" sz="2000" dirty="0" err="1" smtClean="0">
                <a:solidFill>
                  <a:schemeClr val="tx1"/>
                </a:solidFill>
              </a:rPr>
              <a:t>pis</a:t>
            </a:r>
            <a:r>
              <a:rPr lang="en-CA" sz="2000" dirty="0" smtClean="0">
                <a:solidFill>
                  <a:schemeClr val="tx1"/>
                </a:solidFill>
              </a:rPr>
              <a:t>.</a:t>
            </a:r>
          </a:p>
          <a:p>
            <a:pPr>
              <a:lnSpc>
                <a:spcPct val="150000"/>
              </a:lnSpc>
            </a:pPr>
            <a:r>
              <a:rPr lang="en-CA" sz="2000" dirty="0" smtClean="0">
                <a:solidFill>
                  <a:schemeClr val="tx1"/>
                </a:solidFill>
              </a:rPr>
              <a:t>Order is important in above example because we can create sub directory before directory.</a:t>
            </a:r>
            <a:endParaRPr lang="en-CA" sz="2000" dirty="0">
              <a:solidFill>
                <a:schemeClr val="tx1"/>
              </a:solidFill>
            </a:endParaRPr>
          </a:p>
        </p:txBody>
      </p:sp>
    </p:spTree>
    <p:extLst>
      <p:ext uri="{BB962C8B-B14F-4D97-AF65-F5344CB8AC3E}">
        <p14:creationId xmlns:p14="http://schemas.microsoft.com/office/powerpoint/2010/main" val="4216860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587" y="0"/>
            <a:ext cx="2930162" cy="668055"/>
          </a:xfrm>
        </p:spPr>
        <p:txBody>
          <a:bodyPr/>
          <a:lstStyle/>
          <a:p>
            <a:r>
              <a:rPr lang="en-US" b="1" dirty="0" smtClean="0">
                <a:solidFill>
                  <a:srgbClr val="C00000"/>
                </a:solidFill>
              </a:rPr>
              <a:t>Introduction</a:t>
            </a:r>
            <a:endParaRPr lang="en-US" b="1" dirty="0">
              <a:solidFill>
                <a:srgbClr val="C00000"/>
              </a:solidFill>
            </a:endParaRPr>
          </a:p>
        </p:txBody>
      </p:sp>
      <p:sp>
        <p:nvSpPr>
          <p:cNvPr id="3" name="Content Placeholder 2"/>
          <p:cNvSpPr>
            <a:spLocks noGrp="1"/>
          </p:cNvSpPr>
          <p:nvPr>
            <p:ph idx="1"/>
          </p:nvPr>
        </p:nvSpPr>
        <p:spPr>
          <a:xfrm>
            <a:off x="331526" y="620664"/>
            <a:ext cx="10703903" cy="5267346"/>
          </a:xfrm>
        </p:spPr>
        <p:txBody>
          <a:bodyPr>
            <a:noAutofit/>
          </a:bodyPr>
          <a:lstStyle/>
          <a:p>
            <a:pPr algn="just">
              <a:lnSpc>
                <a:spcPct val="150000"/>
              </a:lnSpc>
            </a:pPr>
            <a:r>
              <a:rPr lang="en-US" sz="2000" dirty="0" smtClean="0">
                <a:solidFill>
                  <a:schemeClr val="tx1"/>
                </a:solidFill>
              </a:rPr>
              <a:t>UNIX file name may be given using any of the ASCII character except the NULL character and the forward slash.</a:t>
            </a:r>
          </a:p>
          <a:p>
            <a:pPr algn="just">
              <a:lnSpc>
                <a:spcPct val="150000"/>
              </a:lnSpc>
            </a:pPr>
            <a:r>
              <a:rPr lang="en-US" sz="2000" dirty="0" smtClean="0">
                <a:solidFill>
                  <a:schemeClr val="tx1"/>
                </a:solidFill>
              </a:rPr>
              <a:t>Any character can be used to construct a file name, it is recommended to use only the following characters.</a:t>
            </a:r>
          </a:p>
          <a:p>
            <a:pPr lvl="1" algn="just">
              <a:lnSpc>
                <a:spcPct val="150000"/>
              </a:lnSpc>
            </a:pPr>
            <a:r>
              <a:rPr lang="en-US" sz="2000" dirty="0" smtClean="0">
                <a:solidFill>
                  <a:schemeClr val="tx1"/>
                </a:solidFill>
              </a:rPr>
              <a:t>Alphanumeric </a:t>
            </a:r>
            <a:r>
              <a:rPr lang="en-US" sz="2000" dirty="0" err="1" smtClean="0">
                <a:solidFill>
                  <a:schemeClr val="tx1"/>
                </a:solidFill>
              </a:rPr>
              <a:t>Chacracters</a:t>
            </a:r>
            <a:endParaRPr lang="en-US" sz="2000" dirty="0" smtClean="0">
              <a:solidFill>
                <a:schemeClr val="tx1"/>
              </a:solidFill>
            </a:endParaRPr>
          </a:p>
          <a:p>
            <a:pPr lvl="1" algn="just">
              <a:lnSpc>
                <a:spcPct val="150000"/>
              </a:lnSpc>
            </a:pPr>
            <a:r>
              <a:rPr lang="en-US" sz="2000" dirty="0" smtClean="0">
                <a:solidFill>
                  <a:schemeClr val="tx1"/>
                </a:solidFill>
              </a:rPr>
              <a:t>The period(.), the hyphen (-) and the underscore(_)</a:t>
            </a:r>
          </a:p>
          <a:p>
            <a:pPr algn="just">
              <a:lnSpc>
                <a:spcPct val="150000"/>
              </a:lnSpc>
            </a:pPr>
            <a:r>
              <a:rPr lang="en-US" sz="2000" dirty="0" smtClean="0">
                <a:solidFill>
                  <a:schemeClr val="tx1"/>
                </a:solidFill>
              </a:rPr>
              <a:t>The </a:t>
            </a:r>
            <a:r>
              <a:rPr lang="en-US" sz="2000" dirty="0">
                <a:solidFill>
                  <a:schemeClr val="tx1"/>
                </a:solidFill>
              </a:rPr>
              <a:t>reason for not using some of the character to construct filenames is that many of the character like &amp;, !, # have special meaning to the shell. This special character is known as metachacter which has special meaning.</a:t>
            </a:r>
          </a:p>
          <a:p>
            <a:pPr algn="just">
              <a:lnSpc>
                <a:spcPct val="150000"/>
              </a:lnSpc>
            </a:pPr>
            <a:r>
              <a:rPr lang="en-US" sz="2000" dirty="0">
                <a:solidFill>
                  <a:schemeClr val="tx1"/>
                </a:solidFill>
              </a:rPr>
              <a:t>UNIX is a case sensitive so </a:t>
            </a:r>
            <a:r>
              <a:rPr lang="en-US" sz="2000" dirty="0">
                <a:solidFill>
                  <a:srgbClr val="FF0000"/>
                </a:solidFill>
              </a:rPr>
              <a:t>NOTES</a:t>
            </a:r>
            <a:r>
              <a:rPr lang="en-US" sz="2000" dirty="0">
                <a:solidFill>
                  <a:schemeClr val="tx1"/>
                </a:solidFill>
              </a:rPr>
              <a:t> and </a:t>
            </a:r>
            <a:r>
              <a:rPr lang="en-US" sz="2000" dirty="0">
                <a:solidFill>
                  <a:srgbClr val="FF0000"/>
                </a:solidFill>
              </a:rPr>
              <a:t>notes</a:t>
            </a:r>
            <a:r>
              <a:rPr lang="en-US" sz="2000" dirty="0">
                <a:solidFill>
                  <a:schemeClr val="tx1"/>
                </a:solidFill>
              </a:rPr>
              <a:t> are different</a:t>
            </a:r>
            <a:r>
              <a:rPr lang="en-US" sz="2000" dirty="0" smtClean="0">
                <a:solidFill>
                  <a:schemeClr val="tx1"/>
                </a:solidFill>
              </a:rPr>
              <a:t>.</a:t>
            </a:r>
          </a:p>
          <a:p>
            <a:pPr marL="342900" lvl="1" indent="-342900" algn="just">
              <a:lnSpc>
                <a:spcPct val="150000"/>
              </a:lnSpc>
            </a:pPr>
            <a:r>
              <a:rPr lang="en-US" sz="2000" dirty="0">
                <a:solidFill>
                  <a:schemeClr val="tx1"/>
                </a:solidFill>
              </a:rPr>
              <a:t>UNIX file name may or many not have an extension.</a:t>
            </a:r>
          </a:p>
          <a:p>
            <a:pPr algn="just">
              <a:lnSpc>
                <a:spcPct val="150000"/>
              </a:lnSpc>
            </a:pPr>
            <a:endParaRPr lang="en-US" sz="2000" dirty="0">
              <a:solidFill>
                <a:schemeClr val="tx1"/>
              </a:solidFill>
            </a:endParaRPr>
          </a:p>
          <a:p>
            <a:pPr lvl="1" algn="just">
              <a:lnSpc>
                <a:spcPct val="150000"/>
              </a:lnSpc>
            </a:pPr>
            <a:endParaRPr lang="en-US" sz="2000" dirty="0" smtClean="0">
              <a:solidFill>
                <a:schemeClr val="tx1"/>
              </a:solidFill>
            </a:endParaRPr>
          </a:p>
          <a:p>
            <a:pPr marL="457200" lvl="1" indent="0" algn="just">
              <a:lnSpc>
                <a:spcPct val="150000"/>
              </a:lnSpc>
              <a:buNone/>
            </a:pPr>
            <a:endParaRPr lang="en-US" sz="2000" dirty="0">
              <a:solidFill>
                <a:schemeClr val="tx1"/>
              </a:solidFill>
            </a:endParaRPr>
          </a:p>
        </p:txBody>
      </p:sp>
    </p:spTree>
    <p:extLst>
      <p:ext uri="{BB962C8B-B14F-4D97-AF65-F5344CB8AC3E}">
        <p14:creationId xmlns:p14="http://schemas.microsoft.com/office/powerpoint/2010/main" val="11894320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8945" y="0"/>
            <a:ext cx="3330995" cy="768263"/>
          </a:xfrm>
        </p:spPr>
        <p:txBody>
          <a:bodyPr>
            <a:normAutofit fontScale="90000"/>
          </a:bodyPr>
          <a:lstStyle/>
          <a:p>
            <a:r>
              <a:rPr lang="en-US" b="1" dirty="0" err="1">
                <a:solidFill>
                  <a:srgbClr val="C00000"/>
                </a:solidFill>
              </a:rPr>
              <a:t>m</a:t>
            </a:r>
            <a:r>
              <a:rPr lang="en-US" b="1" dirty="0" err="1" smtClean="0">
                <a:solidFill>
                  <a:srgbClr val="C00000"/>
                </a:solidFill>
              </a:rPr>
              <a:t>kdir</a:t>
            </a:r>
            <a:r>
              <a:rPr lang="en-US" b="1" dirty="0" smtClean="0">
                <a:solidFill>
                  <a:srgbClr val="C00000"/>
                </a:solidFill>
              </a:rPr>
              <a:t> Command</a:t>
            </a:r>
            <a:endParaRPr lang="en-US" b="1" dirty="0">
              <a:solidFill>
                <a:srgbClr val="C00000"/>
              </a:solidFill>
            </a:endParaRPr>
          </a:p>
        </p:txBody>
      </p:sp>
      <p:sp>
        <p:nvSpPr>
          <p:cNvPr id="3" name="Content Placeholder 2"/>
          <p:cNvSpPr>
            <a:spLocks noGrp="1"/>
          </p:cNvSpPr>
          <p:nvPr>
            <p:ph idx="1"/>
          </p:nvPr>
        </p:nvSpPr>
        <p:spPr>
          <a:xfrm>
            <a:off x="414287" y="705633"/>
            <a:ext cx="11009450" cy="5618075"/>
          </a:xfrm>
        </p:spPr>
        <p:txBody>
          <a:bodyPr>
            <a:noAutofit/>
          </a:bodyPr>
          <a:lstStyle/>
          <a:p>
            <a:pPr>
              <a:lnSpc>
                <a:spcPct val="150000"/>
              </a:lnSpc>
            </a:pPr>
            <a:r>
              <a:rPr lang="en-CA" sz="2000" dirty="0" smtClean="0">
                <a:solidFill>
                  <a:schemeClr val="tx1"/>
                </a:solidFill>
              </a:rPr>
              <a:t>We can’t enter</a:t>
            </a:r>
          </a:p>
          <a:p>
            <a:pPr marL="0" indent="0">
              <a:lnSpc>
                <a:spcPct val="150000"/>
              </a:lnSpc>
              <a:buNone/>
            </a:pPr>
            <a:r>
              <a:rPr lang="en-CA" sz="2000" dirty="0" smtClean="0">
                <a:solidFill>
                  <a:schemeClr val="tx1"/>
                </a:solidFill>
              </a:rPr>
              <a:t>	</a:t>
            </a:r>
            <a:r>
              <a:rPr lang="en-CA" sz="2000" dirty="0" smtClean="0">
                <a:solidFill>
                  <a:srgbClr val="7030A0"/>
                </a:solidFill>
              </a:rPr>
              <a:t>$ </a:t>
            </a:r>
            <a:r>
              <a:rPr lang="en-CA" sz="2000" dirty="0" err="1">
                <a:solidFill>
                  <a:srgbClr val="7030A0"/>
                </a:solidFill>
              </a:rPr>
              <a:t>mkdir</a:t>
            </a:r>
            <a:r>
              <a:rPr lang="en-CA" sz="2000" dirty="0">
                <a:solidFill>
                  <a:srgbClr val="7030A0"/>
                </a:solidFill>
              </a:rPr>
              <a:t> </a:t>
            </a:r>
            <a:r>
              <a:rPr lang="en-CA" sz="2000" dirty="0" err="1" smtClean="0">
                <a:solidFill>
                  <a:srgbClr val="7030A0"/>
                </a:solidFill>
              </a:rPr>
              <a:t>pis</a:t>
            </a:r>
            <a:r>
              <a:rPr lang="en-CA" sz="2000" dirty="0" smtClean="0">
                <a:solidFill>
                  <a:srgbClr val="7030A0"/>
                </a:solidFill>
              </a:rPr>
              <a:t>/data  </a:t>
            </a:r>
            <a:r>
              <a:rPr lang="en-CA" sz="2000" dirty="0" err="1" smtClean="0">
                <a:solidFill>
                  <a:srgbClr val="7030A0"/>
                </a:solidFill>
              </a:rPr>
              <a:t>pis</a:t>
            </a:r>
            <a:r>
              <a:rPr lang="en-CA" sz="2000" dirty="0" smtClean="0">
                <a:solidFill>
                  <a:srgbClr val="7030A0"/>
                </a:solidFill>
              </a:rPr>
              <a:t>/</a:t>
            </a:r>
            <a:r>
              <a:rPr lang="en-CA" sz="2000" dirty="0" err="1" smtClean="0">
                <a:solidFill>
                  <a:srgbClr val="7030A0"/>
                </a:solidFill>
              </a:rPr>
              <a:t>progs</a:t>
            </a:r>
            <a:r>
              <a:rPr lang="en-CA" sz="2000" dirty="0" smtClean="0">
                <a:solidFill>
                  <a:srgbClr val="7030A0"/>
                </a:solidFill>
              </a:rPr>
              <a:t> </a:t>
            </a:r>
            <a:r>
              <a:rPr lang="en-CA" sz="2000" dirty="0" err="1" smtClean="0">
                <a:solidFill>
                  <a:srgbClr val="7030A0"/>
                </a:solidFill>
              </a:rPr>
              <a:t>pis</a:t>
            </a:r>
            <a:endParaRPr lang="en-CA" sz="2000" dirty="0" smtClean="0">
              <a:solidFill>
                <a:srgbClr val="7030A0"/>
              </a:solidFill>
            </a:endParaRPr>
          </a:p>
          <a:p>
            <a:pPr marL="0" indent="0">
              <a:lnSpc>
                <a:spcPct val="150000"/>
              </a:lnSpc>
              <a:buNone/>
            </a:pPr>
            <a:r>
              <a:rPr lang="en-CA" sz="2000" dirty="0" smtClean="0">
                <a:solidFill>
                  <a:srgbClr val="FF0000"/>
                </a:solidFill>
              </a:rPr>
              <a:t>NOTE :</a:t>
            </a:r>
            <a:r>
              <a:rPr lang="en-CA" sz="2000" dirty="0" smtClean="0">
                <a:solidFill>
                  <a:srgbClr val="7030A0"/>
                </a:solidFill>
              </a:rPr>
              <a:t> </a:t>
            </a:r>
            <a:r>
              <a:rPr lang="en-CA" sz="2000" dirty="0" smtClean="0">
                <a:solidFill>
                  <a:schemeClr val="tx1"/>
                </a:solidFill>
              </a:rPr>
              <a:t>To create a directory, user must have a write permission otherwise the system refuse to create a directory.</a:t>
            </a:r>
          </a:p>
          <a:p>
            <a:pPr marL="0" indent="0">
              <a:lnSpc>
                <a:spcPct val="150000"/>
              </a:lnSpc>
              <a:buNone/>
            </a:pPr>
            <a:r>
              <a:rPr lang="en-CA" sz="2000" dirty="0">
                <a:solidFill>
                  <a:srgbClr val="7030A0"/>
                </a:solidFill>
              </a:rPr>
              <a:t> </a:t>
            </a:r>
            <a:r>
              <a:rPr lang="en-CA" sz="2000" dirty="0" smtClean="0">
                <a:solidFill>
                  <a:srgbClr val="7030A0"/>
                </a:solidFill>
              </a:rPr>
              <a:t>   $ </a:t>
            </a:r>
            <a:r>
              <a:rPr lang="en-CA" sz="2000" dirty="0" err="1" smtClean="0">
                <a:solidFill>
                  <a:srgbClr val="7030A0"/>
                </a:solidFill>
              </a:rPr>
              <a:t>mkdir</a:t>
            </a:r>
            <a:r>
              <a:rPr lang="en-CA" sz="2000" dirty="0" smtClean="0">
                <a:solidFill>
                  <a:srgbClr val="7030A0"/>
                </a:solidFill>
              </a:rPr>
              <a:t> test</a:t>
            </a:r>
          </a:p>
          <a:p>
            <a:pPr marL="0" indent="0">
              <a:lnSpc>
                <a:spcPct val="150000"/>
              </a:lnSpc>
              <a:buNone/>
            </a:pPr>
            <a:r>
              <a:rPr lang="en-CA" sz="2000" dirty="0">
                <a:solidFill>
                  <a:srgbClr val="002060"/>
                </a:solidFill>
              </a:rPr>
              <a:t> </a:t>
            </a:r>
            <a:r>
              <a:rPr lang="en-CA" sz="2000" dirty="0" smtClean="0">
                <a:solidFill>
                  <a:srgbClr val="002060"/>
                </a:solidFill>
              </a:rPr>
              <a:t>    </a:t>
            </a:r>
            <a:r>
              <a:rPr lang="en-CA" sz="2000" dirty="0" err="1" smtClean="0">
                <a:solidFill>
                  <a:srgbClr val="002060"/>
                </a:solidFill>
              </a:rPr>
              <a:t>mkdir</a:t>
            </a:r>
            <a:r>
              <a:rPr lang="en-CA" sz="2000" dirty="0" smtClean="0">
                <a:solidFill>
                  <a:srgbClr val="002060"/>
                </a:solidFill>
              </a:rPr>
              <a:t>: can’t make directory test.  </a:t>
            </a:r>
          </a:p>
          <a:p>
            <a:pPr>
              <a:lnSpc>
                <a:spcPct val="150000"/>
              </a:lnSpc>
            </a:pPr>
            <a:r>
              <a:rPr lang="en-CA" sz="2000" dirty="0" smtClean="0">
                <a:solidFill>
                  <a:srgbClr val="FF0000"/>
                </a:solidFill>
              </a:rPr>
              <a:t>This can happen due to following reasons:</a:t>
            </a:r>
          </a:p>
          <a:p>
            <a:pPr lvl="1">
              <a:lnSpc>
                <a:spcPct val="150000"/>
              </a:lnSpc>
            </a:pPr>
            <a:r>
              <a:rPr lang="en-CA" sz="2000" dirty="0" smtClean="0">
                <a:solidFill>
                  <a:schemeClr val="tx1"/>
                </a:solidFill>
              </a:rPr>
              <a:t>The directory test may already exist</a:t>
            </a:r>
          </a:p>
          <a:p>
            <a:pPr lvl="1">
              <a:lnSpc>
                <a:spcPct val="150000"/>
              </a:lnSpc>
            </a:pPr>
            <a:r>
              <a:rPr lang="en-CA" sz="2000" dirty="0" smtClean="0">
                <a:solidFill>
                  <a:schemeClr val="tx1"/>
                </a:solidFill>
              </a:rPr>
              <a:t>The user don’t have permission to create directory.</a:t>
            </a:r>
          </a:p>
          <a:p>
            <a:pPr lvl="1">
              <a:lnSpc>
                <a:spcPct val="150000"/>
              </a:lnSpc>
            </a:pPr>
            <a:r>
              <a:rPr lang="en-CA" sz="2000" dirty="0" smtClean="0">
                <a:solidFill>
                  <a:schemeClr val="tx1"/>
                </a:solidFill>
              </a:rPr>
              <a:t>There may be an file by that name in the current directory.</a:t>
            </a:r>
          </a:p>
        </p:txBody>
      </p:sp>
    </p:spTree>
    <p:extLst>
      <p:ext uri="{BB962C8B-B14F-4D97-AF65-F5344CB8AC3E}">
        <p14:creationId xmlns:p14="http://schemas.microsoft.com/office/powerpoint/2010/main" val="40739021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8945" y="-94129"/>
            <a:ext cx="3330995" cy="768263"/>
          </a:xfrm>
        </p:spPr>
        <p:txBody>
          <a:bodyPr>
            <a:normAutofit fontScale="90000"/>
          </a:bodyPr>
          <a:lstStyle/>
          <a:p>
            <a:r>
              <a:rPr lang="en-US" b="1" dirty="0" err="1" smtClean="0">
                <a:solidFill>
                  <a:srgbClr val="C00000"/>
                </a:solidFill>
              </a:rPr>
              <a:t>rmdir</a:t>
            </a:r>
            <a:r>
              <a:rPr lang="en-US" b="1" dirty="0" smtClean="0">
                <a:solidFill>
                  <a:srgbClr val="C00000"/>
                </a:solidFill>
              </a:rPr>
              <a:t> Command</a:t>
            </a:r>
            <a:endParaRPr lang="en-US" b="1" dirty="0">
              <a:solidFill>
                <a:srgbClr val="C00000"/>
              </a:solidFill>
            </a:endParaRPr>
          </a:p>
        </p:txBody>
      </p:sp>
      <p:sp>
        <p:nvSpPr>
          <p:cNvPr id="3" name="Content Placeholder 2"/>
          <p:cNvSpPr>
            <a:spLocks noGrp="1"/>
          </p:cNvSpPr>
          <p:nvPr>
            <p:ph idx="1"/>
          </p:nvPr>
        </p:nvSpPr>
        <p:spPr>
          <a:xfrm>
            <a:off x="226029" y="409799"/>
            <a:ext cx="11009450" cy="5618075"/>
          </a:xfrm>
        </p:spPr>
        <p:txBody>
          <a:bodyPr>
            <a:noAutofit/>
          </a:bodyPr>
          <a:lstStyle/>
          <a:p>
            <a:pPr>
              <a:lnSpc>
                <a:spcPct val="150000"/>
              </a:lnSpc>
            </a:pPr>
            <a:r>
              <a:rPr lang="en-CA" sz="2000" dirty="0" smtClean="0">
                <a:solidFill>
                  <a:schemeClr val="tx1"/>
                </a:solidFill>
              </a:rPr>
              <a:t>Used to remove a directories ( Folder ) under the current directory by </a:t>
            </a:r>
            <a:r>
              <a:rPr lang="en-CA" sz="2000" dirty="0" err="1" smtClean="0">
                <a:solidFill>
                  <a:schemeClr val="tx1"/>
                </a:solidFill>
              </a:rPr>
              <a:t>defualt</a:t>
            </a:r>
            <a:r>
              <a:rPr lang="en-CA" sz="2000" dirty="0" smtClean="0">
                <a:solidFill>
                  <a:schemeClr val="tx1"/>
                </a:solidFill>
              </a:rPr>
              <a:t>.</a:t>
            </a:r>
          </a:p>
          <a:p>
            <a:pPr>
              <a:lnSpc>
                <a:spcPct val="150000"/>
              </a:lnSpc>
            </a:pPr>
            <a:r>
              <a:rPr lang="en-US" sz="2000" u="sng" dirty="0">
                <a:solidFill>
                  <a:schemeClr val="tx1"/>
                </a:solidFill>
              </a:rPr>
              <a:t>The </a:t>
            </a:r>
            <a:r>
              <a:rPr lang="en-US" sz="2000" u="sng" dirty="0" err="1">
                <a:solidFill>
                  <a:schemeClr val="tx1"/>
                </a:solidFill>
              </a:rPr>
              <a:t>rmdir</a:t>
            </a:r>
            <a:r>
              <a:rPr lang="en-US" sz="2000" u="sng" dirty="0">
                <a:solidFill>
                  <a:schemeClr val="tx1"/>
                </a:solidFill>
              </a:rPr>
              <a:t> cannot delete a directory if it is not empty.</a:t>
            </a:r>
          </a:p>
          <a:p>
            <a:pPr>
              <a:lnSpc>
                <a:spcPct val="150000"/>
              </a:lnSpc>
            </a:pPr>
            <a:r>
              <a:rPr lang="en-CA" sz="2000" dirty="0" smtClean="0">
                <a:solidFill>
                  <a:schemeClr val="tx1"/>
                </a:solidFill>
              </a:rPr>
              <a:t>The command is followed by the names of the directories to be deleted.</a:t>
            </a:r>
          </a:p>
          <a:p>
            <a:pPr>
              <a:lnSpc>
                <a:spcPct val="150000"/>
              </a:lnSpc>
            </a:pPr>
            <a:r>
              <a:rPr lang="en-CA" sz="2000" dirty="0" smtClean="0">
                <a:solidFill>
                  <a:srgbClr val="FF0000"/>
                </a:solidFill>
              </a:rPr>
              <a:t>Example 1:</a:t>
            </a:r>
            <a:r>
              <a:rPr lang="en-CA" sz="2000" dirty="0" smtClean="0">
                <a:solidFill>
                  <a:schemeClr val="tx1"/>
                </a:solidFill>
              </a:rPr>
              <a:t> Delete a directory patch under current directory.</a:t>
            </a:r>
          </a:p>
          <a:p>
            <a:pPr marL="0" indent="0">
              <a:lnSpc>
                <a:spcPct val="150000"/>
              </a:lnSpc>
              <a:buNone/>
            </a:pPr>
            <a:r>
              <a:rPr lang="en-CA" sz="2000" dirty="0" smtClean="0">
                <a:solidFill>
                  <a:schemeClr val="tx1"/>
                </a:solidFill>
              </a:rPr>
              <a:t>	</a:t>
            </a:r>
            <a:r>
              <a:rPr lang="en-CA" sz="2000" dirty="0" smtClean="0">
                <a:solidFill>
                  <a:srgbClr val="7030A0"/>
                </a:solidFill>
              </a:rPr>
              <a:t>$ </a:t>
            </a:r>
            <a:r>
              <a:rPr lang="en-CA" sz="2000" dirty="0" err="1" smtClean="0">
                <a:solidFill>
                  <a:srgbClr val="7030A0"/>
                </a:solidFill>
              </a:rPr>
              <a:t>rmdir</a:t>
            </a:r>
            <a:r>
              <a:rPr lang="en-CA" sz="2000" dirty="0" smtClean="0">
                <a:solidFill>
                  <a:srgbClr val="7030A0"/>
                </a:solidFill>
              </a:rPr>
              <a:t> patch</a:t>
            </a:r>
          </a:p>
          <a:p>
            <a:pPr>
              <a:lnSpc>
                <a:spcPct val="150000"/>
              </a:lnSpc>
            </a:pPr>
            <a:r>
              <a:rPr lang="en-CA" sz="2000" dirty="0" smtClean="0">
                <a:solidFill>
                  <a:schemeClr val="tx1"/>
                </a:solidFill>
              </a:rPr>
              <a:t>Like </a:t>
            </a:r>
            <a:r>
              <a:rPr lang="en-CA" sz="2000" dirty="0" err="1" smtClean="0">
                <a:solidFill>
                  <a:schemeClr val="tx1"/>
                </a:solidFill>
              </a:rPr>
              <a:t>mkdir</a:t>
            </a:r>
            <a:r>
              <a:rPr lang="en-CA" sz="2000" dirty="0" smtClean="0">
                <a:solidFill>
                  <a:schemeClr val="tx1"/>
                </a:solidFill>
              </a:rPr>
              <a:t>, </a:t>
            </a:r>
            <a:r>
              <a:rPr lang="en-CA" sz="2000" dirty="0" err="1" smtClean="0">
                <a:solidFill>
                  <a:schemeClr val="tx1"/>
                </a:solidFill>
              </a:rPr>
              <a:t>rmdir</a:t>
            </a:r>
            <a:r>
              <a:rPr lang="en-CA" sz="2000" dirty="0" smtClean="0">
                <a:solidFill>
                  <a:schemeClr val="tx1"/>
                </a:solidFill>
              </a:rPr>
              <a:t> also used to delete multiple directory in one command.</a:t>
            </a:r>
          </a:p>
          <a:p>
            <a:pPr>
              <a:lnSpc>
                <a:spcPct val="150000"/>
              </a:lnSpc>
            </a:pPr>
            <a:r>
              <a:rPr lang="en-CA" sz="2000" dirty="0" smtClean="0">
                <a:solidFill>
                  <a:srgbClr val="FF0000"/>
                </a:solidFill>
              </a:rPr>
              <a:t>Example </a:t>
            </a:r>
            <a:r>
              <a:rPr lang="en-CA" sz="2000" dirty="0">
                <a:solidFill>
                  <a:srgbClr val="FF0000"/>
                </a:solidFill>
              </a:rPr>
              <a:t>2</a:t>
            </a:r>
            <a:r>
              <a:rPr lang="en-CA" sz="2000" dirty="0" smtClean="0">
                <a:solidFill>
                  <a:srgbClr val="FF0000"/>
                </a:solidFill>
              </a:rPr>
              <a:t>:</a:t>
            </a:r>
            <a:r>
              <a:rPr lang="en-CA" sz="2000" dirty="0" smtClean="0">
                <a:solidFill>
                  <a:schemeClr val="tx1"/>
                </a:solidFill>
              </a:rPr>
              <a:t> Delete directory chain or tree.</a:t>
            </a:r>
          </a:p>
          <a:p>
            <a:pPr marL="0" indent="0">
              <a:lnSpc>
                <a:spcPct val="150000"/>
              </a:lnSpc>
              <a:buNone/>
            </a:pPr>
            <a:r>
              <a:rPr lang="en-CA" sz="2000" dirty="0" smtClean="0">
                <a:solidFill>
                  <a:schemeClr val="tx1"/>
                </a:solidFill>
              </a:rPr>
              <a:t>	</a:t>
            </a:r>
            <a:r>
              <a:rPr lang="en-CA" sz="2000" dirty="0">
                <a:solidFill>
                  <a:srgbClr val="7030A0"/>
                </a:solidFill>
              </a:rPr>
              <a:t>$ </a:t>
            </a:r>
            <a:r>
              <a:rPr lang="en-CA" sz="2000" dirty="0" err="1" smtClean="0">
                <a:solidFill>
                  <a:srgbClr val="7030A0"/>
                </a:solidFill>
              </a:rPr>
              <a:t>rmdir</a:t>
            </a:r>
            <a:r>
              <a:rPr lang="en-CA" sz="2000" dirty="0" smtClean="0">
                <a:solidFill>
                  <a:srgbClr val="7030A0"/>
                </a:solidFill>
              </a:rPr>
              <a:t> </a:t>
            </a:r>
            <a:r>
              <a:rPr lang="en-CA" sz="2000" dirty="0" err="1">
                <a:solidFill>
                  <a:srgbClr val="7030A0"/>
                </a:solidFill>
              </a:rPr>
              <a:t>pis</a:t>
            </a:r>
            <a:r>
              <a:rPr lang="en-CA" sz="2000" dirty="0">
                <a:solidFill>
                  <a:srgbClr val="7030A0"/>
                </a:solidFill>
              </a:rPr>
              <a:t>/data  </a:t>
            </a:r>
            <a:r>
              <a:rPr lang="en-CA" sz="2000" dirty="0" err="1">
                <a:solidFill>
                  <a:srgbClr val="7030A0"/>
                </a:solidFill>
              </a:rPr>
              <a:t>pis</a:t>
            </a:r>
            <a:r>
              <a:rPr lang="en-CA" sz="2000" dirty="0">
                <a:solidFill>
                  <a:srgbClr val="7030A0"/>
                </a:solidFill>
              </a:rPr>
              <a:t>/</a:t>
            </a:r>
            <a:r>
              <a:rPr lang="en-CA" sz="2000" dirty="0" err="1">
                <a:solidFill>
                  <a:srgbClr val="7030A0"/>
                </a:solidFill>
              </a:rPr>
              <a:t>progs</a:t>
            </a:r>
            <a:r>
              <a:rPr lang="en-CA" sz="2000" dirty="0">
                <a:solidFill>
                  <a:srgbClr val="7030A0"/>
                </a:solidFill>
              </a:rPr>
              <a:t> </a:t>
            </a:r>
            <a:r>
              <a:rPr lang="en-CA" sz="2000" dirty="0" err="1">
                <a:solidFill>
                  <a:srgbClr val="7030A0"/>
                </a:solidFill>
              </a:rPr>
              <a:t>pis</a:t>
            </a:r>
            <a:endParaRPr lang="en-CA" sz="2000" dirty="0">
              <a:solidFill>
                <a:srgbClr val="7030A0"/>
              </a:solidFill>
            </a:endParaRPr>
          </a:p>
          <a:p>
            <a:pPr>
              <a:lnSpc>
                <a:spcPct val="150000"/>
              </a:lnSpc>
            </a:pPr>
            <a:r>
              <a:rPr lang="en-CA" sz="2000" dirty="0" smtClean="0">
                <a:solidFill>
                  <a:srgbClr val="FF0000"/>
                </a:solidFill>
              </a:rPr>
              <a:t>NOTE:</a:t>
            </a:r>
            <a:r>
              <a:rPr lang="en-CA" sz="2000" dirty="0" smtClean="0">
                <a:solidFill>
                  <a:schemeClr val="tx1"/>
                </a:solidFill>
              </a:rPr>
              <a:t> When we delete a directory and its sub-directory, reverse logic is applied.</a:t>
            </a:r>
          </a:p>
          <a:p>
            <a:pPr>
              <a:lnSpc>
                <a:spcPct val="150000"/>
              </a:lnSpc>
            </a:pPr>
            <a:r>
              <a:rPr lang="en-CA" sz="2000" dirty="0" smtClean="0">
                <a:solidFill>
                  <a:schemeClr val="tx1"/>
                </a:solidFill>
              </a:rPr>
              <a:t>We can’t enter, its give error</a:t>
            </a:r>
          </a:p>
          <a:p>
            <a:pPr marL="0" indent="0">
              <a:lnSpc>
                <a:spcPct val="150000"/>
              </a:lnSpc>
              <a:buNone/>
            </a:pPr>
            <a:r>
              <a:rPr lang="en-CA" sz="2000" dirty="0" smtClean="0">
                <a:solidFill>
                  <a:schemeClr val="tx1"/>
                </a:solidFill>
              </a:rPr>
              <a:t>	</a:t>
            </a:r>
            <a:r>
              <a:rPr lang="en-CA" sz="2000" dirty="0" smtClean="0">
                <a:solidFill>
                  <a:srgbClr val="7030A0"/>
                </a:solidFill>
              </a:rPr>
              <a:t>$ </a:t>
            </a:r>
            <a:r>
              <a:rPr lang="en-CA" sz="2000" dirty="0" err="1" smtClean="0">
                <a:solidFill>
                  <a:srgbClr val="7030A0"/>
                </a:solidFill>
              </a:rPr>
              <a:t>rmdir</a:t>
            </a:r>
            <a:r>
              <a:rPr lang="en-CA" sz="2000" dirty="0" smtClean="0">
                <a:solidFill>
                  <a:srgbClr val="7030A0"/>
                </a:solidFill>
              </a:rPr>
              <a:t> </a:t>
            </a:r>
            <a:r>
              <a:rPr lang="en-CA" sz="2000" dirty="0" err="1" smtClean="0">
                <a:solidFill>
                  <a:srgbClr val="7030A0"/>
                </a:solidFill>
              </a:rPr>
              <a:t>pis</a:t>
            </a:r>
            <a:r>
              <a:rPr lang="en-CA" sz="2000" dirty="0" smtClean="0">
                <a:solidFill>
                  <a:srgbClr val="7030A0"/>
                </a:solidFill>
              </a:rPr>
              <a:t> </a:t>
            </a:r>
            <a:r>
              <a:rPr lang="en-CA" sz="2000" dirty="0" err="1" smtClean="0">
                <a:solidFill>
                  <a:srgbClr val="7030A0"/>
                </a:solidFill>
              </a:rPr>
              <a:t>pir</a:t>
            </a:r>
            <a:r>
              <a:rPr lang="en-CA" sz="2000" dirty="0" smtClean="0">
                <a:solidFill>
                  <a:srgbClr val="7030A0"/>
                </a:solidFill>
              </a:rPr>
              <a:t>/</a:t>
            </a:r>
            <a:r>
              <a:rPr lang="en-CA" sz="2000" dirty="0" err="1" smtClean="0">
                <a:solidFill>
                  <a:srgbClr val="7030A0"/>
                </a:solidFill>
              </a:rPr>
              <a:t>progs</a:t>
            </a:r>
            <a:r>
              <a:rPr lang="en-CA" sz="2000" dirty="0" smtClean="0">
                <a:solidFill>
                  <a:srgbClr val="7030A0"/>
                </a:solidFill>
              </a:rPr>
              <a:t> </a:t>
            </a:r>
            <a:r>
              <a:rPr lang="en-CA" sz="2000" dirty="0" err="1" smtClean="0">
                <a:solidFill>
                  <a:srgbClr val="7030A0"/>
                </a:solidFill>
              </a:rPr>
              <a:t>pis</a:t>
            </a:r>
            <a:r>
              <a:rPr lang="en-CA" sz="2000" dirty="0" smtClean="0">
                <a:solidFill>
                  <a:srgbClr val="7030A0"/>
                </a:solidFill>
              </a:rPr>
              <a:t>/data</a:t>
            </a:r>
          </a:p>
          <a:p>
            <a:pPr>
              <a:lnSpc>
                <a:spcPct val="150000"/>
              </a:lnSpc>
            </a:pPr>
            <a:endParaRPr lang="en-CA" sz="2000" dirty="0" smtClean="0">
              <a:solidFill>
                <a:schemeClr val="tx1"/>
              </a:solidFill>
            </a:endParaRPr>
          </a:p>
        </p:txBody>
      </p:sp>
    </p:spTree>
    <p:extLst>
      <p:ext uri="{BB962C8B-B14F-4D97-AF65-F5344CB8AC3E}">
        <p14:creationId xmlns:p14="http://schemas.microsoft.com/office/powerpoint/2010/main" val="16291619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8945" y="0"/>
            <a:ext cx="3330995" cy="768263"/>
          </a:xfrm>
        </p:spPr>
        <p:txBody>
          <a:bodyPr>
            <a:normAutofit fontScale="90000"/>
          </a:bodyPr>
          <a:lstStyle/>
          <a:p>
            <a:r>
              <a:rPr lang="en-US" b="1" dirty="0" err="1" smtClean="0">
                <a:solidFill>
                  <a:srgbClr val="C00000"/>
                </a:solidFill>
              </a:rPr>
              <a:t>rmdir</a:t>
            </a:r>
            <a:r>
              <a:rPr lang="en-US" b="1" dirty="0" smtClean="0">
                <a:solidFill>
                  <a:srgbClr val="C00000"/>
                </a:solidFill>
              </a:rPr>
              <a:t> Command</a:t>
            </a:r>
            <a:endParaRPr lang="en-US" b="1" dirty="0">
              <a:solidFill>
                <a:srgbClr val="C00000"/>
              </a:solidFill>
            </a:endParaRPr>
          </a:p>
        </p:txBody>
      </p:sp>
      <p:sp>
        <p:nvSpPr>
          <p:cNvPr id="3" name="Content Placeholder 2"/>
          <p:cNvSpPr>
            <a:spLocks noGrp="1"/>
          </p:cNvSpPr>
          <p:nvPr>
            <p:ph idx="1"/>
          </p:nvPr>
        </p:nvSpPr>
        <p:spPr>
          <a:xfrm>
            <a:off x="414287" y="705633"/>
            <a:ext cx="11009450" cy="5618075"/>
          </a:xfrm>
        </p:spPr>
        <p:txBody>
          <a:bodyPr>
            <a:noAutofit/>
          </a:bodyPr>
          <a:lstStyle/>
          <a:p>
            <a:pPr>
              <a:lnSpc>
                <a:spcPct val="150000"/>
              </a:lnSpc>
            </a:pPr>
            <a:r>
              <a:rPr lang="en-CA" sz="2000" dirty="0" smtClean="0">
                <a:solidFill>
                  <a:srgbClr val="FF0000"/>
                </a:solidFill>
              </a:rPr>
              <a:t>Following rules must be remember when deleting directories.</a:t>
            </a:r>
          </a:p>
          <a:p>
            <a:pPr lvl="1">
              <a:lnSpc>
                <a:spcPct val="150000"/>
              </a:lnSpc>
            </a:pPr>
            <a:r>
              <a:rPr lang="en-CA" sz="2000" dirty="0" smtClean="0">
                <a:solidFill>
                  <a:schemeClr val="tx1"/>
                </a:solidFill>
              </a:rPr>
              <a:t>Cant delete directory unless it is empty. In this case , we cant delete </a:t>
            </a:r>
            <a:r>
              <a:rPr lang="en-CA" sz="2000" dirty="0" err="1" smtClean="0">
                <a:solidFill>
                  <a:schemeClr val="tx1"/>
                </a:solidFill>
              </a:rPr>
              <a:t>pis</a:t>
            </a:r>
            <a:r>
              <a:rPr lang="en-CA" sz="2000" dirty="0" smtClean="0">
                <a:solidFill>
                  <a:schemeClr val="tx1"/>
                </a:solidFill>
              </a:rPr>
              <a:t> directory because it is not empty. It contain two directory- data and </a:t>
            </a:r>
            <a:r>
              <a:rPr lang="en-CA" sz="2000" dirty="0" err="1" smtClean="0">
                <a:solidFill>
                  <a:schemeClr val="tx1"/>
                </a:solidFill>
              </a:rPr>
              <a:t>progs</a:t>
            </a:r>
            <a:r>
              <a:rPr lang="en-CA" sz="2000" dirty="0" smtClean="0">
                <a:solidFill>
                  <a:schemeClr val="tx1"/>
                </a:solidFill>
              </a:rPr>
              <a:t>.</a:t>
            </a:r>
          </a:p>
          <a:p>
            <a:pPr lvl="1">
              <a:lnSpc>
                <a:spcPct val="150000"/>
              </a:lnSpc>
            </a:pPr>
            <a:r>
              <a:rPr lang="en-CA" sz="2000" dirty="0" smtClean="0">
                <a:solidFill>
                  <a:schemeClr val="tx1"/>
                </a:solidFill>
              </a:rPr>
              <a:t>Can’t delete a sub-directory unless we are placed in a directory which is hierarchically above the one you are chosen to remove.</a:t>
            </a:r>
          </a:p>
        </p:txBody>
      </p:sp>
    </p:spTree>
    <p:extLst>
      <p:ext uri="{BB962C8B-B14F-4D97-AF65-F5344CB8AC3E}">
        <p14:creationId xmlns:p14="http://schemas.microsoft.com/office/powerpoint/2010/main" val="36150732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8945" y="0"/>
            <a:ext cx="3330995" cy="588723"/>
          </a:xfrm>
        </p:spPr>
        <p:txBody>
          <a:bodyPr>
            <a:normAutofit fontScale="90000"/>
          </a:bodyPr>
          <a:lstStyle/>
          <a:p>
            <a:r>
              <a:rPr lang="en-US" b="1" dirty="0" err="1" smtClean="0">
                <a:solidFill>
                  <a:srgbClr val="C00000"/>
                </a:solidFill>
              </a:rPr>
              <a:t>ls</a:t>
            </a:r>
            <a:r>
              <a:rPr lang="en-US" b="1" dirty="0" smtClean="0">
                <a:solidFill>
                  <a:srgbClr val="C00000"/>
                </a:solidFill>
              </a:rPr>
              <a:t> Command</a:t>
            </a:r>
            <a:endParaRPr lang="en-US" b="1" dirty="0">
              <a:solidFill>
                <a:srgbClr val="C00000"/>
              </a:solidFill>
            </a:endParaRPr>
          </a:p>
        </p:txBody>
      </p:sp>
      <p:sp>
        <p:nvSpPr>
          <p:cNvPr id="3" name="Content Placeholder 2"/>
          <p:cNvSpPr>
            <a:spLocks noGrp="1"/>
          </p:cNvSpPr>
          <p:nvPr>
            <p:ph idx="1"/>
          </p:nvPr>
        </p:nvSpPr>
        <p:spPr>
          <a:xfrm>
            <a:off x="414287" y="446223"/>
            <a:ext cx="11009450" cy="5618075"/>
          </a:xfrm>
        </p:spPr>
        <p:txBody>
          <a:bodyPr>
            <a:noAutofit/>
          </a:bodyPr>
          <a:lstStyle/>
          <a:p>
            <a:pPr>
              <a:lnSpc>
                <a:spcPct val="150000"/>
              </a:lnSpc>
            </a:pPr>
            <a:r>
              <a:rPr lang="en-CA" sz="2000" dirty="0" smtClean="0">
                <a:solidFill>
                  <a:schemeClr val="tx1"/>
                </a:solidFill>
              </a:rPr>
              <a:t>Used to list all files in the current directory.</a:t>
            </a:r>
          </a:p>
          <a:p>
            <a:pPr>
              <a:lnSpc>
                <a:spcPct val="150000"/>
              </a:lnSpc>
            </a:pPr>
            <a:r>
              <a:rPr lang="en-CA" sz="2000" dirty="0" smtClean="0">
                <a:solidFill>
                  <a:schemeClr val="tx1"/>
                </a:solidFill>
              </a:rPr>
              <a:t>Following options are available with this command.</a:t>
            </a:r>
          </a:p>
          <a:p>
            <a:pPr>
              <a:lnSpc>
                <a:spcPct val="150000"/>
              </a:lnSpc>
            </a:pPr>
            <a:endParaRPr lang="en-CA" sz="2000" dirty="0" smtClean="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594800667"/>
              </p:ext>
            </p:extLst>
          </p:nvPr>
        </p:nvGraphicFramePr>
        <p:xfrm>
          <a:off x="833487" y="1034946"/>
          <a:ext cx="8128000" cy="5852160"/>
        </p:xfrm>
        <a:graphic>
          <a:graphicData uri="http://schemas.openxmlformats.org/drawingml/2006/table">
            <a:tbl>
              <a:tblPr firstRow="1" bandRow="1">
                <a:tableStyleId>{5C22544A-7EE6-4342-B048-85BDC9FD1C3A}</a:tableStyleId>
              </a:tblPr>
              <a:tblGrid>
                <a:gridCol w="1174662">
                  <a:extLst>
                    <a:ext uri="{9D8B030D-6E8A-4147-A177-3AD203B41FA5}">
                      <a16:colId xmlns:a16="http://schemas.microsoft.com/office/drawing/2014/main" val="20000"/>
                    </a:ext>
                  </a:extLst>
                </a:gridCol>
                <a:gridCol w="6953338">
                  <a:extLst>
                    <a:ext uri="{9D8B030D-6E8A-4147-A177-3AD203B41FA5}">
                      <a16:colId xmlns:a16="http://schemas.microsoft.com/office/drawing/2014/main" val="20001"/>
                    </a:ext>
                  </a:extLst>
                </a:gridCol>
              </a:tblGrid>
              <a:tr h="345471">
                <a:tc>
                  <a:txBody>
                    <a:bodyPr/>
                    <a:lstStyle/>
                    <a:p>
                      <a:pPr algn="ctr"/>
                      <a:r>
                        <a:rPr lang="en-US" dirty="0" smtClean="0"/>
                        <a:t>Option</a:t>
                      </a:r>
                      <a:endParaRPr lang="en-US" dirty="0"/>
                    </a:p>
                  </a:txBody>
                  <a:tcPr/>
                </a:tc>
                <a:tc>
                  <a:txBody>
                    <a:bodyPr/>
                    <a:lstStyle/>
                    <a:p>
                      <a:pPr algn="ctr"/>
                      <a:r>
                        <a:rPr lang="en-US" dirty="0" smtClean="0"/>
                        <a:t>Description</a:t>
                      </a:r>
                      <a:endParaRPr lang="en-US" dirty="0"/>
                    </a:p>
                  </a:txBody>
                  <a:tcPr/>
                </a:tc>
                <a:extLst>
                  <a:ext uri="{0D108BD9-81ED-4DB2-BD59-A6C34878D82A}">
                    <a16:rowId xmlns:a16="http://schemas.microsoft.com/office/drawing/2014/main" val="10000"/>
                  </a:ext>
                </a:extLst>
              </a:tr>
              <a:tr h="518207">
                <a:tc>
                  <a:txBody>
                    <a:bodyPr/>
                    <a:lstStyle/>
                    <a:p>
                      <a:pPr>
                        <a:lnSpc>
                          <a:spcPct val="150000"/>
                        </a:lnSpc>
                      </a:pPr>
                      <a:r>
                        <a:rPr lang="en-US" sz="2000" dirty="0" smtClean="0"/>
                        <a:t>-x</a:t>
                      </a:r>
                      <a:endParaRPr lang="en-US" sz="2000" dirty="0"/>
                    </a:p>
                  </a:txBody>
                  <a:tcPr/>
                </a:tc>
                <a:tc>
                  <a:txBody>
                    <a:bodyPr/>
                    <a:lstStyle/>
                    <a:p>
                      <a:pPr>
                        <a:lnSpc>
                          <a:spcPct val="150000"/>
                        </a:lnSpc>
                      </a:pPr>
                      <a:r>
                        <a:rPr lang="en-US" sz="2000" dirty="0" smtClean="0"/>
                        <a:t>Display output in multiple</a:t>
                      </a:r>
                      <a:r>
                        <a:rPr lang="en-US" sz="2000" baseline="0" dirty="0" smtClean="0"/>
                        <a:t> columns.</a:t>
                      </a:r>
                      <a:endParaRPr lang="en-US" sz="2000" dirty="0"/>
                    </a:p>
                  </a:txBody>
                  <a:tcPr/>
                </a:tc>
                <a:extLst>
                  <a:ext uri="{0D108BD9-81ED-4DB2-BD59-A6C34878D82A}">
                    <a16:rowId xmlns:a16="http://schemas.microsoft.com/office/drawing/2014/main" val="10001"/>
                  </a:ext>
                </a:extLst>
              </a:tr>
              <a:tr h="518207">
                <a:tc>
                  <a:txBody>
                    <a:bodyPr/>
                    <a:lstStyle/>
                    <a:p>
                      <a:pPr>
                        <a:lnSpc>
                          <a:spcPct val="150000"/>
                        </a:lnSpc>
                      </a:pPr>
                      <a:r>
                        <a:rPr lang="en-US" sz="2000" dirty="0" smtClean="0"/>
                        <a:t>-F</a:t>
                      </a:r>
                      <a:endParaRPr lang="en-US" sz="2000" dirty="0"/>
                    </a:p>
                  </a:txBody>
                  <a:tcPr/>
                </a:tc>
                <a:tc>
                  <a:txBody>
                    <a:bodyPr/>
                    <a:lstStyle/>
                    <a:p>
                      <a:pPr>
                        <a:lnSpc>
                          <a:spcPct val="150000"/>
                        </a:lnSpc>
                      </a:pPr>
                      <a:r>
                        <a:rPr lang="en-US" sz="2000" dirty="0" smtClean="0"/>
                        <a:t>Mark Executable with * and directories</a:t>
                      </a:r>
                      <a:r>
                        <a:rPr lang="en-US" sz="2000" baseline="0" dirty="0" smtClean="0"/>
                        <a:t> with /</a:t>
                      </a:r>
                      <a:endParaRPr lang="en-US" sz="2000" dirty="0"/>
                    </a:p>
                  </a:txBody>
                  <a:tcPr/>
                </a:tc>
                <a:extLst>
                  <a:ext uri="{0D108BD9-81ED-4DB2-BD59-A6C34878D82A}">
                    <a16:rowId xmlns:a16="http://schemas.microsoft.com/office/drawing/2014/main" val="10002"/>
                  </a:ext>
                </a:extLst>
              </a:tr>
              <a:tr h="518207">
                <a:tc>
                  <a:txBody>
                    <a:bodyPr/>
                    <a:lstStyle/>
                    <a:p>
                      <a:pPr>
                        <a:lnSpc>
                          <a:spcPct val="150000"/>
                        </a:lnSpc>
                      </a:pPr>
                      <a:r>
                        <a:rPr lang="en-US" sz="2000" dirty="0" smtClean="0"/>
                        <a:t>-a</a:t>
                      </a:r>
                      <a:endParaRPr lang="en-US" sz="2000" dirty="0"/>
                    </a:p>
                  </a:txBody>
                  <a:tcPr/>
                </a:tc>
                <a:tc>
                  <a:txBody>
                    <a:bodyPr/>
                    <a:lstStyle/>
                    <a:p>
                      <a:pPr>
                        <a:lnSpc>
                          <a:spcPct val="150000"/>
                        </a:lnSpc>
                      </a:pPr>
                      <a:r>
                        <a:rPr lang="en-US" sz="2000" dirty="0" smtClean="0"/>
                        <a:t>Show all file including hidden</a:t>
                      </a:r>
                      <a:r>
                        <a:rPr lang="en-US" sz="2000" baseline="0" dirty="0" smtClean="0"/>
                        <a:t> files</a:t>
                      </a:r>
                      <a:endParaRPr lang="en-US" sz="2000" dirty="0"/>
                    </a:p>
                  </a:txBody>
                  <a:tcPr/>
                </a:tc>
                <a:extLst>
                  <a:ext uri="{0D108BD9-81ED-4DB2-BD59-A6C34878D82A}">
                    <a16:rowId xmlns:a16="http://schemas.microsoft.com/office/drawing/2014/main" val="10003"/>
                  </a:ext>
                </a:extLst>
              </a:tr>
              <a:tr h="518207">
                <a:tc>
                  <a:txBody>
                    <a:bodyPr/>
                    <a:lstStyle/>
                    <a:p>
                      <a:pPr>
                        <a:lnSpc>
                          <a:spcPct val="150000"/>
                        </a:lnSpc>
                      </a:pPr>
                      <a:r>
                        <a:rPr lang="en-US" sz="2000" dirty="0" smtClean="0"/>
                        <a:t>-r</a:t>
                      </a:r>
                      <a:endParaRPr lang="en-US" sz="2000" dirty="0"/>
                    </a:p>
                  </a:txBody>
                  <a:tcPr/>
                </a:tc>
                <a:tc>
                  <a:txBody>
                    <a:bodyPr/>
                    <a:lstStyle/>
                    <a:p>
                      <a:pPr>
                        <a:lnSpc>
                          <a:spcPct val="150000"/>
                        </a:lnSpc>
                      </a:pPr>
                      <a:r>
                        <a:rPr lang="en-US" sz="2000" dirty="0" smtClean="0"/>
                        <a:t>Sorts file in reverse order ( ASCII collating sequence )</a:t>
                      </a:r>
                      <a:endParaRPr lang="en-US" sz="2000" dirty="0"/>
                    </a:p>
                  </a:txBody>
                  <a:tcPr/>
                </a:tc>
                <a:extLst>
                  <a:ext uri="{0D108BD9-81ED-4DB2-BD59-A6C34878D82A}">
                    <a16:rowId xmlns:a16="http://schemas.microsoft.com/office/drawing/2014/main" val="10004"/>
                  </a:ext>
                </a:extLst>
              </a:tr>
              <a:tr h="518207">
                <a:tc>
                  <a:txBody>
                    <a:bodyPr/>
                    <a:lstStyle/>
                    <a:p>
                      <a:pPr>
                        <a:lnSpc>
                          <a:spcPct val="150000"/>
                        </a:lnSpc>
                      </a:pPr>
                      <a:r>
                        <a:rPr lang="en-US" sz="2000" dirty="0" smtClean="0"/>
                        <a:t>-R</a:t>
                      </a:r>
                      <a:endParaRPr lang="en-US" sz="2000" dirty="0"/>
                    </a:p>
                  </a:txBody>
                  <a:tcPr/>
                </a:tc>
                <a:tc>
                  <a:txBody>
                    <a:bodyPr/>
                    <a:lstStyle/>
                    <a:p>
                      <a:pPr>
                        <a:lnSpc>
                          <a:spcPct val="150000"/>
                        </a:lnSpc>
                      </a:pPr>
                      <a:r>
                        <a:rPr lang="en-US" sz="2000" dirty="0" smtClean="0"/>
                        <a:t>Recursive listing of all files in current directory.</a:t>
                      </a:r>
                      <a:endParaRPr lang="en-US" sz="2000" dirty="0"/>
                    </a:p>
                  </a:txBody>
                  <a:tcPr/>
                </a:tc>
                <a:extLst>
                  <a:ext uri="{0D108BD9-81ED-4DB2-BD59-A6C34878D82A}">
                    <a16:rowId xmlns:a16="http://schemas.microsoft.com/office/drawing/2014/main" val="10005"/>
                  </a:ext>
                </a:extLst>
              </a:tr>
              <a:tr h="518207">
                <a:tc>
                  <a:txBody>
                    <a:bodyPr/>
                    <a:lstStyle/>
                    <a:p>
                      <a:pPr>
                        <a:lnSpc>
                          <a:spcPct val="150000"/>
                        </a:lnSpc>
                      </a:pPr>
                      <a:r>
                        <a:rPr lang="en-US" sz="2000" dirty="0" smtClean="0"/>
                        <a:t>-t</a:t>
                      </a:r>
                      <a:endParaRPr lang="en-US" sz="2000" dirty="0"/>
                    </a:p>
                  </a:txBody>
                  <a:tcPr/>
                </a:tc>
                <a:tc>
                  <a:txBody>
                    <a:bodyPr/>
                    <a:lstStyle/>
                    <a:p>
                      <a:pPr>
                        <a:lnSpc>
                          <a:spcPct val="150000"/>
                        </a:lnSpc>
                      </a:pPr>
                      <a:r>
                        <a:rPr lang="en-US" sz="2000" dirty="0" smtClean="0"/>
                        <a:t>Sort files by modification</a:t>
                      </a:r>
                      <a:r>
                        <a:rPr lang="en-US" sz="2000" baseline="0" dirty="0" smtClean="0"/>
                        <a:t> time.</a:t>
                      </a:r>
                      <a:endParaRPr lang="en-US" sz="2000" dirty="0"/>
                    </a:p>
                  </a:txBody>
                  <a:tcPr/>
                </a:tc>
                <a:extLst>
                  <a:ext uri="{0D108BD9-81ED-4DB2-BD59-A6C34878D82A}">
                    <a16:rowId xmlns:a16="http://schemas.microsoft.com/office/drawing/2014/main" val="10006"/>
                  </a:ext>
                </a:extLst>
              </a:tr>
              <a:tr h="518207">
                <a:tc>
                  <a:txBody>
                    <a:bodyPr/>
                    <a:lstStyle/>
                    <a:p>
                      <a:pPr>
                        <a:lnSpc>
                          <a:spcPct val="150000"/>
                        </a:lnSpc>
                      </a:pPr>
                      <a:r>
                        <a:rPr lang="en-US" sz="2000" dirty="0" smtClean="0"/>
                        <a:t>-l</a:t>
                      </a:r>
                      <a:endParaRPr lang="en-US" sz="2000" dirty="0"/>
                    </a:p>
                  </a:txBody>
                  <a:tcPr/>
                </a:tc>
                <a:tc>
                  <a:txBody>
                    <a:bodyPr/>
                    <a:lstStyle/>
                    <a:p>
                      <a:pPr>
                        <a:lnSpc>
                          <a:spcPct val="150000"/>
                        </a:lnSpc>
                      </a:pPr>
                      <a:r>
                        <a:rPr lang="en-US" sz="2000" dirty="0" smtClean="0"/>
                        <a:t>Long listing showing</a:t>
                      </a:r>
                      <a:r>
                        <a:rPr lang="en-US" sz="2000" baseline="0" dirty="0" smtClean="0"/>
                        <a:t> seven attributes of a file.</a:t>
                      </a:r>
                      <a:endParaRPr lang="en-US" sz="2000" dirty="0"/>
                    </a:p>
                  </a:txBody>
                  <a:tcPr/>
                </a:tc>
                <a:extLst>
                  <a:ext uri="{0D108BD9-81ED-4DB2-BD59-A6C34878D82A}">
                    <a16:rowId xmlns:a16="http://schemas.microsoft.com/office/drawing/2014/main" val="10007"/>
                  </a:ext>
                </a:extLst>
              </a:tr>
              <a:tr h="518207">
                <a:tc>
                  <a:txBody>
                    <a:bodyPr/>
                    <a:lstStyle/>
                    <a:p>
                      <a:pPr>
                        <a:lnSpc>
                          <a:spcPct val="150000"/>
                        </a:lnSpc>
                      </a:pPr>
                      <a:r>
                        <a:rPr lang="en-US" sz="2000" dirty="0" smtClean="0"/>
                        <a:t>-u</a:t>
                      </a:r>
                      <a:endParaRPr lang="en-US" sz="2000" dirty="0"/>
                    </a:p>
                  </a:txBody>
                  <a:tcPr/>
                </a:tc>
                <a:tc>
                  <a:txBody>
                    <a:bodyPr/>
                    <a:lstStyle/>
                    <a:p>
                      <a:pPr>
                        <a:lnSpc>
                          <a:spcPct val="150000"/>
                        </a:lnSpc>
                      </a:pPr>
                      <a:r>
                        <a:rPr lang="en-US" sz="2000" dirty="0" smtClean="0"/>
                        <a:t>Sort files</a:t>
                      </a:r>
                      <a:r>
                        <a:rPr lang="en-US" sz="2000" baseline="0" dirty="0" smtClean="0"/>
                        <a:t> by access time.</a:t>
                      </a:r>
                      <a:endParaRPr lang="en-US" sz="2000" dirty="0"/>
                    </a:p>
                  </a:txBody>
                  <a:tcPr/>
                </a:tc>
                <a:extLst>
                  <a:ext uri="{0D108BD9-81ED-4DB2-BD59-A6C34878D82A}">
                    <a16:rowId xmlns:a16="http://schemas.microsoft.com/office/drawing/2014/main" val="10008"/>
                  </a:ext>
                </a:extLst>
              </a:tr>
              <a:tr h="518207">
                <a:tc>
                  <a:txBody>
                    <a:bodyPr/>
                    <a:lstStyle/>
                    <a:p>
                      <a:pPr>
                        <a:lnSpc>
                          <a:spcPct val="150000"/>
                        </a:lnSpc>
                      </a:pPr>
                      <a:r>
                        <a:rPr lang="en-US" sz="2000" dirty="0" smtClean="0"/>
                        <a:t>-</a:t>
                      </a:r>
                      <a:r>
                        <a:rPr lang="en-US" sz="2000" dirty="0" err="1" smtClean="0"/>
                        <a:t>i</a:t>
                      </a:r>
                      <a:endParaRPr lang="en-US" sz="2000" dirty="0"/>
                    </a:p>
                  </a:txBody>
                  <a:tcPr/>
                </a:tc>
                <a:tc>
                  <a:txBody>
                    <a:bodyPr/>
                    <a:lstStyle/>
                    <a:p>
                      <a:pPr>
                        <a:lnSpc>
                          <a:spcPct val="150000"/>
                        </a:lnSpc>
                      </a:pPr>
                      <a:r>
                        <a:rPr lang="en-US" sz="2000" dirty="0" smtClean="0"/>
                        <a:t>Show </a:t>
                      </a:r>
                      <a:r>
                        <a:rPr lang="en-US" sz="2000" dirty="0" err="1" smtClean="0"/>
                        <a:t>inode</a:t>
                      </a:r>
                      <a:r>
                        <a:rPr lang="en-US" sz="2000" dirty="0" smtClean="0"/>
                        <a:t> number of file.</a:t>
                      </a:r>
                      <a:endParaRPr lang="en-US" sz="2000" dirty="0"/>
                    </a:p>
                  </a:txBody>
                  <a:tcPr/>
                </a:tc>
                <a:extLst>
                  <a:ext uri="{0D108BD9-81ED-4DB2-BD59-A6C34878D82A}">
                    <a16:rowId xmlns:a16="http://schemas.microsoft.com/office/drawing/2014/main" val="10009"/>
                  </a:ext>
                </a:extLst>
              </a:tr>
              <a:tr h="518207">
                <a:tc>
                  <a:txBody>
                    <a:bodyPr/>
                    <a:lstStyle/>
                    <a:p>
                      <a:pPr>
                        <a:lnSpc>
                          <a:spcPct val="150000"/>
                        </a:lnSpc>
                      </a:pPr>
                      <a:r>
                        <a:rPr lang="en-CA" sz="2000" dirty="0" smtClean="0"/>
                        <a:t>-S</a:t>
                      </a:r>
                      <a:endParaRPr lang="en-US" sz="2000" dirty="0"/>
                    </a:p>
                  </a:txBody>
                  <a:tcPr/>
                </a:tc>
                <a:tc>
                  <a:txBody>
                    <a:bodyPr/>
                    <a:lstStyle/>
                    <a:p>
                      <a:pPr>
                        <a:lnSpc>
                          <a:spcPct val="150000"/>
                        </a:lnSpc>
                      </a:pPr>
                      <a:r>
                        <a:rPr lang="en-CA" sz="2000" dirty="0" smtClean="0"/>
                        <a:t>Sort file by file size.</a:t>
                      </a:r>
                      <a:endParaRPr lang="en-US" sz="2000"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2595585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7459" y="651809"/>
            <a:ext cx="7620000" cy="502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19203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8945" y="0"/>
            <a:ext cx="3330995" cy="588723"/>
          </a:xfrm>
        </p:spPr>
        <p:txBody>
          <a:bodyPr>
            <a:normAutofit fontScale="90000"/>
          </a:bodyPr>
          <a:lstStyle/>
          <a:p>
            <a:r>
              <a:rPr lang="en-US" b="1" dirty="0" err="1" smtClean="0">
                <a:solidFill>
                  <a:srgbClr val="C00000"/>
                </a:solidFill>
              </a:rPr>
              <a:t>ls</a:t>
            </a:r>
            <a:r>
              <a:rPr lang="en-US" b="1" dirty="0" smtClean="0">
                <a:solidFill>
                  <a:srgbClr val="C00000"/>
                </a:solidFill>
              </a:rPr>
              <a:t> Command</a:t>
            </a:r>
            <a:endParaRPr lang="en-US" b="1" dirty="0">
              <a:solidFill>
                <a:srgbClr val="C00000"/>
              </a:solidFill>
            </a:endParaRPr>
          </a:p>
        </p:txBody>
      </p:sp>
      <p:sp>
        <p:nvSpPr>
          <p:cNvPr id="3" name="Content Placeholder 2"/>
          <p:cNvSpPr>
            <a:spLocks noGrp="1"/>
          </p:cNvSpPr>
          <p:nvPr>
            <p:ph idx="1"/>
          </p:nvPr>
        </p:nvSpPr>
        <p:spPr>
          <a:xfrm>
            <a:off x="414287" y="588723"/>
            <a:ext cx="11009450" cy="5618075"/>
          </a:xfrm>
        </p:spPr>
        <p:txBody>
          <a:bodyPr>
            <a:noAutofit/>
          </a:bodyPr>
          <a:lstStyle/>
          <a:p>
            <a:pPr>
              <a:lnSpc>
                <a:spcPct val="150000"/>
              </a:lnSpc>
            </a:pPr>
            <a:r>
              <a:rPr lang="en-CA" sz="2000" dirty="0" smtClean="0">
                <a:solidFill>
                  <a:schemeClr val="tx1"/>
                </a:solidFill>
              </a:rPr>
              <a:t>For Example visit following website</a:t>
            </a:r>
          </a:p>
          <a:p>
            <a:pPr>
              <a:lnSpc>
                <a:spcPct val="150000"/>
              </a:lnSpc>
            </a:pPr>
            <a:r>
              <a:rPr lang="en-CA" sz="2000" dirty="0">
                <a:solidFill>
                  <a:schemeClr val="tx1"/>
                </a:solidFill>
                <a:hlinkClick r:id="rId2"/>
              </a:rPr>
              <a:t>http://www.tecmint.com/15-basic-ls-command-examples-in-linux</a:t>
            </a:r>
            <a:r>
              <a:rPr lang="en-CA" sz="2000" dirty="0" smtClean="0">
                <a:solidFill>
                  <a:schemeClr val="tx1"/>
                </a:solidFill>
                <a:hlinkClick r:id="rId2"/>
              </a:rPr>
              <a:t>/</a:t>
            </a:r>
            <a:endParaRPr lang="en-CA" sz="2000" dirty="0" smtClean="0">
              <a:solidFill>
                <a:schemeClr val="tx1"/>
              </a:solidFill>
            </a:endParaRPr>
          </a:p>
          <a:p>
            <a:pPr>
              <a:lnSpc>
                <a:spcPct val="150000"/>
              </a:lnSpc>
            </a:pPr>
            <a:r>
              <a:rPr lang="en-CA" sz="2000" dirty="0">
                <a:solidFill>
                  <a:schemeClr val="tx1"/>
                </a:solidFill>
                <a:hlinkClick r:id="rId3"/>
              </a:rPr>
              <a:t>http://www.thegeekstuff.com/2009/07/linux-ls-command-examples</a:t>
            </a:r>
            <a:r>
              <a:rPr lang="en-CA" sz="2000" dirty="0" smtClean="0">
                <a:solidFill>
                  <a:schemeClr val="tx1"/>
                </a:solidFill>
                <a:hlinkClick r:id="rId3"/>
              </a:rPr>
              <a:t>/</a:t>
            </a:r>
            <a:endParaRPr lang="en-CA" sz="2000" dirty="0" smtClean="0">
              <a:solidFill>
                <a:schemeClr val="tx1"/>
              </a:solidFill>
            </a:endParaRPr>
          </a:p>
          <a:p>
            <a:pPr>
              <a:lnSpc>
                <a:spcPct val="150000"/>
              </a:lnSpc>
            </a:pPr>
            <a:endParaRPr lang="en-CA" sz="2000" dirty="0" smtClean="0">
              <a:solidFill>
                <a:schemeClr val="tx1"/>
              </a:solidFill>
            </a:endParaRPr>
          </a:p>
          <a:p>
            <a:pPr>
              <a:lnSpc>
                <a:spcPct val="150000"/>
              </a:lnSpc>
            </a:pPr>
            <a:endParaRPr lang="en-CA" sz="2000" dirty="0" smtClean="0">
              <a:solidFill>
                <a:schemeClr val="tx1"/>
              </a:solidFill>
            </a:endParaRPr>
          </a:p>
        </p:txBody>
      </p:sp>
    </p:spTree>
    <p:extLst>
      <p:ext uri="{BB962C8B-B14F-4D97-AF65-F5344CB8AC3E}">
        <p14:creationId xmlns:p14="http://schemas.microsoft.com/office/powerpoint/2010/main" val="31047679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8945" y="0"/>
            <a:ext cx="3330995" cy="588723"/>
          </a:xfrm>
        </p:spPr>
        <p:txBody>
          <a:bodyPr>
            <a:normAutofit fontScale="90000"/>
          </a:bodyPr>
          <a:lstStyle/>
          <a:p>
            <a:r>
              <a:rPr lang="en-US" b="1" dirty="0" err="1" smtClean="0">
                <a:solidFill>
                  <a:srgbClr val="C00000"/>
                </a:solidFill>
              </a:rPr>
              <a:t>ls</a:t>
            </a:r>
            <a:r>
              <a:rPr lang="en-US" b="1" dirty="0" smtClean="0">
                <a:solidFill>
                  <a:srgbClr val="C00000"/>
                </a:solidFill>
              </a:rPr>
              <a:t> Command</a:t>
            </a:r>
            <a:endParaRPr lang="en-US" b="1" dirty="0">
              <a:solidFill>
                <a:srgbClr val="C00000"/>
              </a:solidFill>
            </a:endParaRPr>
          </a:p>
        </p:txBody>
      </p:sp>
      <p:sp>
        <p:nvSpPr>
          <p:cNvPr id="3" name="Content Placeholder 2"/>
          <p:cNvSpPr>
            <a:spLocks noGrp="1"/>
          </p:cNvSpPr>
          <p:nvPr>
            <p:ph idx="1"/>
          </p:nvPr>
        </p:nvSpPr>
        <p:spPr>
          <a:xfrm>
            <a:off x="414287" y="588723"/>
            <a:ext cx="11009450" cy="5618075"/>
          </a:xfrm>
        </p:spPr>
        <p:txBody>
          <a:bodyPr>
            <a:noAutofit/>
          </a:bodyPr>
          <a:lstStyle/>
          <a:p>
            <a:pPr>
              <a:lnSpc>
                <a:spcPct val="150000"/>
              </a:lnSpc>
            </a:pPr>
            <a:r>
              <a:rPr lang="en-CA" sz="2000" dirty="0" smtClean="0">
                <a:solidFill>
                  <a:srgbClr val="FF0000"/>
                </a:solidFill>
              </a:rPr>
              <a:t>Example 1:</a:t>
            </a:r>
            <a:r>
              <a:rPr lang="en-CA" sz="2000" dirty="0" smtClean="0">
                <a:solidFill>
                  <a:schemeClr val="tx1"/>
                </a:solidFill>
              </a:rPr>
              <a:t> </a:t>
            </a:r>
            <a:r>
              <a:rPr lang="en-CA" sz="2000" dirty="0">
                <a:solidFill>
                  <a:schemeClr val="tx1"/>
                </a:solidFill>
              </a:rPr>
              <a:t>List Files using </a:t>
            </a:r>
            <a:r>
              <a:rPr lang="en-CA" sz="2000" dirty="0" err="1">
                <a:solidFill>
                  <a:schemeClr val="tx1"/>
                </a:solidFill>
              </a:rPr>
              <a:t>ls</a:t>
            </a:r>
            <a:r>
              <a:rPr lang="en-CA" sz="2000" dirty="0">
                <a:solidFill>
                  <a:schemeClr val="tx1"/>
                </a:solidFill>
              </a:rPr>
              <a:t> with no option</a:t>
            </a:r>
          </a:p>
          <a:p>
            <a:pPr>
              <a:lnSpc>
                <a:spcPct val="150000"/>
              </a:lnSpc>
            </a:pPr>
            <a:r>
              <a:rPr lang="en-CA" sz="2000" dirty="0" err="1" smtClean="0">
                <a:solidFill>
                  <a:schemeClr val="tx1"/>
                </a:solidFill>
              </a:rPr>
              <a:t>ls</a:t>
            </a:r>
            <a:r>
              <a:rPr lang="en-CA" sz="2000" dirty="0" smtClean="0">
                <a:solidFill>
                  <a:schemeClr val="tx1"/>
                </a:solidFill>
              </a:rPr>
              <a:t> </a:t>
            </a:r>
            <a:r>
              <a:rPr lang="en-CA" sz="2000" dirty="0">
                <a:solidFill>
                  <a:schemeClr val="tx1"/>
                </a:solidFill>
              </a:rPr>
              <a:t>with no option list files and directories in bare format where we won’t be able to view details like file types, size, modified date and time, permission and links etc.</a:t>
            </a:r>
          </a:p>
          <a:p>
            <a:pPr marL="0" indent="0">
              <a:lnSpc>
                <a:spcPct val="150000"/>
              </a:lnSpc>
              <a:buNone/>
            </a:pPr>
            <a:r>
              <a:rPr lang="en-CA" sz="2000" dirty="0" smtClean="0">
                <a:solidFill>
                  <a:schemeClr val="tx1"/>
                </a:solidFill>
              </a:rPr>
              <a:t>	</a:t>
            </a:r>
            <a:r>
              <a:rPr lang="en-CA" sz="2000" dirty="0" smtClean="0">
                <a:solidFill>
                  <a:srgbClr val="7030A0"/>
                </a:solidFill>
              </a:rPr>
              <a:t>$ </a:t>
            </a:r>
            <a:r>
              <a:rPr lang="en-CA" sz="2000" dirty="0" err="1">
                <a:solidFill>
                  <a:srgbClr val="7030A0"/>
                </a:solidFill>
              </a:rPr>
              <a:t>ls</a:t>
            </a:r>
            <a:endParaRPr lang="en-CA" sz="2000" dirty="0">
              <a:solidFill>
                <a:srgbClr val="7030A0"/>
              </a:solidFill>
            </a:endParaRPr>
          </a:p>
          <a:p>
            <a:pPr marL="0" indent="0">
              <a:lnSpc>
                <a:spcPct val="150000"/>
              </a:lnSpc>
              <a:buNone/>
            </a:pPr>
            <a:r>
              <a:rPr lang="en-CA" sz="2000" dirty="0" smtClean="0">
                <a:solidFill>
                  <a:srgbClr val="7030A0"/>
                </a:solidFill>
              </a:rPr>
              <a:t>	0001.pcap    </a:t>
            </a:r>
            <a:r>
              <a:rPr lang="en-CA" sz="2000" dirty="0">
                <a:solidFill>
                  <a:srgbClr val="7030A0"/>
                </a:solidFill>
              </a:rPr>
              <a:t>Desktop    Downloads         index.html   </a:t>
            </a:r>
            <a:r>
              <a:rPr lang="en-CA" sz="2000" dirty="0" err="1">
                <a:solidFill>
                  <a:srgbClr val="7030A0"/>
                </a:solidFill>
              </a:rPr>
              <a:t>install.log.syslog</a:t>
            </a:r>
            <a:r>
              <a:rPr lang="en-CA" sz="2000" dirty="0">
                <a:solidFill>
                  <a:srgbClr val="7030A0"/>
                </a:solidFill>
              </a:rPr>
              <a:t>  Pictures  </a:t>
            </a:r>
            <a:r>
              <a:rPr lang="en-CA" sz="2000" dirty="0" smtClean="0">
                <a:solidFill>
                  <a:srgbClr val="7030A0"/>
                </a:solidFill>
              </a:rPr>
              <a:t>	Templates</a:t>
            </a:r>
            <a:endParaRPr lang="en-CA" sz="2000" dirty="0">
              <a:solidFill>
                <a:srgbClr val="7030A0"/>
              </a:solidFill>
            </a:endParaRPr>
          </a:p>
          <a:p>
            <a:pPr marL="0" indent="0">
              <a:lnSpc>
                <a:spcPct val="150000"/>
              </a:lnSpc>
              <a:buNone/>
            </a:pPr>
            <a:r>
              <a:rPr lang="en-CA" sz="2000" dirty="0" smtClean="0">
                <a:solidFill>
                  <a:srgbClr val="7030A0"/>
                </a:solidFill>
              </a:rPr>
              <a:t>	anaconda-</a:t>
            </a:r>
            <a:r>
              <a:rPr lang="en-CA" sz="2000" dirty="0" err="1" smtClean="0">
                <a:solidFill>
                  <a:srgbClr val="7030A0"/>
                </a:solidFill>
              </a:rPr>
              <a:t>ks.cfg</a:t>
            </a:r>
            <a:r>
              <a:rPr lang="en-CA" sz="2000" dirty="0" smtClean="0">
                <a:solidFill>
                  <a:srgbClr val="7030A0"/>
                </a:solidFill>
              </a:rPr>
              <a:t>  </a:t>
            </a:r>
            <a:r>
              <a:rPr lang="en-CA" sz="2000" dirty="0">
                <a:solidFill>
                  <a:srgbClr val="7030A0"/>
                </a:solidFill>
              </a:rPr>
              <a:t>Documents  </a:t>
            </a:r>
            <a:r>
              <a:rPr lang="en-CA" sz="2000" dirty="0" err="1">
                <a:solidFill>
                  <a:srgbClr val="7030A0"/>
                </a:solidFill>
              </a:rPr>
              <a:t>fbcmd_update.php</a:t>
            </a:r>
            <a:r>
              <a:rPr lang="en-CA" sz="2000" dirty="0">
                <a:solidFill>
                  <a:srgbClr val="7030A0"/>
                </a:solidFill>
              </a:rPr>
              <a:t>  install.log  Music  </a:t>
            </a:r>
            <a:r>
              <a:rPr lang="en-CA" sz="2000" dirty="0" smtClean="0">
                <a:solidFill>
                  <a:srgbClr val="7030A0"/>
                </a:solidFill>
              </a:rPr>
              <a:t>  </a:t>
            </a:r>
            <a:r>
              <a:rPr lang="en-CA" sz="2000" dirty="0">
                <a:solidFill>
                  <a:srgbClr val="7030A0"/>
                </a:solidFill>
              </a:rPr>
              <a:t>Public    </a:t>
            </a:r>
            <a:r>
              <a:rPr lang="en-CA" sz="2000" dirty="0" smtClean="0">
                <a:solidFill>
                  <a:srgbClr val="7030A0"/>
                </a:solidFill>
              </a:rPr>
              <a:t>	Videos</a:t>
            </a:r>
          </a:p>
          <a:p>
            <a:pPr>
              <a:lnSpc>
                <a:spcPct val="150000"/>
              </a:lnSpc>
            </a:pPr>
            <a:endParaRPr lang="en-CA" sz="2000" dirty="0" smtClean="0">
              <a:solidFill>
                <a:schemeClr val="tx1"/>
              </a:solidFill>
            </a:endParaRPr>
          </a:p>
        </p:txBody>
      </p:sp>
    </p:spTree>
    <p:extLst>
      <p:ext uri="{BB962C8B-B14F-4D97-AF65-F5344CB8AC3E}">
        <p14:creationId xmlns:p14="http://schemas.microsoft.com/office/powerpoint/2010/main" val="31189819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8945" y="0"/>
            <a:ext cx="3330995" cy="588723"/>
          </a:xfrm>
        </p:spPr>
        <p:txBody>
          <a:bodyPr>
            <a:normAutofit fontScale="90000"/>
          </a:bodyPr>
          <a:lstStyle/>
          <a:p>
            <a:r>
              <a:rPr lang="en-US" b="1" dirty="0" err="1" smtClean="0">
                <a:solidFill>
                  <a:srgbClr val="C00000"/>
                </a:solidFill>
              </a:rPr>
              <a:t>ls</a:t>
            </a:r>
            <a:r>
              <a:rPr lang="en-US" b="1" dirty="0" smtClean="0">
                <a:solidFill>
                  <a:srgbClr val="C00000"/>
                </a:solidFill>
              </a:rPr>
              <a:t> Command</a:t>
            </a:r>
            <a:endParaRPr lang="en-US" b="1" dirty="0">
              <a:solidFill>
                <a:srgbClr val="C00000"/>
              </a:solidFill>
            </a:endParaRPr>
          </a:p>
        </p:txBody>
      </p:sp>
      <p:sp>
        <p:nvSpPr>
          <p:cNvPr id="3" name="Content Placeholder 2"/>
          <p:cNvSpPr>
            <a:spLocks noGrp="1"/>
          </p:cNvSpPr>
          <p:nvPr>
            <p:ph idx="1"/>
          </p:nvPr>
        </p:nvSpPr>
        <p:spPr>
          <a:xfrm>
            <a:off x="414287" y="588723"/>
            <a:ext cx="11009450" cy="5618075"/>
          </a:xfrm>
        </p:spPr>
        <p:txBody>
          <a:bodyPr>
            <a:noAutofit/>
          </a:bodyPr>
          <a:lstStyle/>
          <a:p>
            <a:pPr marL="0" indent="0">
              <a:lnSpc>
                <a:spcPct val="150000"/>
              </a:lnSpc>
              <a:buNone/>
            </a:pPr>
            <a:r>
              <a:rPr lang="en-CA" sz="2000" dirty="0" smtClean="0">
                <a:solidFill>
                  <a:srgbClr val="FF0000"/>
                </a:solidFill>
              </a:rPr>
              <a:t>Long listing (-l)</a:t>
            </a:r>
          </a:p>
          <a:p>
            <a:pPr>
              <a:lnSpc>
                <a:spcPct val="150000"/>
              </a:lnSpc>
            </a:pPr>
            <a:r>
              <a:rPr lang="en-CA" sz="2000" dirty="0" smtClean="0">
                <a:solidFill>
                  <a:srgbClr val="FF0000"/>
                </a:solidFill>
              </a:rPr>
              <a:t>Example </a:t>
            </a:r>
            <a:r>
              <a:rPr lang="en-CA" sz="2000" dirty="0">
                <a:solidFill>
                  <a:srgbClr val="FF0000"/>
                </a:solidFill>
              </a:rPr>
              <a:t>2:</a:t>
            </a:r>
            <a:r>
              <a:rPr lang="en-CA" sz="2000" dirty="0">
                <a:solidFill>
                  <a:schemeClr val="tx1"/>
                </a:solidFill>
              </a:rPr>
              <a:t>List Files With option –l</a:t>
            </a:r>
          </a:p>
          <a:p>
            <a:pPr>
              <a:lnSpc>
                <a:spcPct val="150000"/>
              </a:lnSpc>
            </a:pPr>
            <a:r>
              <a:rPr lang="en-CA" sz="2000" dirty="0" smtClean="0">
                <a:solidFill>
                  <a:schemeClr val="tx1"/>
                </a:solidFill>
              </a:rPr>
              <a:t>Here</a:t>
            </a:r>
            <a:r>
              <a:rPr lang="en-CA" sz="2000" dirty="0">
                <a:solidFill>
                  <a:schemeClr val="tx1"/>
                </a:solidFill>
              </a:rPr>
              <a:t>, </a:t>
            </a:r>
            <a:r>
              <a:rPr lang="en-CA" sz="2000" dirty="0" err="1">
                <a:solidFill>
                  <a:schemeClr val="tx1"/>
                </a:solidFill>
              </a:rPr>
              <a:t>ls</a:t>
            </a:r>
            <a:r>
              <a:rPr lang="en-CA" sz="2000" dirty="0">
                <a:solidFill>
                  <a:schemeClr val="tx1"/>
                </a:solidFill>
              </a:rPr>
              <a:t> -l (-l is character not one) shows file or directory, size, modified date and time, file or folder name and owner of file and it’s permission.</a:t>
            </a:r>
          </a:p>
          <a:p>
            <a:pPr marL="0" indent="0">
              <a:lnSpc>
                <a:spcPct val="150000"/>
              </a:lnSpc>
              <a:buNone/>
            </a:pPr>
            <a:r>
              <a:rPr lang="en-CA" sz="2000" dirty="0" smtClean="0">
                <a:solidFill>
                  <a:schemeClr val="tx1"/>
                </a:solidFill>
              </a:rPr>
              <a:t>	</a:t>
            </a:r>
            <a:r>
              <a:rPr lang="en-CA" sz="2000" dirty="0" smtClean="0">
                <a:solidFill>
                  <a:srgbClr val="7030A0"/>
                </a:solidFill>
              </a:rPr>
              <a:t>$ </a:t>
            </a:r>
            <a:r>
              <a:rPr lang="en-CA" sz="2000" dirty="0" err="1">
                <a:solidFill>
                  <a:srgbClr val="7030A0"/>
                </a:solidFill>
              </a:rPr>
              <a:t>ls</a:t>
            </a:r>
            <a:r>
              <a:rPr lang="en-CA" sz="2000" dirty="0">
                <a:solidFill>
                  <a:srgbClr val="7030A0"/>
                </a:solidFill>
              </a:rPr>
              <a:t> -l</a:t>
            </a:r>
          </a:p>
          <a:p>
            <a:pPr marL="0" indent="0">
              <a:lnSpc>
                <a:spcPct val="150000"/>
              </a:lnSpc>
              <a:buNone/>
            </a:pPr>
            <a:r>
              <a:rPr lang="en-CA" sz="2000" dirty="0" smtClean="0">
                <a:solidFill>
                  <a:srgbClr val="7030A0"/>
                </a:solidFill>
              </a:rPr>
              <a:t>	total </a:t>
            </a:r>
            <a:r>
              <a:rPr lang="en-CA" sz="2000" dirty="0">
                <a:solidFill>
                  <a:srgbClr val="7030A0"/>
                </a:solidFill>
              </a:rPr>
              <a:t>5</a:t>
            </a:r>
          </a:p>
          <a:p>
            <a:pPr marL="0" indent="0">
              <a:lnSpc>
                <a:spcPct val="150000"/>
              </a:lnSpc>
              <a:buNone/>
            </a:pPr>
            <a:r>
              <a:rPr lang="en-CA" sz="2000" dirty="0" smtClean="0">
                <a:solidFill>
                  <a:srgbClr val="7030A0"/>
                </a:solidFill>
              </a:rPr>
              <a:t>	-</a:t>
            </a:r>
            <a:r>
              <a:rPr lang="en-CA" sz="2000" dirty="0" err="1" smtClean="0">
                <a:solidFill>
                  <a:srgbClr val="7030A0"/>
                </a:solidFill>
              </a:rPr>
              <a:t>rw</a:t>
            </a:r>
            <a:r>
              <a:rPr lang="en-CA" sz="2000" dirty="0" smtClean="0">
                <a:solidFill>
                  <a:srgbClr val="7030A0"/>
                </a:solidFill>
              </a:rPr>
              <a:t>-r-</a:t>
            </a:r>
            <a:r>
              <a:rPr lang="en-CA" sz="2000" dirty="0">
                <a:solidFill>
                  <a:srgbClr val="7030A0"/>
                </a:solidFill>
              </a:rPr>
              <a:t>-r--. 1 root </a:t>
            </a:r>
            <a:r>
              <a:rPr lang="en-CA" sz="2000" dirty="0" err="1">
                <a:solidFill>
                  <a:srgbClr val="7030A0"/>
                </a:solidFill>
              </a:rPr>
              <a:t>root</a:t>
            </a:r>
            <a:r>
              <a:rPr lang="en-CA" sz="2000" dirty="0">
                <a:solidFill>
                  <a:srgbClr val="7030A0"/>
                </a:solidFill>
              </a:rPr>
              <a:t>   683 Aug 19 09:59 0001.pcap</a:t>
            </a:r>
          </a:p>
          <a:p>
            <a:pPr marL="0" indent="0">
              <a:lnSpc>
                <a:spcPct val="150000"/>
              </a:lnSpc>
              <a:buNone/>
            </a:pPr>
            <a:r>
              <a:rPr lang="en-CA" sz="2000" dirty="0" smtClean="0">
                <a:solidFill>
                  <a:srgbClr val="7030A0"/>
                </a:solidFill>
              </a:rPr>
              <a:t>	-</a:t>
            </a:r>
            <a:r>
              <a:rPr lang="en-CA" sz="2000" dirty="0" err="1">
                <a:solidFill>
                  <a:srgbClr val="7030A0"/>
                </a:solidFill>
              </a:rPr>
              <a:t>rw</a:t>
            </a:r>
            <a:r>
              <a:rPr lang="en-CA" sz="2000" dirty="0">
                <a:solidFill>
                  <a:srgbClr val="7030A0"/>
                </a:solidFill>
              </a:rPr>
              <a:t>-------. 1 root </a:t>
            </a:r>
            <a:r>
              <a:rPr lang="en-CA" sz="2000" dirty="0" err="1">
                <a:solidFill>
                  <a:srgbClr val="7030A0"/>
                </a:solidFill>
              </a:rPr>
              <a:t>root</a:t>
            </a:r>
            <a:r>
              <a:rPr lang="en-CA" sz="2000" dirty="0">
                <a:solidFill>
                  <a:srgbClr val="7030A0"/>
                </a:solidFill>
              </a:rPr>
              <a:t>  1586 Jul 31 02:17 anaconda-</a:t>
            </a:r>
            <a:r>
              <a:rPr lang="en-CA" sz="2000" dirty="0" err="1">
                <a:solidFill>
                  <a:srgbClr val="7030A0"/>
                </a:solidFill>
              </a:rPr>
              <a:t>ks.cfg</a:t>
            </a:r>
            <a:endParaRPr lang="en-CA" sz="2000" dirty="0">
              <a:solidFill>
                <a:srgbClr val="7030A0"/>
              </a:solidFill>
            </a:endParaRPr>
          </a:p>
          <a:p>
            <a:pPr marL="0" indent="0">
              <a:lnSpc>
                <a:spcPct val="150000"/>
              </a:lnSpc>
              <a:buNone/>
            </a:pPr>
            <a:r>
              <a:rPr lang="en-CA" sz="2000" dirty="0" smtClean="0">
                <a:solidFill>
                  <a:srgbClr val="7030A0"/>
                </a:solidFill>
              </a:rPr>
              <a:t>	</a:t>
            </a:r>
            <a:r>
              <a:rPr lang="en-CA" sz="2000" dirty="0" err="1" smtClean="0">
                <a:solidFill>
                  <a:srgbClr val="7030A0"/>
                </a:solidFill>
              </a:rPr>
              <a:t>drwxr</a:t>
            </a:r>
            <a:r>
              <a:rPr lang="en-CA" sz="2000" dirty="0" smtClean="0">
                <a:solidFill>
                  <a:srgbClr val="7030A0"/>
                </a:solidFill>
              </a:rPr>
              <a:t>-</a:t>
            </a:r>
            <a:r>
              <a:rPr lang="en-CA" sz="2000" dirty="0" err="1" smtClean="0">
                <a:solidFill>
                  <a:srgbClr val="7030A0"/>
                </a:solidFill>
              </a:rPr>
              <a:t>xr</a:t>
            </a:r>
            <a:r>
              <a:rPr lang="en-CA" sz="2000" dirty="0" smtClean="0">
                <a:solidFill>
                  <a:srgbClr val="7030A0"/>
                </a:solidFill>
              </a:rPr>
              <a:t>-x</a:t>
            </a:r>
            <a:r>
              <a:rPr lang="en-CA" sz="2000" dirty="0">
                <a:solidFill>
                  <a:srgbClr val="7030A0"/>
                </a:solidFill>
              </a:rPr>
              <a:t>. 2 root </a:t>
            </a:r>
            <a:r>
              <a:rPr lang="en-CA" sz="2000" dirty="0" err="1">
                <a:solidFill>
                  <a:srgbClr val="7030A0"/>
                </a:solidFill>
              </a:rPr>
              <a:t>root</a:t>
            </a:r>
            <a:r>
              <a:rPr lang="en-CA" sz="2000" dirty="0">
                <a:solidFill>
                  <a:srgbClr val="7030A0"/>
                </a:solidFill>
              </a:rPr>
              <a:t>  4096 Jul 31 02:48 Desktop</a:t>
            </a:r>
          </a:p>
          <a:p>
            <a:pPr marL="0" indent="0">
              <a:lnSpc>
                <a:spcPct val="150000"/>
              </a:lnSpc>
              <a:buNone/>
            </a:pPr>
            <a:r>
              <a:rPr lang="en-CA" sz="2000" dirty="0" smtClean="0">
                <a:solidFill>
                  <a:srgbClr val="7030A0"/>
                </a:solidFill>
              </a:rPr>
              <a:t>	</a:t>
            </a:r>
            <a:r>
              <a:rPr lang="en-CA" sz="2000" dirty="0" err="1" smtClean="0">
                <a:solidFill>
                  <a:srgbClr val="7030A0"/>
                </a:solidFill>
              </a:rPr>
              <a:t>drwxr</a:t>
            </a:r>
            <a:r>
              <a:rPr lang="en-CA" sz="2000" dirty="0" smtClean="0">
                <a:solidFill>
                  <a:srgbClr val="7030A0"/>
                </a:solidFill>
              </a:rPr>
              <a:t>-</a:t>
            </a:r>
            <a:r>
              <a:rPr lang="en-CA" sz="2000" dirty="0" err="1" smtClean="0">
                <a:solidFill>
                  <a:srgbClr val="7030A0"/>
                </a:solidFill>
              </a:rPr>
              <a:t>xr</a:t>
            </a:r>
            <a:r>
              <a:rPr lang="en-CA" sz="2000" dirty="0" smtClean="0">
                <a:solidFill>
                  <a:srgbClr val="7030A0"/>
                </a:solidFill>
              </a:rPr>
              <a:t>-x</a:t>
            </a:r>
            <a:r>
              <a:rPr lang="en-CA" sz="2000" dirty="0">
                <a:solidFill>
                  <a:srgbClr val="7030A0"/>
                </a:solidFill>
              </a:rPr>
              <a:t>. 2 root </a:t>
            </a:r>
            <a:r>
              <a:rPr lang="en-CA" sz="2000" dirty="0" err="1">
                <a:solidFill>
                  <a:srgbClr val="7030A0"/>
                </a:solidFill>
              </a:rPr>
              <a:t>root</a:t>
            </a:r>
            <a:r>
              <a:rPr lang="en-CA" sz="2000" dirty="0">
                <a:solidFill>
                  <a:srgbClr val="7030A0"/>
                </a:solidFill>
              </a:rPr>
              <a:t>  4096 Jul 31 02:48 Documents</a:t>
            </a:r>
          </a:p>
          <a:p>
            <a:pPr marL="0" indent="0">
              <a:lnSpc>
                <a:spcPct val="150000"/>
              </a:lnSpc>
              <a:buNone/>
            </a:pPr>
            <a:r>
              <a:rPr lang="en-CA" sz="2000" dirty="0" smtClean="0">
                <a:solidFill>
                  <a:srgbClr val="7030A0"/>
                </a:solidFill>
              </a:rPr>
              <a:t>	</a:t>
            </a:r>
            <a:r>
              <a:rPr lang="en-CA" sz="2000" dirty="0" err="1" smtClean="0">
                <a:solidFill>
                  <a:srgbClr val="7030A0"/>
                </a:solidFill>
              </a:rPr>
              <a:t>drwxr</a:t>
            </a:r>
            <a:r>
              <a:rPr lang="en-CA" sz="2000" dirty="0" smtClean="0">
                <a:solidFill>
                  <a:srgbClr val="7030A0"/>
                </a:solidFill>
              </a:rPr>
              <a:t>-</a:t>
            </a:r>
            <a:r>
              <a:rPr lang="en-CA" sz="2000" dirty="0" err="1" smtClean="0">
                <a:solidFill>
                  <a:srgbClr val="7030A0"/>
                </a:solidFill>
              </a:rPr>
              <a:t>xr</a:t>
            </a:r>
            <a:r>
              <a:rPr lang="en-CA" sz="2000" dirty="0" smtClean="0">
                <a:solidFill>
                  <a:srgbClr val="7030A0"/>
                </a:solidFill>
              </a:rPr>
              <a:t>-x</a:t>
            </a:r>
            <a:r>
              <a:rPr lang="en-CA" sz="2000" dirty="0">
                <a:solidFill>
                  <a:srgbClr val="7030A0"/>
                </a:solidFill>
              </a:rPr>
              <a:t>. 4 root </a:t>
            </a:r>
            <a:r>
              <a:rPr lang="en-CA" sz="2000" dirty="0" err="1">
                <a:solidFill>
                  <a:srgbClr val="7030A0"/>
                </a:solidFill>
              </a:rPr>
              <a:t>root</a:t>
            </a:r>
            <a:r>
              <a:rPr lang="en-CA" sz="2000" dirty="0">
                <a:solidFill>
                  <a:srgbClr val="7030A0"/>
                </a:solidFill>
              </a:rPr>
              <a:t>  4096 Aug 16 02:55 </a:t>
            </a:r>
            <a:r>
              <a:rPr lang="en-CA" sz="2000" dirty="0" smtClean="0">
                <a:solidFill>
                  <a:srgbClr val="7030A0"/>
                </a:solidFill>
              </a:rPr>
              <a:t>Downloads</a:t>
            </a:r>
            <a:endParaRPr lang="en-CA" sz="2000" dirty="0">
              <a:solidFill>
                <a:srgbClr val="7030A0"/>
              </a:solidFill>
            </a:endParaRPr>
          </a:p>
        </p:txBody>
      </p:sp>
    </p:spTree>
    <p:extLst>
      <p:ext uri="{BB962C8B-B14F-4D97-AF65-F5344CB8AC3E}">
        <p14:creationId xmlns:p14="http://schemas.microsoft.com/office/powerpoint/2010/main" val="1171479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553" y="1051035"/>
            <a:ext cx="9144000"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79" name="Text Box 3"/>
          <p:cNvSpPr txBox="1">
            <a:spLocks noChangeArrowheads="1"/>
          </p:cNvSpPr>
          <p:nvPr/>
        </p:nvSpPr>
        <p:spPr bwMode="auto">
          <a:xfrm>
            <a:off x="4281489" y="55564"/>
            <a:ext cx="328429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600" b="1">
                <a:solidFill>
                  <a:srgbClr val="FF0000"/>
                </a:solidFill>
              </a:rPr>
              <a:t>Long List Option</a:t>
            </a:r>
          </a:p>
        </p:txBody>
      </p:sp>
      <p:sp>
        <p:nvSpPr>
          <p:cNvPr id="24580" name="Text Box 4"/>
          <p:cNvSpPr txBox="1">
            <a:spLocks noChangeArrowheads="1"/>
          </p:cNvSpPr>
          <p:nvPr/>
        </p:nvSpPr>
        <p:spPr bwMode="auto">
          <a:xfrm>
            <a:off x="367553" y="4343400"/>
            <a:ext cx="10632956"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dirty="0"/>
              <a:t>File types:  -     Regular file</a:t>
            </a:r>
          </a:p>
          <a:p>
            <a:pPr>
              <a:spcBef>
                <a:spcPct val="50000"/>
              </a:spcBef>
            </a:pPr>
            <a:r>
              <a:rPr lang="en-US" sz="2800" dirty="0"/>
              <a:t>                  d     Directory</a:t>
            </a:r>
          </a:p>
          <a:p>
            <a:pPr>
              <a:spcBef>
                <a:spcPct val="50000"/>
              </a:spcBef>
            </a:pPr>
            <a:r>
              <a:rPr lang="en-US" sz="2800" dirty="0"/>
              <a:t>Three sets of permissions: owner, group, and other.</a:t>
            </a:r>
          </a:p>
          <a:p>
            <a:pPr>
              <a:spcBef>
                <a:spcPct val="50000"/>
              </a:spcBef>
            </a:pPr>
            <a:r>
              <a:rPr lang="en-US" sz="2800" dirty="0"/>
              <a:t>Each set has three permissions: r, w, and x </a:t>
            </a:r>
          </a:p>
        </p:txBody>
      </p:sp>
    </p:spTree>
    <p:extLst>
      <p:ext uri="{BB962C8B-B14F-4D97-AF65-F5344CB8AC3E}">
        <p14:creationId xmlns:p14="http://schemas.microsoft.com/office/powerpoint/2010/main" val="17758325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8945" y="0"/>
            <a:ext cx="3330995" cy="588723"/>
          </a:xfrm>
        </p:spPr>
        <p:txBody>
          <a:bodyPr>
            <a:normAutofit fontScale="90000"/>
          </a:bodyPr>
          <a:lstStyle/>
          <a:p>
            <a:r>
              <a:rPr lang="en-US" b="1" dirty="0" err="1" smtClean="0">
                <a:solidFill>
                  <a:srgbClr val="C00000"/>
                </a:solidFill>
              </a:rPr>
              <a:t>ls</a:t>
            </a:r>
            <a:r>
              <a:rPr lang="en-US" b="1" dirty="0" smtClean="0">
                <a:solidFill>
                  <a:srgbClr val="C00000"/>
                </a:solidFill>
              </a:rPr>
              <a:t> Command</a:t>
            </a:r>
            <a:endParaRPr lang="en-US" b="1" dirty="0">
              <a:solidFill>
                <a:srgbClr val="C00000"/>
              </a:solidFill>
            </a:endParaRPr>
          </a:p>
        </p:txBody>
      </p:sp>
      <p:sp>
        <p:nvSpPr>
          <p:cNvPr id="3" name="Content Placeholder 2"/>
          <p:cNvSpPr>
            <a:spLocks noGrp="1"/>
          </p:cNvSpPr>
          <p:nvPr>
            <p:ph idx="1"/>
          </p:nvPr>
        </p:nvSpPr>
        <p:spPr>
          <a:xfrm>
            <a:off x="414287" y="588723"/>
            <a:ext cx="11009450" cy="5618075"/>
          </a:xfrm>
        </p:spPr>
        <p:txBody>
          <a:bodyPr>
            <a:noAutofit/>
          </a:bodyPr>
          <a:lstStyle/>
          <a:p>
            <a:pPr marL="0" indent="0">
              <a:lnSpc>
                <a:spcPct val="150000"/>
              </a:lnSpc>
              <a:buNone/>
            </a:pPr>
            <a:r>
              <a:rPr lang="en-CA" sz="2000" dirty="0" smtClean="0">
                <a:solidFill>
                  <a:srgbClr val="FF0000"/>
                </a:solidFill>
              </a:rPr>
              <a:t>Show hidden file (-a)</a:t>
            </a:r>
          </a:p>
          <a:p>
            <a:pPr>
              <a:lnSpc>
                <a:spcPct val="150000"/>
              </a:lnSpc>
            </a:pPr>
            <a:r>
              <a:rPr lang="en-CA" sz="2000" dirty="0" smtClean="0">
                <a:solidFill>
                  <a:srgbClr val="FF0000"/>
                </a:solidFill>
              </a:rPr>
              <a:t>Example 3</a:t>
            </a:r>
            <a:r>
              <a:rPr lang="en-CA" sz="2000" dirty="0">
                <a:solidFill>
                  <a:srgbClr val="FF0000"/>
                </a:solidFill>
              </a:rPr>
              <a:t>:</a:t>
            </a:r>
            <a:r>
              <a:rPr lang="en-CA" sz="2000" dirty="0">
                <a:solidFill>
                  <a:schemeClr val="tx1"/>
                </a:solidFill>
              </a:rPr>
              <a:t> View Hidden Files</a:t>
            </a:r>
          </a:p>
          <a:p>
            <a:pPr>
              <a:lnSpc>
                <a:spcPct val="150000"/>
              </a:lnSpc>
            </a:pPr>
            <a:r>
              <a:rPr lang="en-CA" sz="2000" dirty="0" smtClean="0">
                <a:solidFill>
                  <a:schemeClr val="tx1"/>
                </a:solidFill>
              </a:rPr>
              <a:t>List all files including hidden file starting with ‘.‘.</a:t>
            </a:r>
          </a:p>
          <a:p>
            <a:pPr marL="0" indent="0">
              <a:lnSpc>
                <a:spcPct val="150000"/>
              </a:lnSpc>
              <a:buNone/>
            </a:pPr>
            <a:r>
              <a:rPr lang="en-CA" sz="2000" dirty="0">
                <a:solidFill>
                  <a:schemeClr val="tx1"/>
                </a:solidFill>
              </a:rPr>
              <a:t>	</a:t>
            </a:r>
            <a:r>
              <a:rPr lang="en-CA" sz="2000" dirty="0" smtClean="0">
                <a:solidFill>
                  <a:srgbClr val="7030A0"/>
                </a:solidFill>
              </a:rPr>
              <a:t>$ </a:t>
            </a:r>
            <a:r>
              <a:rPr lang="en-CA" sz="2000" dirty="0" err="1">
                <a:solidFill>
                  <a:srgbClr val="7030A0"/>
                </a:solidFill>
              </a:rPr>
              <a:t>ls</a:t>
            </a:r>
            <a:r>
              <a:rPr lang="en-CA" sz="2000" dirty="0">
                <a:solidFill>
                  <a:srgbClr val="7030A0"/>
                </a:solidFill>
              </a:rPr>
              <a:t> -a</a:t>
            </a:r>
          </a:p>
          <a:p>
            <a:pPr marL="0" indent="0">
              <a:lnSpc>
                <a:spcPct val="150000"/>
              </a:lnSpc>
              <a:buNone/>
            </a:pPr>
            <a:r>
              <a:rPr lang="en-CA" sz="2000" dirty="0" smtClean="0">
                <a:solidFill>
                  <a:srgbClr val="7030A0"/>
                </a:solidFill>
              </a:rPr>
              <a:t>	.   .</a:t>
            </a:r>
            <a:r>
              <a:rPr lang="en-CA" sz="2000" dirty="0" err="1">
                <a:solidFill>
                  <a:srgbClr val="7030A0"/>
                </a:solidFill>
              </a:rPr>
              <a:t>bashrc</a:t>
            </a:r>
            <a:r>
              <a:rPr lang="en-CA" sz="2000" dirty="0">
                <a:solidFill>
                  <a:srgbClr val="7030A0"/>
                </a:solidFill>
              </a:rPr>
              <a:t>  Documents         .</a:t>
            </a:r>
            <a:r>
              <a:rPr lang="en-CA" sz="2000" dirty="0" err="1">
                <a:solidFill>
                  <a:srgbClr val="7030A0"/>
                </a:solidFill>
              </a:rPr>
              <a:t>gconfd</a:t>
            </a:r>
            <a:r>
              <a:rPr lang="en-CA" sz="2000" dirty="0">
                <a:solidFill>
                  <a:srgbClr val="7030A0"/>
                </a:solidFill>
              </a:rPr>
              <a:t>          install.log         .nautilus     .pulse-cookie</a:t>
            </a:r>
          </a:p>
          <a:p>
            <a:pPr marL="0" indent="0">
              <a:lnSpc>
                <a:spcPct val="150000"/>
              </a:lnSpc>
              <a:buNone/>
            </a:pPr>
            <a:r>
              <a:rPr lang="en-CA" sz="2000" dirty="0" smtClean="0">
                <a:solidFill>
                  <a:srgbClr val="7030A0"/>
                </a:solidFill>
              </a:rPr>
              <a:t>	..   .</a:t>
            </a:r>
            <a:r>
              <a:rPr lang="en-CA" sz="2000" dirty="0">
                <a:solidFill>
                  <a:srgbClr val="7030A0"/>
                </a:solidFill>
              </a:rPr>
              <a:t>cache   Downloads </a:t>
            </a:r>
            <a:r>
              <a:rPr lang="en-CA" sz="2000" dirty="0" smtClean="0">
                <a:solidFill>
                  <a:srgbClr val="7030A0"/>
                </a:solidFill>
              </a:rPr>
              <a:t> </a:t>
            </a:r>
            <a:r>
              <a:rPr lang="en-CA" sz="2000" dirty="0">
                <a:solidFill>
                  <a:srgbClr val="7030A0"/>
                </a:solidFill>
              </a:rPr>
              <a:t>.gnome2 </a:t>
            </a:r>
            <a:r>
              <a:rPr lang="en-CA" sz="2000" dirty="0" smtClean="0">
                <a:solidFill>
                  <a:srgbClr val="7030A0"/>
                </a:solidFill>
              </a:rPr>
              <a:t> </a:t>
            </a:r>
            <a:r>
              <a:rPr lang="en-CA" sz="2000" dirty="0" err="1">
                <a:solidFill>
                  <a:srgbClr val="7030A0"/>
                </a:solidFill>
              </a:rPr>
              <a:t>install.log.syslog</a:t>
            </a:r>
            <a:r>
              <a:rPr lang="en-CA" sz="2000" dirty="0">
                <a:solidFill>
                  <a:srgbClr val="7030A0"/>
                </a:solidFill>
              </a:rPr>
              <a:t>  .</a:t>
            </a:r>
            <a:r>
              <a:rPr lang="en-CA" sz="2000" dirty="0" err="1">
                <a:solidFill>
                  <a:srgbClr val="7030A0"/>
                </a:solidFill>
              </a:rPr>
              <a:t>netstat.swp</a:t>
            </a:r>
            <a:r>
              <a:rPr lang="en-CA" sz="2000" dirty="0">
                <a:solidFill>
                  <a:srgbClr val="7030A0"/>
                </a:solidFill>
              </a:rPr>
              <a:t>  .</a:t>
            </a:r>
            <a:r>
              <a:rPr lang="en-CA" sz="2000" dirty="0" smtClean="0">
                <a:solidFill>
                  <a:srgbClr val="7030A0"/>
                </a:solidFill>
              </a:rPr>
              <a:t>recently-</a:t>
            </a:r>
            <a:r>
              <a:rPr lang="en-CA" sz="2000" dirty="0" err="1" smtClean="0">
                <a:solidFill>
                  <a:srgbClr val="7030A0"/>
                </a:solidFill>
              </a:rPr>
              <a:t>used.xbel</a:t>
            </a:r>
            <a:endParaRPr lang="en-CA" sz="2000" dirty="0">
              <a:solidFill>
                <a:srgbClr val="7030A0"/>
              </a:solidFill>
            </a:endParaRPr>
          </a:p>
        </p:txBody>
      </p:sp>
    </p:spTree>
    <p:extLst>
      <p:ext uri="{BB962C8B-B14F-4D97-AF65-F5344CB8AC3E}">
        <p14:creationId xmlns:p14="http://schemas.microsoft.com/office/powerpoint/2010/main" val="3327549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391" y="0"/>
            <a:ext cx="5157409" cy="682171"/>
          </a:xfrm>
        </p:spPr>
        <p:txBody>
          <a:bodyPr/>
          <a:lstStyle/>
          <a:p>
            <a:r>
              <a:rPr lang="en-US" b="1" dirty="0" smtClean="0">
                <a:solidFill>
                  <a:srgbClr val="C00000"/>
                </a:solidFill>
              </a:rPr>
              <a:t>File Structure of UNIX</a:t>
            </a:r>
            <a:endParaRPr lang="en-US" b="1" dirty="0">
              <a:solidFill>
                <a:srgbClr val="C00000"/>
              </a:solidFill>
            </a:endParaRPr>
          </a:p>
        </p:txBody>
      </p:sp>
      <p:sp>
        <p:nvSpPr>
          <p:cNvPr id="3" name="Content Placeholder 2"/>
          <p:cNvSpPr>
            <a:spLocks noGrp="1"/>
          </p:cNvSpPr>
          <p:nvPr>
            <p:ph idx="1"/>
          </p:nvPr>
        </p:nvSpPr>
        <p:spPr>
          <a:xfrm>
            <a:off x="287739" y="1320079"/>
            <a:ext cx="10138795" cy="3880773"/>
          </a:xfrm>
        </p:spPr>
        <p:txBody>
          <a:bodyPr>
            <a:normAutofit/>
          </a:bodyPr>
          <a:lstStyle/>
          <a:p>
            <a:pPr lvl="0" algn="just">
              <a:lnSpc>
                <a:spcPct val="150000"/>
              </a:lnSpc>
            </a:pPr>
            <a:r>
              <a:rPr lang="en-US" sz="2000" dirty="0">
                <a:solidFill>
                  <a:schemeClr val="tx1"/>
                </a:solidFill>
              </a:rPr>
              <a:t>Unix uses a hierarchical file system </a:t>
            </a:r>
            <a:r>
              <a:rPr lang="en-US" sz="2000" dirty="0" smtClean="0">
                <a:solidFill>
                  <a:schemeClr val="tx1"/>
                </a:solidFill>
              </a:rPr>
              <a:t>structure.</a:t>
            </a:r>
          </a:p>
          <a:p>
            <a:pPr lvl="0" algn="just">
              <a:lnSpc>
                <a:spcPct val="150000"/>
              </a:lnSpc>
            </a:pPr>
            <a:r>
              <a:rPr lang="en-US" sz="2000" dirty="0" smtClean="0">
                <a:solidFill>
                  <a:schemeClr val="tx1"/>
                </a:solidFill>
              </a:rPr>
              <a:t>It is  </a:t>
            </a:r>
            <a:r>
              <a:rPr lang="en-US" sz="2000" dirty="0">
                <a:solidFill>
                  <a:schemeClr val="tx1"/>
                </a:solidFill>
              </a:rPr>
              <a:t>much like an upside-down tree, with root (/) at the base of the file system and all other directories spreading from there</a:t>
            </a:r>
            <a:r>
              <a:rPr lang="en-US" sz="2000" dirty="0" smtClean="0">
                <a:solidFill>
                  <a:schemeClr val="tx1"/>
                </a:solidFill>
              </a:rPr>
              <a:t>.</a:t>
            </a:r>
          </a:p>
          <a:p>
            <a:pPr lvl="0" algn="just">
              <a:lnSpc>
                <a:spcPct val="150000"/>
              </a:lnSpc>
            </a:pPr>
            <a:r>
              <a:rPr lang="en-CA" sz="2000" dirty="0" smtClean="0">
                <a:solidFill>
                  <a:schemeClr val="tx1"/>
                </a:solidFill>
              </a:rPr>
              <a:t>Branching from the root there are several other directories called bin, lib, </a:t>
            </a:r>
            <a:r>
              <a:rPr lang="en-CA" sz="2000" dirty="0" err="1" smtClean="0">
                <a:solidFill>
                  <a:schemeClr val="tx1"/>
                </a:solidFill>
              </a:rPr>
              <a:t>usr</a:t>
            </a:r>
            <a:r>
              <a:rPr lang="en-CA" sz="2000" dirty="0" smtClean="0">
                <a:solidFill>
                  <a:schemeClr val="tx1"/>
                </a:solidFill>
              </a:rPr>
              <a:t>, </a:t>
            </a:r>
            <a:r>
              <a:rPr lang="en-CA" sz="2000" dirty="0" err="1" smtClean="0">
                <a:solidFill>
                  <a:schemeClr val="tx1"/>
                </a:solidFill>
              </a:rPr>
              <a:t>etc</a:t>
            </a:r>
            <a:r>
              <a:rPr lang="en-CA" sz="2000" dirty="0" smtClean="0">
                <a:solidFill>
                  <a:schemeClr val="tx1"/>
                </a:solidFill>
              </a:rPr>
              <a:t>, </a:t>
            </a:r>
            <a:r>
              <a:rPr lang="en-CA" sz="2000" dirty="0" err="1" smtClean="0">
                <a:solidFill>
                  <a:schemeClr val="tx1"/>
                </a:solidFill>
              </a:rPr>
              <a:t>tmp</a:t>
            </a:r>
            <a:r>
              <a:rPr lang="en-CA" sz="2000" dirty="0" smtClean="0">
                <a:solidFill>
                  <a:schemeClr val="tx1"/>
                </a:solidFill>
              </a:rPr>
              <a:t> and dev. It is called sub directories. And their parent directory is root directory.</a:t>
            </a:r>
          </a:p>
          <a:p>
            <a:pPr lvl="0" algn="just">
              <a:lnSpc>
                <a:spcPct val="150000"/>
              </a:lnSpc>
            </a:pPr>
            <a:r>
              <a:rPr lang="en-CA" sz="2000" dirty="0" smtClean="0">
                <a:solidFill>
                  <a:schemeClr val="tx1"/>
                </a:solidFill>
              </a:rPr>
              <a:t>Each of these sub directories contain several files and directories.</a:t>
            </a:r>
          </a:p>
          <a:p>
            <a:pPr lvl="0" algn="just">
              <a:lnSpc>
                <a:spcPct val="150000"/>
              </a:lnSpc>
            </a:pPr>
            <a:endParaRPr lang="en-US" sz="2000" dirty="0">
              <a:solidFill>
                <a:schemeClr val="tx1"/>
              </a:solidFill>
            </a:endParaRPr>
          </a:p>
          <a:p>
            <a:pPr algn="just">
              <a:lnSpc>
                <a:spcPct val="150000"/>
              </a:lnSpc>
            </a:pPr>
            <a:endParaRPr lang="en-US" sz="2000" dirty="0">
              <a:solidFill>
                <a:schemeClr val="tx1"/>
              </a:solidFill>
            </a:endParaRPr>
          </a:p>
        </p:txBody>
      </p:sp>
    </p:spTree>
    <p:extLst>
      <p:ext uri="{BB962C8B-B14F-4D97-AF65-F5344CB8AC3E}">
        <p14:creationId xmlns:p14="http://schemas.microsoft.com/office/powerpoint/2010/main" val="31879998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8945" y="0"/>
            <a:ext cx="3330995" cy="588723"/>
          </a:xfrm>
        </p:spPr>
        <p:txBody>
          <a:bodyPr>
            <a:normAutofit fontScale="90000"/>
          </a:bodyPr>
          <a:lstStyle/>
          <a:p>
            <a:r>
              <a:rPr lang="en-US" b="1" dirty="0" err="1" smtClean="0">
                <a:solidFill>
                  <a:srgbClr val="C00000"/>
                </a:solidFill>
              </a:rPr>
              <a:t>ls</a:t>
            </a:r>
            <a:r>
              <a:rPr lang="en-US" b="1" dirty="0" smtClean="0">
                <a:solidFill>
                  <a:srgbClr val="C00000"/>
                </a:solidFill>
              </a:rPr>
              <a:t> Command</a:t>
            </a:r>
            <a:endParaRPr lang="en-US" b="1" dirty="0">
              <a:solidFill>
                <a:srgbClr val="C00000"/>
              </a:solidFill>
            </a:endParaRPr>
          </a:p>
        </p:txBody>
      </p:sp>
      <p:sp>
        <p:nvSpPr>
          <p:cNvPr id="3" name="Content Placeholder 2"/>
          <p:cNvSpPr>
            <a:spLocks noGrp="1"/>
          </p:cNvSpPr>
          <p:nvPr>
            <p:ph idx="1"/>
          </p:nvPr>
        </p:nvSpPr>
        <p:spPr>
          <a:xfrm>
            <a:off x="414287" y="588723"/>
            <a:ext cx="11009450" cy="5618075"/>
          </a:xfrm>
        </p:spPr>
        <p:txBody>
          <a:bodyPr>
            <a:noAutofit/>
          </a:bodyPr>
          <a:lstStyle/>
          <a:p>
            <a:pPr marL="0" indent="0">
              <a:lnSpc>
                <a:spcPct val="150000"/>
              </a:lnSpc>
              <a:buNone/>
            </a:pPr>
            <a:r>
              <a:rPr lang="en-CA" sz="2000" dirty="0" smtClean="0">
                <a:solidFill>
                  <a:srgbClr val="FF0000"/>
                </a:solidFill>
              </a:rPr>
              <a:t>Identifying Directories and </a:t>
            </a:r>
            <a:r>
              <a:rPr lang="en-CA" sz="2000" dirty="0" err="1" smtClean="0">
                <a:solidFill>
                  <a:srgbClr val="FF0000"/>
                </a:solidFill>
              </a:rPr>
              <a:t>Executables</a:t>
            </a:r>
            <a:r>
              <a:rPr lang="en-CA" sz="2000" dirty="0" smtClean="0">
                <a:solidFill>
                  <a:srgbClr val="FF0000"/>
                </a:solidFill>
              </a:rPr>
              <a:t> (-F)</a:t>
            </a:r>
          </a:p>
          <a:p>
            <a:pPr>
              <a:lnSpc>
                <a:spcPct val="150000"/>
              </a:lnSpc>
            </a:pPr>
            <a:r>
              <a:rPr lang="en-CA" sz="2000" dirty="0" smtClean="0">
                <a:solidFill>
                  <a:srgbClr val="FF0000"/>
                </a:solidFill>
              </a:rPr>
              <a:t>Example 4</a:t>
            </a:r>
            <a:r>
              <a:rPr lang="en-CA" sz="2000" dirty="0">
                <a:solidFill>
                  <a:srgbClr val="FF0000"/>
                </a:solidFill>
              </a:rPr>
              <a:t>: </a:t>
            </a:r>
            <a:r>
              <a:rPr lang="en-CA" sz="2000" dirty="0">
                <a:solidFill>
                  <a:schemeClr val="tx1"/>
                </a:solidFill>
              </a:rPr>
              <a:t>List Files and Directories with ‘/’ Character at the end</a:t>
            </a:r>
          </a:p>
          <a:p>
            <a:pPr>
              <a:lnSpc>
                <a:spcPct val="150000"/>
              </a:lnSpc>
            </a:pPr>
            <a:r>
              <a:rPr lang="en-CA" sz="2000" dirty="0" smtClean="0">
                <a:solidFill>
                  <a:schemeClr val="tx1"/>
                </a:solidFill>
              </a:rPr>
              <a:t>Using </a:t>
            </a:r>
            <a:r>
              <a:rPr lang="en-CA" sz="2000" dirty="0">
                <a:solidFill>
                  <a:schemeClr val="tx1"/>
                </a:solidFill>
              </a:rPr>
              <a:t>-F option with </a:t>
            </a:r>
            <a:r>
              <a:rPr lang="en-CA" sz="2000" dirty="0" err="1">
                <a:solidFill>
                  <a:schemeClr val="tx1"/>
                </a:solidFill>
              </a:rPr>
              <a:t>ls</a:t>
            </a:r>
            <a:r>
              <a:rPr lang="en-CA" sz="2000" dirty="0">
                <a:solidFill>
                  <a:schemeClr val="tx1"/>
                </a:solidFill>
              </a:rPr>
              <a:t> command, will add the ‘/’ Character at the end </a:t>
            </a:r>
            <a:r>
              <a:rPr lang="en-CA" sz="2000" dirty="0" smtClean="0">
                <a:solidFill>
                  <a:schemeClr val="tx1"/>
                </a:solidFill>
              </a:rPr>
              <a:t> of each </a:t>
            </a:r>
            <a:r>
              <a:rPr lang="en-CA" sz="2000" dirty="0">
                <a:solidFill>
                  <a:schemeClr val="tx1"/>
                </a:solidFill>
              </a:rPr>
              <a:t>directory.</a:t>
            </a:r>
          </a:p>
          <a:p>
            <a:pPr marL="0" indent="0">
              <a:lnSpc>
                <a:spcPct val="150000"/>
              </a:lnSpc>
              <a:buNone/>
            </a:pPr>
            <a:r>
              <a:rPr lang="en-CA" sz="2000" dirty="0" smtClean="0">
                <a:solidFill>
                  <a:schemeClr val="tx1"/>
                </a:solidFill>
              </a:rPr>
              <a:t>	</a:t>
            </a:r>
            <a:r>
              <a:rPr lang="en-CA" sz="2000" dirty="0" smtClean="0">
                <a:solidFill>
                  <a:srgbClr val="7030A0"/>
                </a:solidFill>
              </a:rPr>
              <a:t>$ </a:t>
            </a:r>
            <a:r>
              <a:rPr lang="en-CA" sz="2000" dirty="0" err="1">
                <a:solidFill>
                  <a:srgbClr val="7030A0"/>
                </a:solidFill>
              </a:rPr>
              <a:t>ls</a:t>
            </a:r>
            <a:r>
              <a:rPr lang="en-CA" sz="2000" dirty="0">
                <a:solidFill>
                  <a:srgbClr val="7030A0"/>
                </a:solidFill>
              </a:rPr>
              <a:t> -F</a:t>
            </a:r>
          </a:p>
          <a:p>
            <a:pPr marL="0" indent="0">
              <a:lnSpc>
                <a:spcPct val="150000"/>
              </a:lnSpc>
              <a:buNone/>
            </a:pPr>
            <a:r>
              <a:rPr lang="en-CA" sz="2000" dirty="0" smtClean="0">
                <a:solidFill>
                  <a:srgbClr val="7030A0"/>
                </a:solidFill>
              </a:rPr>
              <a:t>	0001.pcap        </a:t>
            </a:r>
            <a:r>
              <a:rPr lang="en-CA" sz="2000" dirty="0">
                <a:solidFill>
                  <a:srgbClr val="7030A0"/>
                </a:solidFill>
              </a:rPr>
              <a:t>Desktop/    Downloads/  </a:t>
            </a:r>
            <a:r>
              <a:rPr lang="en-CA" sz="2000" dirty="0" err="1" smtClean="0">
                <a:solidFill>
                  <a:srgbClr val="7030A0"/>
                </a:solidFill>
              </a:rPr>
              <a:t>Calender</a:t>
            </a:r>
            <a:r>
              <a:rPr lang="en-CA" sz="2000" dirty="0" smtClean="0">
                <a:solidFill>
                  <a:srgbClr val="7030A0"/>
                </a:solidFill>
              </a:rPr>
              <a:t>*   </a:t>
            </a:r>
            <a:r>
              <a:rPr lang="en-CA" sz="2000" dirty="0">
                <a:solidFill>
                  <a:srgbClr val="7030A0"/>
                </a:solidFill>
              </a:rPr>
              <a:t>index.html   </a:t>
            </a:r>
            <a:r>
              <a:rPr lang="en-CA" sz="2000" dirty="0" err="1">
                <a:solidFill>
                  <a:srgbClr val="7030A0"/>
                </a:solidFill>
              </a:rPr>
              <a:t>install.log.syslog</a:t>
            </a:r>
            <a:r>
              <a:rPr lang="en-CA" sz="2000" dirty="0">
                <a:solidFill>
                  <a:srgbClr val="7030A0"/>
                </a:solidFill>
              </a:rPr>
              <a:t>  </a:t>
            </a:r>
            <a:r>
              <a:rPr lang="en-CA" sz="2000" dirty="0" smtClean="0">
                <a:solidFill>
                  <a:srgbClr val="7030A0"/>
                </a:solidFill>
              </a:rPr>
              <a:t>	Pictures</a:t>
            </a:r>
            <a:r>
              <a:rPr lang="en-CA" sz="2000" dirty="0">
                <a:solidFill>
                  <a:srgbClr val="7030A0"/>
                </a:solidFill>
              </a:rPr>
              <a:t>/  </a:t>
            </a:r>
            <a:r>
              <a:rPr lang="en-CA" sz="2000" dirty="0" smtClean="0">
                <a:solidFill>
                  <a:srgbClr val="7030A0"/>
                </a:solidFill>
              </a:rPr>
              <a:t>	Templates/  anaconda-</a:t>
            </a:r>
            <a:r>
              <a:rPr lang="en-CA" sz="2000" dirty="0" err="1" smtClean="0">
                <a:solidFill>
                  <a:srgbClr val="7030A0"/>
                </a:solidFill>
              </a:rPr>
              <a:t>ks.cfg</a:t>
            </a:r>
            <a:r>
              <a:rPr lang="en-CA" sz="2000" dirty="0" smtClean="0">
                <a:solidFill>
                  <a:srgbClr val="7030A0"/>
                </a:solidFill>
              </a:rPr>
              <a:t>  </a:t>
            </a:r>
            <a:r>
              <a:rPr lang="en-CA" sz="2000" dirty="0">
                <a:solidFill>
                  <a:srgbClr val="7030A0"/>
                </a:solidFill>
              </a:rPr>
              <a:t>Documents/  </a:t>
            </a:r>
            <a:r>
              <a:rPr lang="en-CA" sz="2000" dirty="0" err="1">
                <a:solidFill>
                  <a:srgbClr val="7030A0"/>
                </a:solidFill>
              </a:rPr>
              <a:t>fbcmd_update.php</a:t>
            </a:r>
            <a:r>
              <a:rPr lang="en-CA" sz="2000" dirty="0">
                <a:solidFill>
                  <a:srgbClr val="7030A0"/>
                </a:solidFill>
              </a:rPr>
              <a:t>  </a:t>
            </a:r>
            <a:r>
              <a:rPr lang="en-CA" sz="2000" dirty="0" smtClean="0">
                <a:solidFill>
                  <a:srgbClr val="7030A0"/>
                </a:solidFill>
              </a:rPr>
              <a:t>install.exe*  	Music</a:t>
            </a:r>
            <a:r>
              <a:rPr lang="en-CA" sz="2000" dirty="0">
                <a:solidFill>
                  <a:srgbClr val="7030A0"/>
                </a:solidFill>
              </a:rPr>
              <a:t>/  </a:t>
            </a:r>
            <a:r>
              <a:rPr lang="en-CA" sz="2000" dirty="0" smtClean="0">
                <a:solidFill>
                  <a:srgbClr val="7030A0"/>
                </a:solidFill>
              </a:rPr>
              <a:t>   	Public</a:t>
            </a:r>
            <a:r>
              <a:rPr lang="en-CA" sz="2000" dirty="0">
                <a:solidFill>
                  <a:srgbClr val="7030A0"/>
                </a:solidFill>
              </a:rPr>
              <a:t>/    Videos</a:t>
            </a:r>
            <a:r>
              <a:rPr lang="en-CA" sz="2000" dirty="0" smtClean="0">
                <a:solidFill>
                  <a:srgbClr val="7030A0"/>
                </a:solidFill>
              </a:rPr>
              <a:t>/ TOC.sh*   </a:t>
            </a:r>
            <a:endParaRPr lang="en-CA" sz="2000" dirty="0">
              <a:solidFill>
                <a:srgbClr val="7030A0"/>
              </a:solidFill>
            </a:endParaRPr>
          </a:p>
        </p:txBody>
      </p:sp>
    </p:spTree>
    <p:extLst>
      <p:ext uri="{BB962C8B-B14F-4D97-AF65-F5344CB8AC3E}">
        <p14:creationId xmlns:p14="http://schemas.microsoft.com/office/powerpoint/2010/main" val="11788339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8945" y="0"/>
            <a:ext cx="3330995" cy="588723"/>
          </a:xfrm>
        </p:spPr>
        <p:txBody>
          <a:bodyPr>
            <a:normAutofit fontScale="90000"/>
          </a:bodyPr>
          <a:lstStyle/>
          <a:p>
            <a:r>
              <a:rPr lang="en-US" b="1" dirty="0" err="1" smtClean="0">
                <a:solidFill>
                  <a:srgbClr val="C00000"/>
                </a:solidFill>
              </a:rPr>
              <a:t>ls</a:t>
            </a:r>
            <a:r>
              <a:rPr lang="en-US" b="1" dirty="0" smtClean="0">
                <a:solidFill>
                  <a:srgbClr val="C00000"/>
                </a:solidFill>
              </a:rPr>
              <a:t> Command</a:t>
            </a:r>
            <a:endParaRPr lang="en-US" b="1" dirty="0">
              <a:solidFill>
                <a:srgbClr val="C00000"/>
              </a:solidFill>
            </a:endParaRPr>
          </a:p>
        </p:txBody>
      </p:sp>
      <p:sp>
        <p:nvSpPr>
          <p:cNvPr id="3" name="Content Placeholder 2"/>
          <p:cNvSpPr>
            <a:spLocks noGrp="1"/>
          </p:cNvSpPr>
          <p:nvPr>
            <p:ph idx="1"/>
          </p:nvPr>
        </p:nvSpPr>
        <p:spPr>
          <a:xfrm>
            <a:off x="414287" y="588723"/>
            <a:ext cx="11009450" cy="5618075"/>
          </a:xfrm>
        </p:spPr>
        <p:txBody>
          <a:bodyPr>
            <a:noAutofit/>
          </a:bodyPr>
          <a:lstStyle/>
          <a:p>
            <a:pPr marL="0" indent="0">
              <a:lnSpc>
                <a:spcPct val="150000"/>
              </a:lnSpc>
              <a:buNone/>
            </a:pPr>
            <a:r>
              <a:rPr lang="en-CA" sz="2000" dirty="0" smtClean="0">
                <a:solidFill>
                  <a:srgbClr val="FF0000"/>
                </a:solidFill>
              </a:rPr>
              <a:t>Reversing order (-r)</a:t>
            </a:r>
          </a:p>
          <a:p>
            <a:pPr>
              <a:lnSpc>
                <a:spcPct val="150000"/>
              </a:lnSpc>
            </a:pPr>
            <a:r>
              <a:rPr lang="en-CA" sz="2000" dirty="0" smtClean="0">
                <a:solidFill>
                  <a:srgbClr val="FF0000"/>
                </a:solidFill>
              </a:rPr>
              <a:t>Example 5</a:t>
            </a:r>
            <a:r>
              <a:rPr lang="en-CA" sz="2000" dirty="0">
                <a:solidFill>
                  <a:srgbClr val="FF0000"/>
                </a:solidFill>
              </a:rPr>
              <a:t>: </a:t>
            </a:r>
            <a:r>
              <a:rPr lang="en-CA" sz="2000" dirty="0">
                <a:solidFill>
                  <a:schemeClr val="tx1"/>
                </a:solidFill>
              </a:rPr>
              <a:t>List Files in Reverse Order</a:t>
            </a:r>
          </a:p>
          <a:p>
            <a:pPr>
              <a:lnSpc>
                <a:spcPct val="150000"/>
              </a:lnSpc>
            </a:pPr>
            <a:r>
              <a:rPr lang="en-CA" sz="2000" dirty="0" smtClean="0">
                <a:solidFill>
                  <a:schemeClr val="tx1"/>
                </a:solidFill>
              </a:rPr>
              <a:t>The </a:t>
            </a:r>
            <a:r>
              <a:rPr lang="en-CA" sz="2000" dirty="0">
                <a:solidFill>
                  <a:schemeClr val="tx1"/>
                </a:solidFill>
              </a:rPr>
              <a:t>following command with </a:t>
            </a:r>
            <a:r>
              <a:rPr lang="en-CA" sz="2000" dirty="0" err="1">
                <a:solidFill>
                  <a:schemeClr val="tx1"/>
                </a:solidFill>
              </a:rPr>
              <a:t>ls</a:t>
            </a:r>
            <a:r>
              <a:rPr lang="en-CA" sz="2000" dirty="0">
                <a:solidFill>
                  <a:schemeClr val="tx1"/>
                </a:solidFill>
              </a:rPr>
              <a:t> -r option display files and directories in reverse order.</a:t>
            </a:r>
          </a:p>
          <a:p>
            <a:pPr marL="0" indent="0">
              <a:lnSpc>
                <a:spcPct val="150000"/>
              </a:lnSpc>
              <a:buNone/>
            </a:pPr>
            <a:r>
              <a:rPr lang="en-CA" sz="2000" dirty="0" smtClean="0">
                <a:solidFill>
                  <a:schemeClr val="tx1"/>
                </a:solidFill>
              </a:rPr>
              <a:t>	</a:t>
            </a:r>
            <a:r>
              <a:rPr lang="en-CA" sz="2000" dirty="0" smtClean="0">
                <a:solidFill>
                  <a:srgbClr val="7030A0"/>
                </a:solidFill>
              </a:rPr>
              <a:t>$ </a:t>
            </a:r>
            <a:r>
              <a:rPr lang="en-CA" sz="2000" dirty="0" err="1">
                <a:solidFill>
                  <a:srgbClr val="7030A0"/>
                </a:solidFill>
              </a:rPr>
              <a:t>ls</a:t>
            </a:r>
            <a:r>
              <a:rPr lang="en-CA" sz="2000" dirty="0">
                <a:solidFill>
                  <a:srgbClr val="7030A0"/>
                </a:solidFill>
              </a:rPr>
              <a:t> -r</a:t>
            </a:r>
          </a:p>
          <a:p>
            <a:pPr marL="0" indent="0">
              <a:lnSpc>
                <a:spcPct val="150000"/>
              </a:lnSpc>
              <a:buNone/>
            </a:pPr>
            <a:r>
              <a:rPr lang="en-CA" sz="2000" dirty="0" smtClean="0">
                <a:solidFill>
                  <a:srgbClr val="7030A0"/>
                </a:solidFill>
              </a:rPr>
              <a:t>	Videos     </a:t>
            </a:r>
            <a:r>
              <a:rPr lang="en-CA" sz="2000" dirty="0">
                <a:solidFill>
                  <a:srgbClr val="7030A0"/>
                </a:solidFill>
              </a:rPr>
              <a:t>Public    Music </a:t>
            </a:r>
            <a:r>
              <a:rPr lang="en-CA" sz="2000" dirty="0" smtClean="0">
                <a:solidFill>
                  <a:srgbClr val="7030A0"/>
                </a:solidFill>
              </a:rPr>
              <a:t>    </a:t>
            </a:r>
            <a:r>
              <a:rPr lang="en-CA" sz="2000" dirty="0">
                <a:solidFill>
                  <a:srgbClr val="7030A0"/>
                </a:solidFill>
              </a:rPr>
              <a:t>install.log  </a:t>
            </a:r>
            <a:r>
              <a:rPr lang="en-CA" sz="2000" dirty="0" err="1">
                <a:solidFill>
                  <a:srgbClr val="7030A0"/>
                </a:solidFill>
              </a:rPr>
              <a:t>fbcmd_update.php</a:t>
            </a:r>
            <a:r>
              <a:rPr lang="en-CA" sz="2000" dirty="0">
                <a:solidFill>
                  <a:srgbClr val="7030A0"/>
                </a:solidFill>
              </a:rPr>
              <a:t>  Documents  </a:t>
            </a:r>
            <a:r>
              <a:rPr lang="en-CA" sz="2000" dirty="0" smtClean="0">
                <a:solidFill>
                  <a:srgbClr val="7030A0"/>
                </a:solidFill>
              </a:rPr>
              <a:t>anaconda-	</a:t>
            </a:r>
            <a:r>
              <a:rPr lang="en-CA" sz="2000" dirty="0" err="1" smtClean="0">
                <a:solidFill>
                  <a:srgbClr val="7030A0"/>
                </a:solidFill>
              </a:rPr>
              <a:t>ks.cfg</a:t>
            </a:r>
            <a:r>
              <a:rPr lang="en-CA" sz="2000" dirty="0" smtClean="0">
                <a:solidFill>
                  <a:srgbClr val="7030A0"/>
                </a:solidFill>
              </a:rPr>
              <a:t>  	Templates  </a:t>
            </a:r>
            <a:r>
              <a:rPr lang="en-CA" sz="2000" dirty="0">
                <a:solidFill>
                  <a:srgbClr val="7030A0"/>
                </a:solidFill>
              </a:rPr>
              <a:t>Pictures  </a:t>
            </a:r>
            <a:r>
              <a:rPr lang="en-CA" sz="2000" dirty="0" err="1">
                <a:solidFill>
                  <a:srgbClr val="7030A0"/>
                </a:solidFill>
              </a:rPr>
              <a:t>install.log.syslog</a:t>
            </a:r>
            <a:r>
              <a:rPr lang="en-CA" sz="2000" dirty="0">
                <a:solidFill>
                  <a:srgbClr val="7030A0"/>
                </a:solidFill>
              </a:rPr>
              <a:t>  index.html   </a:t>
            </a:r>
            <a:r>
              <a:rPr lang="en-CA" sz="2000" dirty="0" smtClean="0">
                <a:solidFill>
                  <a:srgbClr val="7030A0"/>
                </a:solidFill>
              </a:rPr>
              <a:t>Downloads  </a:t>
            </a:r>
            <a:r>
              <a:rPr lang="en-CA" sz="2000" dirty="0">
                <a:solidFill>
                  <a:srgbClr val="7030A0"/>
                </a:solidFill>
              </a:rPr>
              <a:t>Desktop    0001.pcap</a:t>
            </a:r>
          </a:p>
        </p:txBody>
      </p:sp>
    </p:spTree>
    <p:extLst>
      <p:ext uri="{BB962C8B-B14F-4D97-AF65-F5344CB8AC3E}">
        <p14:creationId xmlns:p14="http://schemas.microsoft.com/office/powerpoint/2010/main" val="9469467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p:cNvSpPr txBox="1">
            <a:spLocks noChangeArrowheads="1"/>
          </p:cNvSpPr>
          <p:nvPr/>
        </p:nvSpPr>
        <p:spPr bwMode="auto">
          <a:xfrm>
            <a:off x="3903663" y="-53788"/>
            <a:ext cx="453201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1" dirty="0">
                <a:solidFill>
                  <a:srgbClr val="C00000"/>
                </a:solidFill>
              </a:rPr>
              <a:t>The more Command</a:t>
            </a:r>
          </a:p>
        </p:txBody>
      </p:sp>
      <p:pic>
        <p:nvPicPr>
          <p:cNvPr id="307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869141"/>
            <a:ext cx="7162800" cy="4814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5" name="Text Box 5"/>
          <p:cNvSpPr txBox="1">
            <a:spLocks noChangeArrowheads="1"/>
          </p:cNvSpPr>
          <p:nvPr/>
        </p:nvSpPr>
        <p:spPr bwMode="auto">
          <a:xfrm>
            <a:off x="1828800" y="762001"/>
            <a:ext cx="8610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dirty="0"/>
              <a:t>Use more command to display a file.</a:t>
            </a:r>
          </a:p>
        </p:txBody>
      </p:sp>
    </p:spTree>
    <p:extLst>
      <p:ext uri="{BB962C8B-B14F-4D97-AF65-F5344CB8AC3E}">
        <p14:creationId xmlns:p14="http://schemas.microsoft.com/office/powerpoint/2010/main" val="2449546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290981" y="0"/>
            <a:ext cx="5696572" cy="614082"/>
          </a:xfrm>
        </p:spPr>
        <p:txBody>
          <a:bodyPr>
            <a:normAutofit fontScale="90000"/>
          </a:bodyPr>
          <a:lstStyle/>
          <a:p>
            <a:r>
              <a:rPr lang="en-US" b="1" dirty="0">
                <a:solidFill>
                  <a:srgbClr val="C00000"/>
                </a:solidFill>
              </a:rPr>
              <a:t>more Continue Operations</a:t>
            </a:r>
          </a:p>
        </p:txBody>
      </p:sp>
      <p:sp>
        <p:nvSpPr>
          <p:cNvPr id="31747" name="Rectangle 3"/>
          <p:cNvSpPr>
            <a:spLocks noGrp="1" noChangeArrowheads="1"/>
          </p:cNvSpPr>
          <p:nvPr>
            <p:ph idx="1"/>
          </p:nvPr>
        </p:nvSpPr>
        <p:spPr>
          <a:xfrm>
            <a:off x="995082" y="1125071"/>
            <a:ext cx="9435353" cy="4495800"/>
          </a:xfrm>
        </p:spPr>
        <p:txBody>
          <a:bodyPr>
            <a:normAutofit lnSpcReduction="10000"/>
          </a:bodyPr>
          <a:lstStyle/>
          <a:p>
            <a:pPr>
              <a:lnSpc>
                <a:spcPct val="150000"/>
              </a:lnSpc>
              <a:buFontTx/>
              <a:buNone/>
            </a:pPr>
            <a:r>
              <a:rPr lang="en-US" sz="2000" dirty="0">
                <a:solidFill>
                  <a:schemeClr val="tx1"/>
                </a:solidFill>
              </a:rPr>
              <a:t>space     </a:t>
            </a:r>
            <a:r>
              <a:rPr lang="en-US" sz="2000" dirty="0" smtClean="0">
                <a:solidFill>
                  <a:schemeClr val="tx1"/>
                </a:solidFill>
              </a:rPr>
              <a:t>	 </a:t>
            </a:r>
            <a:r>
              <a:rPr lang="en-US" sz="2000" dirty="0">
                <a:solidFill>
                  <a:schemeClr val="tx1"/>
                </a:solidFill>
              </a:rPr>
              <a:t>Displays next screen of output</a:t>
            </a:r>
          </a:p>
          <a:p>
            <a:pPr>
              <a:lnSpc>
                <a:spcPct val="150000"/>
              </a:lnSpc>
              <a:buFontTx/>
              <a:buNone/>
            </a:pPr>
            <a:r>
              <a:rPr lang="en-US" sz="2000" dirty="0">
                <a:solidFill>
                  <a:schemeClr val="tx1"/>
                </a:solidFill>
              </a:rPr>
              <a:t>return     </a:t>
            </a:r>
            <a:r>
              <a:rPr lang="en-US" sz="2000" dirty="0" smtClean="0">
                <a:solidFill>
                  <a:schemeClr val="tx1"/>
                </a:solidFill>
              </a:rPr>
              <a:t>	 Advances </a:t>
            </a:r>
            <a:r>
              <a:rPr lang="en-US" sz="2000" dirty="0">
                <a:solidFill>
                  <a:schemeClr val="tx1"/>
                </a:solidFill>
              </a:rPr>
              <a:t>one line</a:t>
            </a:r>
          </a:p>
          <a:p>
            <a:pPr>
              <a:lnSpc>
                <a:spcPct val="150000"/>
              </a:lnSpc>
              <a:buFontTx/>
              <a:buNone/>
            </a:pPr>
            <a:r>
              <a:rPr lang="en-US" sz="2000" dirty="0">
                <a:solidFill>
                  <a:schemeClr val="tx1"/>
                </a:solidFill>
              </a:rPr>
              <a:t>d           </a:t>
            </a:r>
            <a:r>
              <a:rPr lang="en-US" sz="2000" dirty="0" smtClean="0">
                <a:solidFill>
                  <a:schemeClr val="tx1"/>
                </a:solidFill>
              </a:rPr>
              <a:t>	 </a:t>
            </a:r>
            <a:r>
              <a:rPr lang="en-US" sz="2000" dirty="0">
                <a:solidFill>
                  <a:schemeClr val="tx1"/>
                </a:solidFill>
              </a:rPr>
              <a:t>Displays half a screen</a:t>
            </a:r>
          </a:p>
          <a:p>
            <a:pPr>
              <a:lnSpc>
                <a:spcPct val="150000"/>
              </a:lnSpc>
              <a:buFontTx/>
              <a:buNone/>
            </a:pPr>
            <a:r>
              <a:rPr lang="en-US" sz="2000" dirty="0">
                <a:solidFill>
                  <a:schemeClr val="tx1"/>
                </a:solidFill>
              </a:rPr>
              <a:t>Q, q        </a:t>
            </a:r>
            <a:r>
              <a:rPr lang="en-US" sz="2000" dirty="0" smtClean="0">
                <a:solidFill>
                  <a:schemeClr val="tx1"/>
                </a:solidFill>
              </a:rPr>
              <a:t>	 Quits </a:t>
            </a:r>
            <a:r>
              <a:rPr lang="en-US" sz="2000" dirty="0">
                <a:solidFill>
                  <a:schemeClr val="tx1"/>
                </a:solidFill>
              </a:rPr>
              <a:t>more</a:t>
            </a:r>
          </a:p>
          <a:p>
            <a:pPr>
              <a:lnSpc>
                <a:spcPct val="150000"/>
              </a:lnSpc>
              <a:buFontTx/>
              <a:buNone/>
            </a:pPr>
            <a:r>
              <a:rPr lang="en-US" sz="2000" dirty="0">
                <a:solidFill>
                  <a:schemeClr val="tx1"/>
                </a:solidFill>
              </a:rPr>
              <a:t>=             </a:t>
            </a:r>
            <a:r>
              <a:rPr lang="en-US" sz="2000" dirty="0" smtClean="0">
                <a:solidFill>
                  <a:schemeClr val="tx1"/>
                </a:solidFill>
              </a:rPr>
              <a:t>	 Displays </a:t>
            </a:r>
            <a:r>
              <a:rPr lang="en-US" sz="2000" dirty="0">
                <a:solidFill>
                  <a:schemeClr val="tx1"/>
                </a:solidFill>
              </a:rPr>
              <a:t>current line number</a:t>
            </a:r>
          </a:p>
          <a:p>
            <a:pPr>
              <a:lnSpc>
                <a:spcPct val="150000"/>
              </a:lnSpc>
              <a:buFontTx/>
              <a:buNone/>
            </a:pPr>
            <a:r>
              <a:rPr lang="en-US" sz="2000" dirty="0">
                <a:solidFill>
                  <a:schemeClr val="tx1"/>
                </a:solidFill>
              </a:rPr>
              <a:t>:f             </a:t>
            </a:r>
            <a:r>
              <a:rPr lang="en-US" sz="2000" dirty="0" smtClean="0">
                <a:solidFill>
                  <a:schemeClr val="tx1"/>
                </a:solidFill>
              </a:rPr>
              <a:t>	 Displays </a:t>
            </a:r>
            <a:r>
              <a:rPr lang="en-US" sz="2000" dirty="0">
                <a:solidFill>
                  <a:schemeClr val="tx1"/>
                </a:solidFill>
              </a:rPr>
              <a:t>the current filename and line number</a:t>
            </a:r>
          </a:p>
          <a:p>
            <a:pPr>
              <a:lnSpc>
                <a:spcPct val="150000"/>
              </a:lnSpc>
              <a:buFontTx/>
              <a:buNone/>
            </a:pPr>
            <a:r>
              <a:rPr lang="en-US" sz="2000" dirty="0">
                <a:solidFill>
                  <a:schemeClr val="tx1"/>
                </a:solidFill>
              </a:rPr>
              <a:t>v             </a:t>
            </a:r>
            <a:r>
              <a:rPr lang="en-US" sz="2000" dirty="0" smtClean="0">
                <a:solidFill>
                  <a:schemeClr val="tx1"/>
                </a:solidFill>
              </a:rPr>
              <a:t>	 Transfers </a:t>
            </a:r>
            <a:r>
              <a:rPr lang="en-US" sz="2000" dirty="0">
                <a:solidFill>
                  <a:schemeClr val="tx1"/>
                </a:solidFill>
              </a:rPr>
              <a:t>to vi editor at the current line</a:t>
            </a:r>
          </a:p>
          <a:p>
            <a:pPr>
              <a:lnSpc>
                <a:spcPct val="150000"/>
              </a:lnSpc>
              <a:buFontTx/>
              <a:buNone/>
            </a:pPr>
            <a:r>
              <a:rPr lang="en-US" sz="2000" b="1" dirty="0">
                <a:solidFill>
                  <a:schemeClr val="tx1"/>
                </a:solidFill>
              </a:rPr>
              <a:t>. </a:t>
            </a:r>
            <a:r>
              <a:rPr lang="en-US" sz="2000" dirty="0">
                <a:solidFill>
                  <a:schemeClr val="tx1"/>
                </a:solidFill>
              </a:rPr>
              <a:t>              </a:t>
            </a:r>
            <a:r>
              <a:rPr lang="en-US" sz="2000" dirty="0" smtClean="0">
                <a:solidFill>
                  <a:schemeClr val="tx1"/>
                </a:solidFill>
              </a:rPr>
              <a:t>	 Repeats </a:t>
            </a:r>
            <a:r>
              <a:rPr lang="en-US" sz="2000" dirty="0">
                <a:solidFill>
                  <a:schemeClr val="tx1"/>
                </a:solidFill>
              </a:rPr>
              <a:t>the previous command</a:t>
            </a:r>
          </a:p>
        </p:txBody>
      </p:sp>
    </p:spTree>
    <p:extLst>
      <p:ext uri="{BB962C8B-B14F-4D97-AF65-F5344CB8AC3E}">
        <p14:creationId xmlns:p14="http://schemas.microsoft.com/office/powerpoint/2010/main" val="5721261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8945" y="0"/>
            <a:ext cx="4132660" cy="588723"/>
          </a:xfrm>
        </p:spPr>
        <p:txBody>
          <a:bodyPr>
            <a:normAutofit fontScale="90000"/>
          </a:bodyPr>
          <a:lstStyle/>
          <a:p>
            <a:r>
              <a:rPr lang="en-US" b="1" dirty="0" smtClean="0">
                <a:solidFill>
                  <a:srgbClr val="C00000"/>
                </a:solidFill>
              </a:rPr>
              <a:t>more </a:t>
            </a:r>
            <a:r>
              <a:rPr lang="en-US" b="1" dirty="0" err="1" smtClean="0">
                <a:solidFill>
                  <a:srgbClr val="C00000"/>
                </a:solidFill>
              </a:rPr>
              <a:t>Vs</a:t>
            </a:r>
            <a:r>
              <a:rPr lang="en-US" b="1" dirty="0" smtClean="0">
                <a:solidFill>
                  <a:srgbClr val="C00000"/>
                </a:solidFill>
              </a:rPr>
              <a:t> cat</a:t>
            </a:r>
            <a:endParaRPr lang="en-US" b="1" dirty="0">
              <a:solidFill>
                <a:srgbClr val="C00000"/>
              </a:solidFill>
            </a:endParaRPr>
          </a:p>
        </p:txBody>
      </p:sp>
      <p:sp>
        <p:nvSpPr>
          <p:cNvPr id="6" name="Content Placeholder 5"/>
          <p:cNvSpPr>
            <a:spLocks noGrp="1"/>
          </p:cNvSpPr>
          <p:nvPr>
            <p:ph idx="1"/>
          </p:nvPr>
        </p:nvSpPr>
        <p:spPr>
          <a:xfrm>
            <a:off x="589652" y="1083350"/>
            <a:ext cx="8596668" cy="3880773"/>
          </a:xfrm>
        </p:spPr>
        <p:txBody>
          <a:bodyPr>
            <a:normAutofit/>
          </a:bodyPr>
          <a:lstStyle/>
          <a:p>
            <a:pPr>
              <a:lnSpc>
                <a:spcPct val="150000"/>
              </a:lnSpc>
            </a:pPr>
            <a:r>
              <a:rPr lang="en-CA" sz="2000" dirty="0">
                <a:solidFill>
                  <a:schemeClr val="tx1"/>
                </a:solidFill>
              </a:rPr>
              <a:t>Cat displays file contents. If the file is large the contents scroll off the screen before we view it</a:t>
            </a:r>
            <a:r>
              <a:rPr lang="en-CA" sz="2000" dirty="0" smtClean="0">
                <a:solidFill>
                  <a:schemeClr val="tx1"/>
                </a:solidFill>
              </a:rPr>
              <a:t>. There is no automatic pause at the end of screen.</a:t>
            </a:r>
          </a:p>
          <a:p>
            <a:pPr>
              <a:lnSpc>
                <a:spcPct val="150000"/>
              </a:lnSpc>
            </a:pPr>
            <a:r>
              <a:rPr lang="en-CA" sz="2000" dirty="0" smtClean="0">
                <a:solidFill>
                  <a:schemeClr val="tx1"/>
                </a:solidFill>
              </a:rPr>
              <a:t> command </a:t>
            </a:r>
            <a:r>
              <a:rPr lang="en-CA" sz="2000" dirty="0">
                <a:solidFill>
                  <a:schemeClr val="tx1"/>
                </a:solidFill>
              </a:rPr>
              <a:t>'more' is like a pager which displays the contents page by page.</a:t>
            </a:r>
            <a:endParaRPr lang="en-US" sz="2000" dirty="0">
              <a:solidFill>
                <a:schemeClr val="tx1"/>
              </a:solidFill>
            </a:endParaRPr>
          </a:p>
        </p:txBody>
      </p:sp>
    </p:spTree>
    <p:extLst>
      <p:ext uri="{BB962C8B-B14F-4D97-AF65-F5344CB8AC3E}">
        <p14:creationId xmlns:p14="http://schemas.microsoft.com/office/powerpoint/2010/main" val="25109043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981200" y="1"/>
            <a:ext cx="8305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4000" b="1">
                <a:solidFill>
                  <a:srgbClr val="FF0000"/>
                </a:solidFill>
              </a:rPr>
              <a:t>Operations Common to Directories and Files</a:t>
            </a:r>
          </a:p>
        </p:txBody>
      </p:sp>
      <p:pic>
        <p:nvPicPr>
          <p:cNvPr id="327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270" y="1681349"/>
            <a:ext cx="86106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236399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8945" y="0"/>
            <a:ext cx="4132660" cy="588723"/>
          </a:xfrm>
        </p:spPr>
        <p:txBody>
          <a:bodyPr>
            <a:normAutofit fontScale="90000"/>
          </a:bodyPr>
          <a:lstStyle/>
          <a:p>
            <a:r>
              <a:rPr lang="en-US" b="1" dirty="0" err="1" smtClean="0">
                <a:solidFill>
                  <a:srgbClr val="C00000"/>
                </a:solidFill>
              </a:rPr>
              <a:t>cp</a:t>
            </a:r>
            <a:r>
              <a:rPr lang="en-US" b="1" dirty="0" smtClean="0">
                <a:solidFill>
                  <a:srgbClr val="C00000"/>
                </a:solidFill>
              </a:rPr>
              <a:t> Command</a:t>
            </a:r>
            <a:endParaRPr lang="en-US" b="1" dirty="0">
              <a:solidFill>
                <a:srgbClr val="C00000"/>
              </a:solidFill>
            </a:endParaRPr>
          </a:p>
        </p:txBody>
      </p:sp>
      <p:sp>
        <p:nvSpPr>
          <p:cNvPr id="3" name="Content Placeholder 2"/>
          <p:cNvSpPr>
            <a:spLocks noGrp="1"/>
          </p:cNvSpPr>
          <p:nvPr>
            <p:ph idx="1"/>
          </p:nvPr>
        </p:nvSpPr>
        <p:spPr>
          <a:xfrm>
            <a:off x="414287" y="663879"/>
            <a:ext cx="11009450" cy="5618075"/>
          </a:xfrm>
        </p:spPr>
        <p:txBody>
          <a:bodyPr>
            <a:noAutofit/>
          </a:bodyPr>
          <a:lstStyle/>
          <a:p>
            <a:pPr>
              <a:lnSpc>
                <a:spcPct val="150000"/>
              </a:lnSpc>
            </a:pPr>
            <a:r>
              <a:rPr lang="en-CA" sz="2000" dirty="0" err="1">
                <a:solidFill>
                  <a:schemeClr val="tx1"/>
                </a:solidFill>
              </a:rPr>
              <a:t>c</a:t>
            </a:r>
            <a:r>
              <a:rPr lang="en-CA" sz="2000" dirty="0" err="1" smtClean="0">
                <a:solidFill>
                  <a:schemeClr val="tx1"/>
                </a:solidFill>
              </a:rPr>
              <a:t>p</a:t>
            </a:r>
            <a:r>
              <a:rPr lang="en-CA" sz="2000" dirty="0" smtClean="0">
                <a:solidFill>
                  <a:schemeClr val="tx1"/>
                </a:solidFill>
              </a:rPr>
              <a:t> means </a:t>
            </a:r>
            <a:r>
              <a:rPr lang="en-CA" sz="2000" dirty="0" smtClean="0">
                <a:solidFill>
                  <a:srgbClr val="FF0000"/>
                </a:solidFill>
              </a:rPr>
              <a:t>COPY.</a:t>
            </a:r>
          </a:p>
          <a:p>
            <a:pPr>
              <a:lnSpc>
                <a:spcPct val="150000"/>
              </a:lnSpc>
            </a:pPr>
            <a:r>
              <a:rPr lang="en-CA" sz="2000" dirty="0" smtClean="0">
                <a:solidFill>
                  <a:schemeClr val="tx1"/>
                </a:solidFill>
              </a:rPr>
              <a:t>Used to copies files or a group of files.</a:t>
            </a:r>
          </a:p>
          <a:p>
            <a:pPr>
              <a:lnSpc>
                <a:spcPct val="150000"/>
              </a:lnSpc>
            </a:pPr>
            <a:r>
              <a:rPr lang="en-CA" sz="2000" dirty="0" smtClean="0">
                <a:solidFill>
                  <a:schemeClr val="tx1"/>
                </a:solidFill>
              </a:rPr>
              <a:t>Create a exact image of the file on the disk with a different name.</a:t>
            </a:r>
          </a:p>
          <a:p>
            <a:pPr>
              <a:lnSpc>
                <a:spcPct val="150000"/>
              </a:lnSpc>
            </a:pPr>
            <a:r>
              <a:rPr lang="en-CA" sz="2000" dirty="0" smtClean="0">
                <a:solidFill>
                  <a:schemeClr val="tx1"/>
                </a:solidFill>
              </a:rPr>
              <a:t>Syntax require at least two filenames to be specified in the command line.</a:t>
            </a:r>
          </a:p>
          <a:p>
            <a:pPr marL="0" indent="0">
              <a:lnSpc>
                <a:spcPct val="150000"/>
              </a:lnSpc>
              <a:buNone/>
            </a:pPr>
            <a:r>
              <a:rPr lang="en-CA" sz="2000" dirty="0" smtClean="0">
                <a:solidFill>
                  <a:srgbClr val="7030A0"/>
                </a:solidFill>
              </a:rPr>
              <a:t>	$ </a:t>
            </a:r>
            <a:r>
              <a:rPr lang="en-CA" sz="2000" dirty="0" err="1" smtClean="0">
                <a:solidFill>
                  <a:srgbClr val="7030A0"/>
                </a:solidFill>
              </a:rPr>
              <a:t>cp</a:t>
            </a:r>
            <a:r>
              <a:rPr lang="en-CA" sz="2000" dirty="0" smtClean="0">
                <a:solidFill>
                  <a:srgbClr val="7030A0"/>
                </a:solidFill>
              </a:rPr>
              <a:t> chap01 unit01</a:t>
            </a:r>
          </a:p>
          <a:p>
            <a:pPr>
              <a:lnSpc>
                <a:spcPct val="150000"/>
              </a:lnSpc>
            </a:pPr>
            <a:r>
              <a:rPr lang="en-CA" sz="2000" dirty="0" smtClean="0">
                <a:solidFill>
                  <a:srgbClr val="FF0000"/>
                </a:solidFill>
              </a:rPr>
              <a:t>NOTE: </a:t>
            </a:r>
            <a:r>
              <a:rPr lang="en-CA" sz="2000" dirty="0" smtClean="0">
                <a:solidFill>
                  <a:schemeClr val="tx1"/>
                </a:solidFill>
              </a:rPr>
              <a:t>If destination file (unit01) is not exist, it will first be created before copying take place. If it exist, it will overwritten without any warning from the system.</a:t>
            </a:r>
            <a:endParaRPr lang="en-CA" sz="2000"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497313464"/>
              </p:ext>
            </p:extLst>
          </p:nvPr>
        </p:nvGraphicFramePr>
        <p:xfrm>
          <a:off x="588723" y="4903359"/>
          <a:ext cx="10421655" cy="1376680"/>
        </p:xfrm>
        <a:graphic>
          <a:graphicData uri="http://schemas.openxmlformats.org/drawingml/2006/table">
            <a:tbl>
              <a:tblPr firstRow="1" bandRow="1">
                <a:tableStyleId>{5C22544A-7EE6-4342-B048-85BDC9FD1C3A}</a:tableStyleId>
              </a:tblPr>
              <a:tblGrid>
                <a:gridCol w="1164921">
                  <a:extLst>
                    <a:ext uri="{9D8B030D-6E8A-4147-A177-3AD203B41FA5}">
                      <a16:colId xmlns:a16="http://schemas.microsoft.com/office/drawing/2014/main" val="20000"/>
                    </a:ext>
                  </a:extLst>
                </a:gridCol>
                <a:gridCol w="9256734">
                  <a:extLst>
                    <a:ext uri="{9D8B030D-6E8A-4147-A177-3AD203B41FA5}">
                      <a16:colId xmlns:a16="http://schemas.microsoft.com/office/drawing/2014/main" val="20001"/>
                    </a:ext>
                  </a:extLst>
                </a:gridCol>
              </a:tblGrid>
              <a:tr h="370840">
                <a:tc>
                  <a:txBody>
                    <a:bodyPr/>
                    <a:lstStyle/>
                    <a:p>
                      <a:pPr algn="ctr"/>
                      <a:r>
                        <a:rPr lang="en-US" dirty="0" smtClean="0"/>
                        <a:t>OPTION</a:t>
                      </a:r>
                      <a:endParaRPr lang="en-US" dirty="0"/>
                    </a:p>
                  </a:txBody>
                  <a:tcPr/>
                </a:tc>
                <a:tc>
                  <a:txBody>
                    <a:bodyPr/>
                    <a:lstStyle/>
                    <a:p>
                      <a:pPr algn="ctr"/>
                      <a:r>
                        <a:rPr lang="en-US" dirty="0" smtClean="0"/>
                        <a:t>DESCRIPTION</a:t>
                      </a:r>
                      <a:endParaRPr lang="en-US" dirty="0"/>
                    </a:p>
                  </a:txBody>
                  <a:tcPr/>
                </a:tc>
                <a:extLst>
                  <a:ext uri="{0D108BD9-81ED-4DB2-BD59-A6C34878D82A}">
                    <a16:rowId xmlns:a16="http://schemas.microsoft.com/office/drawing/2014/main" val="10000"/>
                  </a:ext>
                </a:extLst>
              </a:tr>
              <a:tr h="370840">
                <a:tc>
                  <a:txBody>
                    <a:bodyPr/>
                    <a:lstStyle/>
                    <a:p>
                      <a:pPr>
                        <a:lnSpc>
                          <a:spcPct val="150000"/>
                        </a:lnSpc>
                      </a:pPr>
                      <a:r>
                        <a:rPr lang="en-US" dirty="0" smtClean="0"/>
                        <a:t>-</a:t>
                      </a:r>
                      <a:r>
                        <a:rPr lang="en-US" dirty="0" err="1" smtClean="0"/>
                        <a:t>i</a:t>
                      </a:r>
                      <a:endParaRPr lang="en-US" dirty="0"/>
                    </a:p>
                  </a:txBody>
                  <a:tcPr/>
                </a:tc>
                <a:tc>
                  <a:txBody>
                    <a:bodyPr/>
                    <a:lstStyle/>
                    <a:p>
                      <a:pPr>
                        <a:lnSpc>
                          <a:spcPct val="150000"/>
                        </a:lnSpc>
                      </a:pPr>
                      <a:r>
                        <a:rPr lang="en-US" dirty="0" smtClean="0"/>
                        <a:t>Interactive copying means ask if destination file is exist for overwritten or not.</a:t>
                      </a:r>
                      <a:endParaRPr lang="en-US" dirty="0"/>
                    </a:p>
                  </a:txBody>
                  <a:tcPr/>
                </a:tc>
                <a:extLst>
                  <a:ext uri="{0D108BD9-81ED-4DB2-BD59-A6C34878D82A}">
                    <a16:rowId xmlns:a16="http://schemas.microsoft.com/office/drawing/2014/main" val="10001"/>
                  </a:ext>
                </a:extLst>
              </a:tr>
              <a:tr h="370840">
                <a:tc>
                  <a:txBody>
                    <a:bodyPr/>
                    <a:lstStyle/>
                    <a:p>
                      <a:pPr>
                        <a:lnSpc>
                          <a:spcPct val="150000"/>
                        </a:lnSpc>
                      </a:pPr>
                      <a:r>
                        <a:rPr lang="en-US" dirty="0" smtClean="0"/>
                        <a:t>-r</a:t>
                      </a:r>
                      <a:endParaRPr lang="en-US" dirty="0"/>
                    </a:p>
                  </a:txBody>
                  <a:tcPr/>
                </a:tc>
                <a:tc>
                  <a:txBody>
                    <a:bodyPr/>
                    <a:lstStyle/>
                    <a:p>
                      <a:pPr>
                        <a:lnSpc>
                          <a:spcPct val="150000"/>
                        </a:lnSpc>
                      </a:pPr>
                      <a:r>
                        <a:rPr lang="en-US" dirty="0" smtClean="0"/>
                        <a:t>Use to Copying</a:t>
                      </a:r>
                      <a:r>
                        <a:rPr lang="en-US" baseline="0" dirty="0" smtClean="0"/>
                        <a:t> entire directory structure</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308362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8945" y="0"/>
            <a:ext cx="4132660" cy="588723"/>
          </a:xfrm>
        </p:spPr>
        <p:txBody>
          <a:bodyPr>
            <a:normAutofit fontScale="90000"/>
          </a:bodyPr>
          <a:lstStyle/>
          <a:p>
            <a:r>
              <a:rPr lang="en-US" b="1" dirty="0" err="1" smtClean="0">
                <a:solidFill>
                  <a:srgbClr val="C00000"/>
                </a:solidFill>
              </a:rPr>
              <a:t>cp</a:t>
            </a:r>
            <a:r>
              <a:rPr lang="en-US" b="1" dirty="0" smtClean="0">
                <a:solidFill>
                  <a:srgbClr val="C00000"/>
                </a:solidFill>
              </a:rPr>
              <a:t> Command</a:t>
            </a:r>
            <a:endParaRPr lang="en-US" b="1" dirty="0">
              <a:solidFill>
                <a:srgbClr val="C00000"/>
              </a:solidFill>
            </a:endParaRPr>
          </a:p>
        </p:txBody>
      </p:sp>
      <p:sp>
        <p:nvSpPr>
          <p:cNvPr id="3" name="Content Placeholder 2"/>
          <p:cNvSpPr>
            <a:spLocks noGrp="1"/>
          </p:cNvSpPr>
          <p:nvPr>
            <p:ph idx="1"/>
          </p:nvPr>
        </p:nvSpPr>
        <p:spPr>
          <a:xfrm>
            <a:off x="414287" y="663879"/>
            <a:ext cx="11009450" cy="5618075"/>
          </a:xfrm>
        </p:spPr>
        <p:txBody>
          <a:bodyPr>
            <a:noAutofit/>
          </a:bodyPr>
          <a:lstStyle/>
          <a:p>
            <a:pPr>
              <a:lnSpc>
                <a:spcPct val="150000"/>
              </a:lnSpc>
            </a:pPr>
            <a:r>
              <a:rPr lang="en-CA" sz="2000" dirty="0" smtClean="0">
                <a:solidFill>
                  <a:srgbClr val="FF0000"/>
                </a:solidFill>
              </a:rPr>
              <a:t>Example 1: </a:t>
            </a:r>
            <a:r>
              <a:rPr lang="en-CA" sz="2000" dirty="0" smtClean="0">
                <a:solidFill>
                  <a:schemeClr val="tx1"/>
                </a:solidFill>
              </a:rPr>
              <a:t>Copy file chap01 into directory </a:t>
            </a:r>
            <a:r>
              <a:rPr lang="en-CA" sz="2000" dirty="0" err="1" smtClean="0">
                <a:solidFill>
                  <a:schemeClr val="tx1"/>
                </a:solidFill>
              </a:rPr>
              <a:t>progs</a:t>
            </a:r>
            <a:r>
              <a:rPr lang="en-CA" sz="2000" dirty="0" smtClean="0">
                <a:solidFill>
                  <a:schemeClr val="tx1"/>
                </a:solidFill>
              </a:rPr>
              <a:t> with name unit01</a:t>
            </a:r>
          </a:p>
          <a:p>
            <a:pPr marL="0" indent="0">
              <a:lnSpc>
                <a:spcPct val="150000"/>
              </a:lnSpc>
              <a:buNone/>
            </a:pPr>
            <a:r>
              <a:rPr lang="en-CA" sz="2000" dirty="0" smtClean="0">
                <a:solidFill>
                  <a:srgbClr val="7030A0"/>
                </a:solidFill>
              </a:rPr>
              <a:t>	$ </a:t>
            </a:r>
            <a:r>
              <a:rPr lang="en-CA" sz="2000" dirty="0" err="1" smtClean="0">
                <a:solidFill>
                  <a:srgbClr val="7030A0"/>
                </a:solidFill>
              </a:rPr>
              <a:t>cp</a:t>
            </a:r>
            <a:r>
              <a:rPr lang="en-CA" sz="2000" dirty="0" smtClean="0">
                <a:solidFill>
                  <a:srgbClr val="7030A0"/>
                </a:solidFill>
              </a:rPr>
              <a:t> chap01 </a:t>
            </a:r>
            <a:r>
              <a:rPr lang="en-CA" sz="2000" dirty="0" err="1" smtClean="0">
                <a:solidFill>
                  <a:srgbClr val="7030A0"/>
                </a:solidFill>
              </a:rPr>
              <a:t>progs</a:t>
            </a:r>
            <a:r>
              <a:rPr lang="en-CA" sz="2000" dirty="0" smtClean="0">
                <a:solidFill>
                  <a:srgbClr val="7030A0"/>
                </a:solidFill>
              </a:rPr>
              <a:t>/unit01</a:t>
            </a:r>
            <a:r>
              <a:rPr lang="en-CA" sz="2000" dirty="0" smtClean="0">
                <a:solidFill>
                  <a:schemeClr val="tx1"/>
                </a:solidFill>
              </a:rPr>
              <a:t> </a:t>
            </a:r>
          </a:p>
          <a:p>
            <a:pPr>
              <a:lnSpc>
                <a:spcPct val="150000"/>
              </a:lnSpc>
            </a:pPr>
            <a:r>
              <a:rPr lang="en-CA" sz="2000" dirty="0" smtClean="0">
                <a:solidFill>
                  <a:srgbClr val="FF0000"/>
                </a:solidFill>
              </a:rPr>
              <a:t>Example 2:</a:t>
            </a:r>
            <a:r>
              <a:rPr lang="en-CA" sz="2000" dirty="0" smtClean="0">
                <a:solidFill>
                  <a:schemeClr val="tx1"/>
                </a:solidFill>
              </a:rPr>
              <a:t> C</a:t>
            </a:r>
            <a:r>
              <a:rPr lang="en-CA" sz="2000" dirty="0">
                <a:solidFill>
                  <a:schemeClr val="tx1"/>
                </a:solidFill>
              </a:rPr>
              <a:t>opy file chap01 into directory </a:t>
            </a:r>
            <a:r>
              <a:rPr lang="en-CA" sz="2000" dirty="0" err="1" smtClean="0">
                <a:solidFill>
                  <a:schemeClr val="tx1"/>
                </a:solidFill>
              </a:rPr>
              <a:t>progs</a:t>
            </a:r>
            <a:r>
              <a:rPr lang="en-CA" sz="2000" dirty="0" smtClean="0">
                <a:solidFill>
                  <a:schemeClr val="tx1"/>
                </a:solidFill>
              </a:rPr>
              <a:t>.</a:t>
            </a:r>
          </a:p>
          <a:p>
            <a:pPr marL="0" indent="0">
              <a:lnSpc>
                <a:spcPct val="150000"/>
              </a:lnSpc>
              <a:buNone/>
            </a:pPr>
            <a:r>
              <a:rPr lang="en-CA" sz="2000" dirty="0" smtClean="0">
                <a:solidFill>
                  <a:srgbClr val="7030A0"/>
                </a:solidFill>
              </a:rPr>
              <a:t>	$ </a:t>
            </a:r>
            <a:r>
              <a:rPr lang="en-CA" sz="2000" dirty="0" err="1" smtClean="0">
                <a:solidFill>
                  <a:srgbClr val="7030A0"/>
                </a:solidFill>
              </a:rPr>
              <a:t>cp</a:t>
            </a:r>
            <a:r>
              <a:rPr lang="en-CA" sz="2000" dirty="0" smtClean="0">
                <a:solidFill>
                  <a:srgbClr val="7030A0"/>
                </a:solidFill>
              </a:rPr>
              <a:t> chap01 </a:t>
            </a:r>
            <a:r>
              <a:rPr lang="en-CA" sz="2000" dirty="0" err="1" smtClean="0">
                <a:solidFill>
                  <a:srgbClr val="7030A0"/>
                </a:solidFill>
              </a:rPr>
              <a:t>progs</a:t>
            </a:r>
            <a:endParaRPr lang="en-CA" sz="2000" dirty="0" smtClean="0">
              <a:solidFill>
                <a:srgbClr val="7030A0"/>
              </a:solidFill>
            </a:endParaRPr>
          </a:p>
          <a:p>
            <a:pPr marL="0" indent="0">
              <a:lnSpc>
                <a:spcPct val="150000"/>
              </a:lnSpc>
              <a:buNone/>
            </a:pPr>
            <a:r>
              <a:rPr lang="en-CA" sz="2000" dirty="0" smtClean="0">
                <a:solidFill>
                  <a:schemeClr val="tx1"/>
                </a:solidFill>
              </a:rPr>
              <a:t>	Here chap01 file is copy into directory </a:t>
            </a:r>
            <a:r>
              <a:rPr lang="en-CA" sz="2000" dirty="0" err="1" smtClean="0">
                <a:solidFill>
                  <a:schemeClr val="tx1"/>
                </a:solidFill>
              </a:rPr>
              <a:t>progs</a:t>
            </a:r>
            <a:r>
              <a:rPr lang="en-CA" sz="2000" dirty="0" smtClean="0">
                <a:solidFill>
                  <a:schemeClr val="tx1"/>
                </a:solidFill>
              </a:rPr>
              <a:t> with same name.</a:t>
            </a:r>
          </a:p>
          <a:p>
            <a:pPr>
              <a:lnSpc>
                <a:spcPct val="150000"/>
              </a:lnSpc>
            </a:pPr>
            <a:r>
              <a:rPr lang="en-CA" sz="2000" dirty="0" smtClean="0">
                <a:solidFill>
                  <a:srgbClr val="FF0000"/>
                </a:solidFill>
              </a:rPr>
              <a:t>Example 3:</a:t>
            </a:r>
            <a:r>
              <a:rPr lang="en-CA" sz="2000" dirty="0" smtClean="0">
                <a:solidFill>
                  <a:schemeClr val="tx1"/>
                </a:solidFill>
              </a:rPr>
              <a:t>  Copy chap01 from /</a:t>
            </a:r>
            <a:r>
              <a:rPr lang="en-CA" sz="2000" dirty="0" err="1" smtClean="0">
                <a:solidFill>
                  <a:schemeClr val="tx1"/>
                </a:solidFill>
              </a:rPr>
              <a:t>usr</a:t>
            </a:r>
            <a:r>
              <a:rPr lang="en-CA" sz="2000" dirty="0" smtClean="0">
                <a:solidFill>
                  <a:schemeClr val="tx1"/>
                </a:solidFill>
              </a:rPr>
              <a:t>/13bca01  to current directory using short hand notation.</a:t>
            </a:r>
          </a:p>
          <a:p>
            <a:pPr marL="0" indent="0">
              <a:lnSpc>
                <a:spcPct val="150000"/>
              </a:lnSpc>
              <a:buNone/>
            </a:pPr>
            <a:r>
              <a:rPr lang="en-CA" sz="2000" dirty="0" smtClean="0">
                <a:solidFill>
                  <a:srgbClr val="7030A0"/>
                </a:solidFill>
              </a:rPr>
              <a:t>	$ </a:t>
            </a:r>
            <a:r>
              <a:rPr lang="en-CA" sz="2000" dirty="0" err="1" smtClean="0">
                <a:solidFill>
                  <a:srgbClr val="7030A0"/>
                </a:solidFill>
              </a:rPr>
              <a:t>cp</a:t>
            </a:r>
            <a:r>
              <a:rPr lang="en-CA" sz="2000" dirty="0" smtClean="0">
                <a:solidFill>
                  <a:srgbClr val="7030A0"/>
                </a:solidFill>
              </a:rPr>
              <a:t> /user/13bca01/chap01 .</a:t>
            </a:r>
          </a:p>
          <a:p>
            <a:pPr marL="0" indent="0">
              <a:lnSpc>
                <a:spcPct val="150000"/>
              </a:lnSpc>
              <a:buNone/>
            </a:pPr>
            <a:r>
              <a:rPr lang="en-CA" sz="2000" dirty="0" smtClean="0">
                <a:solidFill>
                  <a:schemeClr val="tx1"/>
                </a:solidFill>
              </a:rPr>
              <a:t>	Here ( . ) represent current directory to chap01 file is copy from /user/13bca01/ to 	current working directory.</a:t>
            </a:r>
            <a:endParaRPr lang="en-CA" sz="2000" dirty="0">
              <a:solidFill>
                <a:schemeClr val="tx1"/>
              </a:solidFill>
            </a:endParaRPr>
          </a:p>
          <a:p>
            <a:pPr>
              <a:lnSpc>
                <a:spcPct val="150000"/>
              </a:lnSpc>
            </a:pPr>
            <a:endParaRPr lang="en-CA" sz="2000" dirty="0">
              <a:solidFill>
                <a:schemeClr val="tx1"/>
              </a:solidFill>
            </a:endParaRPr>
          </a:p>
        </p:txBody>
      </p:sp>
    </p:spTree>
    <p:extLst>
      <p:ext uri="{BB962C8B-B14F-4D97-AF65-F5344CB8AC3E}">
        <p14:creationId xmlns:p14="http://schemas.microsoft.com/office/powerpoint/2010/main" val="19657987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3742764" y="0"/>
            <a:ext cx="332244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600" b="1" dirty="0">
                <a:solidFill>
                  <a:srgbClr val="FF0000"/>
                </a:solidFill>
              </a:rPr>
              <a:t>Simple File Copy</a:t>
            </a:r>
          </a:p>
        </p:txBody>
      </p:sp>
      <p:pic>
        <p:nvPicPr>
          <p:cNvPr id="348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306" y="1062318"/>
            <a:ext cx="8839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54000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1367119" y="0"/>
            <a:ext cx="70412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600" b="1" dirty="0">
                <a:solidFill>
                  <a:srgbClr val="FF0000"/>
                </a:solidFill>
              </a:rPr>
              <a:t>Copy File to A Directory From Home</a:t>
            </a:r>
          </a:p>
        </p:txBody>
      </p:sp>
      <p:pic>
        <p:nvPicPr>
          <p:cNvPr id="358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262" y="1004047"/>
            <a:ext cx="8763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78919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unix_file_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856" y="0"/>
            <a:ext cx="8824685" cy="629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906038" y="6488482"/>
            <a:ext cx="4759890" cy="369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Figure 2.1</a:t>
            </a:r>
            <a:endParaRPr lang="en-US" dirty="0"/>
          </a:p>
        </p:txBody>
      </p:sp>
    </p:spTree>
    <p:extLst>
      <p:ext uri="{BB962C8B-B14F-4D97-AF65-F5344CB8AC3E}">
        <p14:creationId xmlns:p14="http://schemas.microsoft.com/office/powerpoint/2010/main" val="22575055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2801471" y="0"/>
            <a:ext cx="44185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600" b="1" dirty="0">
                <a:solidFill>
                  <a:srgbClr val="FF0000"/>
                </a:solidFill>
              </a:rPr>
              <a:t>Copy and Rename File</a:t>
            </a:r>
          </a:p>
        </p:txBody>
      </p:sp>
      <p:pic>
        <p:nvPicPr>
          <p:cNvPr id="368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858" y="1255059"/>
            <a:ext cx="8534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370841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3290047" y="0"/>
            <a:ext cx="389068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3600" b="1" dirty="0">
                <a:solidFill>
                  <a:srgbClr val="FF0000"/>
                </a:solidFill>
              </a:rPr>
              <a:t>Recursive Copy</a:t>
            </a:r>
          </a:p>
        </p:txBody>
      </p:sp>
      <p:pic>
        <p:nvPicPr>
          <p:cNvPr id="378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612" y="1210235"/>
            <a:ext cx="8534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783452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1752600" y="0"/>
            <a:ext cx="691086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600" b="1" dirty="0">
                <a:solidFill>
                  <a:srgbClr val="FF0000"/>
                </a:solidFill>
              </a:rPr>
              <a:t>Recursive Copy with Subdirectories</a:t>
            </a:r>
          </a:p>
        </p:txBody>
      </p:sp>
      <p:pic>
        <p:nvPicPr>
          <p:cNvPr id="389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130" y="858931"/>
            <a:ext cx="8319991" cy="523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032145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4197910" y="0"/>
            <a:ext cx="32797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600" b="1" dirty="0">
                <a:solidFill>
                  <a:srgbClr val="FF0000"/>
                </a:solidFill>
              </a:rPr>
              <a:t>Wildcard Copies</a:t>
            </a:r>
          </a:p>
        </p:txBody>
      </p:sp>
      <p:pic>
        <p:nvPicPr>
          <p:cNvPr id="399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530" y="909918"/>
            <a:ext cx="8763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380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8945" y="0"/>
            <a:ext cx="4132660" cy="588723"/>
          </a:xfrm>
        </p:spPr>
        <p:txBody>
          <a:bodyPr>
            <a:normAutofit fontScale="90000"/>
          </a:bodyPr>
          <a:lstStyle/>
          <a:p>
            <a:r>
              <a:rPr lang="en-US" b="1" dirty="0" err="1" smtClean="0">
                <a:solidFill>
                  <a:srgbClr val="C00000"/>
                </a:solidFill>
              </a:rPr>
              <a:t>cp</a:t>
            </a:r>
            <a:r>
              <a:rPr lang="en-US" b="1" dirty="0" smtClean="0">
                <a:solidFill>
                  <a:srgbClr val="C00000"/>
                </a:solidFill>
              </a:rPr>
              <a:t> Command</a:t>
            </a:r>
            <a:endParaRPr lang="en-US" b="1" dirty="0">
              <a:solidFill>
                <a:srgbClr val="C00000"/>
              </a:solidFill>
            </a:endParaRPr>
          </a:p>
        </p:txBody>
      </p:sp>
      <p:sp>
        <p:nvSpPr>
          <p:cNvPr id="3" name="Content Placeholder 2"/>
          <p:cNvSpPr>
            <a:spLocks noGrp="1"/>
          </p:cNvSpPr>
          <p:nvPr>
            <p:ph idx="1"/>
          </p:nvPr>
        </p:nvSpPr>
        <p:spPr>
          <a:xfrm>
            <a:off x="414287" y="663879"/>
            <a:ext cx="11009450" cy="5618075"/>
          </a:xfrm>
        </p:spPr>
        <p:txBody>
          <a:bodyPr>
            <a:noAutofit/>
          </a:bodyPr>
          <a:lstStyle/>
          <a:p>
            <a:pPr>
              <a:lnSpc>
                <a:spcPct val="150000"/>
              </a:lnSpc>
            </a:pPr>
            <a:r>
              <a:rPr lang="en-CA" sz="2000" dirty="0" smtClean="0">
                <a:solidFill>
                  <a:srgbClr val="FF0000"/>
                </a:solidFill>
              </a:rPr>
              <a:t>Example 4: </a:t>
            </a:r>
            <a:r>
              <a:rPr lang="en-CA" sz="2000" dirty="0" smtClean="0">
                <a:solidFill>
                  <a:schemeClr val="tx1"/>
                </a:solidFill>
              </a:rPr>
              <a:t>Copy multiple file chap01,chap02,chap03 into </a:t>
            </a:r>
            <a:r>
              <a:rPr lang="en-CA" sz="2000" dirty="0" err="1" smtClean="0">
                <a:solidFill>
                  <a:schemeClr val="tx1"/>
                </a:solidFill>
              </a:rPr>
              <a:t>progs</a:t>
            </a:r>
            <a:r>
              <a:rPr lang="en-CA" sz="2000" dirty="0" smtClean="0">
                <a:solidFill>
                  <a:schemeClr val="tx1"/>
                </a:solidFill>
              </a:rPr>
              <a:t> directory</a:t>
            </a:r>
          </a:p>
          <a:p>
            <a:pPr marL="0" indent="0">
              <a:lnSpc>
                <a:spcPct val="150000"/>
              </a:lnSpc>
              <a:buNone/>
            </a:pPr>
            <a:r>
              <a:rPr lang="en-CA" sz="2000" dirty="0" smtClean="0">
                <a:solidFill>
                  <a:srgbClr val="7030A0"/>
                </a:solidFill>
              </a:rPr>
              <a:t>	$ </a:t>
            </a:r>
            <a:r>
              <a:rPr lang="en-CA" sz="2000" dirty="0" err="1" smtClean="0">
                <a:solidFill>
                  <a:srgbClr val="7030A0"/>
                </a:solidFill>
              </a:rPr>
              <a:t>cp</a:t>
            </a:r>
            <a:r>
              <a:rPr lang="en-CA" sz="2000" dirty="0" smtClean="0">
                <a:solidFill>
                  <a:srgbClr val="7030A0"/>
                </a:solidFill>
              </a:rPr>
              <a:t> chap01 chap02 </a:t>
            </a:r>
            <a:r>
              <a:rPr lang="en-CA" sz="2000" dirty="0" err="1" smtClean="0">
                <a:solidFill>
                  <a:srgbClr val="7030A0"/>
                </a:solidFill>
              </a:rPr>
              <a:t>chap02</a:t>
            </a:r>
            <a:r>
              <a:rPr lang="en-CA" sz="2000" dirty="0" smtClean="0">
                <a:solidFill>
                  <a:srgbClr val="7030A0"/>
                </a:solidFill>
              </a:rPr>
              <a:t> </a:t>
            </a:r>
            <a:r>
              <a:rPr lang="en-CA" sz="2000" dirty="0" err="1" smtClean="0">
                <a:solidFill>
                  <a:srgbClr val="7030A0"/>
                </a:solidFill>
              </a:rPr>
              <a:t>progs</a:t>
            </a:r>
            <a:endParaRPr lang="en-CA" sz="2000" dirty="0">
              <a:solidFill>
                <a:srgbClr val="7030A0"/>
              </a:solidFill>
            </a:endParaRPr>
          </a:p>
          <a:p>
            <a:pPr>
              <a:lnSpc>
                <a:spcPct val="150000"/>
              </a:lnSpc>
            </a:pPr>
            <a:r>
              <a:rPr lang="en-CA" sz="2000" dirty="0" smtClean="0">
                <a:solidFill>
                  <a:srgbClr val="FF0000"/>
                </a:solidFill>
              </a:rPr>
              <a:t>NOTE: </a:t>
            </a:r>
            <a:r>
              <a:rPr lang="en-CA" sz="2000" dirty="0" smtClean="0">
                <a:solidFill>
                  <a:schemeClr val="tx1"/>
                </a:solidFill>
              </a:rPr>
              <a:t>This command run if </a:t>
            </a:r>
            <a:r>
              <a:rPr lang="en-CA" sz="2000" dirty="0" err="1" smtClean="0">
                <a:solidFill>
                  <a:schemeClr val="tx1"/>
                </a:solidFill>
              </a:rPr>
              <a:t>progs</a:t>
            </a:r>
            <a:r>
              <a:rPr lang="en-CA" sz="2000" dirty="0" smtClean="0">
                <a:solidFill>
                  <a:schemeClr val="tx1"/>
                </a:solidFill>
              </a:rPr>
              <a:t> directory exist because </a:t>
            </a:r>
            <a:r>
              <a:rPr lang="en-CA" sz="2000" dirty="0" err="1" smtClean="0">
                <a:solidFill>
                  <a:schemeClr val="tx1"/>
                </a:solidFill>
              </a:rPr>
              <a:t>cp</a:t>
            </a:r>
            <a:r>
              <a:rPr lang="en-CA" sz="2000" dirty="0" smtClean="0">
                <a:solidFill>
                  <a:schemeClr val="tx1"/>
                </a:solidFill>
              </a:rPr>
              <a:t> won’t create it. These files retains their name.</a:t>
            </a:r>
          </a:p>
          <a:p>
            <a:pPr>
              <a:lnSpc>
                <a:spcPct val="150000"/>
              </a:lnSpc>
            </a:pPr>
            <a:r>
              <a:rPr lang="en-CA" sz="2000" dirty="0" smtClean="0">
                <a:solidFill>
                  <a:schemeClr val="tx1"/>
                </a:solidFill>
              </a:rPr>
              <a:t>This command also written in following ways</a:t>
            </a:r>
          </a:p>
          <a:p>
            <a:pPr marL="0" indent="0">
              <a:lnSpc>
                <a:spcPct val="150000"/>
              </a:lnSpc>
              <a:buNone/>
            </a:pPr>
            <a:r>
              <a:rPr lang="en-CA" sz="2000" dirty="0" smtClean="0">
                <a:solidFill>
                  <a:srgbClr val="7030A0"/>
                </a:solidFill>
              </a:rPr>
              <a:t>	$ </a:t>
            </a:r>
            <a:r>
              <a:rPr lang="en-CA" sz="2000" dirty="0" err="1" smtClean="0">
                <a:solidFill>
                  <a:srgbClr val="7030A0"/>
                </a:solidFill>
              </a:rPr>
              <a:t>cp</a:t>
            </a:r>
            <a:r>
              <a:rPr lang="en-CA" sz="2000" dirty="0" smtClean="0">
                <a:solidFill>
                  <a:srgbClr val="7030A0"/>
                </a:solidFill>
              </a:rPr>
              <a:t> chap* </a:t>
            </a:r>
            <a:r>
              <a:rPr lang="en-CA" sz="2000" dirty="0" err="1" smtClean="0">
                <a:solidFill>
                  <a:srgbClr val="7030A0"/>
                </a:solidFill>
              </a:rPr>
              <a:t>progs</a:t>
            </a:r>
            <a:endParaRPr lang="en-CA" sz="2000" dirty="0" smtClean="0">
              <a:solidFill>
                <a:srgbClr val="7030A0"/>
              </a:solidFill>
            </a:endParaRPr>
          </a:p>
          <a:p>
            <a:pPr>
              <a:lnSpc>
                <a:spcPct val="150000"/>
              </a:lnSpc>
            </a:pPr>
            <a:r>
              <a:rPr lang="en-CA" sz="2000" dirty="0" smtClean="0">
                <a:solidFill>
                  <a:schemeClr val="tx1"/>
                </a:solidFill>
              </a:rPr>
              <a:t>Here we use wildcard character * which copy all files which start with “chap”</a:t>
            </a:r>
            <a:endParaRPr lang="en-CA" sz="2000" dirty="0">
              <a:solidFill>
                <a:schemeClr val="tx1"/>
              </a:solidFill>
            </a:endParaRPr>
          </a:p>
          <a:p>
            <a:pPr>
              <a:lnSpc>
                <a:spcPct val="150000"/>
              </a:lnSpc>
            </a:pPr>
            <a:endParaRPr lang="en-CA" sz="2000" dirty="0">
              <a:solidFill>
                <a:schemeClr val="tx1"/>
              </a:solidFill>
            </a:endParaRPr>
          </a:p>
        </p:txBody>
      </p:sp>
    </p:spTree>
    <p:extLst>
      <p:ext uri="{BB962C8B-B14F-4D97-AF65-F5344CB8AC3E}">
        <p14:creationId xmlns:p14="http://schemas.microsoft.com/office/powerpoint/2010/main" val="5840279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8945" y="0"/>
            <a:ext cx="4132660" cy="588723"/>
          </a:xfrm>
        </p:spPr>
        <p:txBody>
          <a:bodyPr>
            <a:normAutofit fontScale="90000"/>
          </a:bodyPr>
          <a:lstStyle/>
          <a:p>
            <a:r>
              <a:rPr lang="en-US" b="1" dirty="0" err="1" smtClean="0">
                <a:solidFill>
                  <a:srgbClr val="C00000"/>
                </a:solidFill>
              </a:rPr>
              <a:t>cp</a:t>
            </a:r>
            <a:r>
              <a:rPr lang="en-US" b="1" dirty="0" smtClean="0">
                <a:solidFill>
                  <a:srgbClr val="C00000"/>
                </a:solidFill>
              </a:rPr>
              <a:t> Command</a:t>
            </a:r>
            <a:endParaRPr lang="en-US" b="1" dirty="0">
              <a:solidFill>
                <a:srgbClr val="C00000"/>
              </a:solidFill>
            </a:endParaRPr>
          </a:p>
        </p:txBody>
      </p:sp>
      <p:sp>
        <p:nvSpPr>
          <p:cNvPr id="3" name="Content Placeholder 2"/>
          <p:cNvSpPr>
            <a:spLocks noGrp="1"/>
          </p:cNvSpPr>
          <p:nvPr>
            <p:ph idx="1"/>
          </p:nvPr>
        </p:nvSpPr>
        <p:spPr>
          <a:xfrm>
            <a:off x="414287" y="663879"/>
            <a:ext cx="11009450" cy="5618075"/>
          </a:xfrm>
        </p:spPr>
        <p:txBody>
          <a:bodyPr>
            <a:noAutofit/>
          </a:bodyPr>
          <a:lstStyle/>
          <a:p>
            <a:pPr algn="just">
              <a:lnSpc>
                <a:spcPct val="150000"/>
              </a:lnSpc>
            </a:pPr>
            <a:r>
              <a:rPr lang="en-CA" sz="2000" dirty="0" smtClean="0">
                <a:solidFill>
                  <a:srgbClr val="FF0000"/>
                </a:solidFill>
              </a:rPr>
              <a:t>Example 5: </a:t>
            </a:r>
            <a:r>
              <a:rPr lang="en-CA" sz="2000" dirty="0" smtClean="0">
                <a:solidFill>
                  <a:schemeClr val="tx1"/>
                </a:solidFill>
              </a:rPr>
              <a:t>Copy file using interactive copying option.</a:t>
            </a:r>
          </a:p>
          <a:p>
            <a:pPr marL="0" indent="0" algn="just">
              <a:lnSpc>
                <a:spcPct val="150000"/>
              </a:lnSpc>
              <a:buNone/>
            </a:pPr>
            <a:r>
              <a:rPr lang="en-CA" sz="2000" dirty="0" smtClean="0">
                <a:solidFill>
                  <a:srgbClr val="7030A0"/>
                </a:solidFill>
              </a:rPr>
              <a:t>	$ </a:t>
            </a:r>
            <a:r>
              <a:rPr lang="en-CA" sz="2000" dirty="0" err="1" smtClean="0">
                <a:solidFill>
                  <a:srgbClr val="7030A0"/>
                </a:solidFill>
              </a:rPr>
              <a:t>cp</a:t>
            </a:r>
            <a:r>
              <a:rPr lang="en-CA" sz="2000" dirty="0" smtClean="0">
                <a:solidFill>
                  <a:srgbClr val="7030A0"/>
                </a:solidFill>
              </a:rPr>
              <a:t> –</a:t>
            </a:r>
            <a:r>
              <a:rPr lang="en-CA" sz="2000" dirty="0" err="1" smtClean="0">
                <a:solidFill>
                  <a:srgbClr val="7030A0"/>
                </a:solidFill>
              </a:rPr>
              <a:t>i</a:t>
            </a:r>
            <a:r>
              <a:rPr lang="en-CA" sz="2000" dirty="0" smtClean="0">
                <a:solidFill>
                  <a:srgbClr val="7030A0"/>
                </a:solidFill>
              </a:rPr>
              <a:t> chap01 unit01</a:t>
            </a:r>
          </a:p>
          <a:p>
            <a:pPr marL="0" indent="0" algn="just">
              <a:lnSpc>
                <a:spcPct val="150000"/>
              </a:lnSpc>
              <a:buNone/>
            </a:pPr>
            <a:r>
              <a:rPr lang="en-CA" sz="2000" dirty="0">
                <a:solidFill>
                  <a:srgbClr val="7030A0"/>
                </a:solidFill>
              </a:rPr>
              <a:t>	</a:t>
            </a:r>
            <a:r>
              <a:rPr lang="en-CA" sz="2000" dirty="0" err="1" smtClean="0">
                <a:solidFill>
                  <a:srgbClr val="7030A0"/>
                </a:solidFill>
              </a:rPr>
              <a:t>cp</a:t>
            </a:r>
            <a:r>
              <a:rPr lang="en-CA" sz="2000" dirty="0" smtClean="0">
                <a:solidFill>
                  <a:srgbClr val="7030A0"/>
                </a:solidFill>
              </a:rPr>
              <a:t>: overwrite unit01? y</a:t>
            </a:r>
            <a:endParaRPr lang="en-CA" sz="2000" dirty="0">
              <a:solidFill>
                <a:srgbClr val="7030A0"/>
              </a:solidFill>
            </a:endParaRPr>
          </a:p>
          <a:p>
            <a:pPr algn="just">
              <a:lnSpc>
                <a:spcPct val="150000"/>
              </a:lnSpc>
            </a:pPr>
            <a:r>
              <a:rPr lang="en-CA" sz="2000" dirty="0" smtClean="0">
                <a:solidFill>
                  <a:schemeClr val="tx1"/>
                </a:solidFill>
              </a:rPr>
              <a:t>If we say “y” at this prompt, it overwrite the file.</a:t>
            </a:r>
          </a:p>
          <a:p>
            <a:pPr algn="just">
              <a:lnSpc>
                <a:spcPct val="150000"/>
              </a:lnSpc>
            </a:pPr>
            <a:r>
              <a:rPr lang="en-CA" sz="2000" dirty="0" smtClean="0">
                <a:solidFill>
                  <a:srgbClr val="FF0000"/>
                </a:solidFill>
              </a:rPr>
              <a:t>Example 6:</a:t>
            </a:r>
            <a:r>
              <a:rPr lang="en-CA" sz="2000" dirty="0" smtClean="0">
                <a:solidFill>
                  <a:schemeClr val="tx1"/>
                </a:solidFill>
              </a:rPr>
              <a:t> copy directory </a:t>
            </a:r>
            <a:r>
              <a:rPr lang="en-CA" sz="2000" dirty="0" err="1" smtClean="0">
                <a:solidFill>
                  <a:schemeClr val="tx1"/>
                </a:solidFill>
              </a:rPr>
              <a:t>progs</a:t>
            </a:r>
            <a:r>
              <a:rPr lang="en-CA" sz="2000" dirty="0" smtClean="0">
                <a:solidFill>
                  <a:schemeClr val="tx1"/>
                </a:solidFill>
              </a:rPr>
              <a:t> into </a:t>
            </a:r>
            <a:r>
              <a:rPr lang="en-CA" sz="2000" dirty="0" err="1" smtClean="0">
                <a:solidFill>
                  <a:schemeClr val="tx1"/>
                </a:solidFill>
              </a:rPr>
              <a:t>newprogs</a:t>
            </a:r>
            <a:r>
              <a:rPr lang="en-CA" sz="2000" dirty="0" smtClean="0">
                <a:solidFill>
                  <a:schemeClr val="tx1"/>
                </a:solidFill>
              </a:rPr>
              <a:t> </a:t>
            </a:r>
          </a:p>
          <a:p>
            <a:pPr marL="0" indent="0" algn="just">
              <a:lnSpc>
                <a:spcPct val="150000"/>
              </a:lnSpc>
              <a:buNone/>
            </a:pPr>
            <a:r>
              <a:rPr lang="en-CA" sz="2000" dirty="0" smtClean="0">
                <a:solidFill>
                  <a:srgbClr val="7030A0"/>
                </a:solidFill>
              </a:rPr>
              <a:t>	$ </a:t>
            </a:r>
            <a:r>
              <a:rPr lang="en-CA" sz="2000" dirty="0" err="1" smtClean="0">
                <a:solidFill>
                  <a:srgbClr val="7030A0"/>
                </a:solidFill>
              </a:rPr>
              <a:t>cp</a:t>
            </a:r>
            <a:r>
              <a:rPr lang="en-CA" sz="2000" dirty="0" smtClean="0">
                <a:solidFill>
                  <a:srgbClr val="7030A0"/>
                </a:solidFill>
              </a:rPr>
              <a:t>  -r </a:t>
            </a:r>
            <a:r>
              <a:rPr lang="en-CA" sz="2000" dirty="0" err="1" smtClean="0">
                <a:solidFill>
                  <a:srgbClr val="7030A0"/>
                </a:solidFill>
              </a:rPr>
              <a:t>progs</a:t>
            </a:r>
            <a:r>
              <a:rPr lang="en-CA" sz="2000" dirty="0" smtClean="0">
                <a:solidFill>
                  <a:srgbClr val="7030A0"/>
                </a:solidFill>
              </a:rPr>
              <a:t>  </a:t>
            </a:r>
            <a:r>
              <a:rPr lang="en-CA" sz="2000" dirty="0" err="1" smtClean="0">
                <a:solidFill>
                  <a:srgbClr val="7030A0"/>
                </a:solidFill>
              </a:rPr>
              <a:t>newprogs</a:t>
            </a:r>
            <a:endParaRPr lang="en-CA" sz="2000" dirty="0" smtClean="0">
              <a:solidFill>
                <a:srgbClr val="7030A0"/>
              </a:solidFill>
            </a:endParaRPr>
          </a:p>
          <a:p>
            <a:pPr algn="just">
              <a:lnSpc>
                <a:spcPct val="150000"/>
              </a:lnSpc>
            </a:pPr>
            <a:r>
              <a:rPr lang="en-CA" sz="2000" dirty="0" smtClean="0">
                <a:solidFill>
                  <a:schemeClr val="tx1"/>
                </a:solidFill>
              </a:rPr>
              <a:t>Here we use –r option, its copy  entire directory </a:t>
            </a:r>
            <a:r>
              <a:rPr lang="en-CA" sz="2000" dirty="0" err="1" smtClean="0">
                <a:solidFill>
                  <a:schemeClr val="tx1"/>
                </a:solidFill>
              </a:rPr>
              <a:t>progs</a:t>
            </a:r>
            <a:r>
              <a:rPr lang="en-CA" sz="2000" dirty="0" smtClean="0">
                <a:solidFill>
                  <a:schemeClr val="tx1"/>
                </a:solidFill>
              </a:rPr>
              <a:t> with its sub-directory to </a:t>
            </a:r>
            <a:r>
              <a:rPr lang="en-CA" sz="2000" dirty="0" err="1" smtClean="0">
                <a:solidFill>
                  <a:schemeClr val="tx1"/>
                </a:solidFill>
              </a:rPr>
              <a:t>newprogs</a:t>
            </a:r>
            <a:r>
              <a:rPr lang="en-CA" sz="2000" dirty="0" smtClean="0">
                <a:solidFill>
                  <a:schemeClr val="tx1"/>
                </a:solidFill>
              </a:rPr>
              <a:t>.</a:t>
            </a:r>
          </a:p>
          <a:p>
            <a:pPr marL="0" indent="0" algn="just">
              <a:lnSpc>
                <a:spcPct val="150000"/>
              </a:lnSpc>
              <a:buNone/>
            </a:pPr>
            <a:r>
              <a:rPr lang="en-CA" sz="2400" dirty="0" smtClean="0">
                <a:solidFill>
                  <a:srgbClr val="FF0000"/>
                </a:solidFill>
              </a:rPr>
              <a:t>NOTE:</a:t>
            </a:r>
            <a:r>
              <a:rPr lang="en-CA" sz="2400" dirty="0" smtClean="0">
                <a:solidFill>
                  <a:schemeClr val="tx1"/>
                </a:solidFill>
              </a:rPr>
              <a:t> </a:t>
            </a:r>
            <a:r>
              <a:rPr lang="en-CA" sz="2000" dirty="0" smtClean="0">
                <a:solidFill>
                  <a:srgbClr val="0070C0"/>
                </a:solidFill>
              </a:rPr>
              <a:t>Sometime copy fail, because we try to copy file which is read protected or the destination file or directory is write protected.</a:t>
            </a:r>
            <a:endParaRPr lang="en-CA" sz="2000" dirty="0">
              <a:solidFill>
                <a:srgbClr val="0070C0"/>
              </a:solidFill>
            </a:endParaRPr>
          </a:p>
          <a:p>
            <a:pPr algn="just">
              <a:lnSpc>
                <a:spcPct val="150000"/>
              </a:lnSpc>
            </a:pPr>
            <a:endParaRPr lang="en-CA" sz="2400" dirty="0">
              <a:solidFill>
                <a:schemeClr val="tx1"/>
              </a:solidFill>
            </a:endParaRPr>
          </a:p>
        </p:txBody>
      </p:sp>
    </p:spTree>
    <p:extLst>
      <p:ext uri="{BB962C8B-B14F-4D97-AF65-F5344CB8AC3E}">
        <p14:creationId xmlns:p14="http://schemas.microsoft.com/office/powerpoint/2010/main" val="6615548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8945" y="0"/>
            <a:ext cx="4132660" cy="588723"/>
          </a:xfrm>
        </p:spPr>
        <p:txBody>
          <a:bodyPr>
            <a:normAutofit fontScale="90000"/>
          </a:bodyPr>
          <a:lstStyle/>
          <a:p>
            <a:r>
              <a:rPr lang="en-US" b="1" dirty="0" smtClean="0">
                <a:solidFill>
                  <a:srgbClr val="C00000"/>
                </a:solidFill>
              </a:rPr>
              <a:t>mv Command</a:t>
            </a:r>
            <a:endParaRPr lang="en-US" b="1" dirty="0">
              <a:solidFill>
                <a:srgbClr val="C00000"/>
              </a:solidFill>
            </a:endParaRPr>
          </a:p>
        </p:txBody>
      </p:sp>
      <p:sp>
        <p:nvSpPr>
          <p:cNvPr id="3" name="Content Placeholder 2"/>
          <p:cNvSpPr>
            <a:spLocks noGrp="1"/>
          </p:cNvSpPr>
          <p:nvPr>
            <p:ph idx="1"/>
          </p:nvPr>
        </p:nvSpPr>
        <p:spPr>
          <a:xfrm>
            <a:off x="420550" y="1040396"/>
            <a:ext cx="11009450" cy="5618075"/>
          </a:xfrm>
        </p:spPr>
        <p:txBody>
          <a:bodyPr>
            <a:noAutofit/>
          </a:bodyPr>
          <a:lstStyle/>
          <a:p>
            <a:pPr marL="342900" lvl="1" indent="-342900" algn="just">
              <a:lnSpc>
                <a:spcPct val="150000"/>
              </a:lnSpc>
            </a:pPr>
            <a:r>
              <a:rPr lang="en-CA" sz="2200" b="1" dirty="0">
                <a:solidFill>
                  <a:schemeClr val="tx1"/>
                </a:solidFill>
              </a:rPr>
              <a:t>mv</a:t>
            </a:r>
            <a:r>
              <a:rPr lang="en-CA" sz="2200" dirty="0">
                <a:solidFill>
                  <a:schemeClr val="tx1"/>
                </a:solidFill>
              </a:rPr>
              <a:t> command is a command that similar with </a:t>
            </a:r>
            <a:r>
              <a:rPr lang="en-CA" sz="2200" b="1" dirty="0" err="1">
                <a:solidFill>
                  <a:schemeClr val="tx1"/>
                </a:solidFill>
              </a:rPr>
              <a:t>cp</a:t>
            </a:r>
            <a:r>
              <a:rPr lang="en-CA" sz="2200" dirty="0">
                <a:solidFill>
                  <a:schemeClr val="tx1"/>
                </a:solidFill>
              </a:rPr>
              <a:t>, but it </a:t>
            </a:r>
            <a:r>
              <a:rPr lang="en-CA" sz="2200" b="1" dirty="0">
                <a:solidFill>
                  <a:schemeClr val="tx1"/>
                </a:solidFill>
              </a:rPr>
              <a:t>does not</a:t>
            </a:r>
            <a:r>
              <a:rPr lang="en-CA" sz="2200" dirty="0">
                <a:solidFill>
                  <a:schemeClr val="tx1"/>
                </a:solidFill>
              </a:rPr>
              <a:t> create a copy / duplicate of files or directories.</a:t>
            </a:r>
          </a:p>
          <a:p>
            <a:pPr algn="just">
              <a:lnSpc>
                <a:spcPct val="150000"/>
              </a:lnSpc>
            </a:pPr>
            <a:r>
              <a:rPr lang="en-CA" sz="2200" dirty="0" smtClean="0">
                <a:solidFill>
                  <a:schemeClr val="tx1"/>
                </a:solidFill>
              </a:rPr>
              <a:t>Used to </a:t>
            </a:r>
          </a:p>
          <a:p>
            <a:pPr lvl="1" algn="just">
              <a:lnSpc>
                <a:spcPct val="150000"/>
              </a:lnSpc>
            </a:pPr>
            <a:r>
              <a:rPr lang="en-CA" sz="2200" dirty="0" smtClean="0">
                <a:solidFill>
                  <a:schemeClr val="tx1"/>
                </a:solidFill>
              </a:rPr>
              <a:t>Renaming the files and directories.</a:t>
            </a:r>
          </a:p>
          <a:p>
            <a:pPr lvl="1" algn="just">
              <a:lnSpc>
                <a:spcPct val="150000"/>
              </a:lnSpc>
            </a:pPr>
            <a:r>
              <a:rPr lang="en-CA" sz="2200" dirty="0">
                <a:solidFill>
                  <a:schemeClr val="tx1"/>
                </a:solidFill>
              </a:rPr>
              <a:t>M</a:t>
            </a:r>
            <a:r>
              <a:rPr lang="en-CA" sz="2200" dirty="0" smtClean="0">
                <a:solidFill>
                  <a:schemeClr val="tx1"/>
                </a:solidFill>
              </a:rPr>
              <a:t>ove </a:t>
            </a:r>
            <a:r>
              <a:rPr lang="en-CA" sz="2200" dirty="0">
                <a:solidFill>
                  <a:schemeClr val="tx1"/>
                </a:solidFill>
              </a:rPr>
              <a:t>either an individual file, a list of files, or a </a:t>
            </a:r>
            <a:r>
              <a:rPr lang="en-CA" sz="2200" dirty="0" smtClean="0">
                <a:solidFill>
                  <a:schemeClr val="tx1"/>
                </a:solidFill>
              </a:rPr>
              <a:t>directory.</a:t>
            </a:r>
          </a:p>
          <a:p>
            <a:pPr lvl="1" algn="just">
              <a:lnSpc>
                <a:spcPct val="150000"/>
              </a:lnSpc>
            </a:pPr>
            <a:r>
              <a:rPr lang="en-CA" sz="2200" dirty="0" err="1" smtClean="0">
                <a:solidFill>
                  <a:schemeClr val="tx1"/>
                </a:solidFill>
              </a:rPr>
              <a:t>Mv</a:t>
            </a:r>
            <a:r>
              <a:rPr lang="en-CA" sz="2200" dirty="0" smtClean="0">
                <a:solidFill>
                  <a:schemeClr val="tx1"/>
                </a:solidFill>
              </a:rPr>
              <a:t> command has interactive (-</a:t>
            </a:r>
            <a:r>
              <a:rPr lang="en-CA" sz="2200" dirty="0" err="1" smtClean="0">
                <a:solidFill>
                  <a:schemeClr val="tx1"/>
                </a:solidFill>
              </a:rPr>
              <a:t>i</a:t>
            </a:r>
            <a:r>
              <a:rPr lang="en-CA" sz="2200" dirty="0" smtClean="0">
                <a:solidFill>
                  <a:schemeClr val="tx1"/>
                </a:solidFill>
              </a:rPr>
              <a:t>) option available.</a:t>
            </a:r>
          </a:p>
          <a:p>
            <a:pPr marL="457200" lvl="1" indent="0" algn="just">
              <a:lnSpc>
                <a:spcPct val="150000"/>
              </a:lnSpc>
              <a:buNone/>
            </a:pPr>
            <a:endParaRPr lang="en-CA" sz="2200" dirty="0" smtClean="0">
              <a:solidFill>
                <a:schemeClr val="tx1"/>
              </a:solidFill>
            </a:endParaRPr>
          </a:p>
          <a:p>
            <a:pPr lvl="1" algn="just">
              <a:lnSpc>
                <a:spcPct val="150000"/>
              </a:lnSpc>
            </a:pPr>
            <a:endParaRPr lang="en-CA" sz="2200" dirty="0" smtClean="0">
              <a:solidFill>
                <a:schemeClr val="tx1"/>
              </a:solidFill>
            </a:endParaRPr>
          </a:p>
        </p:txBody>
      </p:sp>
    </p:spTree>
    <p:extLst>
      <p:ext uri="{BB962C8B-B14F-4D97-AF65-F5344CB8AC3E}">
        <p14:creationId xmlns:p14="http://schemas.microsoft.com/office/powerpoint/2010/main" val="5722230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4247403" y="0"/>
            <a:ext cx="2127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600" b="1" dirty="0">
                <a:solidFill>
                  <a:srgbClr val="FF0000"/>
                </a:solidFill>
              </a:rPr>
              <a:t>Move File</a:t>
            </a:r>
          </a:p>
        </p:txBody>
      </p:sp>
      <p:pic>
        <p:nvPicPr>
          <p:cNvPr id="419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023" y="1075764"/>
            <a:ext cx="85344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515212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8945" y="0"/>
            <a:ext cx="4132660" cy="588723"/>
          </a:xfrm>
        </p:spPr>
        <p:txBody>
          <a:bodyPr>
            <a:normAutofit fontScale="90000"/>
          </a:bodyPr>
          <a:lstStyle/>
          <a:p>
            <a:r>
              <a:rPr lang="en-US" b="1" dirty="0" smtClean="0">
                <a:solidFill>
                  <a:srgbClr val="C00000"/>
                </a:solidFill>
              </a:rPr>
              <a:t>mv Command</a:t>
            </a:r>
            <a:endParaRPr lang="en-US" b="1" dirty="0">
              <a:solidFill>
                <a:srgbClr val="C00000"/>
              </a:solidFill>
            </a:endParaRPr>
          </a:p>
        </p:txBody>
      </p:sp>
      <p:sp>
        <p:nvSpPr>
          <p:cNvPr id="3" name="Content Placeholder 2"/>
          <p:cNvSpPr>
            <a:spLocks noGrp="1"/>
          </p:cNvSpPr>
          <p:nvPr>
            <p:ph idx="1"/>
          </p:nvPr>
        </p:nvSpPr>
        <p:spPr>
          <a:xfrm>
            <a:off x="289596" y="588723"/>
            <a:ext cx="11009450" cy="5618075"/>
          </a:xfrm>
        </p:spPr>
        <p:txBody>
          <a:bodyPr>
            <a:noAutofit/>
          </a:bodyPr>
          <a:lstStyle/>
          <a:p>
            <a:pPr>
              <a:lnSpc>
                <a:spcPct val="150000"/>
              </a:lnSpc>
            </a:pPr>
            <a:r>
              <a:rPr lang="en-CA" sz="2200" dirty="0" smtClean="0">
                <a:solidFill>
                  <a:srgbClr val="FF0000"/>
                </a:solidFill>
              </a:rPr>
              <a:t>Example 1: </a:t>
            </a:r>
            <a:r>
              <a:rPr lang="en-CA" sz="2200" dirty="0" smtClean="0">
                <a:solidFill>
                  <a:schemeClr val="tx1"/>
                </a:solidFill>
              </a:rPr>
              <a:t>Moving </a:t>
            </a:r>
            <a:r>
              <a:rPr lang="en-CA" sz="2200" dirty="0">
                <a:solidFill>
                  <a:schemeClr val="tx1"/>
                </a:solidFill>
              </a:rPr>
              <a:t>files</a:t>
            </a:r>
          </a:p>
          <a:p>
            <a:pPr marL="0" indent="0">
              <a:lnSpc>
                <a:spcPct val="150000"/>
              </a:lnSpc>
              <a:buNone/>
            </a:pPr>
            <a:r>
              <a:rPr lang="en-CA" sz="2200" dirty="0" smtClean="0">
                <a:solidFill>
                  <a:schemeClr val="tx1"/>
                </a:solidFill>
              </a:rPr>
              <a:t>	The </a:t>
            </a:r>
            <a:r>
              <a:rPr lang="en-CA" sz="2200" dirty="0">
                <a:solidFill>
                  <a:schemeClr val="tx1"/>
                </a:solidFill>
              </a:rPr>
              <a:t>requirement of moving file is the file source location must be different with the files </a:t>
            </a:r>
            <a:r>
              <a:rPr lang="en-CA" sz="2200" dirty="0" smtClean="0">
                <a:solidFill>
                  <a:schemeClr val="tx1"/>
                </a:solidFill>
              </a:rPr>
              <a:t>destination </a:t>
            </a:r>
            <a:r>
              <a:rPr lang="en-CA" sz="2200" dirty="0">
                <a:solidFill>
                  <a:schemeClr val="tx1"/>
                </a:solidFill>
              </a:rPr>
              <a:t>location. Here’s an example. </a:t>
            </a:r>
            <a:endParaRPr lang="en-CA" sz="2200" dirty="0" smtClean="0">
              <a:solidFill>
                <a:schemeClr val="tx1"/>
              </a:solidFill>
            </a:endParaRPr>
          </a:p>
          <a:p>
            <a:pPr marL="0" indent="0">
              <a:lnSpc>
                <a:spcPct val="150000"/>
              </a:lnSpc>
              <a:buNone/>
            </a:pPr>
            <a:r>
              <a:rPr lang="en-CA" sz="2200" dirty="0" smtClean="0">
                <a:solidFill>
                  <a:srgbClr val="C00000"/>
                </a:solidFill>
              </a:rPr>
              <a:t>To </a:t>
            </a:r>
            <a:r>
              <a:rPr lang="en-CA" sz="2200" dirty="0">
                <a:solidFill>
                  <a:srgbClr val="C00000"/>
                </a:solidFill>
              </a:rPr>
              <a:t>move file_1.txt from current directory to </a:t>
            </a:r>
            <a:r>
              <a:rPr lang="en-CA" sz="2200" dirty="0" smtClean="0">
                <a:solidFill>
                  <a:srgbClr val="C00000"/>
                </a:solidFill>
              </a:rPr>
              <a:t>another </a:t>
            </a:r>
            <a:r>
              <a:rPr lang="en-CA" sz="2200" dirty="0">
                <a:solidFill>
                  <a:srgbClr val="C00000"/>
                </a:solidFill>
              </a:rPr>
              <a:t>directory , for example /home/</a:t>
            </a:r>
            <a:r>
              <a:rPr lang="en-CA" sz="2200" dirty="0" err="1">
                <a:solidFill>
                  <a:srgbClr val="C00000"/>
                </a:solidFill>
              </a:rPr>
              <a:t>pungki</a:t>
            </a:r>
            <a:r>
              <a:rPr lang="en-CA" sz="2200" dirty="0">
                <a:solidFill>
                  <a:srgbClr val="C00000"/>
                </a:solidFill>
              </a:rPr>
              <a:t>/office, here’s the syntax :</a:t>
            </a:r>
          </a:p>
          <a:p>
            <a:pPr marL="0" indent="0">
              <a:lnSpc>
                <a:spcPct val="150000"/>
              </a:lnSpc>
              <a:buNone/>
            </a:pPr>
            <a:r>
              <a:rPr lang="en-CA" sz="2200" dirty="0" smtClean="0">
                <a:solidFill>
                  <a:srgbClr val="7030A0"/>
                </a:solidFill>
              </a:rPr>
              <a:t>	</a:t>
            </a:r>
            <a:r>
              <a:rPr lang="en-CA" sz="2200" dirty="0">
                <a:solidFill>
                  <a:srgbClr val="7030A0"/>
                </a:solidFill>
              </a:rPr>
              <a:t>	</a:t>
            </a:r>
            <a:r>
              <a:rPr lang="en-CA" sz="2200" dirty="0" smtClean="0">
                <a:solidFill>
                  <a:srgbClr val="7030A0"/>
                </a:solidFill>
              </a:rPr>
              <a:t>	$ </a:t>
            </a:r>
            <a:r>
              <a:rPr lang="en-CA" sz="2200" dirty="0">
                <a:solidFill>
                  <a:srgbClr val="7030A0"/>
                </a:solidFill>
              </a:rPr>
              <a:t>mv </a:t>
            </a:r>
            <a:r>
              <a:rPr lang="en-CA" sz="2200" dirty="0" smtClean="0">
                <a:solidFill>
                  <a:srgbClr val="7030A0"/>
                </a:solidFill>
              </a:rPr>
              <a:t>chap01.txt </a:t>
            </a:r>
            <a:r>
              <a:rPr lang="en-CA" sz="2200" dirty="0">
                <a:solidFill>
                  <a:srgbClr val="7030A0"/>
                </a:solidFill>
              </a:rPr>
              <a:t>/</a:t>
            </a:r>
            <a:r>
              <a:rPr lang="en-CA" sz="2200" dirty="0" smtClean="0">
                <a:solidFill>
                  <a:srgbClr val="7030A0"/>
                </a:solidFill>
              </a:rPr>
              <a:t>home/BCA/office	</a:t>
            </a:r>
          </a:p>
          <a:p>
            <a:pPr>
              <a:lnSpc>
                <a:spcPct val="150000"/>
              </a:lnSpc>
            </a:pPr>
            <a:r>
              <a:rPr lang="en-CA" sz="2200" dirty="0">
                <a:solidFill>
                  <a:srgbClr val="FF0000"/>
                </a:solidFill>
              </a:rPr>
              <a:t>Example 2: </a:t>
            </a:r>
            <a:r>
              <a:rPr lang="en-CA" sz="2200" dirty="0">
                <a:solidFill>
                  <a:schemeClr val="tx1"/>
                </a:solidFill>
              </a:rPr>
              <a:t>Moving multiple files</a:t>
            </a:r>
          </a:p>
          <a:p>
            <a:pPr marL="0" indent="0">
              <a:lnSpc>
                <a:spcPct val="150000"/>
              </a:lnSpc>
              <a:buNone/>
            </a:pPr>
            <a:r>
              <a:rPr lang="en-CA" sz="2200" dirty="0">
                <a:solidFill>
                  <a:srgbClr val="7030A0"/>
                </a:solidFill>
              </a:rPr>
              <a:t>	</a:t>
            </a:r>
            <a:r>
              <a:rPr lang="en-CA" sz="2200" dirty="0" smtClean="0">
                <a:solidFill>
                  <a:srgbClr val="7030A0"/>
                </a:solidFill>
              </a:rPr>
              <a:t>		$ </a:t>
            </a:r>
            <a:r>
              <a:rPr lang="en-CA" sz="2200" dirty="0">
                <a:solidFill>
                  <a:srgbClr val="7030A0"/>
                </a:solidFill>
              </a:rPr>
              <a:t>mv chap01.txt chap02.txt chap03.txt /home/BCA/office</a:t>
            </a:r>
          </a:p>
          <a:p>
            <a:pPr marL="0" indent="0">
              <a:lnSpc>
                <a:spcPct val="150000"/>
              </a:lnSpc>
              <a:buNone/>
            </a:pPr>
            <a:endParaRPr lang="en-CA" sz="2200" dirty="0">
              <a:solidFill>
                <a:srgbClr val="7030A0"/>
              </a:solidFill>
            </a:endParaRPr>
          </a:p>
        </p:txBody>
      </p:sp>
    </p:spTree>
    <p:extLst>
      <p:ext uri="{BB962C8B-B14F-4D97-AF65-F5344CB8AC3E}">
        <p14:creationId xmlns:p14="http://schemas.microsoft.com/office/powerpoint/2010/main" val="34102011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8945" y="0"/>
            <a:ext cx="4132660" cy="588723"/>
          </a:xfrm>
        </p:spPr>
        <p:txBody>
          <a:bodyPr>
            <a:normAutofit fontScale="90000"/>
          </a:bodyPr>
          <a:lstStyle/>
          <a:p>
            <a:r>
              <a:rPr lang="en-US" b="1" dirty="0" smtClean="0">
                <a:solidFill>
                  <a:srgbClr val="C00000"/>
                </a:solidFill>
              </a:rPr>
              <a:t>mv Command</a:t>
            </a:r>
            <a:endParaRPr lang="en-US" b="1" dirty="0">
              <a:solidFill>
                <a:srgbClr val="C00000"/>
              </a:solidFill>
            </a:endParaRPr>
          </a:p>
        </p:txBody>
      </p:sp>
      <p:sp>
        <p:nvSpPr>
          <p:cNvPr id="3" name="Content Placeholder 2"/>
          <p:cNvSpPr>
            <a:spLocks noGrp="1"/>
          </p:cNvSpPr>
          <p:nvPr>
            <p:ph idx="1"/>
          </p:nvPr>
        </p:nvSpPr>
        <p:spPr>
          <a:xfrm>
            <a:off x="414287" y="1114815"/>
            <a:ext cx="11009450" cy="5618075"/>
          </a:xfrm>
        </p:spPr>
        <p:txBody>
          <a:bodyPr>
            <a:noAutofit/>
          </a:bodyPr>
          <a:lstStyle/>
          <a:p>
            <a:pPr>
              <a:lnSpc>
                <a:spcPct val="150000"/>
              </a:lnSpc>
            </a:pPr>
            <a:r>
              <a:rPr lang="en-CA" sz="2200" dirty="0" smtClean="0">
                <a:solidFill>
                  <a:srgbClr val="FF0000"/>
                </a:solidFill>
              </a:rPr>
              <a:t>Example 3: </a:t>
            </a:r>
            <a:r>
              <a:rPr lang="en-CA" sz="2200" dirty="0" smtClean="0">
                <a:solidFill>
                  <a:schemeClr val="tx1"/>
                </a:solidFill>
              </a:rPr>
              <a:t>Renaming </a:t>
            </a:r>
            <a:r>
              <a:rPr lang="en-CA" sz="2200" dirty="0">
                <a:solidFill>
                  <a:schemeClr val="tx1"/>
                </a:solidFill>
              </a:rPr>
              <a:t>files or directory</a:t>
            </a:r>
          </a:p>
          <a:p>
            <a:pPr>
              <a:lnSpc>
                <a:spcPct val="150000"/>
              </a:lnSpc>
            </a:pPr>
            <a:r>
              <a:rPr lang="en-CA" sz="2200" dirty="0" smtClean="0">
                <a:solidFill>
                  <a:srgbClr val="C00000"/>
                </a:solidFill>
              </a:rPr>
              <a:t>To rename the files or directory, </a:t>
            </a:r>
            <a:r>
              <a:rPr lang="en-CA" sz="2200" u="sng" dirty="0">
                <a:solidFill>
                  <a:srgbClr val="C00000"/>
                </a:solidFill>
              </a:rPr>
              <a:t>destination location must be the same with the source location. </a:t>
            </a:r>
            <a:r>
              <a:rPr lang="en-CA" sz="2200" dirty="0">
                <a:solidFill>
                  <a:srgbClr val="C00000"/>
                </a:solidFill>
              </a:rPr>
              <a:t>Then the file name must be different</a:t>
            </a:r>
            <a:r>
              <a:rPr lang="en-CA" sz="2200" dirty="0">
                <a:solidFill>
                  <a:schemeClr val="tx1"/>
                </a:solidFill>
              </a:rPr>
              <a:t>.</a:t>
            </a:r>
          </a:p>
          <a:p>
            <a:pPr>
              <a:lnSpc>
                <a:spcPct val="150000"/>
              </a:lnSpc>
            </a:pPr>
            <a:r>
              <a:rPr lang="en-CA" sz="2200" dirty="0" smtClean="0">
                <a:solidFill>
                  <a:schemeClr val="tx1"/>
                </a:solidFill>
              </a:rPr>
              <a:t>Let </a:t>
            </a:r>
            <a:r>
              <a:rPr lang="en-CA" sz="2200" dirty="0">
                <a:solidFill>
                  <a:schemeClr val="tx1"/>
                </a:solidFill>
              </a:rPr>
              <a:t>say we are inside /</a:t>
            </a:r>
            <a:r>
              <a:rPr lang="en-CA" sz="2200" dirty="0" smtClean="0">
                <a:solidFill>
                  <a:schemeClr val="tx1"/>
                </a:solidFill>
              </a:rPr>
              <a:t>home/BCA/Documents </a:t>
            </a:r>
            <a:r>
              <a:rPr lang="en-CA" sz="2200" dirty="0">
                <a:solidFill>
                  <a:schemeClr val="tx1"/>
                </a:solidFill>
              </a:rPr>
              <a:t>folder and we want to rename </a:t>
            </a:r>
            <a:r>
              <a:rPr lang="en-CA" sz="2200" dirty="0" smtClean="0">
                <a:solidFill>
                  <a:schemeClr val="tx1"/>
                </a:solidFill>
              </a:rPr>
              <a:t>chap01.txt </a:t>
            </a:r>
            <a:r>
              <a:rPr lang="en-CA" sz="2200" dirty="0">
                <a:solidFill>
                  <a:schemeClr val="tx1"/>
                </a:solidFill>
              </a:rPr>
              <a:t>into </a:t>
            </a:r>
            <a:r>
              <a:rPr lang="en-CA" sz="2200" dirty="0" smtClean="0">
                <a:solidFill>
                  <a:schemeClr val="tx1"/>
                </a:solidFill>
              </a:rPr>
              <a:t>file_1.txt</a:t>
            </a:r>
            <a:r>
              <a:rPr lang="en-CA" sz="2200" dirty="0">
                <a:solidFill>
                  <a:schemeClr val="tx1"/>
                </a:solidFill>
              </a:rPr>
              <a:t>. Then the command will be like :</a:t>
            </a:r>
          </a:p>
          <a:p>
            <a:pPr marL="0" indent="0">
              <a:lnSpc>
                <a:spcPct val="150000"/>
              </a:lnSpc>
              <a:buNone/>
            </a:pPr>
            <a:r>
              <a:rPr lang="en-CA" sz="2200" dirty="0" smtClean="0">
                <a:solidFill>
                  <a:srgbClr val="7030A0"/>
                </a:solidFill>
              </a:rPr>
              <a:t>		$ </a:t>
            </a:r>
            <a:r>
              <a:rPr lang="en-CA" sz="2200" dirty="0">
                <a:solidFill>
                  <a:srgbClr val="7030A0"/>
                </a:solidFill>
              </a:rPr>
              <a:t>mv </a:t>
            </a:r>
            <a:r>
              <a:rPr lang="en-CA" sz="2200" dirty="0" smtClean="0">
                <a:solidFill>
                  <a:srgbClr val="7030A0"/>
                </a:solidFill>
              </a:rPr>
              <a:t>chap01.txt </a:t>
            </a:r>
            <a:r>
              <a:rPr lang="en-CA" sz="2200" dirty="0">
                <a:solidFill>
                  <a:srgbClr val="7030A0"/>
                </a:solidFill>
              </a:rPr>
              <a:t>file_2.txt</a:t>
            </a:r>
          </a:p>
          <a:p>
            <a:pPr>
              <a:lnSpc>
                <a:spcPct val="150000"/>
              </a:lnSpc>
            </a:pPr>
            <a:r>
              <a:rPr lang="en-CA" sz="2200" dirty="0" smtClean="0">
                <a:solidFill>
                  <a:schemeClr val="tx1"/>
                </a:solidFill>
              </a:rPr>
              <a:t>If </a:t>
            </a:r>
            <a:r>
              <a:rPr lang="en-CA" sz="2200" dirty="0">
                <a:solidFill>
                  <a:schemeClr val="tx1"/>
                </a:solidFill>
              </a:rPr>
              <a:t>we mention the absolute path, then it will look like this :</a:t>
            </a:r>
          </a:p>
          <a:p>
            <a:pPr marL="0" indent="0">
              <a:lnSpc>
                <a:spcPct val="150000"/>
              </a:lnSpc>
              <a:buNone/>
            </a:pPr>
            <a:r>
              <a:rPr lang="en-CA" sz="2200" dirty="0" smtClean="0">
                <a:solidFill>
                  <a:srgbClr val="FF0000"/>
                </a:solidFill>
              </a:rPr>
              <a:t>		</a:t>
            </a:r>
            <a:r>
              <a:rPr lang="en-CA" sz="2200" dirty="0" smtClean="0">
                <a:solidFill>
                  <a:srgbClr val="7030A0"/>
                </a:solidFill>
              </a:rPr>
              <a:t>$ </a:t>
            </a:r>
            <a:r>
              <a:rPr lang="en-CA" sz="2200" dirty="0">
                <a:solidFill>
                  <a:srgbClr val="7030A0"/>
                </a:solidFill>
              </a:rPr>
              <a:t>mv /</a:t>
            </a:r>
            <a:r>
              <a:rPr lang="en-CA" sz="2200" dirty="0" smtClean="0">
                <a:solidFill>
                  <a:srgbClr val="7030A0"/>
                </a:solidFill>
              </a:rPr>
              <a:t>home/BCA/Documents/chap01.txt   /home/BCA/Documents/file_2.txt</a:t>
            </a:r>
            <a:endParaRPr lang="en-CA" sz="2200" dirty="0">
              <a:solidFill>
                <a:srgbClr val="7030A0"/>
              </a:solidFill>
            </a:endParaRPr>
          </a:p>
        </p:txBody>
      </p:sp>
    </p:spTree>
    <p:extLst>
      <p:ext uri="{BB962C8B-B14F-4D97-AF65-F5344CB8AC3E}">
        <p14:creationId xmlns:p14="http://schemas.microsoft.com/office/powerpoint/2010/main" val="3958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1649" y="0"/>
            <a:ext cx="2748037" cy="653143"/>
          </a:xfrm>
        </p:spPr>
        <p:txBody>
          <a:bodyPr/>
          <a:lstStyle/>
          <a:p>
            <a:r>
              <a:rPr lang="en-US" b="1" dirty="0" smtClean="0">
                <a:solidFill>
                  <a:srgbClr val="C00000"/>
                </a:solidFill>
              </a:rPr>
              <a:t>Continue…</a:t>
            </a:r>
            <a:endParaRPr lang="en-US" b="1" dirty="0">
              <a:solidFill>
                <a:srgbClr val="C00000"/>
              </a:solidFill>
            </a:endParaRPr>
          </a:p>
        </p:txBody>
      </p:sp>
      <p:sp>
        <p:nvSpPr>
          <p:cNvPr id="3" name="Content Placeholder 2"/>
          <p:cNvSpPr>
            <a:spLocks noGrp="1"/>
          </p:cNvSpPr>
          <p:nvPr>
            <p:ph idx="1"/>
          </p:nvPr>
        </p:nvSpPr>
        <p:spPr>
          <a:xfrm>
            <a:off x="285447" y="653143"/>
            <a:ext cx="10440609" cy="3880773"/>
          </a:xfrm>
        </p:spPr>
        <p:txBody>
          <a:bodyPr>
            <a:noAutofit/>
          </a:bodyPr>
          <a:lstStyle/>
          <a:p>
            <a:pPr lvl="0" algn="just">
              <a:lnSpc>
                <a:spcPct val="160000"/>
              </a:lnSpc>
            </a:pPr>
            <a:r>
              <a:rPr lang="en-CA" sz="2200" dirty="0" smtClean="0">
                <a:solidFill>
                  <a:schemeClr val="tx1"/>
                </a:solidFill>
              </a:rPr>
              <a:t>The main reason behind creation of directories is to keep related files together and separate them from other group of related files.</a:t>
            </a:r>
          </a:p>
          <a:p>
            <a:pPr lvl="0" algn="just">
              <a:lnSpc>
                <a:spcPct val="160000"/>
              </a:lnSpc>
            </a:pPr>
            <a:r>
              <a:rPr lang="en-CA" sz="2200" dirty="0" smtClean="0">
                <a:solidFill>
                  <a:srgbClr val="FF0000"/>
                </a:solidFill>
              </a:rPr>
              <a:t>For example:</a:t>
            </a:r>
            <a:r>
              <a:rPr lang="en-CA" sz="2200" dirty="0" smtClean="0">
                <a:solidFill>
                  <a:schemeClr val="tx1"/>
                </a:solidFill>
              </a:rPr>
              <a:t> It is a good idea to keep all user related files in the </a:t>
            </a:r>
            <a:r>
              <a:rPr lang="en-CA" sz="2200" dirty="0" err="1" smtClean="0">
                <a:solidFill>
                  <a:schemeClr val="tx1"/>
                </a:solidFill>
              </a:rPr>
              <a:t>usr</a:t>
            </a:r>
            <a:r>
              <a:rPr lang="en-CA" sz="2200" dirty="0" smtClean="0">
                <a:solidFill>
                  <a:schemeClr val="tx1"/>
                </a:solidFill>
              </a:rPr>
              <a:t> directory.</a:t>
            </a:r>
            <a:endParaRPr lang="en-US" sz="2200" dirty="0" smtClean="0">
              <a:solidFill>
                <a:schemeClr val="tx1"/>
              </a:solidFill>
            </a:endParaRPr>
          </a:p>
          <a:p>
            <a:pPr lvl="0" algn="just">
              <a:lnSpc>
                <a:spcPct val="160000"/>
              </a:lnSpc>
            </a:pPr>
            <a:r>
              <a:rPr lang="en-US" sz="2200" dirty="0" smtClean="0">
                <a:solidFill>
                  <a:schemeClr val="tx1"/>
                </a:solidFill>
              </a:rPr>
              <a:t>A </a:t>
            </a:r>
            <a:r>
              <a:rPr lang="en-US" sz="2200" dirty="0">
                <a:solidFill>
                  <a:schemeClr val="tx1"/>
                </a:solidFill>
              </a:rPr>
              <a:t>UNIX file system is a collection of files and directories that has the following properties:</a:t>
            </a:r>
          </a:p>
          <a:p>
            <a:pPr algn="just">
              <a:lnSpc>
                <a:spcPct val="160000"/>
              </a:lnSpc>
              <a:buFont typeface="Wingdings" panose="05000000000000000000" pitchFamily="2" charset="2"/>
              <a:buChar char="v"/>
            </a:pPr>
            <a:r>
              <a:rPr lang="en-US" sz="2200" dirty="0">
                <a:solidFill>
                  <a:schemeClr val="tx1"/>
                </a:solidFill>
              </a:rPr>
              <a:t>It has a root directory (/) that contains other files and directories.</a:t>
            </a:r>
          </a:p>
          <a:p>
            <a:pPr algn="just">
              <a:lnSpc>
                <a:spcPct val="160000"/>
              </a:lnSpc>
              <a:buFont typeface="Wingdings" panose="05000000000000000000" pitchFamily="2" charset="2"/>
              <a:buChar char="v"/>
            </a:pPr>
            <a:r>
              <a:rPr lang="en-US" sz="2200" dirty="0">
                <a:solidFill>
                  <a:schemeClr val="tx1"/>
                </a:solidFill>
              </a:rPr>
              <a:t>Each file or directory is uniquely identified by its name, the directory in which it resides, and a unique identifier, typically called an </a:t>
            </a:r>
            <a:r>
              <a:rPr lang="en-US" sz="2200" dirty="0" err="1">
                <a:solidFill>
                  <a:schemeClr val="tx1"/>
                </a:solidFill>
              </a:rPr>
              <a:t>inode</a:t>
            </a:r>
            <a:r>
              <a:rPr lang="en-US" sz="2200" dirty="0">
                <a:solidFill>
                  <a:schemeClr val="tx1"/>
                </a:solidFill>
              </a:rPr>
              <a:t>.</a:t>
            </a:r>
          </a:p>
          <a:p>
            <a:pPr algn="just">
              <a:lnSpc>
                <a:spcPct val="160000"/>
              </a:lnSpc>
            </a:pPr>
            <a:endParaRPr lang="en-US" sz="2200" dirty="0">
              <a:solidFill>
                <a:schemeClr val="tx1"/>
              </a:solidFill>
            </a:endParaRPr>
          </a:p>
        </p:txBody>
      </p:sp>
    </p:spTree>
    <p:extLst>
      <p:ext uri="{BB962C8B-B14F-4D97-AF65-F5344CB8AC3E}">
        <p14:creationId xmlns:p14="http://schemas.microsoft.com/office/powerpoint/2010/main" val="369563167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8945" y="0"/>
            <a:ext cx="4132660" cy="588723"/>
          </a:xfrm>
        </p:spPr>
        <p:txBody>
          <a:bodyPr>
            <a:normAutofit fontScale="90000"/>
          </a:bodyPr>
          <a:lstStyle/>
          <a:p>
            <a:r>
              <a:rPr lang="en-US" b="1" dirty="0" smtClean="0">
                <a:solidFill>
                  <a:srgbClr val="C00000"/>
                </a:solidFill>
              </a:rPr>
              <a:t>mv Command</a:t>
            </a:r>
            <a:endParaRPr lang="en-US" b="1" dirty="0">
              <a:solidFill>
                <a:srgbClr val="C00000"/>
              </a:solidFill>
            </a:endParaRPr>
          </a:p>
        </p:txBody>
      </p:sp>
      <p:sp>
        <p:nvSpPr>
          <p:cNvPr id="3" name="Content Placeholder 2"/>
          <p:cNvSpPr>
            <a:spLocks noGrp="1"/>
          </p:cNvSpPr>
          <p:nvPr>
            <p:ph idx="1"/>
          </p:nvPr>
        </p:nvSpPr>
        <p:spPr>
          <a:xfrm>
            <a:off x="414287" y="1114815"/>
            <a:ext cx="9657560" cy="5618075"/>
          </a:xfrm>
        </p:spPr>
        <p:txBody>
          <a:bodyPr>
            <a:noAutofit/>
          </a:bodyPr>
          <a:lstStyle/>
          <a:p>
            <a:pPr marL="0" indent="0">
              <a:spcBef>
                <a:spcPct val="50000"/>
              </a:spcBef>
              <a:buNone/>
            </a:pPr>
            <a:r>
              <a:rPr lang="en-US" sz="2200" b="1" dirty="0" smtClean="0">
                <a:solidFill>
                  <a:srgbClr val="FF0000"/>
                </a:solidFill>
              </a:rPr>
              <a:t>NOTE</a:t>
            </a:r>
          </a:p>
          <a:p>
            <a:pPr>
              <a:lnSpc>
                <a:spcPct val="150000"/>
              </a:lnSpc>
              <a:spcBef>
                <a:spcPct val="50000"/>
              </a:spcBef>
            </a:pPr>
            <a:r>
              <a:rPr lang="en-US" sz="2200" dirty="0" smtClean="0">
                <a:solidFill>
                  <a:schemeClr val="tx1"/>
                </a:solidFill>
              </a:rPr>
              <a:t>The new-File </a:t>
            </a:r>
            <a:r>
              <a:rPr lang="en-US" sz="2200" dirty="0">
                <a:solidFill>
                  <a:schemeClr val="tx1"/>
                </a:solidFill>
              </a:rPr>
              <a:t>file must not exist; otherwise, 2 things can happen: </a:t>
            </a:r>
          </a:p>
          <a:p>
            <a:pPr>
              <a:lnSpc>
                <a:spcPct val="150000"/>
              </a:lnSpc>
              <a:spcBef>
                <a:spcPct val="50000"/>
              </a:spcBef>
              <a:buFontTx/>
              <a:buAutoNum type="arabicPeriod"/>
            </a:pPr>
            <a:r>
              <a:rPr lang="en-US" sz="2200" dirty="0">
                <a:solidFill>
                  <a:schemeClr val="tx1"/>
                </a:solidFill>
              </a:rPr>
              <a:t>If the </a:t>
            </a:r>
            <a:r>
              <a:rPr lang="en-US" sz="2200" dirty="0" smtClean="0">
                <a:solidFill>
                  <a:schemeClr val="tx1"/>
                </a:solidFill>
              </a:rPr>
              <a:t>new-File </a:t>
            </a:r>
            <a:r>
              <a:rPr lang="en-US" sz="2200" dirty="0">
                <a:solidFill>
                  <a:schemeClr val="tx1"/>
                </a:solidFill>
              </a:rPr>
              <a:t>exists and it is the name of a file, then the mv will report an error (and will not rename the file) </a:t>
            </a:r>
          </a:p>
          <a:p>
            <a:pPr>
              <a:lnSpc>
                <a:spcPct val="150000"/>
              </a:lnSpc>
              <a:spcBef>
                <a:spcPct val="50000"/>
              </a:spcBef>
              <a:buFontTx/>
              <a:buAutoNum type="arabicPeriod"/>
            </a:pPr>
            <a:r>
              <a:rPr lang="en-US" sz="2200" dirty="0">
                <a:solidFill>
                  <a:schemeClr val="tx1"/>
                </a:solidFill>
              </a:rPr>
              <a:t>If the </a:t>
            </a:r>
            <a:r>
              <a:rPr lang="en-US" sz="2200" dirty="0" smtClean="0">
                <a:solidFill>
                  <a:schemeClr val="tx1"/>
                </a:solidFill>
              </a:rPr>
              <a:t>new-File </a:t>
            </a:r>
            <a:r>
              <a:rPr lang="en-US" sz="2200" dirty="0">
                <a:solidFill>
                  <a:schemeClr val="tx1"/>
                </a:solidFill>
              </a:rPr>
              <a:t>exists and it is the name of a </a:t>
            </a:r>
            <a:r>
              <a:rPr lang="en-US" sz="2200" i="1" dirty="0">
                <a:solidFill>
                  <a:schemeClr val="tx1"/>
                </a:solidFill>
              </a:rPr>
              <a:t>directory</a:t>
            </a:r>
            <a:r>
              <a:rPr lang="en-US" sz="2200" dirty="0">
                <a:solidFill>
                  <a:schemeClr val="tx1"/>
                </a:solidFill>
              </a:rPr>
              <a:t>, then the mv will </a:t>
            </a:r>
            <a:r>
              <a:rPr lang="en-US" sz="2200" i="1" dirty="0">
                <a:solidFill>
                  <a:schemeClr val="tx1"/>
                </a:solidFill>
              </a:rPr>
              <a:t>move</a:t>
            </a:r>
            <a:r>
              <a:rPr lang="en-US" sz="2200" dirty="0">
                <a:solidFill>
                  <a:schemeClr val="tx1"/>
                </a:solidFill>
              </a:rPr>
              <a:t> the file </a:t>
            </a:r>
            <a:r>
              <a:rPr lang="en-US" sz="2200" dirty="0" smtClean="0">
                <a:solidFill>
                  <a:schemeClr val="tx1"/>
                </a:solidFill>
              </a:rPr>
              <a:t>old-File </a:t>
            </a:r>
            <a:r>
              <a:rPr lang="en-US" sz="2200" dirty="0">
                <a:solidFill>
                  <a:schemeClr val="tx1"/>
                </a:solidFill>
              </a:rPr>
              <a:t>into the directory new-File-Path </a:t>
            </a:r>
          </a:p>
          <a:p>
            <a:pPr>
              <a:lnSpc>
                <a:spcPct val="150000"/>
              </a:lnSpc>
            </a:pPr>
            <a:endParaRPr lang="en-CA" sz="2200" dirty="0">
              <a:solidFill>
                <a:srgbClr val="7030A0"/>
              </a:solidFill>
            </a:endParaRPr>
          </a:p>
        </p:txBody>
      </p:sp>
    </p:spTree>
    <p:extLst>
      <p:ext uri="{BB962C8B-B14F-4D97-AF65-F5344CB8AC3E}">
        <p14:creationId xmlns:p14="http://schemas.microsoft.com/office/powerpoint/2010/main" val="21516530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8945" y="0"/>
            <a:ext cx="4132660" cy="588723"/>
          </a:xfrm>
        </p:spPr>
        <p:txBody>
          <a:bodyPr>
            <a:normAutofit fontScale="90000"/>
          </a:bodyPr>
          <a:lstStyle/>
          <a:p>
            <a:r>
              <a:rPr lang="en-US" b="1" dirty="0" err="1" smtClean="0">
                <a:solidFill>
                  <a:srgbClr val="C00000"/>
                </a:solidFill>
              </a:rPr>
              <a:t>rm</a:t>
            </a:r>
            <a:r>
              <a:rPr lang="en-US" b="1" dirty="0" smtClean="0">
                <a:solidFill>
                  <a:srgbClr val="C00000"/>
                </a:solidFill>
              </a:rPr>
              <a:t> Command</a:t>
            </a:r>
            <a:endParaRPr lang="en-US" b="1" dirty="0">
              <a:solidFill>
                <a:srgbClr val="C00000"/>
              </a:solidFill>
            </a:endParaRPr>
          </a:p>
        </p:txBody>
      </p:sp>
      <p:sp>
        <p:nvSpPr>
          <p:cNvPr id="3" name="Content Placeholder 2"/>
          <p:cNvSpPr>
            <a:spLocks noGrp="1"/>
          </p:cNvSpPr>
          <p:nvPr>
            <p:ph idx="1"/>
          </p:nvPr>
        </p:nvSpPr>
        <p:spPr>
          <a:xfrm>
            <a:off x="314079" y="663879"/>
            <a:ext cx="11009450" cy="5618075"/>
          </a:xfrm>
        </p:spPr>
        <p:txBody>
          <a:bodyPr>
            <a:noAutofit/>
          </a:bodyPr>
          <a:lstStyle/>
          <a:p>
            <a:pPr>
              <a:lnSpc>
                <a:spcPct val="150000"/>
              </a:lnSpc>
            </a:pPr>
            <a:r>
              <a:rPr lang="en-CA" sz="2200" dirty="0" err="1" smtClean="0">
                <a:solidFill>
                  <a:schemeClr val="tx1"/>
                </a:solidFill>
              </a:rPr>
              <a:t>rm</a:t>
            </a:r>
            <a:r>
              <a:rPr lang="en-CA" sz="2200" dirty="0" smtClean="0">
                <a:solidFill>
                  <a:schemeClr val="tx1"/>
                </a:solidFill>
              </a:rPr>
              <a:t> means </a:t>
            </a:r>
            <a:r>
              <a:rPr lang="en-CA" sz="2200" dirty="0" smtClean="0">
                <a:solidFill>
                  <a:srgbClr val="FF0000"/>
                </a:solidFill>
              </a:rPr>
              <a:t>REMOVE</a:t>
            </a:r>
            <a:r>
              <a:rPr lang="en-CA" sz="2200" dirty="0" smtClean="0">
                <a:solidFill>
                  <a:schemeClr val="tx1"/>
                </a:solidFill>
              </a:rPr>
              <a:t>.</a:t>
            </a:r>
          </a:p>
          <a:p>
            <a:pPr>
              <a:lnSpc>
                <a:spcPct val="150000"/>
              </a:lnSpc>
            </a:pPr>
            <a:r>
              <a:rPr lang="en-CA" sz="2200" dirty="0" smtClean="0">
                <a:solidFill>
                  <a:schemeClr val="tx1"/>
                </a:solidFill>
              </a:rPr>
              <a:t>Used to remove files or a group of files.</a:t>
            </a:r>
          </a:p>
          <a:p>
            <a:pPr>
              <a:lnSpc>
                <a:spcPct val="150000"/>
              </a:lnSpc>
            </a:pPr>
            <a:r>
              <a:rPr lang="en-CA" sz="2200" dirty="0" smtClean="0">
                <a:solidFill>
                  <a:schemeClr val="tx1"/>
                </a:solidFill>
              </a:rPr>
              <a:t>It normally operate silently and should be used with caution.</a:t>
            </a:r>
          </a:p>
          <a:p>
            <a:pPr>
              <a:lnSpc>
                <a:spcPct val="150000"/>
              </a:lnSpc>
            </a:pPr>
            <a:r>
              <a:rPr lang="en-CA" sz="2200" dirty="0" smtClean="0">
                <a:solidFill>
                  <a:schemeClr val="tx1"/>
                </a:solidFill>
              </a:rPr>
              <a:t>If it used without option, normally it delete all files</a:t>
            </a:r>
          </a:p>
        </p:txBody>
      </p:sp>
      <p:graphicFrame>
        <p:nvGraphicFramePr>
          <p:cNvPr id="4" name="Table 3"/>
          <p:cNvGraphicFramePr>
            <a:graphicFrameLocks noGrp="1"/>
          </p:cNvGraphicFramePr>
          <p:nvPr>
            <p:extLst>
              <p:ext uri="{D42A27DB-BD31-4B8C-83A1-F6EECF244321}">
                <p14:modId xmlns:p14="http://schemas.microsoft.com/office/powerpoint/2010/main" val="4092908809"/>
              </p:ext>
            </p:extLst>
          </p:nvPr>
        </p:nvGraphicFramePr>
        <p:xfrm>
          <a:off x="488515" y="3675808"/>
          <a:ext cx="10835014" cy="2153920"/>
        </p:xfrm>
        <a:graphic>
          <a:graphicData uri="http://schemas.openxmlformats.org/drawingml/2006/table">
            <a:tbl>
              <a:tblPr firstRow="1" bandRow="1">
                <a:tableStyleId>{5C22544A-7EE6-4342-B048-85BDC9FD1C3A}</a:tableStyleId>
              </a:tblPr>
              <a:tblGrid>
                <a:gridCol w="1211126">
                  <a:extLst>
                    <a:ext uri="{9D8B030D-6E8A-4147-A177-3AD203B41FA5}">
                      <a16:colId xmlns:a16="http://schemas.microsoft.com/office/drawing/2014/main" val="20000"/>
                    </a:ext>
                  </a:extLst>
                </a:gridCol>
                <a:gridCol w="9623888">
                  <a:extLst>
                    <a:ext uri="{9D8B030D-6E8A-4147-A177-3AD203B41FA5}">
                      <a16:colId xmlns:a16="http://schemas.microsoft.com/office/drawing/2014/main" val="20001"/>
                    </a:ext>
                  </a:extLst>
                </a:gridCol>
              </a:tblGrid>
              <a:tr h="370840">
                <a:tc>
                  <a:txBody>
                    <a:bodyPr/>
                    <a:lstStyle/>
                    <a:p>
                      <a:pPr algn="ctr"/>
                      <a:r>
                        <a:rPr lang="en-US" dirty="0" smtClean="0"/>
                        <a:t>OPTION</a:t>
                      </a:r>
                      <a:endParaRPr lang="en-US" dirty="0"/>
                    </a:p>
                  </a:txBody>
                  <a:tcPr/>
                </a:tc>
                <a:tc>
                  <a:txBody>
                    <a:bodyPr/>
                    <a:lstStyle/>
                    <a:p>
                      <a:pPr algn="ctr"/>
                      <a:r>
                        <a:rPr lang="en-US" dirty="0" smtClean="0"/>
                        <a:t>DESCRIPTION</a:t>
                      </a:r>
                      <a:endParaRPr lang="en-US" dirty="0"/>
                    </a:p>
                  </a:txBody>
                  <a:tcPr/>
                </a:tc>
                <a:extLst>
                  <a:ext uri="{0D108BD9-81ED-4DB2-BD59-A6C34878D82A}">
                    <a16:rowId xmlns:a16="http://schemas.microsoft.com/office/drawing/2014/main" val="10000"/>
                  </a:ext>
                </a:extLst>
              </a:tr>
              <a:tr h="370840">
                <a:tc>
                  <a:txBody>
                    <a:bodyPr/>
                    <a:lstStyle/>
                    <a:p>
                      <a:pPr>
                        <a:lnSpc>
                          <a:spcPct val="150000"/>
                        </a:lnSpc>
                      </a:pPr>
                      <a:r>
                        <a:rPr lang="en-US" sz="2200" dirty="0" smtClean="0"/>
                        <a:t>-</a:t>
                      </a:r>
                      <a:r>
                        <a:rPr lang="en-US" sz="2200" dirty="0" err="1" smtClean="0"/>
                        <a:t>i</a:t>
                      </a:r>
                      <a:endParaRPr lang="en-US" sz="2200" dirty="0"/>
                    </a:p>
                  </a:txBody>
                  <a:tcPr/>
                </a:tc>
                <a:tc>
                  <a:txBody>
                    <a:bodyPr/>
                    <a:lstStyle/>
                    <a:p>
                      <a:pPr>
                        <a:lnSpc>
                          <a:spcPct val="150000"/>
                        </a:lnSpc>
                      </a:pPr>
                      <a:r>
                        <a:rPr lang="en-US" sz="2200" dirty="0" smtClean="0"/>
                        <a:t>Interactive Deletion means ask file</a:t>
                      </a:r>
                      <a:r>
                        <a:rPr lang="en-US" sz="2200" baseline="0" dirty="0" smtClean="0"/>
                        <a:t> should be deleted or not.</a:t>
                      </a:r>
                      <a:endParaRPr lang="en-US" sz="2200" dirty="0"/>
                    </a:p>
                  </a:txBody>
                  <a:tcPr/>
                </a:tc>
                <a:extLst>
                  <a:ext uri="{0D108BD9-81ED-4DB2-BD59-A6C34878D82A}">
                    <a16:rowId xmlns:a16="http://schemas.microsoft.com/office/drawing/2014/main" val="10001"/>
                  </a:ext>
                </a:extLst>
              </a:tr>
              <a:tr h="370840">
                <a:tc>
                  <a:txBody>
                    <a:bodyPr/>
                    <a:lstStyle/>
                    <a:p>
                      <a:pPr>
                        <a:lnSpc>
                          <a:spcPct val="150000"/>
                        </a:lnSpc>
                      </a:pPr>
                      <a:r>
                        <a:rPr lang="en-US" sz="2200" dirty="0" smtClean="0"/>
                        <a:t>-r</a:t>
                      </a:r>
                      <a:endParaRPr lang="en-US" sz="2200" dirty="0"/>
                    </a:p>
                  </a:txBody>
                  <a:tcPr/>
                </a:tc>
                <a:tc>
                  <a:txBody>
                    <a:bodyPr/>
                    <a:lstStyle/>
                    <a:p>
                      <a:pPr>
                        <a:lnSpc>
                          <a:spcPct val="150000"/>
                        </a:lnSpc>
                      </a:pPr>
                      <a:r>
                        <a:rPr lang="en-US" sz="2200" dirty="0" smtClean="0"/>
                        <a:t>Recursive Deletion Use to remove</a:t>
                      </a:r>
                      <a:r>
                        <a:rPr lang="en-US" sz="2200" baseline="0" dirty="0" smtClean="0"/>
                        <a:t> entire directory structure.</a:t>
                      </a:r>
                      <a:endParaRPr lang="en-US" sz="2200" dirty="0"/>
                    </a:p>
                  </a:txBody>
                  <a:tcPr/>
                </a:tc>
                <a:extLst>
                  <a:ext uri="{0D108BD9-81ED-4DB2-BD59-A6C34878D82A}">
                    <a16:rowId xmlns:a16="http://schemas.microsoft.com/office/drawing/2014/main" val="10002"/>
                  </a:ext>
                </a:extLst>
              </a:tr>
              <a:tr h="370840">
                <a:tc>
                  <a:txBody>
                    <a:bodyPr/>
                    <a:lstStyle/>
                    <a:p>
                      <a:pPr>
                        <a:lnSpc>
                          <a:spcPct val="150000"/>
                        </a:lnSpc>
                      </a:pPr>
                      <a:r>
                        <a:rPr lang="en-US" sz="2200" dirty="0" smtClean="0"/>
                        <a:t>-f</a:t>
                      </a:r>
                      <a:endParaRPr lang="en-US" sz="2200" dirty="0"/>
                    </a:p>
                  </a:txBody>
                  <a:tcPr/>
                </a:tc>
                <a:tc>
                  <a:txBody>
                    <a:bodyPr/>
                    <a:lstStyle/>
                    <a:p>
                      <a:pPr>
                        <a:lnSpc>
                          <a:spcPct val="150000"/>
                        </a:lnSpc>
                      </a:pPr>
                      <a:r>
                        <a:rPr lang="en-US" sz="2200" dirty="0" smtClean="0"/>
                        <a:t>Forcefully remove files and directories even if it is write protected.</a:t>
                      </a:r>
                      <a:endParaRPr lang="en-US" sz="22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366819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8945" y="0"/>
            <a:ext cx="4132660" cy="588723"/>
          </a:xfrm>
        </p:spPr>
        <p:txBody>
          <a:bodyPr>
            <a:normAutofit fontScale="90000"/>
          </a:bodyPr>
          <a:lstStyle/>
          <a:p>
            <a:r>
              <a:rPr lang="en-US" b="1" dirty="0" err="1" smtClean="0">
                <a:solidFill>
                  <a:srgbClr val="C00000"/>
                </a:solidFill>
              </a:rPr>
              <a:t>rm</a:t>
            </a:r>
            <a:r>
              <a:rPr lang="en-US" b="1" dirty="0" smtClean="0">
                <a:solidFill>
                  <a:srgbClr val="C00000"/>
                </a:solidFill>
              </a:rPr>
              <a:t> Command</a:t>
            </a:r>
            <a:endParaRPr lang="en-US" b="1" dirty="0">
              <a:solidFill>
                <a:srgbClr val="C00000"/>
              </a:solidFill>
            </a:endParaRPr>
          </a:p>
        </p:txBody>
      </p:sp>
      <p:sp>
        <p:nvSpPr>
          <p:cNvPr id="3" name="Content Placeholder 2"/>
          <p:cNvSpPr>
            <a:spLocks noGrp="1"/>
          </p:cNvSpPr>
          <p:nvPr>
            <p:ph idx="1"/>
          </p:nvPr>
        </p:nvSpPr>
        <p:spPr>
          <a:xfrm>
            <a:off x="414287" y="1114815"/>
            <a:ext cx="11009450" cy="5618075"/>
          </a:xfrm>
        </p:spPr>
        <p:txBody>
          <a:bodyPr>
            <a:noAutofit/>
          </a:bodyPr>
          <a:lstStyle/>
          <a:p>
            <a:pPr>
              <a:lnSpc>
                <a:spcPct val="150000"/>
              </a:lnSpc>
            </a:pPr>
            <a:r>
              <a:rPr lang="en-CA" sz="2200" dirty="0" smtClean="0">
                <a:solidFill>
                  <a:srgbClr val="FF0000"/>
                </a:solidFill>
              </a:rPr>
              <a:t>Example 1: </a:t>
            </a:r>
            <a:r>
              <a:rPr lang="en-CA" sz="2200" dirty="0" smtClean="0">
                <a:solidFill>
                  <a:schemeClr val="tx1"/>
                </a:solidFill>
              </a:rPr>
              <a:t>Delete file chap01  and chap02 from </a:t>
            </a:r>
            <a:r>
              <a:rPr lang="en-CA" sz="2200" dirty="0" err="1" smtClean="0">
                <a:solidFill>
                  <a:schemeClr val="tx1"/>
                </a:solidFill>
              </a:rPr>
              <a:t>progs</a:t>
            </a:r>
            <a:r>
              <a:rPr lang="en-CA" sz="2200" dirty="0" smtClean="0">
                <a:solidFill>
                  <a:schemeClr val="tx1"/>
                </a:solidFill>
              </a:rPr>
              <a:t> directory.</a:t>
            </a:r>
          </a:p>
          <a:p>
            <a:pPr marL="0" indent="0">
              <a:lnSpc>
                <a:spcPct val="150000"/>
              </a:lnSpc>
              <a:buNone/>
            </a:pPr>
            <a:r>
              <a:rPr lang="en-CA" sz="2200" dirty="0" smtClean="0">
                <a:solidFill>
                  <a:srgbClr val="7030A0"/>
                </a:solidFill>
              </a:rPr>
              <a:t>	$ </a:t>
            </a:r>
            <a:r>
              <a:rPr lang="en-CA" sz="2200" dirty="0" err="1" smtClean="0">
                <a:solidFill>
                  <a:srgbClr val="7030A0"/>
                </a:solidFill>
              </a:rPr>
              <a:t>rm</a:t>
            </a:r>
            <a:r>
              <a:rPr lang="en-CA" sz="2200" dirty="0" smtClean="0">
                <a:solidFill>
                  <a:srgbClr val="7030A0"/>
                </a:solidFill>
              </a:rPr>
              <a:t>  </a:t>
            </a:r>
            <a:r>
              <a:rPr lang="en-CA" sz="2200" dirty="0" err="1" smtClean="0">
                <a:solidFill>
                  <a:srgbClr val="7030A0"/>
                </a:solidFill>
              </a:rPr>
              <a:t>progs</a:t>
            </a:r>
            <a:r>
              <a:rPr lang="en-CA" sz="2200" dirty="0" smtClean="0">
                <a:solidFill>
                  <a:srgbClr val="7030A0"/>
                </a:solidFill>
              </a:rPr>
              <a:t>/chap01 </a:t>
            </a:r>
            <a:r>
              <a:rPr lang="en-CA" sz="2200" dirty="0" err="1" smtClean="0">
                <a:solidFill>
                  <a:srgbClr val="7030A0"/>
                </a:solidFill>
              </a:rPr>
              <a:t>progs</a:t>
            </a:r>
            <a:r>
              <a:rPr lang="en-CA" sz="2200" dirty="0" smtClean="0">
                <a:solidFill>
                  <a:srgbClr val="7030A0"/>
                </a:solidFill>
              </a:rPr>
              <a:t>/chap02</a:t>
            </a:r>
            <a:endParaRPr lang="en-CA" sz="2200" dirty="0" smtClean="0">
              <a:solidFill>
                <a:schemeClr val="tx1"/>
              </a:solidFill>
            </a:endParaRPr>
          </a:p>
          <a:p>
            <a:pPr>
              <a:lnSpc>
                <a:spcPct val="150000"/>
              </a:lnSpc>
            </a:pPr>
            <a:r>
              <a:rPr lang="en-CA" sz="2200" dirty="0" smtClean="0">
                <a:solidFill>
                  <a:srgbClr val="FF0000"/>
                </a:solidFill>
              </a:rPr>
              <a:t>Example 2:</a:t>
            </a:r>
            <a:r>
              <a:rPr lang="en-CA" sz="2200" dirty="0" smtClean="0">
                <a:solidFill>
                  <a:schemeClr val="tx1"/>
                </a:solidFill>
              </a:rPr>
              <a:t> Delete all files in current directory.</a:t>
            </a:r>
          </a:p>
          <a:p>
            <a:pPr marL="0" indent="0">
              <a:lnSpc>
                <a:spcPct val="150000"/>
              </a:lnSpc>
              <a:buNone/>
            </a:pPr>
            <a:r>
              <a:rPr lang="en-CA" sz="2200" dirty="0" smtClean="0">
                <a:solidFill>
                  <a:srgbClr val="7030A0"/>
                </a:solidFill>
              </a:rPr>
              <a:t>	$ </a:t>
            </a:r>
            <a:r>
              <a:rPr lang="en-CA" sz="2200" dirty="0" err="1" smtClean="0">
                <a:solidFill>
                  <a:srgbClr val="7030A0"/>
                </a:solidFill>
              </a:rPr>
              <a:t>rm</a:t>
            </a:r>
            <a:r>
              <a:rPr lang="en-CA" sz="2200" dirty="0" smtClean="0">
                <a:solidFill>
                  <a:srgbClr val="7030A0"/>
                </a:solidFill>
              </a:rPr>
              <a:t> *</a:t>
            </a:r>
          </a:p>
          <a:p>
            <a:pPr marL="0" indent="0">
              <a:lnSpc>
                <a:spcPct val="150000"/>
              </a:lnSpc>
              <a:buNone/>
            </a:pPr>
            <a:r>
              <a:rPr lang="en-CA" sz="2200" dirty="0" smtClean="0">
                <a:solidFill>
                  <a:schemeClr val="tx1"/>
                </a:solidFill>
              </a:rPr>
              <a:t>	Here * means all files. </a:t>
            </a:r>
          </a:p>
          <a:p>
            <a:pPr marL="0" indent="0">
              <a:lnSpc>
                <a:spcPct val="150000"/>
              </a:lnSpc>
              <a:buNone/>
            </a:pPr>
            <a:r>
              <a:rPr lang="en-CA" sz="2200" dirty="0" smtClean="0">
                <a:solidFill>
                  <a:srgbClr val="FF0000"/>
                </a:solidFill>
              </a:rPr>
              <a:t>NOTE:</a:t>
            </a:r>
            <a:r>
              <a:rPr lang="en-CA" sz="2200" dirty="0" smtClean="0">
                <a:solidFill>
                  <a:schemeClr val="tx1"/>
                </a:solidFill>
              </a:rPr>
              <a:t> Beware to use this , because it cant prompt any message like “Are you sure, you want to delete all files.</a:t>
            </a:r>
          </a:p>
          <a:p>
            <a:pPr>
              <a:lnSpc>
                <a:spcPct val="150000"/>
              </a:lnSpc>
            </a:pPr>
            <a:endParaRPr lang="en-CA" sz="2200" dirty="0">
              <a:solidFill>
                <a:schemeClr val="tx1"/>
              </a:solidFill>
            </a:endParaRPr>
          </a:p>
        </p:txBody>
      </p:sp>
    </p:spTree>
    <p:extLst>
      <p:ext uri="{BB962C8B-B14F-4D97-AF65-F5344CB8AC3E}">
        <p14:creationId xmlns:p14="http://schemas.microsoft.com/office/powerpoint/2010/main" val="19405244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8945" y="0"/>
            <a:ext cx="4132660" cy="588723"/>
          </a:xfrm>
        </p:spPr>
        <p:txBody>
          <a:bodyPr>
            <a:normAutofit fontScale="90000"/>
          </a:bodyPr>
          <a:lstStyle/>
          <a:p>
            <a:r>
              <a:rPr lang="en-US" b="1" dirty="0" err="1" smtClean="0">
                <a:solidFill>
                  <a:srgbClr val="C00000"/>
                </a:solidFill>
              </a:rPr>
              <a:t>rm</a:t>
            </a:r>
            <a:r>
              <a:rPr lang="en-US" b="1" dirty="0" smtClean="0">
                <a:solidFill>
                  <a:srgbClr val="C00000"/>
                </a:solidFill>
              </a:rPr>
              <a:t> Command</a:t>
            </a:r>
            <a:endParaRPr lang="en-US" b="1" dirty="0">
              <a:solidFill>
                <a:srgbClr val="C00000"/>
              </a:solidFill>
            </a:endParaRPr>
          </a:p>
        </p:txBody>
      </p:sp>
      <p:sp>
        <p:nvSpPr>
          <p:cNvPr id="3" name="Content Placeholder 2"/>
          <p:cNvSpPr>
            <a:spLocks noGrp="1"/>
          </p:cNvSpPr>
          <p:nvPr>
            <p:ph idx="1"/>
          </p:nvPr>
        </p:nvSpPr>
        <p:spPr>
          <a:xfrm>
            <a:off x="414287" y="663879"/>
            <a:ext cx="11009450" cy="5618075"/>
          </a:xfrm>
        </p:spPr>
        <p:txBody>
          <a:bodyPr>
            <a:noAutofit/>
          </a:bodyPr>
          <a:lstStyle/>
          <a:p>
            <a:pPr algn="just">
              <a:lnSpc>
                <a:spcPct val="150000"/>
              </a:lnSpc>
            </a:pPr>
            <a:r>
              <a:rPr lang="en-CA" sz="2000" dirty="0" smtClean="0">
                <a:solidFill>
                  <a:srgbClr val="FF0000"/>
                </a:solidFill>
              </a:rPr>
              <a:t>Example 3: </a:t>
            </a:r>
            <a:r>
              <a:rPr lang="en-CA" sz="2000" dirty="0" smtClean="0">
                <a:solidFill>
                  <a:schemeClr val="tx1"/>
                </a:solidFill>
              </a:rPr>
              <a:t>Delete file using interactive copying option.</a:t>
            </a:r>
          </a:p>
          <a:p>
            <a:pPr marL="0" indent="0" algn="just">
              <a:lnSpc>
                <a:spcPct val="150000"/>
              </a:lnSpc>
              <a:buNone/>
            </a:pPr>
            <a:r>
              <a:rPr lang="en-CA" sz="2000" dirty="0" smtClean="0">
                <a:solidFill>
                  <a:srgbClr val="7030A0"/>
                </a:solidFill>
              </a:rPr>
              <a:t>	$ </a:t>
            </a:r>
            <a:r>
              <a:rPr lang="en-CA" sz="2000" dirty="0" err="1" smtClean="0">
                <a:solidFill>
                  <a:srgbClr val="7030A0"/>
                </a:solidFill>
              </a:rPr>
              <a:t>rm</a:t>
            </a:r>
            <a:r>
              <a:rPr lang="en-CA" sz="2000" dirty="0" smtClean="0">
                <a:solidFill>
                  <a:srgbClr val="7030A0"/>
                </a:solidFill>
              </a:rPr>
              <a:t> –</a:t>
            </a:r>
            <a:r>
              <a:rPr lang="en-CA" sz="2000" dirty="0" err="1" smtClean="0">
                <a:solidFill>
                  <a:srgbClr val="7030A0"/>
                </a:solidFill>
              </a:rPr>
              <a:t>i</a:t>
            </a:r>
            <a:r>
              <a:rPr lang="en-CA" sz="2000" dirty="0" smtClean="0">
                <a:solidFill>
                  <a:srgbClr val="7030A0"/>
                </a:solidFill>
              </a:rPr>
              <a:t> chap01 chap02</a:t>
            </a:r>
          </a:p>
          <a:p>
            <a:pPr marL="0" indent="0" algn="just">
              <a:lnSpc>
                <a:spcPct val="150000"/>
              </a:lnSpc>
              <a:buNone/>
            </a:pPr>
            <a:r>
              <a:rPr lang="en-CA" sz="2000" dirty="0">
                <a:solidFill>
                  <a:srgbClr val="7030A0"/>
                </a:solidFill>
              </a:rPr>
              <a:t>	</a:t>
            </a:r>
            <a:r>
              <a:rPr lang="en-CA" sz="2000" dirty="0" smtClean="0">
                <a:solidFill>
                  <a:srgbClr val="7030A0"/>
                </a:solidFill>
              </a:rPr>
              <a:t>chap01: ? Y</a:t>
            </a:r>
          </a:p>
          <a:p>
            <a:pPr marL="0" indent="0" algn="just">
              <a:lnSpc>
                <a:spcPct val="150000"/>
              </a:lnSpc>
              <a:buNone/>
            </a:pPr>
            <a:r>
              <a:rPr lang="en-CA" sz="2000" dirty="0" smtClean="0">
                <a:solidFill>
                  <a:srgbClr val="7030A0"/>
                </a:solidFill>
              </a:rPr>
              <a:t>	chap02: ?y</a:t>
            </a:r>
            <a:endParaRPr lang="en-CA" sz="2000" dirty="0">
              <a:solidFill>
                <a:srgbClr val="7030A0"/>
              </a:solidFill>
            </a:endParaRPr>
          </a:p>
          <a:p>
            <a:pPr algn="just">
              <a:lnSpc>
                <a:spcPct val="150000"/>
              </a:lnSpc>
            </a:pPr>
            <a:r>
              <a:rPr lang="en-CA" sz="2000" dirty="0" smtClean="0">
                <a:solidFill>
                  <a:schemeClr val="tx1"/>
                </a:solidFill>
              </a:rPr>
              <a:t>If we say “y” at this prompt, it overwrite the file.</a:t>
            </a:r>
          </a:p>
          <a:p>
            <a:pPr algn="just">
              <a:lnSpc>
                <a:spcPct val="150000"/>
              </a:lnSpc>
            </a:pPr>
            <a:r>
              <a:rPr lang="en-CA" sz="2000" dirty="0" smtClean="0">
                <a:solidFill>
                  <a:srgbClr val="FF0000"/>
                </a:solidFill>
              </a:rPr>
              <a:t>Example 4:</a:t>
            </a:r>
            <a:r>
              <a:rPr lang="en-CA" sz="2000" dirty="0" smtClean="0">
                <a:solidFill>
                  <a:schemeClr val="tx1"/>
                </a:solidFill>
              </a:rPr>
              <a:t> Remove entire directory with all files and subdirectories</a:t>
            </a:r>
          </a:p>
          <a:p>
            <a:pPr marL="0" indent="0" algn="just">
              <a:lnSpc>
                <a:spcPct val="150000"/>
              </a:lnSpc>
              <a:buNone/>
            </a:pPr>
            <a:r>
              <a:rPr lang="en-CA" sz="2000" dirty="0" smtClean="0">
                <a:solidFill>
                  <a:srgbClr val="7030A0"/>
                </a:solidFill>
              </a:rPr>
              <a:t>	$ </a:t>
            </a:r>
            <a:r>
              <a:rPr lang="en-CA" sz="2000" dirty="0" err="1" smtClean="0">
                <a:solidFill>
                  <a:srgbClr val="7030A0"/>
                </a:solidFill>
              </a:rPr>
              <a:t>rm</a:t>
            </a:r>
            <a:r>
              <a:rPr lang="en-CA" sz="2000" dirty="0" smtClean="0">
                <a:solidFill>
                  <a:srgbClr val="7030A0"/>
                </a:solidFill>
              </a:rPr>
              <a:t>  -r </a:t>
            </a:r>
            <a:r>
              <a:rPr lang="en-CA" sz="2000" dirty="0" err="1" smtClean="0">
                <a:solidFill>
                  <a:srgbClr val="7030A0"/>
                </a:solidFill>
              </a:rPr>
              <a:t>progs</a:t>
            </a:r>
            <a:r>
              <a:rPr lang="en-CA" sz="2000" dirty="0" smtClean="0">
                <a:solidFill>
                  <a:srgbClr val="7030A0"/>
                </a:solidFill>
              </a:rPr>
              <a:t> </a:t>
            </a:r>
          </a:p>
          <a:p>
            <a:pPr marL="0" indent="0" algn="just">
              <a:lnSpc>
                <a:spcPct val="150000"/>
              </a:lnSpc>
              <a:buNone/>
            </a:pPr>
            <a:r>
              <a:rPr lang="en-CA" sz="2000" dirty="0">
                <a:solidFill>
                  <a:schemeClr val="tx1"/>
                </a:solidFill>
              </a:rPr>
              <a:t>	</a:t>
            </a:r>
            <a:r>
              <a:rPr lang="en-CA" sz="2000" dirty="0" err="1" smtClean="0">
                <a:solidFill>
                  <a:schemeClr val="tx1"/>
                </a:solidFill>
              </a:rPr>
              <a:t>rm</a:t>
            </a:r>
            <a:r>
              <a:rPr lang="en-CA" sz="2000" dirty="0" smtClean="0">
                <a:solidFill>
                  <a:schemeClr val="tx1"/>
                </a:solidFill>
              </a:rPr>
              <a:t> normally not remove directories but when used with –r (recursive) option it do it. </a:t>
            </a:r>
          </a:p>
          <a:p>
            <a:pPr algn="just">
              <a:lnSpc>
                <a:spcPct val="150000"/>
              </a:lnSpc>
            </a:pPr>
            <a:endParaRPr lang="en-CA" sz="2400" dirty="0">
              <a:solidFill>
                <a:schemeClr val="tx1"/>
              </a:solidFill>
            </a:endParaRPr>
          </a:p>
        </p:txBody>
      </p:sp>
    </p:spTree>
    <p:extLst>
      <p:ext uri="{BB962C8B-B14F-4D97-AF65-F5344CB8AC3E}">
        <p14:creationId xmlns:p14="http://schemas.microsoft.com/office/powerpoint/2010/main" val="19018799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9744137" cy="762000"/>
          </a:xfrm>
        </p:spPr>
        <p:txBody>
          <a:bodyPr/>
          <a:lstStyle/>
          <a:p>
            <a:r>
              <a:rPr lang="en-US" b="1" dirty="0" smtClean="0">
                <a:solidFill>
                  <a:srgbClr val="C00000"/>
                </a:solidFill>
              </a:rPr>
              <a:t>State Why –r option is dangerous with </a:t>
            </a:r>
            <a:r>
              <a:rPr lang="en-US" b="1" dirty="0" err="1" smtClean="0">
                <a:solidFill>
                  <a:srgbClr val="C00000"/>
                </a:solidFill>
              </a:rPr>
              <a:t>rm</a:t>
            </a:r>
            <a:r>
              <a:rPr lang="en-US" b="1" dirty="0" smtClean="0">
                <a:solidFill>
                  <a:srgbClr val="C00000"/>
                </a:solidFill>
              </a:rPr>
              <a:t>?</a:t>
            </a:r>
            <a:endParaRPr lang="en-US" b="1" dirty="0">
              <a:solidFill>
                <a:srgbClr val="C00000"/>
              </a:solidFill>
            </a:endParaRPr>
          </a:p>
        </p:txBody>
      </p:sp>
      <p:sp>
        <p:nvSpPr>
          <p:cNvPr id="3" name="Content Placeholder 2"/>
          <p:cNvSpPr>
            <a:spLocks noGrp="1"/>
          </p:cNvSpPr>
          <p:nvPr>
            <p:ph idx="1"/>
          </p:nvPr>
        </p:nvSpPr>
        <p:spPr>
          <a:xfrm>
            <a:off x="314264" y="654111"/>
            <a:ext cx="11642209" cy="5033588"/>
          </a:xfrm>
        </p:spPr>
        <p:txBody>
          <a:bodyPr>
            <a:noAutofit/>
          </a:bodyPr>
          <a:lstStyle/>
          <a:p>
            <a:pPr algn="just">
              <a:lnSpc>
                <a:spcPct val="150000"/>
              </a:lnSpc>
            </a:pPr>
            <a:r>
              <a:rPr lang="en-US" sz="2200" dirty="0" smtClean="0">
                <a:solidFill>
                  <a:schemeClr val="tx1"/>
                </a:solidFill>
              </a:rPr>
              <a:t>When we used –r (Recursive Deletion) option with “</a:t>
            </a:r>
            <a:r>
              <a:rPr lang="en-US" sz="2200" dirty="0" err="1" smtClean="0">
                <a:solidFill>
                  <a:schemeClr val="tx1"/>
                </a:solidFill>
              </a:rPr>
              <a:t>rm</a:t>
            </a:r>
            <a:r>
              <a:rPr lang="en-US" sz="2200" dirty="0" smtClean="0">
                <a:solidFill>
                  <a:schemeClr val="tx1"/>
                </a:solidFill>
              </a:rPr>
              <a:t>” command it perform tree walk – perform recursive search for all sub-directories and files within these sub-directories.</a:t>
            </a:r>
          </a:p>
          <a:p>
            <a:pPr algn="just">
              <a:lnSpc>
                <a:spcPct val="150000"/>
              </a:lnSpc>
            </a:pPr>
            <a:r>
              <a:rPr lang="en-US" sz="2200" dirty="0" smtClean="0">
                <a:solidFill>
                  <a:srgbClr val="FF0000"/>
                </a:solidFill>
              </a:rPr>
              <a:t>For Example :  </a:t>
            </a:r>
            <a:r>
              <a:rPr lang="en-US" sz="2200" dirty="0" smtClean="0">
                <a:solidFill>
                  <a:srgbClr val="7030A0"/>
                </a:solidFill>
              </a:rPr>
              <a:t>$ </a:t>
            </a:r>
            <a:r>
              <a:rPr lang="en-US" sz="2200" dirty="0" smtClean="0">
                <a:solidFill>
                  <a:schemeClr val="tx1"/>
                </a:solidFill>
              </a:rPr>
              <a:t> </a:t>
            </a:r>
            <a:r>
              <a:rPr lang="en-US" sz="2200" dirty="0" err="1" smtClean="0">
                <a:solidFill>
                  <a:srgbClr val="7030A0"/>
                </a:solidFill>
              </a:rPr>
              <a:t>rm</a:t>
            </a:r>
            <a:r>
              <a:rPr lang="en-US" sz="2200" dirty="0" smtClean="0">
                <a:solidFill>
                  <a:srgbClr val="7030A0"/>
                </a:solidFill>
              </a:rPr>
              <a:t> –r *</a:t>
            </a:r>
          </a:p>
          <a:p>
            <a:pPr marL="0" indent="0" algn="just">
              <a:lnSpc>
                <a:spcPct val="150000"/>
              </a:lnSpc>
              <a:buNone/>
            </a:pPr>
            <a:r>
              <a:rPr lang="en-US" sz="2200" dirty="0" smtClean="0">
                <a:solidFill>
                  <a:schemeClr val="tx1"/>
                </a:solidFill>
              </a:rPr>
              <a:t>	Delete all files and sub-directories in current directory.</a:t>
            </a:r>
          </a:p>
          <a:p>
            <a:pPr algn="just">
              <a:lnSpc>
                <a:spcPct val="150000"/>
              </a:lnSpc>
            </a:pPr>
            <a:r>
              <a:rPr lang="en-US" sz="2200" dirty="0" smtClean="0">
                <a:solidFill>
                  <a:schemeClr val="tx1"/>
                </a:solidFill>
              </a:rPr>
              <a:t>If you don’t have backup, then these files will be lost forever.</a:t>
            </a:r>
          </a:p>
          <a:p>
            <a:pPr algn="just">
              <a:lnSpc>
                <a:spcPct val="150000"/>
              </a:lnSpc>
            </a:pPr>
            <a:r>
              <a:rPr lang="en-US" sz="2200" dirty="0" smtClean="0">
                <a:solidFill>
                  <a:schemeClr val="tx1"/>
                </a:solidFill>
              </a:rPr>
              <a:t>If “</a:t>
            </a:r>
            <a:r>
              <a:rPr lang="en-US" sz="2200" dirty="0" err="1" smtClean="0">
                <a:solidFill>
                  <a:schemeClr val="tx1"/>
                </a:solidFill>
              </a:rPr>
              <a:t>rm</a:t>
            </a:r>
            <a:r>
              <a:rPr lang="en-US" sz="2200" dirty="0" smtClean="0">
                <a:solidFill>
                  <a:schemeClr val="tx1"/>
                </a:solidFill>
              </a:rPr>
              <a:t>” command used with –r and –f option it forcefully deleted all files if it is write protected.</a:t>
            </a:r>
          </a:p>
          <a:p>
            <a:pPr algn="just">
              <a:lnSpc>
                <a:spcPct val="150000"/>
              </a:lnSpc>
            </a:pPr>
            <a:r>
              <a:rPr lang="en-US" sz="2200" dirty="0" smtClean="0">
                <a:solidFill>
                  <a:srgbClr val="FF0000"/>
                </a:solidFill>
              </a:rPr>
              <a:t>For Example:</a:t>
            </a:r>
            <a:r>
              <a:rPr lang="en-US" sz="2200" dirty="0" smtClean="0">
                <a:solidFill>
                  <a:schemeClr val="tx1"/>
                </a:solidFill>
              </a:rPr>
              <a:t>  </a:t>
            </a:r>
            <a:r>
              <a:rPr lang="en-US" sz="2200" dirty="0" smtClean="0">
                <a:solidFill>
                  <a:srgbClr val="7030A0"/>
                </a:solidFill>
              </a:rPr>
              <a:t>$ </a:t>
            </a:r>
            <a:r>
              <a:rPr lang="en-US" sz="2200" dirty="0" err="1" smtClean="0">
                <a:solidFill>
                  <a:srgbClr val="7030A0"/>
                </a:solidFill>
              </a:rPr>
              <a:t>rm</a:t>
            </a:r>
            <a:r>
              <a:rPr lang="en-US" sz="2200" dirty="0" smtClean="0">
                <a:solidFill>
                  <a:srgbClr val="7030A0"/>
                </a:solidFill>
              </a:rPr>
              <a:t> –</a:t>
            </a:r>
            <a:r>
              <a:rPr lang="en-US" sz="2200" dirty="0" err="1" smtClean="0">
                <a:solidFill>
                  <a:srgbClr val="7030A0"/>
                </a:solidFill>
              </a:rPr>
              <a:t>fr</a:t>
            </a:r>
            <a:r>
              <a:rPr lang="en-US" sz="2200" dirty="0" smtClean="0">
                <a:solidFill>
                  <a:srgbClr val="7030A0"/>
                </a:solidFill>
              </a:rPr>
              <a:t> *</a:t>
            </a:r>
          </a:p>
          <a:p>
            <a:pPr algn="just">
              <a:lnSpc>
                <a:spcPct val="150000"/>
              </a:lnSpc>
            </a:pPr>
            <a:r>
              <a:rPr lang="en-US" sz="2200" dirty="0" smtClean="0">
                <a:solidFill>
                  <a:schemeClr val="tx1"/>
                </a:solidFill>
              </a:rPr>
              <a:t>Delete all files and sub-directories even if it is write protected.</a:t>
            </a:r>
            <a:endParaRPr lang="en-US" sz="2200" dirty="0">
              <a:solidFill>
                <a:schemeClr val="tx1"/>
              </a:solidFill>
            </a:endParaRPr>
          </a:p>
        </p:txBody>
      </p:sp>
    </p:spTree>
    <p:extLst>
      <p:ext uri="{BB962C8B-B14F-4D97-AF65-F5344CB8AC3E}">
        <p14:creationId xmlns:p14="http://schemas.microsoft.com/office/powerpoint/2010/main" val="28073402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8945" y="0"/>
            <a:ext cx="4132660" cy="588723"/>
          </a:xfrm>
        </p:spPr>
        <p:txBody>
          <a:bodyPr>
            <a:normAutofit fontScale="90000"/>
          </a:bodyPr>
          <a:lstStyle/>
          <a:p>
            <a:r>
              <a:rPr lang="en-US" b="1" dirty="0" err="1" smtClean="0">
                <a:solidFill>
                  <a:srgbClr val="C00000"/>
                </a:solidFill>
              </a:rPr>
              <a:t>wc</a:t>
            </a:r>
            <a:r>
              <a:rPr lang="en-US" b="1" dirty="0" smtClean="0">
                <a:solidFill>
                  <a:srgbClr val="C00000"/>
                </a:solidFill>
              </a:rPr>
              <a:t> Command</a:t>
            </a:r>
            <a:endParaRPr lang="en-US" b="1" dirty="0">
              <a:solidFill>
                <a:srgbClr val="C00000"/>
              </a:solidFill>
            </a:endParaRPr>
          </a:p>
        </p:txBody>
      </p:sp>
      <p:sp>
        <p:nvSpPr>
          <p:cNvPr id="3" name="Content Placeholder 2"/>
          <p:cNvSpPr>
            <a:spLocks noGrp="1"/>
          </p:cNvSpPr>
          <p:nvPr>
            <p:ph idx="1"/>
          </p:nvPr>
        </p:nvSpPr>
        <p:spPr>
          <a:xfrm>
            <a:off x="314079" y="663879"/>
            <a:ext cx="11009450" cy="5618075"/>
          </a:xfrm>
        </p:spPr>
        <p:txBody>
          <a:bodyPr>
            <a:noAutofit/>
          </a:bodyPr>
          <a:lstStyle/>
          <a:p>
            <a:pPr>
              <a:lnSpc>
                <a:spcPct val="150000"/>
              </a:lnSpc>
            </a:pPr>
            <a:r>
              <a:rPr lang="en-CA" sz="2000" dirty="0" err="1" smtClean="0">
                <a:solidFill>
                  <a:schemeClr val="tx1"/>
                </a:solidFill>
              </a:rPr>
              <a:t>wc</a:t>
            </a:r>
            <a:r>
              <a:rPr lang="en-CA" sz="2000" dirty="0" smtClean="0">
                <a:solidFill>
                  <a:schemeClr val="tx1"/>
                </a:solidFill>
              </a:rPr>
              <a:t> means </a:t>
            </a:r>
            <a:r>
              <a:rPr lang="en-CA" sz="2000" dirty="0" smtClean="0">
                <a:solidFill>
                  <a:srgbClr val="FF0000"/>
                </a:solidFill>
              </a:rPr>
              <a:t>WORD COUNT</a:t>
            </a:r>
            <a:r>
              <a:rPr lang="en-CA" sz="2000" dirty="0" smtClean="0">
                <a:solidFill>
                  <a:schemeClr val="tx1"/>
                </a:solidFill>
              </a:rPr>
              <a:t>.</a:t>
            </a:r>
          </a:p>
          <a:p>
            <a:pPr>
              <a:lnSpc>
                <a:spcPct val="150000"/>
              </a:lnSpc>
            </a:pPr>
            <a:r>
              <a:rPr lang="en-CA" sz="2000" dirty="0" smtClean="0">
                <a:solidFill>
                  <a:schemeClr val="tx1"/>
                </a:solidFill>
              </a:rPr>
              <a:t>Used to count lines, words and character depending on the option used.</a:t>
            </a:r>
          </a:p>
          <a:p>
            <a:pPr>
              <a:lnSpc>
                <a:spcPct val="150000"/>
              </a:lnSpc>
            </a:pPr>
            <a:r>
              <a:rPr lang="en-CA" sz="2000" dirty="0" smtClean="0">
                <a:solidFill>
                  <a:schemeClr val="tx1"/>
                </a:solidFill>
              </a:rPr>
              <a:t>It take one or more filenames and display 4 column output.</a:t>
            </a:r>
          </a:p>
          <a:p>
            <a:pPr>
              <a:lnSpc>
                <a:spcPct val="150000"/>
              </a:lnSpc>
            </a:pPr>
            <a:r>
              <a:rPr lang="en-CA" sz="2000" dirty="0" smtClean="0">
                <a:solidFill>
                  <a:schemeClr val="tx1"/>
                </a:solidFill>
              </a:rPr>
              <a:t>If it used without option, normally it delete all files which is written with </a:t>
            </a:r>
            <a:r>
              <a:rPr lang="en-CA" sz="2000" dirty="0" err="1" smtClean="0">
                <a:solidFill>
                  <a:schemeClr val="tx1"/>
                </a:solidFill>
              </a:rPr>
              <a:t>rm</a:t>
            </a:r>
            <a:r>
              <a:rPr lang="en-CA" sz="2000" dirty="0" smtClean="0">
                <a:solidFill>
                  <a:schemeClr val="tx1"/>
                </a:solidFill>
              </a:rPr>
              <a:t> command as arguments.</a:t>
            </a:r>
          </a:p>
        </p:txBody>
      </p:sp>
      <p:graphicFrame>
        <p:nvGraphicFramePr>
          <p:cNvPr id="4" name="Table 3"/>
          <p:cNvGraphicFramePr>
            <a:graphicFrameLocks noGrp="1"/>
          </p:cNvGraphicFramePr>
          <p:nvPr>
            <p:extLst>
              <p:ext uri="{D42A27DB-BD31-4B8C-83A1-F6EECF244321}">
                <p14:modId xmlns:p14="http://schemas.microsoft.com/office/powerpoint/2010/main" val="317897863"/>
              </p:ext>
            </p:extLst>
          </p:nvPr>
        </p:nvGraphicFramePr>
        <p:xfrm>
          <a:off x="2438338" y="3662361"/>
          <a:ext cx="4433109" cy="1879600"/>
        </p:xfrm>
        <a:graphic>
          <a:graphicData uri="http://schemas.openxmlformats.org/drawingml/2006/table">
            <a:tbl>
              <a:tblPr firstRow="1" bandRow="1">
                <a:tableStyleId>{5C22544A-7EE6-4342-B048-85BDC9FD1C3A}</a:tableStyleId>
              </a:tblPr>
              <a:tblGrid>
                <a:gridCol w="1044450">
                  <a:extLst>
                    <a:ext uri="{9D8B030D-6E8A-4147-A177-3AD203B41FA5}">
                      <a16:colId xmlns:a16="http://schemas.microsoft.com/office/drawing/2014/main" val="20000"/>
                    </a:ext>
                  </a:extLst>
                </a:gridCol>
                <a:gridCol w="3388659">
                  <a:extLst>
                    <a:ext uri="{9D8B030D-6E8A-4147-A177-3AD203B41FA5}">
                      <a16:colId xmlns:a16="http://schemas.microsoft.com/office/drawing/2014/main" val="20001"/>
                    </a:ext>
                  </a:extLst>
                </a:gridCol>
              </a:tblGrid>
              <a:tr h="370840">
                <a:tc>
                  <a:txBody>
                    <a:bodyPr/>
                    <a:lstStyle/>
                    <a:p>
                      <a:pPr algn="ctr"/>
                      <a:r>
                        <a:rPr lang="en-US" dirty="0" smtClean="0"/>
                        <a:t>OPTION</a:t>
                      </a:r>
                      <a:endParaRPr lang="en-US" dirty="0"/>
                    </a:p>
                  </a:txBody>
                  <a:tcPr/>
                </a:tc>
                <a:tc>
                  <a:txBody>
                    <a:bodyPr/>
                    <a:lstStyle/>
                    <a:p>
                      <a:pPr algn="ctr"/>
                      <a:r>
                        <a:rPr lang="en-US" dirty="0" smtClean="0"/>
                        <a:t>DESCRIPTION</a:t>
                      </a:r>
                      <a:endParaRPr lang="en-US" dirty="0"/>
                    </a:p>
                  </a:txBody>
                  <a:tcPr/>
                </a:tc>
                <a:extLst>
                  <a:ext uri="{0D108BD9-81ED-4DB2-BD59-A6C34878D82A}">
                    <a16:rowId xmlns:a16="http://schemas.microsoft.com/office/drawing/2014/main" val="10000"/>
                  </a:ext>
                </a:extLst>
              </a:tr>
              <a:tr h="370840">
                <a:tc>
                  <a:txBody>
                    <a:bodyPr/>
                    <a:lstStyle/>
                    <a:p>
                      <a:pPr>
                        <a:lnSpc>
                          <a:spcPct val="150000"/>
                        </a:lnSpc>
                      </a:pPr>
                      <a:r>
                        <a:rPr lang="en-US" dirty="0" smtClean="0"/>
                        <a:t>-l</a:t>
                      </a:r>
                      <a:endParaRPr lang="en-US" dirty="0"/>
                    </a:p>
                  </a:txBody>
                  <a:tcPr/>
                </a:tc>
                <a:tc>
                  <a:txBody>
                    <a:bodyPr/>
                    <a:lstStyle/>
                    <a:p>
                      <a:pPr>
                        <a:lnSpc>
                          <a:spcPct val="150000"/>
                        </a:lnSpc>
                      </a:pPr>
                      <a:r>
                        <a:rPr lang="en-US" dirty="0" smtClean="0"/>
                        <a:t>Count line in file</a:t>
                      </a:r>
                      <a:r>
                        <a:rPr lang="en-US" baseline="0" dirty="0" smtClean="0"/>
                        <a:t>.</a:t>
                      </a:r>
                      <a:endParaRPr lang="en-US" dirty="0"/>
                    </a:p>
                  </a:txBody>
                  <a:tcPr/>
                </a:tc>
                <a:extLst>
                  <a:ext uri="{0D108BD9-81ED-4DB2-BD59-A6C34878D82A}">
                    <a16:rowId xmlns:a16="http://schemas.microsoft.com/office/drawing/2014/main" val="10001"/>
                  </a:ext>
                </a:extLst>
              </a:tr>
              <a:tr h="370840">
                <a:tc>
                  <a:txBody>
                    <a:bodyPr/>
                    <a:lstStyle/>
                    <a:p>
                      <a:pPr>
                        <a:lnSpc>
                          <a:spcPct val="150000"/>
                        </a:lnSpc>
                      </a:pPr>
                      <a:r>
                        <a:rPr lang="en-US" dirty="0" smtClean="0"/>
                        <a:t>-w</a:t>
                      </a:r>
                      <a:endParaRPr lang="en-US" dirty="0"/>
                    </a:p>
                  </a:txBody>
                  <a:tcPr/>
                </a:tc>
                <a:tc>
                  <a:txBody>
                    <a:bodyPr/>
                    <a:lstStyle/>
                    <a:p>
                      <a:pPr>
                        <a:lnSpc>
                          <a:spcPct val="150000"/>
                        </a:lnSpc>
                      </a:pPr>
                      <a:r>
                        <a:rPr lang="en-US" dirty="0" smtClean="0"/>
                        <a:t>Count word in file</a:t>
                      </a:r>
                      <a:r>
                        <a:rPr lang="en-US" baseline="0" dirty="0" smtClean="0"/>
                        <a:t>.</a:t>
                      </a:r>
                      <a:endParaRPr lang="en-US" dirty="0"/>
                    </a:p>
                  </a:txBody>
                  <a:tcPr/>
                </a:tc>
                <a:extLst>
                  <a:ext uri="{0D108BD9-81ED-4DB2-BD59-A6C34878D82A}">
                    <a16:rowId xmlns:a16="http://schemas.microsoft.com/office/drawing/2014/main" val="10002"/>
                  </a:ext>
                </a:extLst>
              </a:tr>
              <a:tr h="370840">
                <a:tc>
                  <a:txBody>
                    <a:bodyPr/>
                    <a:lstStyle/>
                    <a:p>
                      <a:pPr>
                        <a:lnSpc>
                          <a:spcPct val="150000"/>
                        </a:lnSpc>
                      </a:pPr>
                      <a:r>
                        <a:rPr lang="en-US" dirty="0" smtClean="0"/>
                        <a:t>-c</a:t>
                      </a:r>
                      <a:endParaRPr lang="en-US" dirty="0"/>
                    </a:p>
                  </a:txBody>
                  <a:tcPr/>
                </a:tc>
                <a:tc>
                  <a:txBody>
                    <a:bodyPr/>
                    <a:lstStyle/>
                    <a:p>
                      <a:pPr>
                        <a:lnSpc>
                          <a:spcPct val="150000"/>
                        </a:lnSpc>
                      </a:pPr>
                      <a:r>
                        <a:rPr lang="en-US" dirty="0" smtClean="0"/>
                        <a:t>Count character in file.</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498322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8945" y="0"/>
            <a:ext cx="4132660" cy="588723"/>
          </a:xfrm>
        </p:spPr>
        <p:txBody>
          <a:bodyPr>
            <a:normAutofit fontScale="90000"/>
          </a:bodyPr>
          <a:lstStyle/>
          <a:p>
            <a:r>
              <a:rPr lang="en-US" b="1" dirty="0" err="1" smtClean="0">
                <a:solidFill>
                  <a:srgbClr val="C00000"/>
                </a:solidFill>
              </a:rPr>
              <a:t>wc</a:t>
            </a:r>
            <a:r>
              <a:rPr lang="en-US" b="1" dirty="0" smtClean="0">
                <a:solidFill>
                  <a:srgbClr val="C00000"/>
                </a:solidFill>
              </a:rPr>
              <a:t> Command</a:t>
            </a:r>
            <a:endParaRPr lang="en-US" b="1" dirty="0">
              <a:solidFill>
                <a:srgbClr val="C00000"/>
              </a:solidFill>
            </a:endParaRPr>
          </a:p>
        </p:txBody>
      </p:sp>
      <p:sp>
        <p:nvSpPr>
          <p:cNvPr id="3" name="Content Placeholder 2"/>
          <p:cNvSpPr>
            <a:spLocks noGrp="1"/>
          </p:cNvSpPr>
          <p:nvPr>
            <p:ph idx="1"/>
          </p:nvPr>
        </p:nvSpPr>
        <p:spPr>
          <a:xfrm>
            <a:off x="314079" y="663879"/>
            <a:ext cx="11009450" cy="5618075"/>
          </a:xfrm>
        </p:spPr>
        <p:txBody>
          <a:bodyPr>
            <a:noAutofit/>
          </a:bodyPr>
          <a:lstStyle/>
          <a:p>
            <a:pPr>
              <a:lnSpc>
                <a:spcPct val="150000"/>
              </a:lnSpc>
            </a:pPr>
            <a:r>
              <a:rPr lang="en-CA" sz="2000" dirty="0" smtClean="0">
                <a:solidFill>
                  <a:srgbClr val="FF0000"/>
                </a:solidFill>
              </a:rPr>
              <a:t>Example 1:</a:t>
            </a:r>
            <a:r>
              <a:rPr lang="en-CA" sz="2000" dirty="0" smtClean="0">
                <a:solidFill>
                  <a:schemeClr val="tx1"/>
                </a:solidFill>
              </a:rPr>
              <a:t> Create a file and count number of line, word and character in this file.</a:t>
            </a:r>
          </a:p>
          <a:p>
            <a:pPr marL="0" indent="0">
              <a:lnSpc>
                <a:spcPct val="150000"/>
              </a:lnSpc>
              <a:buNone/>
            </a:pPr>
            <a:r>
              <a:rPr lang="en-CA" sz="2000" dirty="0" smtClean="0">
                <a:solidFill>
                  <a:schemeClr val="tx1"/>
                </a:solidFill>
              </a:rPr>
              <a:t>	</a:t>
            </a:r>
            <a:r>
              <a:rPr lang="en-CA" sz="2000" dirty="0" smtClean="0">
                <a:solidFill>
                  <a:srgbClr val="7030A0"/>
                </a:solidFill>
              </a:rPr>
              <a:t>$ cat </a:t>
            </a:r>
            <a:r>
              <a:rPr lang="en-CA" sz="2000" dirty="0" err="1" smtClean="0">
                <a:solidFill>
                  <a:srgbClr val="7030A0"/>
                </a:solidFill>
              </a:rPr>
              <a:t>infile</a:t>
            </a:r>
            <a:endParaRPr lang="en-CA" sz="2000" dirty="0" smtClean="0">
              <a:solidFill>
                <a:srgbClr val="7030A0"/>
              </a:solidFill>
            </a:endParaRPr>
          </a:p>
          <a:p>
            <a:pPr marL="0" indent="0">
              <a:lnSpc>
                <a:spcPct val="150000"/>
              </a:lnSpc>
              <a:buNone/>
            </a:pPr>
            <a:r>
              <a:rPr lang="en-CA" sz="2000" dirty="0" smtClean="0">
                <a:solidFill>
                  <a:srgbClr val="7030A0"/>
                </a:solidFill>
              </a:rPr>
              <a:t>	I am the </a:t>
            </a:r>
            <a:r>
              <a:rPr lang="en-CA" sz="2000" dirty="0" err="1" smtClean="0">
                <a:solidFill>
                  <a:srgbClr val="7030A0"/>
                </a:solidFill>
              </a:rPr>
              <a:t>wc</a:t>
            </a:r>
            <a:r>
              <a:rPr lang="en-CA" sz="2000" dirty="0" smtClean="0">
                <a:solidFill>
                  <a:srgbClr val="7030A0"/>
                </a:solidFill>
              </a:rPr>
              <a:t> command</a:t>
            </a:r>
          </a:p>
          <a:p>
            <a:pPr marL="0" indent="0">
              <a:lnSpc>
                <a:spcPct val="150000"/>
              </a:lnSpc>
              <a:buNone/>
            </a:pPr>
            <a:r>
              <a:rPr lang="en-CA" sz="2000" dirty="0" smtClean="0">
                <a:solidFill>
                  <a:srgbClr val="7030A0"/>
                </a:solidFill>
              </a:rPr>
              <a:t>	I count characters, words and lines.</a:t>
            </a:r>
          </a:p>
          <a:p>
            <a:pPr marL="0" indent="0">
              <a:lnSpc>
                <a:spcPct val="150000"/>
              </a:lnSpc>
              <a:buNone/>
            </a:pPr>
            <a:r>
              <a:rPr lang="en-CA" sz="2000" dirty="0" smtClean="0">
                <a:solidFill>
                  <a:srgbClr val="7030A0"/>
                </a:solidFill>
              </a:rPr>
              <a:t>	With options I can also make selective count.</a:t>
            </a:r>
          </a:p>
          <a:p>
            <a:pPr marL="0" indent="0">
              <a:lnSpc>
                <a:spcPct val="150000"/>
              </a:lnSpc>
              <a:buNone/>
            </a:pPr>
            <a:r>
              <a:rPr lang="en-CA" sz="2000" dirty="0" smtClean="0">
                <a:solidFill>
                  <a:srgbClr val="7030A0"/>
                </a:solidFill>
              </a:rPr>
              <a:t>	</a:t>
            </a:r>
          </a:p>
          <a:p>
            <a:pPr marL="0" indent="0">
              <a:lnSpc>
                <a:spcPct val="150000"/>
              </a:lnSpc>
              <a:buNone/>
            </a:pPr>
            <a:r>
              <a:rPr lang="en-CA" sz="2000" dirty="0">
                <a:solidFill>
                  <a:srgbClr val="7030A0"/>
                </a:solidFill>
              </a:rPr>
              <a:t>	</a:t>
            </a:r>
            <a:r>
              <a:rPr lang="en-CA" sz="2000" dirty="0" smtClean="0">
                <a:solidFill>
                  <a:srgbClr val="7030A0"/>
                </a:solidFill>
              </a:rPr>
              <a:t>$ </a:t>
            </a:r>
            <a:r>
              <a:rPr lang="en-CA" sz="2000" dirty="0" err="1" smtClean="0">
                <a:solidFill>
                  <a:srgbClr val="7030A0"/>
                </a:solidFill>
              </a:rPr>
              <a:t>wc</a:t>
            </a:r>
            <a:r>
              <a:rPr lang="en-CA" sz="2000" dirty="0" smtClean="0">
                <a:solidFill>
                  <a:srgbClr val="7030A0"/>
                </a:solidFill>
              </a:rPr>
              <a:t> </a:t>
            </a:r>
            <a:r>
              <a:rPr lang="en-CA" sz="2000" dirty="0" err="1" smtClean="0">
                <a:solidFill>
                  <a:srgbClr val="7030A0"/>
                </a:solidFill>
              </a:rPr>
              <a:t>infile</a:t>
            </a:r>
            <a:endParaRPr lang="en-CA" sz="2000" dirty="0" smtClean="0">
              <a:solidFill>
                <a:srgbClr val="7030A0"/>
              </a:solidFill>
            </a:endParaRPr>
          </a:p>
          <a:p>
            <a:pPr marL="0" indent="0">
              <a:lnSpc>
                <a:spcPct val="150000"/>
              </a:lnSpc>
              <a:buNone/>
            </a:pPr>
            <a:r>
              <a:rPr lang="en-CA" sz="2000" dirty="0" smtClean="0">
                <a:solidFill>
                  <a:srgbClr val="7030A0"/>
                </a:solidFill>
              </a:rPr>
              <a:t>	3 	20		103 	</a:t>
            </a:r>
            <a:r>
              <a:rPr lang="en-CA" sz="2000" dirty="0" err="1" smtClean="0">
                <a:solidFill>
                  <a:srgbClr val="7030A0"/>
                </a:solidFill>
              </a:rPr>
              <a:t>infile</a:t>
            </a:r>
            <a:endParaRPr lang="en-CA" sz="2000" dirty="0" smtClean="0">
              <a:solidFill>
                <a:srgbClr val="7030A0"/>
              </a:solidFill>
            </a:endParaRPr>
          </a:p>
          <a:p>
            <a:pPr marL="0" indent="0">
              <a:lnSpc>
                <a:spcPct val="150000"/>
              </a:lnSpc>
              <a:buNone/>
            </a:pPr>
            <a:r>
              <a:rPr lang="en-CA" sz="2000" dirty="0" smtClean="0">
                <a:solidFill>
                  <a:schemeClr val="tx1"/>
                </a:solidFill>
              </a:rPr>
              <a:t>	Count 3 line , 20 words and 120 character in </a:t>
            </a:r>
            <a:r>
              <a:rPr lang="en-CA" sz="2000" dirty="0" err="1" smtClean="0">
                <a:solidFill>
                  <a:schemeClr val="tx1"/>
                </a:solidFill>
              </a:rPr>
              <a:t>infile</a:t>
            </a:r>
            <a:r>
              <a:rPr lang="en-CA" sz="2000" dirty="0" smtClean="0">
                <a:solidFill>
                  <a:schemeClr val="tx1"/>
                </a:solidFill>
              </a:rPr>
              <a:t>. </a:t>
            </a:r>
          </a:p>
        </p:txBody>
      </p:sp>
    </p:spTree>
    <p:extLst>
      <p:ext uri="{BB962C8B-B14F-4D97-AF65-F5344CB8AC3E}">
        <p14:creationId xmlns:p14="http://schemas.microsoft.com/office/powerpoint/2010/main" val="22630747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8945" y="0"/>
            <a:ext cx="4132660" cy="588723"/>
          </a:xfrm>
        </p:spPr>
        <p:txBody>
          <a:bodyPr>
            <a:normAutofit fontScale="90000"/>
          </a:bodyPr>
          <a:lstStyle/>
          <a:p>
            <a:r>
              <a:rPr lang="en-US" b="1" dirty="0" err="1" smtClean="0">
                <a:solidFill>
                  <a:srgbClr val="C00000"/>
                </a:solidFill>
              </a:rPr>
              <a:t>wc</a:t>
            </a:r>
            <a:r>
              <a:rPr lang="en-US" b="1" dirty="0" smtClean="0">
                <a:solidFill>
                  <a:srgbClr val="C00000"/>
                </a:solidFill>
              </a:rPr>
              <a:t> Command</a:t>
            </a:r>
            <a:endParaRPr lang="en-US" b="1" dirty="0">
              <a:solidFill>
                <a:srgbClr val="C00000"/>
              </a:solidFill>
            </a:endParaRPr>
          </a:p>
        </p:txBody>
      </p:sp>
      <p:sp>
        <p:nvSpPr>
          <p:cNvPr id="3" name="Content Placeholder 2"/>
          <p:cNvSpPr>
            <a:spLocks noGrp="1"/>
          </p:cNvSpPr>
          <p:nvPr>
            <p:ph idx="1"/>
          </p:nvPr>
        </p:nvSpPr>
        <p:spPr>
          <a:xfrm>
            <a:off x="314079" y="663879"/>
            <a:ext cx="11009450" cy="5618075"/>
          </a:xfrm>
        </p:spPr>
        <p:txBody>
          <a:bodyPr>
            <a:noAutofit/>
          </a:bodyPr>
          <a:lstStyle/>
          <a:p>
            <a:pPr>
              <a:lnSpc>
                <a:spcPct val="150000"/>
              </a:lnSpc>
            </a:pPr>
            <a:r>
              <a:rPr lang="en-CA" sz="2000" dirty="0" smtClean="0">
                <a:solidFill>
                  <a:srgbClr val="FF0000"/>
                </a:solidFill>
              </a:rPr>
              <a:t>Example 2:</a:t>
            </a:r>
            <a:r>
              <a:rPr lang="en-CA" sz="2000" dirty="0" smtClean="0">
                <a:solidFill>
                  <a:schemeClr val="tx1"/>
                </a:solidFill>
              </a:rPr>
              <a:t> Count line in file “</a:t>
            </a:r>
            <a:r>
              <a:rPr lang="en-CA" sz="2000" dirty="0" err="1" smtClean="0">
                <a:solidFill>
                  <a:schemeClr val="tx1"/>
                </a:solidFill>
              </a:rPr>
              <a:t>infile</a:t>
            </a:r>
            <a:r>
              <a:rPr lang="en-CA" sz="2000" dirty="0" smtClean="0">
                <a:solidFill>
                  <a:schemeClr val="tx1"/>
                </a:solidFill>
              </a:rPr>
              <a:t>”.</a:t>
            </a:r>
          </a:p>
          <a:p>
            <a:pPr marL="0" indent="0">
              <a:lnSpc>
                <a:spcPct val="150000"/>
              </a:lnSpc>
              <a:buNone/>
            </a:pPr>
            <a:r>
              <a:rPr lang="en-CA" sz="2000" dirty="0" smtClean="0">
                <a:solidFill>
                  <a:srgbClr val="7030A0"/>
                </a:solidFill>
              </a:rPr>
              <a:t>	$ </a:t>
            </a:r>
            <a:r>
              <a:rPr lang="en-CA" sz="2000" dirty="0" err="1" smtClean="0">
                <a:solidFill>
                  <a:srgbClr val="7030A0"/>
                </a:solidFill>
              </a:rPr>
              <a:t>wc</a:t>
            </a:r>
            <a:r>
              <a:rPr lang="en-CA" sz="2000" dirty="0" smtClean="0">
                <a:solidFill>
                  <a:srgbClr val="7030A0"/>
                </a:solidFill>
              </a:rPr>
              <a:t> –l </a:t>
            </a:r>
            <a:r>
              <a:rPr lang="en-CA" sz="2000" dirty="0" err="1" smtClean="0">
                <a:solidFill>
                  <a:srgbClr val="7030A0"/>
                </a:solidFill>
              </a:rPr>
              <a:t>infile</a:t>
            </a:r>
            <a:endParaRPr lang="en-CA" sz="2000" dirty="0" smtClean="0">
              <a:solidFill>
                <a:srgbClr val="7030A0"/>
              </a:solidFill>
            </a:endParaRPr>
          </a:p>
          <a:p>
            <a:pPr marL="0" indent="0">
              <a:lnSpc>
                <a:spcPct val="150000"/>
              </a:lnSpc>
              <a:buNone/>
            </a:pPr>
            <a:r>
              <a:rPr lang="en-CA" sz="2000" dirty="0">
                <a:solidFill>
                  <a:srgbClr val="7030A0"/>
                </a:solidFill>
              </a:rPr>
              <a:t>	</a:t>
            </a:r>
            <a:r>
              <a:rPr lang="en-CA" sz="2000" dirty="0" smtClean="0">
                <a:solidFill>
                  <a:srgbClr val="7030A0"/>
                </a:solidFill>
              </a:rPr>
              <a:t>	3 </a:t>
            </a:r>
            <a:r>
              <a:rPr lang="en-CA" sz="2000" dirty="0" err="1" smtClean="0">
                <a:solidFill>
                  <a:srgbClr val="7030A0"/>
                </a:solidFill>
              </a:rPr>
              <a:t>infile</a:t>
            </a:r>
            <a:r>
              <a:rPr lang="en-CA" sz="2000" dirty="0" smtClean="0">
                <a:solidFill>
                  <a:schemeClr val="tx1"/>
                </a:solidFill>
              </a:rPr>
              <a:t> </a:t>
            </a:r>
          </a:p>
          <a:p>
            <a:pPr>
              <a:lnSpc>
                <a:spcPct val="150000"/>
              </a:lnSpc>
            </a:pPr>
            <a:r>
              <a:rPr lang="en-CA" sz="2000" dirty="0">
                <a:solidFill>
                  <a:srgbClr val="FF0000"/>
                </a:solidFill>
              </a:rPr>
              <a:t>Example </a:t>
            </a:r>
            <a:r>
              <a:rPr lang="en-CA" sz="2000" dirty="0" smtClean="0">
                <a:solidFill>
                  <a:srgbClr val="FF0000"/>
                </a:solidFill>
              </a:rPr>
              <a:t>3:</a:t>
            </a:r>
            <a:r>
              <a:rPr lang="en-CA" sz="2000" dirty="0" smtClean="0">
                <a:solidFill>
                  <a:schemeClr val="tx1"/>
                </a:solidFill>
              </a:rPr>
              <a:t> </a:t>
            </a:r>
            <a:r>
              <a:rPr lang="en-CA" sz="2000" dirty="0">
                <a:solidFill>
                  <a:schemeClr val="tx1"/>
                </a:solidFill>
              </a:rPr>
              <a:t>Count </a:t>
            </a:r>
            <a:r>
              <a:rPr lang="en-CA" sz="2000" dirty="0" smtClean="0">
                <a:solidFill>
                  <a:schemeClr val="tx1"/>
                </a:solidFill>
              </a:rPr>
              <a:t>word </a:t>
            </a:r>
            <a:r>
              <a:rPr lang="en-CA" sz="2000" dirty="0">
                <a:solidFill>
                  <a:schemeClr val="tx1"/>
                </a:solidFill>
              </a:rPr>
              <a:t>in file “</a:t>
            </a:r>
            <a:r>
              <a:rPr lang="en-CA" sz="2000" dirty="0" err="1">
                <a:solidFill>
                  <a:schemeClr val="tx1"/>
                </a:solidFill>
              </a:rPr>
              <a:t>infile</a:t>
            </a:r>
            <a:r>
              <a:rPr lang="en-CA" sz="2000" dirty="0">
                <a:solidFill>
                  <a:schemeClr val="tx1"/>
                </a:solidFill>
              </a:rPr>
              <a:t>”.</a:t>
            </a:r>
          </a:p>
          <a:p>
            <a:pPr marL="0" indent="0">
              <a:lnSpc>
                <a:spcPct val="150000"/>
              </a:lnSpc>
              <a:buNone/>
            </a:pPr>
            <a:r>
              <a:rPr lang="en-CA" sz="2000" dirty="0">
                <a:solidFill>
                  <a:srgbClr val="7030A0"/>
                </a:solidFill>
              </a:rPr>
              <a:t>	$ </a:t>
            </a:r>
            <a:r>
              <a:rPr lang="en-CA" sz="2000" dirty="0" err="1">
                <a:solidFill>
                  <a:srgbClr val="7030A0"/>
                </a:solidFill>
              </a:rPr>
              <a:t>wc</a:t>
            </a:r>
            <a:r>
              <a:rPr lang="en-CA" sz="2000" dirty="0">
                <a:solidFill>
                  <a:srgbClr val="7030A0"/>
                </a:solidFill>
              </a:rPr>
              <a:t> –l </a:t>
            </a:r>
            <a:r>
              <a:rPr lang="en-CA" sz="2000" dirty="0" err="1">
                <a:solidFill>
                  <a:srgbClr val="7030A0"/>
                </a:solidFill>
              </a:rPr>
              <a:t>infile</a:t>
            </a:r>
            <a:endParaRPr lang="en-CA" sz="2000" dirty="0">
              <a:solidFill>
                <a:srgbClr val="7030A0"/>
              </a:solidFill>
            </a:endParaRPr>
          </a:p>
          <a:p>
            <a:pPr marL="0" indent="0">
              <a:lnSpc>
                <a:spcPct val="150000"/>
              </a:lnSpc>
              <a:buNone/>
            </a:pPr>
            <a:r>
              <a:rPr lang="en-CA" sz="2000" dirty="0">
                <a:solidFill>
                  <a:srgbClr val="7030A0"/>
                </a:solidFill>
              </a:rPr>
              <a:t>		</a:t>
            </a:r>
            <a:r>
              <a:rPr lang="en-CA" sz="2000" dirty="0" smtClean="0">
                <a:solidFill>
                  <a:srgbClr val="7030A0"/>
                </a:solidFill>
              </a:rPr>
              <a:t>20 </a:t>
            </a:r>
            <a:r>
              <a:rPr lang="en-CA" sz="2000" dirty="0" err="1">
                <a:solidFill>
                  <a:srgbClr val="7030A0"/>
                </a:solidFill>
              </a:rPr>
              <a:t>infile</a:t>
            </a:r>
            <a:r>
              <a:rPr lang="en-CA" sz="2000" dirty="0">
                <a:solidFill>
                  <a:schemeClr val="tx1"/>
                </a:solidFill>
              </a:rPr>
              <a:t> </a:t>
            </a:r>
          </a:p>
          <a:p>
            <a:pPr>
              <a:lnSpc>
                <a:spcPct val="150000"/>
              </a:lnSpc>
            </a:pPr>
            <a:r>
              <a:rPr lang="en-CA" sz="2000" dirty="0">
                <a:solidFill>
                  <a:srgbClr val="FF0000"/>
                </a:solidFill>
              </a:rPr>
              <a:t>Example </a:t>
            </a:r>
            <a:r>
              <a:rPr lang="en-CA" sz="2000" dirty="0" smtClean="0">
                <a:solidFill>
                  <a:srgbClr val="FF0000"/>
                </a:solidFill>
              </a:rPr>
              <a:t>4:</a:t>
            </a:r>
            <a:r>
              <a:rPr lang="en-CA" sz="2000" dirty="0" smtClean="0">
                <a:solidFill>
                  <a:schemeClr val="tx1"/>
                </a:solidFill>
              </a:rPr>
              <a:t> </a:t>
            </a:r>
            <a:r>
              <a:rPr lang="en-CA" sz="2000" dirty="0">
                <a:solidFill>
                  <a:schemeClr val="tx1"/>
                </a:solidFill>
              </a:rPr>
              <a:t>Count </a:t>
            </a:r>
            <a:r>
              <a:rPr lang="en-CA" sz="2000" dirty="0" smtClean="0">
                <a:solidFill>
                  <a:schemeClr val="tx1"/>
                </a:solidFill>
              </a:rPr>
              <a:t>character </a:t>
            </a:r>
            <a:r>
              <a:rPr lang="en-CA" sz="2000" dirty="0">
                <a:solidFill>
                  <a:schemeClr val="tx1"/>
                </a:solidFill>
              </a:rPr>
              <a:t>in file “</a:t>
            </a:r>
            <a:r>
              <a:rPr lang="en-CA" sz="2000" dirty="0" err="1">
                <a:solidFill>
                  <a:schemeClr val="tx1"/>
                </a:solidFill>
              </a:rPr>
              <a:t>infile</a:t>
            </a:r>
            <a:r>
              <a:rPr lang="en-CA" sz="2000" dirty="0">
                <a:solidFill>
                  <a:schemeClr val="tx1"/>
                </a:solidFill>
              </a:rPr>
              <a:t>”.</a:t>
            </a:r>
          </a:p>
          <a:p>
            <a:pPr marL="0" indent="0">
              <a:lnSpc>
                <a:spcPct val="150000"/>
              </a:lnSpc>
              <a:buNone/>
            </a:pPr>
            <a:r>
              <a:rPr lang="en-CA" sz="2000" dirty="0">
                <a:solidFill>
                  <a:srgbClr val="7030A0"/>
                </a:solidFill>
              </a:rPr>
              <a:t>	$ </a:t>
            </a:r>
            <a:r>
              <a:rPr lang="en-CA" sz="2000" dirty="0" err="1">
                <a:solidFill>
                  <a:srgbClr val="7030A0"/>
                </a:solidFill>
              </a:rPr>
              <a:t>wc</a:t>
            </a:r>
            <a:r>
              <a:rPr lang="en-CA" sz="2000" dirty="0">
                <a:solidFill>
                  <a:srgbClr val="7030A0"/>
                </a:solidFill>
              </a:rPr>
              <a:t> –l </a:t>
            </a:r>
            <a:r>
              <a:rPr lang="en-CA" sz="2000" dirty="0" err="1">
                <a:solidFill>
                  <a:srgbClr val="7030A0"/>
                </a:solidFill>
              </a:rPr>
              <a:t>infile</a:t>
            </a:r>
            <a:endParaRPr lang="en-CA" sz="2000" dirty="0">
              <a:solidFill>
                <a:srgbClr val="7030A0"/>
              </a:solidFill>
            </a:endParaRPr>
          </a:p>
          <a:p>
            <a:pPr marL="0" indent="0">
              <a:lnSpc>
                <a:spcPct val="150000"/>
              </a:lnSpc>
              <a:buNone/>
            </a:pPr>
            <a:r>
              <a:rPr lang="en-CA" sz="2000" dirty="0">
                <a:solidFill>
                  <a:srgbClr val="7030A0"/>
                </a:solidFill>
              </a:rPr>
              <a:t>		</a:t>
            </a:r>
            <a:r>
              <a:rPr lang="en-CA" sz="2000" dirty="0" smtClean="0">
                <a:solidFill>
                  <a:srgbClr val="7030A0"/>
                </a:solidFill>
              </a:rPr>
              <a:t>103 </a:t>
            </a:r>
            <a:r>
              <a:rPr lang="en-CA" sz="2000" dirty="0" err="1">
                <a:solidFill>
                  <a:srgbClr val="7030A0"/>
                </a:solidFill>
              </a:rPr>
              <a:t>infile</a:t>
            </a:r>
            <a:r>
              <a:rPr lang="en-CA" sz="2000" dirty="0">
                <a:solidFill>
                  <a:schemeClr val="tx1"/>
                </a:solidFill>
              </a:rPr>
              <a:t> </a:t>
            </a:r>
          </a:p>
          <a:p>
            <a:pPr marL="0" indent="0">
              <a:lnSpc>
                <a:spcPct val="150000"/>
              </a:lnSpc>
              <a:buNone/>
            </a:pPr>
            <a:endParaRPr lang="en-CA" sz="2000" dirty="0" smtClean="0">
              <a:solidFill>
                <a:schemeClr val="tx1"/>
              </a:solidFill>
            </a:endParaRPr>
          </a:p>
        </p:txBody>
      </p:sp>
    </p:spTree>
    <p:extLst>
      <p:ext uri="{BB962C8B-B14F-4D97-AF65-F5344CB8AC3E}">
        <p14:creationId xmlns:p14="http://schemas.microsoft.com/office/powerpoint/2010/main" val="13254547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3304" y="0"/>
            <a:ext cx="6050071" cy="588723"/>
          </a:xfrm>
        </p:spPr>
        <p:txBody>
          <a:bodyPr>
            <a:normAutofit fontScale="90000"/>
          </a:bodyPr>
          <a:lstStyle/>
          <a:p>
            <a:r>
              <a:rPr lang="en-US" b="1" dirty="0" smtClean="0">
                <a:solidFill>
                  <a:srgbClr val="C00000"/>
                </a:solidFill>
              </a:rPr>
              <a:t>Importance of /</a:t>
            </a:r>
            <a:r>
              <a:rPr lang="en-US" b="1" dirty="0" err="1" smtClean="0">
                <a:solidFill>
                  <a:srgbClr val="C00000"/>
                </a:solidFill>
              </a:rPr>
              <a:t>etc</a:t>
            </a:r>
            <a:r>
              <a:rPr lang="en-US" b="1" dirty="0" smtClean="0">
                <a:solidFill>
                  <a:srgbClr val="C00000"/>
                </a:solidFill>
              </a:rPr>
              <a:t>/</a:t>
            </a:r>
            <a:r>
              <a:rPr lang="en-US" b="1" dirty="0" err="1" smtClean="0">
                <a:solidFill>
                  <a:srgbClr val="C00000"/>
                </a:solidFill>
              </a:rPr>
              <a:t>passwd</a:t>
            </a:r>
            <a:r>
              <a:rPr lang="en-US" b="1" dirty="0" smtClean="0">
                <a:solidFill>
                  <a:srgbClr val="C00000"/>
                </a:solidFill>
              </a:rPr>
              <a:t> file</a:t>
            </a:r>
            <a:endParaRPr lang="en-US" b="1" dirty="0">
              <a:solidFill>
                <a:srgbClr val="C00000"/>
              </a:solidFill>
            </a:endParaRPr>
          </a:p>
        </p:txBody>
      </p:sp>
      <p:sp>
        <p:nvSpPr>
          <p:cNvPr id="3" name="Content Placeholder 2"/>
          <p:cNvSpPr>
            <a:spLocks noGrp="1"/>
          </p:cNvSpPr>
          <p:nvPr>
            <p:ph idx="1"/>
          </p:nvPr>
        </p:nvSpPr>
        <p:spPr>
          <a:xfrm>
            <a:off x="314079" y="663879"/>
            <a:ext cx="11600830" cy="5618075"/>
          </a:xfrm>
        </p:spPr>
        <p:txBody>
          <a:bodyPr>
            <a:noAutofit/>
          </a:bodyPr>
          <a:lstStyle/>
          <a:p>
            <a:pPr>
              <a:lnSpc>
                <a:spcPct val="150000"/>
              </a:lnSpc>
            </a:pPr>
            <a:r>
              <a:rPr lang="en-CA" sz="2200" dirty="0" smtClean="0">
                <a:solidFill>
                  <a:schemeClr val="tx1"/>
                </a:solidFill>
              </a:rPr>
              <a:t>The </a:t>
            </a:r>
            <a:r>
              <a:rPr lang="en-CA" sz="2200" dirty="0">
                <a:solidFill>
                  <a:schemeClr val="tx1"/>
                </a:solidFill>
              </a:rPr>
              <a:t>/</a:t>
            </a:r>
            <a:r>
              <a:rPr lang="en-CA" sz="2200" dirty="0" err="1">
                <a:solidFill>
                  <a:schemeClr val="tx1"/>
                </a:solidFill>
              </a:rPr>
              <a:t>etc</a:t>
            </a:r>
            <a:r>
              <a:rPr lang="en-CA" sz="2200" dirty="0">
                <a:solidFill>
                  <a:schemeClr val="tx1"/>
                </a:solidFill>
              </a:rPr>
              <a:t>/</a:t>
            </a:r>
            <a:r>
              <a:rPr lang="en-CA" sz="2200" dirty="0" err="1">
                <a:solidFill>
                  <a:schemeClr val="tx1"/>
                </a:solidFill>
              </a:rPr>
              <a:t>passwd</a:t>
            </a:r>
            <a:r>
              <a:rPr lang="en-CA" sz="2200" dirty="0">
                <a:solidFill>
                  <a:schemeClr val="tx1"/>
                </a:solidFill>
              </a:rPr>
              <a:t> file is used to keep track of every registered user that has access to a system.</a:t>
            </a:r>
          </a:p>
          <a:p>
            <a:pPr>
              <a:lnSpc>
                <a:spcPct val="150000"/>
              </a:lnSpc>
            </a:pPr>
            <a:r>
              <a:rPr lang="en-CA" sz="2200" dirty="0" smtClean="0">
                <a:solidFill>
                  <a:schemeClr val="tx1"/>
                </a:solidFill>
              </a:rPr>
              <a:t>The </a:t>
            </a:r>
            <a:r>
              <a:rPr lang="en-CA" sz="2200" dirty="0">
                <a:solidFill>
                  <a:schemeClr val="tx1"/>
                </a:solidFill>
              </a:rPr>
              <a:t>/</a:t>
            </a:r>
            <a:r>
              <a:rPr lang="en-CA" sz="2200" dirty="0" err="1">
                <a:solidFill>
                  <a:schemeClr val="tx1"/>
                </a:solidFill>
              </a:rPr>
              <a:t>etc</a:t>
            </a:r>
            <a:r>
              <a:rPr lang="en-CA" sz="2200" dirty="0">
                <a:solidFill>
                  <a:schemeClr val="tx1"/>
                </a:solidFill>
              </a:rPr>
              <a:t>/</a:t>
            </a:r>
            <a:r>
              <a:rPr lang="en-CA" sz="2200" dirty="0" err="1">
                <a:solidFill>
                  <a:schemeClr val="tx1"/>
                </a:solidFill>
              </a:rPr>
              <a:t>passwd</a:t>
            </a:r>
            <a:r>
              <a:rPr lang="en-CA" sz="2200" dirty="0">
                <a:solidFill>
                  <a:schemeClr val="tx1"/>
                </a:solidFill>
              </a:rPr>
              <a:t> file is a colon-separated file that contains the following information:</a:t>
            </a:r>
          </a:p>
          <a:p>
            <a:pPr lvl="1">
              <a:lnSpc>
                <a:spcPct val="150000"/>
              </a:lnSpc>
            </a:pPr>
            <a:r>
              <a:rPr lang="en-CA" sz="2200" dirty="0">
                <a:solidFill>
                  <a:schemeClr val="tx1"/>
                </a:solidFill>
              </a:rPr>
              <a:t>User </a:t>
            </a:r>
            <a:r>
              <a:rPr lang="en-CA" sz="2200" dirty="0" smtClean="0">
                <a:solidFill>
                  <a:schemeClr val="tx1"/>
                </a:solidFill>
              </a:rPr>
              <a:t>name	</a:t>
            </a:r>
            <a:endParaRPr lang="en-CA" sz="2200" dirty="0">
              <a:solidFill>
                <a:schemeClr val="tx1"/>
              </a:solidFill>
            </a:endParaRPr>
          </a:p>
          <a:p>
            <a:pPr lvl="1">
              <a:lnSpc>
                <a:spcPct val="150000"/>
              </a:lnSpc>
            </a:pPr>
            <a:r>
              <a:rPr lang="en-CA" sz="2200" dirty="0">
                <a:solidFill>
                  <a:schemeClr val="tx1"/>
                </a:solidFill>
              </a:rPr>
              <a:t>Encrypted password</a:t>
            </a:r>
          </a:p>
          <a:p>
            <a:pPr lvl="1">
              <a:lnSpc>
                <a:spcPct val="150000"/>
              </a:lnSpc>
            </a:pPr>
            <a:r>
              <a:rPr lang="en-CA" sz="2200" dirty="0">
                <a:solidFill>
                  <a:schemeClr val="tx1"/>
                </a:solidFill>
              </a:rPr>
              <a:t>User ID number (UID)</a:t>
            </a:r>
          </a:p>
          <a:p>
            <a:pPr lvl="1">
              <a:lnSpc>
                <a:spcPct val="150000"/>
              </a:lnSpc>
            </a:pPr>
            <a:r>
              <a:rPr lang="en-CA" sz="2200" dirty="0">
                <a:solidFill>
                  <a:schemeClr val="tx1"/>
                </a:solidFill>
              </a:rPr>
              <a:t>User's group ID number (GID)</a:t>
            </a:r>
          </a:p>
          <a:p>
            <a:pPr lvl="1">
              <a:lnSpc>
                <a:spcPct val="150000"/>
              </a:lnSpc>
            </a:pPr>
            <a:r>
              <a:rPr lang="en-CA" sz="2200" dirty="0">
                <a:solidFill>
                  <a:schemeClr val="tx1"/>
                </a:solidFill>
              </a:rPr>
              <a:t>Full name of the user (GECOS)</a:t>
            </a:r>
          </a:p>
          <a:p>
            <a:pPr lvl="1">
              <a:lnSpc>
                <a:spcPct val="150000"/>
              </a:lnSpc>
            </a:pPr>
            <a:r>
              <a:rPr lang="en-CA" sz="2200" dirty="0">
                <a:solidFill>
                  <a:schemeClr val="tx1"/>
                </a:solidFill>
              </a:rPr>
              <a:t>User home directory</a:t>
            </a:r>
          </a:p>
          <a:p>
            <a:pPr lvl="1">
              <a:lnSpc>
                <a:spcPct val="150000"/>
              </a:lnSpc>
            </a:pPr>
            <a:r>
              <a:rPr lang="en-CA" sz="2200" dirty="0">
                <a:solidFill>
                  <a:schemeClr val="tx1"/>
                </a:solidFill>
              </a:rPr>
              <a:t>Login shell</a:t>
            </a:r>
            <a:endParaRPr lang="en-CA" sz="2200" dirty="0" smtClean="0">
              <a:solidFill>
                <a:schemeClr val="tx1"/>
              </a:solidFill>
            </a:endParaRPr>
          </a:p>
        </p:txBody>
      </p:sp>
    </p:spTree>
    <p:extLst>
      <p:ext uri="{BB962C8B-B14F-4D97-AF65-F5344CB8AC3E}">
        <p14:creationId xmlns:p14="http://schemas.microsoft.com/office/powerpoint/2010/main" val="666224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01071904"/>
              </p:ext>
            </p:extLst>
          </p:nvPr>
        </p:nvGraphicFramePr>
        <p:xfrm>
          <a:off x="0" y="0"/>
          <a:ext cx="12192000" cy="7275036"/>
        </p:xfrm>
        <a:graphic>
          <a:graphicData uri="http://schemas.openxmlformats.org/drawingml/2006/table">
            <a:tbl>
              <a:tblPr firstRow="1" firstCol="1" bandRow="1">
                <a:tableStyleId>{5C22544A-7EE6-4342-B048-85BDC9FD1C3A}</a:tableStyleId>
              </a:tblPr>
              <a:tblGrid>
                <a:gridCol w="1511295">
                  <a:extLst>
                    <a:ext uri="{9D8B030D-6E8A-4147-A177-3AD203B41FA5}">
                      <a16:colId xmlns:a16="http://schemas.microsoft.com/office/drawing/2014/main" val="20000"/>
                    </a:ext>
                  </a:extLst>
                </a:gridCol>
                <a:gridCol w="10680705">
                  <a:extLst>
                    <a:ext uri="{9D8B030D-6E8A-4147-A177-3AD203B41FA5}">
                      <a16:colId xmlns:a16="http://schemas.microsoft.com/office/drawing/2014/main" val="20001"/>
                    </a:ext>
                  </a:extLst>
                </a:gridCol>
              </a:tblGrid>
              <a:tr h="619367">
                <a:tc>
                  <a:txBody>
                    <a:bodyPr/>
                    <a:lstStyle/>
                    <a:p>
                      <a:pPr marL="0" marR="0">
                        <a:lnSpc>
                          <a:spcPct val="150000"/>
                        </a:lnSpc>
                        <a:spcBef>
                          <a:spcPts val="0"/>
                        </a:spcBef>
                        <a:spcAft>
                          <a:spcPts val="0"/>
                        </a:spcAft>
                      </a:pPr>
                      <a:r>
                        <a:rPr lang="en-US" sz="2000" dirty="0">
                          <a:effectLst/>
                        </a:rPr>
                        <a:t>Directory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26556" marR="26556" marT="26556" marB="26556" anchor="ctr"/>
                </a:tc>
                <a:tc>
                  <a:txBody>
                    <a:bodyPr/>
                    <a:lstStyle/>
                    <a:p>
                      <a:pPr marL="0" marR="0">
                        <a:lnSpc>
                          <a:spcPct val="150000"/>
                        </a:lnSpc>
                        <a:spcBef>
                          <a:spcPts val="0"/>
                        </a:spcBef>
                        <a:spcAft>
                          <a:spcPts val="0"/>
                        </a:spcAft>
                      </a:pPr>
                      <a:r>
                        <a:rPr lang="en-US" sz="2000">
                          <a:effectLst/>
                        </a:rPr>
                        <a:t>Description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26556" marR="26556" marT="26556" marB="26556" anchor="ctr"/>
                </a:tc>
                <a:extLst>
                  <a:ext uri="{0D108BD9-81ED-4DB2-BD59-A6C34878D82A}">
                    <a16:rowId xmlns:a16="http://schemas.microsoft.com/office/drawing/2014/main" val="10000"/>
                  </a:ext>
                </a:extLst>
              </a:tr>
              <a:tr h="1174272">
                <a:tc>
                  <a:txBody>
                    <a:bodyPr/>
                    <a:lstStyle/>
                    <a:p>
                      <a:pPr marL="0" marR="0">
                        <a:lnSpc>
                          <a:spcPct val="150000"/>
                        </a:lnSpc>
                        <a:spcBef>
                          <a:spcPts val="0"/>
                        </a:spcBef>
                        <a:spcAft>
                          <a:spcPts val="0"/>
                        </a:spcAft>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26556" marR="26556" marT="26556" marB="26556" anchor="ctr"/>
                </a:tc>
                <a:tc>
                  <a:txBody>
                    <a:bodyPr/>
                    <a:lstStyle/>
                    <a:p>
                      <a:pPr marL="0" marR="0">
                        <a:lnSpc>
                          <a:spcPct val="150000"/>
                        </a:lnSpc>
                        <a:spcBef>
                          <a:spcPts val="0"/>
                        </a:spcBef>
                        <a:spcAft>
                          <a:spcPts val="0"/>
                        </a:spcAft>
                      </a:pPr>
                      <a:r>
                        <a:rPr lang="en-US" sz="1800">
                          <a:effectLst/>
                        </a:rPr>
                        <a:t>This is the root directory which should contain only the directories needed at the top level of the file structure.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26556" marR="26556" marT="26556" marB="26556" anchor="ctr"/>
                </a:tc>
                <a:extLst>
                  <a:ext uri="{0D108BD9-81ED-4DB2-BD59-A6C34878D82A}">
                    <a16:rowId xmlns:a16="http://schemas.microsoft.com/office/drawing/2014/main" val="10001"/>
                  </a:ext>
                </a:extLst>
              </a:tr>
              <a:tr h="619367">
                <a:tc>
                  <a:txBody>
                    <a:bodyPr/>
                    <a:lstStyle/>
                    <a:p>
                      <a:pPr marL="0" marR="0">
                        <a:lnSpc>
                          <a:spcPct val="150000"/>
                        </a:lnSpc>
                        <a:spcBef>
                          <a:spcPts val="0"/>
                        </a:spcBef>
                        <a:spcAft>
                          <a:spcPts val="0"/>
                        </a:spcAft>
                      </a:pPr>
                      <a:r>
                        <a:rPr lang="en-US" sz="1800">
                          <a:effectLst/>
                        </a:rPr>
                        <a:t>/bin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26556" marR="26556" marT="26556" marB="26556" anchor="ctr"/>
                </a:tc>
                <a:tc>
                  <a:txBody>
                    <a:bodyPr/>
                    <a:lstStyle/>
                    <a:p>
                      <a:pPr marL="0" marR="0">
                        <a:lnSpc>
                          <a:spcPct val="150000"/>
                        </a:lnSpc>
                        <a:spcBef>
                          <a:spcPts val="0"/>
                        </a:spcBef>
                        <a:spcAft>
                          <a:spcPts val="0"/>
                        </a:spcAft>
                      </a:pPr>
                      <a:r>
                        <a:rPr lang="en-US" sz="1800" dirty="0">
                          <a:effectLst/>
                        </a:rPr>
                        <a:t>This is where the executable files are located. They are available to all user</a:t>
                      </a:r>
                      <a:r>
                        <a:rPr lang="en-US" sz="1800" dirty="0" smtClean="0">
                          <a:effectLst/>
                        </a:rPr>
                        <a:t>. </a:t>
                      </a:r>
                      <a:r>
                        <a:rPr lang="en-CA" sz="1800" b="0" i="0" kern="1200" dirty="0" smtClean="0">
                          <a:solidFill>
                            <a:schemeClr val="dk1"/>
                          </a:solidFill>
                          <a:effectLst/>
                          <a:latin typeface="+mn-lt"/>
                          <a:ea typeface="+mn-ea"/>
                          <a:cs typeface="+mn-cs"/>
                        </a:rPr>
                        <a:t> Contains commands that may be used by both the system administrator and by users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6556" marR="26556" marT="26556" marB="26556" anchor="ctr"/>
                </a:tc>
                <a:extLst>
                  <a:ext uri="{0D108BD9-81ED-4DB2-BD59-A6C34878D82A}">
                    <a16:rowId xmlns:a16="http://schemas.microsoft.com/office/drawing/2014/main" val="10002"/>
                  </a:ext>
                </a:extLst>
              </a:tr>
              <a:tr h="619367">
                <a:tc>
                  <a:txBody>
                    <a:bodyPr/>
                    <a:lstStyle/>
                    <a:p>
                      <a:pPr marL="0" marR="0">
                        <a:lnSpc>
                          <a:spcPct val="150000"/>
                        </a:lnSpc>
                        <a:spcBef>
                          <a:spcPts val="0"/>
                        </a:spcBef>
                        <a:spcAft>
                          <a:spcPts val="0"/>
                        </a:spcAft>
                      </a:pPr>
                      <a:r>
                        <a:rPr lang="en-US" sz="1800">
                          <a:effectLst/>
                        </a:rPr>
                        <a:t>/dev</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26556" marR="26556" marT="26556" marB="26556" anchor="ctr"/>
                </a:tc>
                <a:tc>
                  <a:txBody>
                    <a:bodyPr/>
                    <a:lstStyle/>
                    <a:p>
                      <a:pPr marL="0" marR="0">
                        <a:lnSpc>
                          <a:spcPct val="150000"/>
                        </a:lnSpc>
                        <a:spcBef>
                          <a:spcPts val="0"/>
                        </a:spcBef>
                        <a:spcAft>
                          <a:spcPts val="0"/>
                        </a:spcAft>
                      </a:pPr>
                      <a:r>
                        <a:rPr lang="en-US" sz="1800" dirty="0" smtClean="0">
                          <a:effectLst/>
                        </a:rPr>
                        <a:t>Contain files</a:t>
                      </a:r>
                      <a:r>
                        <a:rPr lang="en-US" sz="1800" baseline="0" dirty="0" smtClean="0">
                          <a:effectLst/>
                        </a:rPr>
                        <a:t> that control various IO devices like terminal, printer, disk drive etc.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6556" marR="26556" marT="26556" marB="26556" anchor="ctr"/>
                </a:tc>
                <a:extLst>
                  <a:ext uri="{0D108BD9-81ED-4DB2-BD59-A6C34878D82A}">
                    <a16:rowId xmlns:a16="http://schemas.microsoft.com/office/drawing/2014/main" val="10003"/>
                  </a:ext>
                </a:extLst>
              </a:tr>
              <a:tr h="1083027">
                <a:tc>
                  <a:txBody>
                    <a:bodyPr/>
                    <a:lstStyle/>
                    <a:p>
                      <a:pPr marL="0" marR="0">
                        <a:lnSpc>
                          <a:spcPct val="150000"/>
                        </a:lnSpc>
                        <a:spcBef>
                          <a:spcPts val="0"/>
                        </a:spcBef>
                        <a:spcAft>
                          <a:spcPts val="0"/>
                        </a:spcAft>
                      </a:pPr>
                      <a:r>
                        <a:rPr lang="en-US" sz="1800">
                          <a:effectLst/>
                        </a:rPr>
                        <a:t>/etc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26556" marR="26556" marT="26556" marB="26556" anchor="ctr"/>
                </a:tc>
                <a:tc>
                  <a:txBody>
                    <a:bodyPr/>
                    <a:lstStyle/>
                    <a:p>
                      <a:pPr marL="0" marR="0" algn="just">
                        <a:lnSpc>
                          <a:spcPct val="150000"/>
                        </a:lnSpc>
                        <a:spcBef>
                          <a:spcPts val="0"/>
                        </a:spcBef>
                        <a:spcAft>
                          <a:spcPts val="0"/>
                        </a:spcAft>
                      </a:pPr>
                      <a:r>
                        <a:rPr lang="en-US" sz="1800" dirty="0" smtClean="0">
                          <a:effectLst/>
                        </a:rPr>
                        <a:t>Binary executable file required</a:t>
                      </a:r>
                      <a:r>
                        <a:rPr lang="en-US" sz="1800" baseline="0" dirty="0" smtClean="0">
                          <a:effectLst/>
                        </a:rPr>
                        <a:t> for system administrator. </a:t>
                      </a:r>
                      <a:r>
                        <a:rPr lang="en-US" sz="1800" dirty="0" smtClean="0">
                          <a:effectLst/>
                        </a:rPr>
                        <a:t>Contains configuration files, disk configuration files, valid user lists, groups, Ethernet, hosts, where to send critical messages. This directory contains data similar to those in the Control Panel in Windows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6556" marR="26556" marT="26556" marB="26556" anchor="ctr"/>
                </a:tc>
                <a:extLst>
                  <a:ext uri="{0D108BD9-81ED-4DB2-BD59-A6C34878D82A}">
                    <a16:rowId xmlns:a16="http://schemas.microsoft.com/office/drawing/2014/main" val="10004"/>
                  </a:ext>
                </a:extLst>
              </a:tr>
              <a:tr h="619367">
                <a:tc>
                  <a:txBody>
                    <a:bodyPr/>
                    <a:lstStyle/>
                    <a:p>
                      <a:pPr marL="0" marR="0">
                        <a:lnSpc>
                          <a:spcPct val="150000"/>
                        </a:lnSpc>
                        <a:spcBef>
                          <a:spcPts val="0"/>
                        </a:spcBef>
                        <a:spcAft>
                          <a:spcPts val="0"/>
                        </a:spcAft>
                      </a:pPr>
                      <a:r>
                        <a:rPr lang="en-US" sz="1800">
                          <a:effectLst/>
                        </a:rPr>
                        <a:t>/lib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26556" marR="26556" marT="26556" marB="26556" anchor="ctr"/>
                </a:tc>
                <a:tc>
                  <a:txBody>
                    <a:bodyPr/>
                    <a:lstStyle/>
                    <a:p>
                      <a:pPr marL="0" marR="0">
                        <a:lnSpc>
                          <a:spcPct val="150000"/>
                        </a:lnSpc>
                        <a:spcBef>
                          <a:spcPts val="0"/>
                        </a:spcBef>
                        <a:spcAft>
                          <a:spcPts val="0"/>
                        </a:spcAft>
                      </a:pPr>
                      <a:r>
                        <a:rPr lang="en-US" sz="1800" dirty="0">
                          <a:effectLst/>
                        </a:rPr>
                        <a:t>Contains shared library files and sometimes other kernel-related files.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6556" marR="26556" marT="26556" marB="26556" anchor="ctr"/>
                </a:tc>
                <a:extLst>
                  <a:ext uri="{0D108BD9-81ED-4DB2-BD59-A6C34878D82A}">
                    <a16:rowId xmlns:a16="http://schemas.microsoft.com/office/drawing/2014/main" val="10005"/>
                  </a:ext>
                </a:extLst>
              </a:tr>
              <a:tr h="619367">
                <a:tc>
                  <a:txBody>
                    <a:bodyPr/>
                    <a:lstStyle/>
                    <a:p>
                      <a:pPr marL="0" marR="0">
                        <a:lnSpc>
                          <a:spcPct val="150000"/>
                        </a:lnSpc>
                        <a:spcBef>
                          <a:spcPts val="0"/>
                        </a:spcBef>
                        <a:spcAft>
                          <a:spcPts val="0"/>
                        </a:spcAft>
                      </a:pPr>
                      <a:r>
                        <a:rPr lang="en-US" sz="1800" dirty="0">
                          <a:effectLst/>
                        </a:rPr>
                        <a:t>/home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6556" marR="26556" marT="26556" marB="26556" anchor="ctr"/>
                </a:tc>
                <a:tc>
                  <a:txBody>
                    <a:bodyPr/>
                    <a:lstStyle/>
                    <a:p>
                      <a:pPr marL="0" marR="0">
                        <a:lnSpc>
                          <a:spcPct val="150000"/>
                        </a:lnSpc>
                        <a:spcBef>
                          <a:spcPts val="0"/>
                        </a:spcBef>
                        <a:spcAft>
                          <a:spcPts val="0"/>
                        </a:spcAft>
                      </a:pPr>
                      <a:r>
                        <a:rPr lang="en-US" sz="1800" dirty="0">
                          <a:effectLst/>
                        </a:rPr>
                        <a:t>Contains the home directory for users and other accounts.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6556" marR="26556" marT="26556" marB="26556" anchor="ctr"/>
                </a:tc>
                <a:extLst>
                  <a:ext uri="{0D108BD9-81ED-4DB2-BD59-A6C34878D82A}">
                    <a16:rowId xmlns:a16="http://schemas.microsoft.com/office/drawing/2014/main" val="10006"/>
                  </a:ext>
                </a:extLst>
              </a:tr>
              <a:tr h="1503868">
                <a:tc>
                  <a:txBody>
                    <a:bodyPr/>
                    <a:lstStyle/>
                    <a:p>
                      <a:pPr marL="0" marR="0">
                        <a:lnSpc>
                          <a:spcPct val="150000"/>
                        </a:lnSpc>
                        <a:spcBef>
                          <a:spcPts val="0"/>
                        </a:spcBef>
                        <a:spcAft>
                          <a:spcPts val="0"/>
                        </a:spcAft>
                      </a:pPr>
                      <a:r>
                        <a:rPr lang="en-CA" sz="1800" dirty="0" smtClean="0">
                          <a:effectLst/>
                          <a:latin typeface="+mn-lt"/>
                          <a:ea typeface="+mn-ea"/>
                          <a:cs typeface="+mn-cs"/>
                        </a:rPr>
                        <a:t>/</a:t>
                      </a:r>
                      <a:r>
                        <a:rPr lang="en-CA" sz="1800" dirty="0" err="1" smtClean="0">
                          <a:effectLst/>
                          <a:latin typeface="+mn-lt"/>
                          <a:ea typeface="+mn-ea"/>
                          <a:cs typeface="+mn-cs"/>
                        </a:rPr>
                        <a:t>usr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6556" marR="26556" marT="26556" marB="26556" anchor="ctr"/>
                </a:tc>
                <a:tc>
                  <a:txBody>
                    <a:bodyPr/>
                    <a:lstStyle/>
                    <a:p>
                      <a:pPr marL="0" marR="0">
                        <a:lnSpc>
                          <a:spcPct val="150000"/>
                        </a:lnSpc>
                        <a:spcBef>
                          <a:spcPts val="0"/>
                        </a:spcBef>
                        <a:spcAft>
                          <a:spcPts val="0"/>
                        </a:spcAft>
                      </a:pPr>
                      <a:r>
                        <a:rPr lang="en-US" sz="1800" dirty="0" smtClean="0">
                          <a:effectLst/>
                        </a:rPr>
                        <a:t>Can be used by many users. Includes administrative commands, shared files, library files, and others. Created</a:t>
                      </a:r>
                      <a:r>
                        <a:rPr lang="en-US" sz="1800" baseline="0" dirty="0" smtClean="0">
                          <a:effectLst/>
                        </a:rPr>
                        <a:t> by Administrator when he create account for different user. Each user is allowed to work with his directory.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26556" marR="26556" marT="26556" marB="26556"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93518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56763407"/>
              </p:ext>
            </p:extLst>
          </p:nvPr>
        </p:nvGraphicFramePr>
        <p:xfrm>
          <a:off x="0" y="0"/>
          <a:ext cx="12192000" cy="6857998"/>
        </p:xfrm>
        <a:graphic>
          <a:graphicData uri="http://schemas.openxmlformats.org/drawingml/2006/table">
            <a:tbl>
              <a:tblPr firstRow="1" firstCol="1" bandRow="1">
                <a:tableStyleId>{5C22544A-7EE6-4342-B048-85BDC9FD1C3A}</a:tableStyleId>
              </a:tblPr>
              <a:tblGrid>
                <a:gridCol w="1511295">
                  <a:extLst>
                    <a:ext uri="{9D8B030D-6E8A-4147-A177-3AD203B41FA5}">
                      <a16:colId xmlns:a16="http://schemas.microsoft.com/office/drawing/2014/main" val="20000"/>
                    </a:ext>
                  </a:extLst>
                </a:gridCol>
                <a:gridCol w="10680705">
                  <a:extLst>
                    <a:ext uri="{9D8B030D-6E8A-4147-A177-3AD203B41FA5}">
                      <a16:colId xmlns:a16="http://schemas.microsoft.com/office/drawing/2014/main" val="20001"/>
                    </a:ext>
                  </a:extLst>
                </a:gridCol>
              </a:tblGrid>
              <a:tr h="658437">
                <a:tc>
                  <a:txBody>
                    <a:bodyPr/>
                    <a:lstStyle/>
                    <a:p>
                      <a:pPr marL="0" marR="0">
                        <a:lnSpc>
                          <a:spcPct val="150000"/>
                        </a:lnSpc>
                        <a:spcBef>
                          <a:spcPts val="0"/>
                        </a:spcBef>
                        <a:spcAft>
                          <a:spcPts val="0"/>
                        </a:spcAft>
                      </a:pPr>
                      <a:r>
                        <a:rPr lang="en-US" sz="2000" dirty="0">
                          <a:effectLst/>
                        </a:rPr>
                        <a:t>Directory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26556" marR="26556" marT="26556" marB="26556" anchor="ctr"/>
                </a:tc>
                <a:tc>
                  <a:txBody>
                    <a:bodyPr/>
                    <a:lstStyle/>
                    <a:p>
                      <a:pPr marL="0" marR="0">
                        <a:lnSpc>
                          <a:spcPct val="150000"/>
                        </a:lnSpc>
                        <a:spcBef>
                          <a:spcPts val="0"/>
                        </a:spcBef>
                        <a:spcAft>
                          <a:spcPts val="0"/>
                        </a:spcAft>
                      </a:pPr>
                      <a:r>
                        <a:rPr lang="en-US" sz="2000">
                          <a:effectLst/>
                        </a:rPr>
                        <a:t>Description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26556" marR="26556" marT="26556" marB="26556" anchor="ctr"/>
                </a:tc>
                <a:extLst>
                  <a:ext uri="{0D108BD9-81ED-4DB2-BD59-A6C34878D82A}">
                    <a16:rowId xmlns:a16="http://schemas.microsoft.com/office/drawing/2014/main" val="10000"/>
                  </a:ext>
                </a:extLst>
              </a:tr>
              <a:tr h="1030608">
                <a:tc>
                  <a:txBody>
                    <a:bodyPr/>
                    <a:lstStyle/>
                    <a:p>
                      <a:pPr marL="0" marR="0">
                        <a:lnSpc>
                          <a:spcPct val="150000"/>
                        </a:lnSpc>
                        <a:spcBef>
                          <a:spcPts val="0"/>
                        </a:spcBef>
                        <a:spcAft>
                          <a:spcPts val="0"/>
                        </a:spcAft>
                      </a:pPr>
                      <a:r>
                        <a:rPr lang="en-US" sz="2000" dirty="0">
                          <a:effectLst/>
                        </a:rPr>
                        <a:t>/</a:t>
                      </a:r>
                      <a:r>
                        <a:rPr lang="en-US" sz="2000" dirty="0" err="1">
                          <a:effectLst/>
                        </a:rPr>
                        <a:t>tmp</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26556" marR="26556" marT="26556" marB="26556" anchor="ctr"/>
                </a:tc>
                <a:tc>
                  <a:txBody>
                    <a:bodyPr/>
                    <a:lstStyle/>
                    <a:p>
                      <a:pPr marL="0" marR="0">
                        <a:lnSpc>
                          <a:spcPct val="150000"/>
                        </a:lnSpc>
                        <a:spcBef>
                          <a:spcPts val="0"/>
                        </a:spcBef>
                        <a:spcAft>
                          <a:spcPts val="0"/>
                        </a:spcAft>
                      </a:pPr>
                      <a:r>
                        <a:rPr lang="en-US" sz="2000" dirty="0">
                          <a:effectLst/>
                        </a:rPr>
                        <a:t>Holds temporary files used between system </a:t>
                      </a:r>
                      <a:r>
                        <a:rPr lang="en-US" sz="2000" dirty="0" smtClean="0">
                          <a:effectLst/>
                        </a:rPr>
                        <a:t>boots. Temporary space for use by the system, cleaned upon reboot, so don't use this for saving any work!</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26556" marR="26556" marT="26556" marB="26556" anchor="ctr"/>
                </a:tc>
                <a:extLst>
                  <a:ext uri="{0D108BD9-81ED-4DB2-BD59-A6C34878D82A}">
                    <a16:rowId xmlns:a16="http://schemas.microsoft.com/office/drawing/2014/main" val="10001"/>
                  </a:ext>
                </a:extLst>
              </a:tr>
              <a:tr h="826201">
                <a:tc>
                  <a:txBody>
                    <a:bodyPr/>
                    <a:lstStyle/>
                    <a:p>
                      <a:pPr marL="0" marR="0">
                        <a:lnSpc>
                          <a:spcPct val="150000"/>
                        </a:lnSpc>
                        <a:spcBef>
                          <a:spcPts val="0"/>
                        </a:spcBef>
                        <a:spcAft>
                          <a:spcPts val="0"/>
                        </a:spcAft>
                      </a:pPr>
                      <a:r>
                        <a:rPr lang="en-US" sz="2000" dirty="0">
                          <a:effectLst/>
                        </a:rPr>
                        <a:t>/kernel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26556" marR="26556" marT="26556" marB="26556" anchor="ctr"/>
                </a:tc>
                <a:tc>
                  <a:txBody>
                    <a:bodyPr/>
                    <a:lstStyle/>
                    <a:p>
                      <a:pPr marL="0" marR="0">
                        <a:lnSpc>
                          <a:spcPct val="150000"/>
                        </a:lnSpc>
                        <a:spcBef>
                          <a:spcPts val="0"/>
                        </a:spcBef>
                        <a:spcAft>
                          <a:spcPts val="0"/>
                        </a:spcAft>
                      </a:pPr>
                      <a:r>
                        <a:rPr lang="en-US" sz="2000" dirty="0">
                          <a:effectLst/>
                        </a:rPr>
                        <a:t>Contains kernel </a:t>
                      </a:r>
                      <a:r>
                        <a:rPr lang="en-US" sz="2000" dirty="0" smtClean="0">
                          <a:effectLst/>
                        </a:rPr>
                        <a:t>files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26556" marR="26556" marT="26556" marB="26556" anchor="ctr"/>
                </a:tc>
                <a:extLst>
                  <a:ext uri="{0D108BD9-81ED-4DB2-BD59-A6C34878D82A}">
                    <a16:rowId xmlns:a16="http://schemas.microsoft.com/office/drawing/2014/main" val="10002"/>
                  </a:ext>
                </a:extLst>
              </a:tr>
              <a:tr h="1085688">
                <a:tc>
                  <a:txBody>
                    <a:bodyPr/>
                    <a:lstStyle/>
                    <a:p>
                      <a:pPr marL="0" marR="0">
                        <a:lnSpc>
                          <a:spcPct val="150000"/>
                        </a:lnSpc>
                        <a:spcBef>
                          <a:spcPts val="0"/>
                        </a:spcBef>
                        <a:spcAft>
                          <a:spcPts val="0"/>
                        </a:spcAft>
                      </a:pPr>
                      <a:r>
                        <a:rPr lang="en-US" sz="2000" dirty="0">
                          <a:effectLst/>
                        </a:rPr>
                        <a:t>/</a:t>
                      </a:r>
                      <a:r>
                        <a:rPr lang="en-US" sz="2000" dirty="0" err="1">
                          <a:effectLst/>
                        </a:rPr>
                        <a:t>proc</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26556" marR="26556" marT="26556" marB="26556" anchor="ctr"/>
                </a:tc>
                <a:tc>
                  <a:txBody>
                    <a:bodyPr/>
                    <a:lstStyle/>
                    <a:p>
                      <a:pPr marL="0" marR="0">
                        <a:lnSpc>
                          <a:spcPct val="150000"/>
                        </a:lnSpc>
                        <a:spcBef>
                          <a:spcPts val="0"/>
                        </a:spcBef>
                        <a:spcAft>
                          <a:spcPts val="0"/>
                        </a:spcAft>
                      </a:pPr>
                      <a:r>
                        <a:rPr lang="en-US" sz="2000" dirty="0">
                          <a:effectLst/>
                        </a:rPr>
                        <a:t>Contains all processes marked as a file by process number or other information that is dynamic to the system.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26556" marR="26556" marT="26556" marB="26556" anchor="ctr"/>
                </a:tc>
                <a:extLst>
                  <a:ext uri="{0D108BD9-81ED-4DB2-BD59-A6C34878D82A}">
                    <a16:rowId xmlns:a16="http://schemas.microsoft.com/office/drawing/2014/main" val="10003"/>
                  </a:ext>
                </a:extLst>
              </a:tr>
              <a:tr h="1085688">
                <a:tc>
                  <a:txBody>
                    <a:bodyPr/>
                    <a:lstStyle/>
                    <a:p>
                      <a:pPr marL="0" marR="0">
                        <a:lnSpc>
                          <a:spcPct val="150000"/>
                        </a:lnSpc>
                        <a:spcBef>
                          <a:spcPts val="0"/>
                        </a:spcBef>
                        <a:spcAft>
                          <a:spcPts val="0"/>
                        </a:spcAft>
                      </a:pPr>
                      <a:r>
                        <a:rPr lang="en-US" sz="2000" dirty="0" smtClean="0">
                          <a:effectLst/>
                        </a:rPr>
                        <a:t>/</a:t>
                      </a:r>
                      <a:r>
                        <a:rPr lang="en-US" sz="2000" dirty="0" err="1" smtClean="0">
                          <a:effectLst/>
                        </a:rPr>
                        <a:t>mnt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26556" marR="26556" marT="26556" marB="26556" anchor="ctr"/>
                </a:tc>
                <a:tc>
                  <a:txBody>
                    <a:bodyPr/>
                    <a:lstStyle/>
                    <a:p>
                      <a:pPr marL="0" marR="0" indent="0" algn="l" defTabSz="457200" rtl="0" eaLnBrk="1" fontAlgn="auto" latinLnBrk="0" hangingPunct="1">
                        <a:lnSpc>
                          <a:spcPct val="150000"/>
                        </a:lnSpc>
                        <a:spcBef>
                          <a:spcPts val="0"/>
                        </a:spcBef>
                        <a:spcAft>
                          <a:spcPts val="0"/>
                        </a:spcAft>
                        <a:buClrTx/>
                        <a:buSzTx/>
                        <a:buFontTx/>
                        <a:buNone/>
                        <a:tabLst/>
                        <a:defRPr/>
                      </a:pPr>
                      <a:r>
                        <a:rPr lang="en-US" sz="2000" dirty="0" smtClean="0">
                          <a:effectLst/>
                        </a:rPr>
                        <a:t>Used to mount other temporary file systems, such as </a:t>
                      </a:r>
                      <a:r>
                        <a:rPr lang="en-US" sz="2000" dirty="0" err="1" smtClean="0">
                          <a:effectLst/>
                        </a:rPr>
                        <a:t>cdrom</a:t>
                      </a:r>
                      <a:r>
                        <a:rPr lang="en-US" sz="2000" dirty="0" smtClean="0">
                          <a:effectLst/>
                        </a:rPr>
                        <a:t> and floppy for the CD-ROM drive and floppy diskette drive, respectively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26556" marR="26556" marT="26556" marB="26556" anchor="ctr"/>
                </a:tc>
                <a:extLst>
                  <a:ext uri="{0D108BD9-81ED-4DB2-BD59-A6C34878D82A}">
                    <a16:rowId xmlns:a16="http://schemas.microsoft.com/office/drawing/2014/main" val="10004"/>
                  </a:ext>
                </a:extLst>
              </a:tr>
              <a:tr h="1085688">
                <a:tc>
                  <a:txBody>
                    <a:bodyPr/>
                    <a:lstStyle/>
                    <a:p>
                      <a:pPr marL="0" marR="0">
                        <a:lnSpc>
                          <a:spcPct val="150000"/>
                        </a:lnSpc>
                        <a:spcBef>
                          <a:spcPts val="0"/>
                        </a:spcBef>
                        <a:spcAft>
                          <a:spcPts val="0"/>
                        </a:spcAft>
                      </a:pPr>
                      <a:r>
                        <a:rPr lang="en-US" sz="2000">
                          <a:effectLst/>
                        </a:rPr>
                        <a:t>/var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26556" marR="26556" marT="26556" marB="26556" anchor="ctr"/>
                </a:tc>
                <a:tc>
                  <a:txBody>
                    <a:bodyPr/>
                    <a:lstStyle/>
                    <a:p>
                      <a:pPr marL="0" marR="0">
                        <a:lnSpc>
                          <a:spcPct val="150000"/>
                        </a:lnSpc>
                        <a:spcBef>
                          <a:spcPts val="0"/>
                        </a:spcBef>
                        <a:spcAft>
                          <a:spcPts val="0"/>
                        </a:spcAft>
                      </a:pPr>
                      <a:r>
                        <a:rPr lang="en-US" sz="2000" dirty="0">
                          <a:effectLst/>
                        </a:rPr>
                        <a:t>Typically contains variable-length files such as log and print files and any other type of file that may contain a variable amount of data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26556" marR="26556" marT="26556" marB="26556" anchor="ctr"/>
                </a:tc>
                <a:extLst>
                  <a:ext uri="{0D108BD9-81ED-4DB2-BD59-A6C34878D82A}">
                    <a16:rowId xmlns:a16="http://schemas.microsoft.com/office/drawing/2014/main" val="10005"/>
                  </a:ext>
                </a:extLst>
              </a:tr>
              <a:tr h="1085688">
                <a:tc>
                  <a:txBody>
                    <a:bodyPr/>
                    <a:lstStyle/>
                    <a:p>
                      <a:pPr marL="0" marR="0">
                        <a:lnSpc>
                          <a:spcPct val="150000"/>
                        </a:lnSpc>
                        <a:spcBef>
                          <a:spcPts val="0"/>
                        </a:spcBef>
                        <a:spcAft>
                          <a:spcPts val="0"/>
                        </a:spcAft>
                      </a:pPr>
                      <a:r>
                        <a:rPr lang="en-US" sz="2000">
                          <a:effectLst/>
                        </a:rPr>
                        <a:t>/sbin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26556" marR="26556" marT="26556" marB="26556" anchor="ctr"/>
                </a:tc>
                <a:tc>
                  <a:txBody>
                    <a:bodyPr/>
                    <a:lstStyle/>
                    <a:p>
                      <a:pPr marL="0" marR="0">
                        <a:lnSpc>
                          <a:spcPct val="150000"/>
                        </a:lnSpc>
                        <a:spcBef>
                          <a:spcPts val="0"/>
                        </a:spcBef>
                        <a:spcAft>
                          <a:spcPts val="0"/>
                        </a:spcAft>
                      </a:pPr>
                      <a:r>
                        <a:rPr lang="en-US" sz="2000" dirty="0">
                          <a:effectLst/>
                        </a:rPr>
                        <a:t>Contains binary (executable) files, usually for system administration. For </a:t>
                      </a:r>
                      <a:r>
                        <a:rPr lang="en-US" sz="2000" dirty="0" err="1">
                          <a:effectLst/>
                        </a:rPr>
                        <a:t>examplefdisk</a:t>
                      </a:r>
                      <a:r>
                        <a:rPr lang="en-US" sz="2000" dirty="0">
                          <a:effectLst/>
                        </a:rPr>
                        <a:t> and </a:t>
                      </a:r>
                      <a:r>
                        <a:rPr lang="en-US" sz="2000" dirty="0" err="1">
                          <a:effectLst/>
                        </a:rPr>
                        <a:t>ifconfig</a:t>
                      </a:r>
                      <a:r>
                        <a:rPr lang="en-US" sz="2000" dirty="0">
                          <a:effectLst/>
                        </a:rPr>
                        <a:t> </a:t>
                      </a:r>
                      <a:r>
                        <a:rPr lang="en-US" sz="2000" dirty="0" err="1">
                          <a:effectLst/>
                        </a:rPr>
                        <a:t>utlities</a:t>
                      </a: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26556" marR="26556" marT="26556" marB="26556"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8392725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10281</TotalTime>
  <Words>2951</Words>
  <Application>Microsoft Office PowerPoint</Application>
  <PresentationFormat>Widescreen</PresentationFormat>
  <Paragraphs>567</Paragraphs>
  <Slides>78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78</vt:i4>
      </vt:variant>
    </vt:vector>
  </HeadingPairs>
  <TitlesOfParts>
    <vt:vector size="85" baseType="lpstr">
      <vt:lpstr>Arial</vt:lpstr>
      <vt:lpstr>Calibri</vt:lpstr>
      <vt:lpstr>Times New Roman</vt:lpstr>
      <vt:lpstr>Trebuchet MS</vt:lpstr>
      <vt:lpstr>Wingdings</vt:lpstr>
      <vt:lpstr>Wingdings 3</vt:lpstr>
      <vt:lpstr>Facet</vt:lpstr>
      <vt:lpstr>File System</vt:lpstr>
      <vt:lpstr>Introduction</vt:lpstr>
      <vt:lpstr>Introduction</vt:lpstr>
      <vt:lpstr>Introduction</vt:lpstr>
      <vt:lpstr>File Structure of UNIX</vt:lpstr>
      <vt:lpstr>PowerPoint Presentation</vt:lpstr>
      <vt:lpstr>Continue…</vt:lpstr>
      <vt:lpstr>PowerPoint Presentation</vt:lpstr>
      <vt:lpstr>PowerPoint Presentation</vt:lpstr>
      <vt:lpstr>Pathname</vt:lpstr>
      <vt:lpstr>PowerPoint Presentation</vt:lpstr>
      <vt:lpstr>Absolute Pathname</vt:lpstr>
      <vt:lpstr>Relative Pathname</vt:lpstr>
      <vt:lpstr>Absolute Vs Relative Pathname</vt:lpstr>
      <vt:lpstr>PowerPoint Presentation</vt:lpstr>
      <vt:lpstr>PowerPoint Presentation</vt:lpstr>
      <vt:lpstr>Importance of . And .. </vt:lpstr>
      <vt:lpstr>Importance of . And .. </vt:lpstr>
      <vt:lpstr>Relative and Absolute Pathnames Revisited</vt:lpstr>
      <vt:lpstr>HOME Directory</vt:lpstr>
      <vt:lpstr>cat Command</vt:lpstr>
      <vt:lpstr>cat Command</vt:lpstr>
      <vt:lpstr>cat Command</vt:lpstr>
      <vt:lpstr>cat Command</vt:lpstr>
      <vt:lpstr>cat Command</vt:lpstr>
      <vt:lpstr>cat Command</vt:lpstr>
      <vt:lpstr>IMP. NOTES</vt:lpstr>
      <vt:lpstr>Exercise</vt:lpstr>
      <vt:lpstr>PowerPoint Presentation</vt:lpstr>
      <vt:lpstr>Pwd (Present Working Directory)</vt:lpstr>
      <vt:lpstr>cd (Changing Directory)</vt:lpstr>
      <vt:lpstr>PowerPoint Presentation</vt:lpstr>
      <vt:lpstr>cd (Changing Directory)</vt:lpstr>
      <vt:lpstr>cd (Changing Directory)</vt:lpstr>
      <vt:lpstr>cd (Changing Directory)</vt:lpstr>
      <vt:lpstr>NOTE </vt:lpstr>
      <vt:lpstr>Importance of . And .. </vt:lpstr>
      <vt:lpstr>Importance of . And .. </vt:lpstr>
      <vt:lpstr>mkdir Command</vt:lpstr>
      <vt:lpstr>mkdir Command</vt:lpstr>
      <vt:lpstr>rmdir Command</vt:lpstr>
      <vt:lpstr>rmdir Command</vt:lpstr>
      <vt:lpstr>ls Command</vt:lpstr>
      <vt:lpstr>PowerPoint Presentation</vt:lpstr>
      <vt:lpstr>ls Command</vt:lpstr>
      <vt:lpstr>ls Command</vt:lpstr>
      <vt:lpstr>ls Command</vt:lpstr>
      <vt:lpstr>PowerPoint Presentation</vt:lpstr>
      <vt:lpstr>ls Command</vt:lpstr>
      <vt:lpstr>ls Command</vt:lpstr>
      <vt:lpstr>ls Command</vt:lpstr>
      <vt:lpstr>PowerPoint Presentation</vt:lpstr>
      <vt:lpstr>more Continue Operations</vt:lpstr>
      <vt:lpstr>more Vs cat</vt:lpstr>
      <vt:lpstr>PowerPoint Presentation</vt:lpstr>
      <vt:lpstr>cp Command</vt:lpstr>
      <vt:lpstr>cp Command</vt:lpstr>
      <vt:lpstr>PowerPoint Presentation</vt:lpstr>
      <vt:lpstr>PowerPoint Presentation</vt:lpstr>
      <vt:lpstr>PowerPoint Presentation</vt:lpstr>
      <vt:lpstr>PowerPoint Presentation</vt:lpstr>
      <vt:lpstr>PowerPoint Presentation</vt:lpstr>
      <vt:lpstr>PowerPoint Presentation</vt:lpstr>
      <vt:lpstr>cp Command</vt:lpstr>
      <vt:lpstr>cp Command</vt:lpstr>
      <vt:lpstr>mv Command</vt:lpstr>
      <vt:lpstr>PowerPoint Presentation</vt:lpstr>
      <vt:lpstr>mv Command</vt:lpstr>
      <vt:lpstr>mv Command</vt:lpstr>
      <vt:lpstr>mv Command</vt:lpstr>
      <vt:lpstr>rm Command</vt:lpstr>
      <vt:lpstr>rm Command</vt:lpstr>
      <vt:lpstr>rm Command</vt:lpstr>
      <vt:lpstr>State Why –r option is dangerous with rm?</vt:lpstr>
      <vt:lpstr>wc Command</vt:lpstr>
      <vt:lpstr>wc Command</vt:lpstr>
      <vt:lpstr>wc Command</vt:lpstr>
      <vt:lpstr>Importance of /etc/passwd file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System</dc:title>
  <dc:creator>OM</dc:creator>
  <cp:lastModifiedBy>OM</cp:lastModifiedBy>
  <cp:revision>96</cp:revision>
  <dcterms:created xsi:type="dcterms:W3CDTF">2015-05-21T04:18:51Z</dcterms:created>
  <dcterms:modified xsi:type="dcterms:W3CDTF">2017-06-19T06:24:10Z</dcterms:modified>
</cp:coreProperties>
</file>