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302" r:id="rId2"/>
    <p:sldId id="303" r:id="rId3"/>
    <p:sldId id="304" r:id="rId4"/>
    <p:sldId id="305" r:id="rId5"/>
    <p:sldId id="277" r:id="rId6"/>
    <p:sldId id="278" r:id="rId7"/>
    <p:sldId id="279" r:id="rId8"/>
    <p:sldId id="280" r:id="rId9"/>
    <p:sldId id="281" r:id="rId10"/>
    <p:sldId id="282" r:id="rId11"/>
    <p:sldId id="283" r:id="rId12"/>
    <p:sldId id="284" r:id="rId13"/>
    <p:sldId id="285" r:id="rId14"/>
    <p:sldId id="286" r:id="rId15"/>
    <p:sldId id="297" r:id="rId16"/>
    <p:sldId id="298" r:id="rId17"/>
    <p:sldId id="299" r:id="rId18"/>
    <p:sldId id="300" r:id="rId19"/>
    <p:sldId id="287" r:id="rId20"/>
    <p:sldId id="288" r:id="rId21"/>
    <p:sldId id="289" r:id="rId22"/>
    <p:sldId id="290" r:id="rId23"/>
    <p:sldId id="291" r:id="rId24"/>
    <p:sldId id="292" r:id="rId25"/>
    <p:sldId id="293" r:id="rId26"/>
    <p:sldId id="301" r:id="rId27"/>
    <p:sldId id="294" r:id="rId28"/>
    <p:sldId id="295"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BB2AB-0F8A-4133-8CD5-0DC299CC7577}" type="datetimeFigureOut">
              <a:rPr lang="en-US" smtClean="0"/>
              <a:t>7/8/2016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4F91E-A533-44B7-8A5D-6470CA988076}" type="slidenum">
              <a:rPr lang="en-US" smtClean="0"/>
              <a:t>‹#›</a:t>
            </a:fld>
            <a:endParaRPr lang="en-US"/>
          </a:p>
        </p:txBody>
      </p:sp>
    </p:spTree>
    <p:extLst>
      <p:ext uri="{BB962C8B-B14F-4D97-AF65-F5344CB8AC3E}">
        <p14:creationId xmlns:p14="http://schemas.microsoft.com/office/powerpoint/2010/main" val="22918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778" y="2699657"/>
            <a:ext cx="8596668" cy="1320800"/>
          </a:xfrm>
        </p:spPr>
        <p:txBody>
          <a:bodyPr/>
          <a:lstStyle/>
          <a:p>
            <a:r>
              <a:rPr lang="en-CA" b="1" dirty="0" smtClean="0">
                <a:solidFill>
                  <a:srgbClr val="C00000"/>
                </a:solidFill>
              </a:rPr>
              <a:t>Types of Files</a:t>
            </a:r>
            <a:endParaRPr lang="en-US" b="1" dirty="0">
              <a:solidFill>
                <a:srgbClr val="C00000"/>
              </a:solidFill>
            </a:endParaRPr>
          </a:p>
        </p:txBody>
      </p:sp>
    </p:spTree>
    <p:extLst>
      <p:ext uri="{BB962C8B-B14F-4D97-AF65-F5344CB8AC3E}">
        <p14:creationId xmlns:p14="http://schemas.microsoft.com/office/powerpoint/2010/main" val="85341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cmp</a:t>
            </a:r>
            <a:r>
              <a:rPr lang="en-US" b="1" dirty="0" smtClean="0">
                <a:solidFill>
                  <a:srgbClr val="C00000"/>
                </a:solidFill>
              </a:rPr>
              <a: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rgbClr val="FF0000"/>
                </a:solidFill>
              </a:rPr>
              <a:t>Example 1:</a:t>
            </a:r>
            <a:r>
              <a:rPr lang="en-US" sz="2000" dirty="0" smtClean="0">
                <a:solidFill>
                  <a:srgbClr val="7030A0"/>
                </a:solidFill>
              </a:rPr>
              <a:t> </a:t>
            </a:r>
            <a:r>
              <a:rPr lang="en-US" sz="2000" dirty="0" smtClean="0">
                <a:solidFill>
                  <a:schemeClr val="tx1"/>
                </a:solidFill>
              </a:rPr>
              <a:t>Create two files and compare it.</a:t>
            </a:r>
          </a:p>
          <a:p>
            <a:pPr marL="0" indent="0" algn="just">
              <a:lnSpc>
                <a:spcPct val="150000"/>
              </a:lnSpc>
              <a:buNone/>
            </a:pPr>
            <a:r>
              <a:rPr lang="en-US" sz="2000" dirty="0" smtClean="0">
                <a:solidFill>
                  <a:schemeClr val="tx1"/>
                </a:solidFill>
              </a:rPr>
              <a:t>	</a:t>
            </a:r>
            <a:r>
              <a:rPr lang="en-US" sz="2000" dirty="0" smtClean="0">
                <a:solidFill>
                  <a:srgbClr val="7030A0"/>
                </a:solidFill>
              </a:rPr>
              <a:t>$ cat file1</a:t>
            </a:r>
          </a:p>
          <a:p>
            <a:pPr marL="0" indent="0" algn="just">
              <a:lnSpc>
                <a:spcPct val="150000"/>
              </a:lnSpc>
              <a:buNone/>
            </a:pPr>
            <a:r>
              <a:rPr lang="en-US" sz="2000" dirty="0" smtClean="0">
                <a:solidFill>
                  <a:schemeClr val="tx1"/>
                </a:solidFill>
              </a:rPr>
              <a:t>	123456</a:t>
            </a:r>
          </a:p>
          <a:p>
            <a:pPr marL="0" indent="0" algn="just">
              <a:lnSpc>
                <a:spcPct val="150000"/>
              </a:lnSpc>
              <a:buNone/>
            </a:pPr>
            <a:r>
              <a:rPr lang="en-US" sz="2000" dirty="0" smtClean="0">
                <a:solidFill>
                  <a:schemeClr val="tx1"/>
                </a:solidFill>
              </a:rPr>
              <a:t>	789</a:t>
            </a:r>
          </a:p>
          <a:p>
            <a:pPr marL="0" indent="0" algn="just">
              <a:lnSpc>
                <a:spcPct val="150000"/>
              </a:lnSpc>
              <a:buNone/>
            </a:pPr>
            <a:r>
              <a:rPr lang="en-US" sz="2000" dirty="0" smtClean="0">
                <a:solidFill>
                  <a:schemeClr val="tx1"/>
                </a:solidFill>
              </a:rPr>
              <a:t>	</a:t>
            </a:r>
            <a:r>
              <a:rPr lang="en-US" sz="2000" dirty="0" smtClean="0">
                <a:solidFill>
                  <a:srgbClr val="7030A0"/>
                </a:solidFill>
              </a:rPr>
              <a:t>$ cat file2</a:t>
            </a:r>
          </a:p>
          <a:p>
            <a:pPr marL="0" indent="0" algn="just">
              <a:lnSpc>
                <a:spcPct val="150000"/>
              </a:lnSpc>
              <a:buNone/>
            </a:pPr>
            <a:r>
              <a:rPr lang="en-US" sz="2000" dirty="0" smtClean="0">
                <a:solidFill>
                  <a:schemeClr val="tx1"/>
                </a:solidFill>
              </a:rPr>
              <a:t>	123456</a:t>
            </a:r>
          </a:p>
          <a:p>
            <a:pPr marL="0" indent="0" algn="just">
              <a:lnSpc>
                <a:spcPct val="150000"/>
              </a:lnSpc>
              <a:buNone/>
            </a:pPr>
            <a:r>
              <a:rPr lang="en-US" sz="2000" dirty="0" smtClean="0">
                <a:solidFill>
                  <a:schemeClr val="tx1"/>
                </a:solidFill>
              </a:rPr>
              <a:t>	789</a:t>
            </a:r>
          </a:p>
          <a:p>
            <a:pPr marL="0" indent="0" algn="just">
              <a:lnSpc>
                <a:spcPct val="150000"/>
              </a:lnSpc>
              <a:buNone/>
            </a:pPr>
            <a:r>
              <a:rPr lang="en-US" sz="2000" dirty="0" smtClean="0">
                <a:solidFill>
                  <a:schemeClr val="tx1"/>
                </a:solidFill>
              </a:rPr>
              <a:t>	</a:t>
            </a:r>
            <a:r>
              <a:rPr lang="en-US" sz="2000" dirty="0" smtClean="0">
                <a:solidFill>
                  <a:srgbClr val="7030A0"/>
                </a:solidFill>
              </a:rPr>
              <a:t>$ </a:t>
            </a:r>
            <a:r>
              <a:rPr lang="en-US" sz="2000" dirty="0" err="1" smtClean="0">
                <a:solidFill>
                  <a:srgbClr val="7030A0"/>
                </a:solidFill>
              </a:rPr>
              <a:t>cmp</a:t>
            </a:r>
            <a:r>
              <a:rPr lang="en-US" sz="2000" dirty="0" smtClean="0">
                <a:solidFill>
                  <a:srgbClr val="7030A0"/>
                </a:solidFill>
              </a:rPr>
              <a:t> file1 file2</a:t>
            </a:r>
          </a:p>
          <a:p>
            <a:pPr marL="0" indent="0" algn="just">
              <a:lnSpc>
                <a:spcPct val="150000"/>
              </a:lnSpc>
              <a:buNone/>
            </a:pPr>
            <a:r>
              <a:rPr lang="en-US" sz="2000" dirty="0">
                <a:solidFill>
                  <a:schemeClr val="tx1"/>
                </a:solidFill>
              </a:rPr>
              <a:t> </a:t>
            </a:r>
            <a:r>
              <a:rPr lang="en-US" sz="2000" dirty="0" smtClean="0">
                <a:solidFill>
                  <a:schemeClr val="tx1"/>
                </a:solidFill>
              </a:rPr>
              <a:t>    Here both files are same so it doesn’t displayed any message </a:t>
            </a:r>
          </a:p>
          <a:p>
            <a:pPr algn="just">
              <a:lnSpc>
                <a:spcPct val="150000"/>
              </a:lnSpc>
            </a:pPr>
            <a:endParaRPr lang="en-US" sz="2000" dirty="0" smtClean="0">
              <a:solidFill>
                <a:schemeClr val="tx1"/>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180276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cmp</a:t>
            </a:r>
            <a:r>
              <a:rPr lang="en-US" b="1" dirty="0" smtClean="0">
                <a:solidFill>
                  <a:srgbClr val="C00000"/>
                </a:solidFill>
              </a:rPr>
              <a: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rgbClr val="FF0000"/>
                </a:solidFill>
              </a:rPr>
              <a:t>Example 2:</a:t>
            </a:r>
            <a:r>
              <a:rPr lang="en-US" sz="2000" dirty="0" smtClean="0">
                <a:solidFill>
                  <a:srgbClr val="7030A0"/>
                </a:solidFill>
              </a:rPr>
              <a:t> </a:t>
            </a:r>
            <a:r>
              <a:rPr lang="en-US" sz="2000" dirty="0" smtClean="0">
                <a:solidFill>
                  <a:schemeClr val="tx1"/>
                </a:solidFill>
              </a:rPr>
              <a:t>Create two files and compare it.</a:t>
            </a:r>
          </a:p>
          <a:p>
            <a:pPr marL="0" indent="0" algn="just">
              <a:lnSpc>
                <a:spcPct val="150000"/>
              </a:lnSpc>
              <a:buNone/>
            </a:pPr>
            <a:r>
              <a:rPr lang="en-US" sz="2000" dirty="0" smtClean="0">
                <a:solidFill>
                  <a:schemeClr val="tx1"/>
                </a:solidFill>
              </a:rPr>
              <a:t>	</a:t>
            </a:r>
            <a:r>
              <a:rPr lang="en-US" sz="2000" dirty="0" smtClean="0">
                <a:solidFill>
                  <a:srgbClr val="7030A0"/>
                </a:solidFill>
              </a:rPr>
              <a:t>$ cat file1</a:t>
            </a:r>
          </a:p>
          <a:p>
            <a:pPr marL="0" indent="0" algn="just">
              <a:lnSpc>
                <a:spcPct val="150000"/>
              </a:lnSpc>
              <a:buNone/>
            </a:pPr>
            <a:r>
              <a:rPr lang="en-US" sz="2000" dirty="0" smtClean="0">
                <a:solidFill>
                  <a:schemeClr val="tx1"/>
                </a:solidFill>
              </a:rPr>
              <a:t>	123456</a:t>
            </a:r>
          </a:p>
          <a:p>
            <a:pPr marL="0" indent="0" algn="just">
              <a:lnSpc>
                <a:spcPct val="150000"/>
              </a:lnSpc>
              <a:buNone/>
            </a:pPr>
            <a:r>
              <a:rPr lang="en-US" sz="2000" dirty="0" smtClean="0">
                <a:solidFill>
                  <a:schemeClr val="tx1"/>
                </a:solidFill>
              </a:rPr>
              <a:t>	789</a:t>
            </a:r>
          </a:p>
          <a:p>
            <a:pPr marL="0" indent="0" algn="just">
              <a:lnSpc>
                <a:spcPct val="150000"/>
              </a:lnSpc>
              <a:buNone/>
            </a:pPr>
            <a:r>
              <a:rPr lang="en-US" sz="2000" dirty="0" smtClean="0">
                <a:solidFill>
                  <a:schemeClr val="tx1"/>
                </a:solidFill>
              </a:rPr>
              <a:t>	</a:t>
            </a:r>
            <a:r>
              <a:rPr lang="en-US" sz="2000" dirty="0" smtClean="0">
                <a:solidFill>
                  <a:srgbClr val="7030A0"/>
                </a:solidFill>
              </a:rPr>
              <a:t>$ cat file2</a:t>
            </a:r>
          </a:p>
          <a:p>
            <a:pPr marL="0" indent="0" algn="just">
              <a:lnSpc>
                <a:spcPct val="150000"/>
              </a:lnSpc>
              <a:buNone/>
            </a:pPr>
            <a:r>
              <a:rPr lang="en-US" sz="2000" dirty="0" smtClean="0">
                <a:solidFill>
                  <a:schemeClr val="tx1"/>
                </a:solidFill>
              </a:rPr>
              <a:t>	123456</a:t>
            </a:r>
          </a:p>
          <a:p>
            <a:pPr marL="0" indent="0" algn="just">
              <a:lnSpc>
                <a:spcPct val="150000"/>
              </a:lnSpc>
              <a:buNone/>
            </a:pPr>
            <a:r>
              <a:rPr lang="en-US" sz="2000" dirty="0" smtClean="0">
                <a:solidFill>
                  <a:schemeClr val="tx1"/>
                </a:solidFill>
              </a:rPr>
              <a:t>	</a:t>
            </a:r>
            <a:r>
              <a:rPr lang="en-US" sz="2000" dirty="0" err="1" smtClean="0">
                <a:solidFill>
                  <a:schemeClr val="tx1"/>
                </a:solidFill>
              </a:rPr>
              <a:t>abcd</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smtClean="0">
                <a:solidFill>
                  <a:srgbClr val="7030A0"/>
                </a:solidFill>
              </a:rPr>
              <a:t>$ </a:t>
            </a:r>
            <a:r>
              <a:rPr lang="en-US" sz="2000" dirty="0" err="1" smtClean="0">
                <a:solidFill>
                  <a:srgbClr val="7030A0"/>
                </a:solidFill>
              </a:rPr>
              <a:t>cmp</a:t>
            </a:r>
            <a:r>
              <a:rPr lang="en-US" sz="2000" dirty="0" smtClean="0">
                <a:solidFill>
                  <a:srgbClr val="7030A0"/>
                </a:solidFill>
              </a:rPr>
              <a:t> file1 file2</a:t>
            </a:r>
          </a:p>
          <a:p>
            <a:pPr marL="0" indent="0" algn="just">
              <a:lnSpc>
                <a:spcPct val="150000"/>
              </a:lnSpc>
              <a:buNone/>
            </a:pPr>
            <a:r>
              <a:rPr lang="en-US" sz="2000" dirty="0">
                <a:solidFill>
                  <a:schemeClr val="tx1"/>
                </a:solidFill>
              </a:rPr>
              <a:t> </a:t>
            </a:r>
            <a:r>
              <a:rPr lang="en-US" sz="2000" dirty="0" smtClean="0">
                <a:solidFill>
                  <a:schemeClr val="tx1"/>
                </a:solidFill>
              </a:rPr>
              <a:t>     </a:t>
            </a:r>
            <a:r>
              <a:rPr lang="en-US" sz="2000" dirty="0" smtClean="0">
                <a:solidFill>
                  <a:srgbClr val="7030A0"/>
                </a:solidFill>
              </a:rPr>
              <a:t>file1 file2 differ: char 8, line 2</a:t>
            </a:r>
          </a:p>
          <a:p>
            <a:pPr marL="0" indent="0" algn="just">
              <a:lnSpc>
                <a:spcPct val="150000"/>
              </a:lnSpc>
              <a:buNone/>
            </a:pPr>
            <a:r>
              <a:rPr lang="en-US" sz="2000" dirty="0">
                <a:solidFill>
                  <a:schemeClr val="tx1"/>
                </a:solidFill>
              </a:rPr>
              <a:t>	</a:t>
            </a:r>
            <a:r>
              <a:rPr lang="en-US" sz="2000" dirty="0" smtClean="0">
                <a:solidFill>
                  <a:schemeClr val="tx1"/>
                </a:solidFill>
              </a:rPr>
              <a:t>Here files are different, so the location of the first difference is displayed.</a:t>
            </a:r>
          </a:p>
          <a:p>
            <a:pPr algn="just">
              <a:lnSpc>
                <a:spcPct val="150000"/>
              </a:lnSpc>
            </a:pPr>
            <a:endParaRPr lang="en-US" sz="2000" dirty="0" smtClean="0">
              <a:solidFill>
                <a:schemeClr val="tx1"/>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56762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cmp</a:t>
            </a:r>
            <a:r>
              <a:rPr lang="en-US" b="1" dirty="0" smtClean="0">
                <a:solidFill>
                  <a:srgbClr val="C00000"/>
                </a:solidFill>
              </a:rPr>
              <a: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rgbClr val="FF0000"/>
                </a:solidFill>
              </a:rPr>
              <a:t>Example 2:</a:t>
            </a:r>
            <a:r>
              <a:rPr lang="en-US" sz="2000" dirty="0" smtClean="0">
                <a:solidFill>
                  <a:srgbClr val="7030A0"/>
                </a:solidFill>
              </a:rPr>
              <a:t> </a:t>
            </a:r>
            <a:r>
              <a:rPr lang="en-US" sz="2000" dirty="0" smtClean="0">
                <a:solidFill>
                  <a:schemeClr val="tx1"/>
                </a:solidFill>
              </a:rPr>
              <a:t>Compare two files and display detailed output with all differences.</a:t>
            </a:r>
          </a:p>
          <a:p>
            <a:pPr marL="0" indent="0" algn="just">
              <a:lnSpc>
                <a:spcPct val="150000"/>
              </a:lnSpc>
              <a:buNone/>
            </a:pPr>
            <a:r>
              <a:rPr lang="en-US" sz="2000" dirty="0" smtClean="0">
                <a:solidFill>
                  <a:schemeClr val="tx1"/>
                </a:solidFill>
              </a:rPr>
              <a:t>	</a:t>
            </a:r>
            <a:r>
              <a:rPr lang="en-US" sz="2000" dirty="0" smtClean="0">
                <a:solidFill>
                  <a:srgbClr val="7030A0"/>
                </a:solidFill>
              </a:rPr>
              <a:t>$ </a:t>
            </a:r>
            <a:r>
              <a:rPr lang="en-US" sz="2000" dirty="0" err="1" smtClean="0">
                <a:solidFill>
                  <a:srgbClr val="7030A0"/>
                </a:solidFill>
              </a:rPr>
              <a:t>cmp</a:t>
            </a:r>
            <a:r>
              <a:rPr lang="en-US" sz="2000" dirty="0" smtClean="0">
                <a:solidFill>
                  <a:srgbClr val="7030A0"/>
                </a:solidFill>
              </a:rPr>
              <a:t>  -l file1 file2</a:t>
            </a:r>
          </a:p>
          <a:p>
            <a:pPr marL="0" indent="0" algn="just">
              <a:lnSpc>
                <a:spcPct val="150000"/>
              </a:lnSpc>
              <a:buNone/>
            </a:pPr>
            <a:r>
              <a:rPr lang="en-US" sz="2000" dirty="0">
                <a:solidFill>
                  <a:schemeClr val="tx1"/>
                </a:solidFill>
              </a:rPr>
              <a:t> </a:t>
            </a:r>
            <a:r>
              <a:rPr lang="en-US" sz="2000" dirty="0" smtClean="0">
                <a:solidFill>
                  <a:schemeClr val="tx1"/>
                </a:solidFill>
              </a:rPr>
              <a:t>     </a:t>
            </a:r>
            <a:r>
              <a:rPr lang="en-US" sz="2000" dirty="0" smtClean="0">
                <a:solidFill>
                  <a:srgbClr val="7030A0"/>
                </a:solidFill>
              </a:rPr>
              <a:t>8	67	141</a:t>
            </a:r>
          </a:p>
          <a:p>
            <a:pPr marL="0" indent="0" algn="just">
              <a:lnSpc>
                <a:spcPct val="150000"/>
              </a:lnSpc>
              <a:buNone/>
            </a:pPr>
            <a:r>
              <a:rPr lang="en-US" sz="2000" dirty="0">
                <a:solidFill>
                  <a:srgbClr val="7030A0"/>
                </a:solidFill>
              </a:rPr>
              <a:t>	</a:t>
            </a:r>
            <a:r>
              <a:rPr lang="en-US" sz="2000" dirty="0" smtClean="0">
                <a:solidFill>
                  <a:srgbClr val="7030A0"/>
                </a:solidFill>
              </a:rPr>
              <a:t>9	70	163</a:t>
            </a:r>
          </a:p>
          <a:p>
            <a:pPr marL="0" indent="0" algn="just">
              <a:lnSpc>
                <a:spcPct val="150000"/>
              </a:lnSpc>
              <a:buNone/>
            </a:pPr>
            <a:r>
              <a:rPr lang="en-US" sz="2000" dirty="0">
                <a:solidFill>
                  <a:srgbClr val="7030A0"/>
                </a:solidFill>
              </a:rPr>
              <a:t>	</a:t>
            </a:r>
            <a:r>
              <a:rPr lang="en-US" sz="2000" dirty="0" smtClean="0">
                <a:solidFill>
                  <a:srgbClr val="7030A0"/>
                </a:solidFill>
              </a:rPr>
              <a:t>11	60	265</a:t>
            </a:r>
          </a:p>
          <a:p>
            <a:pPr marL="0" indent="0" algn="just">
              <a:lnSpc>
                <a:spcPct val="150000"/>
              </a:lnSpc>
              <a:buNone/>
            </a:pPr>
            <a:r>
              <a:rPr lang="en-US" sz="2000" dirty="0" smtClean="0">
                <a:solidFill>
                  <a:schemeClr val="tx1"/>
                </a:solidFill>
              </a:rPr>
              <a:t>Find difference at character 8,9 and 11 which is shown in first column, second and third column display the octal value of the two character which is differ. In character 8, both file contain 7 (octal value is 70) and ‘a’ (octal value is 141).</a:t>
            </a:r>
          </a:p>
          <a:p>
            <a:pPr algn="just">
              <a:lnSpc>
                <a:spcPct val="150000"/>
              </a:lnSpc>
            </a:pPr>
            <a:endParaRPr lang="en-US" sz="2000" dirty="0" smtClean="0">
              <a:solidFill>
                <a:schemeClr val="tx1"/>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424334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cmp</a:t>
            </a:r>
            <a:r>
              <a:rPr lang="en-US" b="1" dirty="0" smtClean="0">
                <a:solidFill>
                  <a:srgbClr val="C00000"/>
                </a:solidFill>
              </a:rPr>
              <a: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rgbClr val="FF0000"/>
                </a:solidFill>
              </a:rPr>
              <a:t>Example 3:</a:t>
            </a:r>
            <a:r>
              <a:rPr lang="en-US" sz="2000" dirty="0" smtClean="0">
                <a:solidFill>
                  <a:srgbClr val="7030A0"/>
                </a:solidFill>
              </a:rPr>
              <a:t> </a:t>
            </a:r>
            <a:r>
              <a:rPr lang="en-US" sz="2000" dirty="0" smtClean="0">
                <a:solidFill>
                  <a:schemeClr val="tx1"/>
                </a:solidFill>
              </a:rPr>
              <a:t>Compare two file using suppress option.</a:t>
            </a:r>
          </a:p>
          <a:p>
            <a:pPr marL="0" indent="0" algn="just">
              <a:lnSpc>
                <a:spcPct val="150000"/>
              </a:lnSpc>
              <a:buNone/>
            </a:pPr>
            <a:r>
              <a:rPr lang="en-US" sz="2000" dirty="0" smtClean="0">
                <a:solidFill>
                  <a:schemeClr val="tx1"/>
                </a:solidFill>
              </a:rPr>
              <a:t>    	-s option is same like default except that no output is displayed.</a:t>
            </a:r>
          </a:p>
          <a:p>
            <a:pPr marL="0" indent="0" algn="just">
              <a:lnSpc>
                <a:spcPct val="150000"/>
              </a:lnSpc>
              <a:buNone/>
            </a:pPr>
            <a:r>
              <a:rPr lang="en-US" sz="2000" dirty="0" smtClean="0">
                <a:solidFill>
                  <a:schemeClr val="tx1"/>
                </a:solidFill>
              </a:rPr>
              <a:t>    	It is generally used when writing script.</a:t>
            </a:r>
            <a:r>
              <a:rPr lang="en-US" sz="2000" dirty="0">
                <a:solidFill>
                  <a:schemeClr val="tx1"/>
                </a:solidFill>
              </a:rPr>
              <a:t>	</a:t>
            </a:r>
            <a:endParaRPr lang="en-US" sz="2000" dirty="0" smtClean="0">
              <a:solidFill>
                <a:schemeClr val="tx1"/>
              </a:solidFill>
            </a:endParaRPr>
          </a:p>
          <a:p>
            <a:pPr marL="0" indent="0" algn="just">
              <a:lnSpc>
                <a:spcPct val="150000"/>
              </a:lnSpc>
              <a:buNone/>
            </a:pPr>
            <a:r>
              <a:rPr lang="en-US" sz="2000" dirty="0" smtClean="0">
                <a:solidFill>
                  <a:schemeClr val="tx1"/>
                </a:solidFill>
              </a:rPr>
              <a:t>    	When no output is displayed, the output is determined by testing the exit       	status.</a:t>
            </a:r>
          </a:p>
          <a:p>
            <a:pPr marL="0" indent="0" algn="just">
              <a:lnSpc>
                <a:spcPct val="150000"/>
              </a:lnSpc>
              <a:buNone/>
            </a:pPr>
            <a:r>
              <a:rPr lang="en-US" sz="2000" dirty="0" smtClean="0">
                <a:solidFill>
                  <a:schemeClr val="tx1"/>
                </a:solidFill>
              </a:rPr>
              <a:t>	</a:t>
            </a:r>
            <a:r>
              <a:rPr lang="en-US" sz="2000" dirty="0" smtClean="0">
                <a:solidFill>
                  <a:srgbClr val="7030A0"/>
                </a:solidFill>
              </a:rPr>
              <a:t>$ </a:t>
            </a:r>
            <a:r>
              <a:rPr lang="en-US" sz="2000" dirty="0" err="1" smtClean="0">
                <a:solidFill>
                  <a:srgbClr val="7030A0"/>
                </a:solidFill>
              </a:rPr>
              <a:t>cmp</a:t>
            </a:r>
            <a:r>
              <a:rPr lang="en-US" sz="2000" dirty="0" smtClean="0">
                <a:solidFill>
                  <a:srgbClr val="7030A0"/>
                </a:solidFill>
              </a:rPr>
              <a:t> -s file1 file2</a:t>
            </a:r>
          </a:p>
          <a:p>
            <a:pPr marL="0" indent="0" algn="just">
              <a:lnSpc>
                <a:spcPct val="150000"/>
              </a:lnSpc>
              <a:buNone/>
            </a:pPr>
            <a:r>
              <a:rPr lang="en-US" sz="2000" dirty="0">
                <a:solidFill>
                  <a:srgbClr val="7030A0"/>
                </a:solidFill>
              </a:rPr>
              <a:t>	</a:t>
            </a:r>
            <a:r>
              <a:rPr lang="en-US" sz="2000" dirty="0" smtClean="0">
                <a:solidFill>
                  <a:srgbClr val="7030A0"/>
                </a:solidFill>
              </a:rPr>
              <a:t>$ echo $?</a:t>
            </a:r>
          </a:p>
          <a:p>
            <a:pPr marL="0" indent="0" algn="just">
              <a:lnSpc>
                <a:spcPct val="150000"/>
              </a:lnSpc>
              <a:buNone/>
            </a:pPr>
            <a:r>
              <a:rPr lang="en-US" sz="2000" dirty="0">
                <a:solidFill>
                  <a:srgbClr val="7030A0"/>
                </a:solidFill>
              </a:rPr>
              <a:t>	</a:t>
            </a:r>
            <a:r>
              <a:rPr lang="en-US" sz="2000" dirty="0" smtClean="0">
                <a:solidFill>
                  <a:srgbClr val="7030A0"/>
                </a:solidFill>
              </a:rPr>
              <a:t>1</a:t>
            </a:r>
          </a:p>
          <a:p>
            <a:pPr marL="0" indent="0" algn="just">
              <a:lnSpc>
                <a:spcPct val="150000"/>
              </a:lnSpc>
              <a:buNone/>
            </a:pPr>
            <a:r>
              <a:rPr lang="en-US" sz="2000" dirty="0" smtClean="0">
                <a:solidFill>
                  <a:schemeClr val="tx1"/>
                </a:solidFill>
              </a:rPr>
              <a:t>	If exit status is 1, means two files are not identical and if it is ‘0’ then files 	are identical</a:t>
            </a:r>
          </a:p>
          <a:p>
            <a:pPr algn="just">
              <a:lnSpc>
                <a:spcPct val="150000"/>
              </a:lnSpc>
            </a:pPr>
            <a:endParaRPr lang="en-US" sz="2000" dirty="0" smtClean="0">
              <a:solidFill>
                <a:schemeClr val="tx1"/>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102086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chemeClr val="tx1"/>
                </a:solidFill>
              </a:rPr>
              <a:t>diff means Difference.</a:t>
            </a:r>
          </a:p>
          <a:p>
            <a:pPr algn="just">
              <a:lnSpc>
                <a:spcPct val="150000"/>
              </a:lnSpc>
            </a:pPr>
            <a:r>
              <a:rPr lang="en-US" sz="2000" dirty="0" smtClean="0">
                <a:solidFill>
                  <a:schemeClr val="tx1"/>
                </a:solidFill>
              </a:rPr>
              <a:t>Used to comparing two files and find the difference between two files.</a:t>
            </a:r>
          </a:p>
          <a:p>
            <a:pPr lvl="0" algn="just">
              <a:lnSpc>
                <a:spcPct val="150000"/>
              </a:lnSpc>
            </a:pPr>
            <a:r>
              <a:rPr lang="en-US" sz="2000" dirty="0" smtClean="0">
                <a:solidFill>
                  <a:schemeClr val="tx1"/>
                </a:solidFill>
              </a:rPr>
              <a:t>Show line by line differences between two files. </a:t>
            </a:r>
            <a:r>
              <a:rPr lang="en-IN" sz="2000" dirty="0">
                <a:solidFill>
                  <a:schemeClr val="tx1"/>
                </a:solidFill>
              </a:rPr>
              <a:t>Essentially, it outputs a set of instructions for how to change one file in order to make it identical to the second file.</a:t>
            </a:r>
            <a:endParaRPr lang="en-US" sz="2000" dirty="0">
              <a:solidFill>
                <a:schemeClr val="tx1"/>
              </a:solidFill>
            </a:endParaRPr>
          </a:p>
          <a:p>
            <a:pPr algn="just">
              <a:lnSpc>
                <a:spcPct val="150000"/>
              </a:lnSpc>
            </a:pPr>
            <a:r>
              <a:rPr lang="en-US" sz="2000" dirty="0" smtClean="0">
                <a:solidFill>
                  <a:schemeClr val="tx1"/>
                </a:solidFill>
              </a:rPr>
              <a:t>It require two filenames as a arguments.</a:t>
            </a:r>
          </a:p>
          <a:p>
            <a:pPr algn="just">
              <a:lnSpc>
                <a:spcPct val="150000"/>
              </a:lnSpc>
            </a:pPr>
            <a:r>
              <a:rPr lang="en-US" sz="2000" dirty="0" smtClean="0">
                <a:solidFill>
                  <a:schemeClr val="tx1"/>
                </a:solidFill>
              </a:rPr>
              <a:t>It examine two files byte by byte.</a:t>
            </a:r>
          </a:p>
          <a:p>
            <a:pPr algn="just">
              <a:lnSpc>
                <a:spcPct val="150000"/>
              </a:lnSpc>
            </a:pPr>
            <a:r>
              <a:rPr lang="en-US" sz="2000" dirty="0" smtClean="0">
                <a:solidFill>
                  <a:schemeClr val="tx1"/>
                </a:solidFill>
              </a:rPr>
              <a:t>Action taken by it depends on the option code used.</a:t>
            </a:r>
          </a:p>
          <a:p>
            <a:pPr algn="just">
              <a:lnSpc>
                <a:spcPct val="150000"/>
              </a:lnSpc>
            </a:pPr>
            <a:endParaRPr lang="en-US" sz="2000" dirty="0" smtClean="0">
              <a:solidFill>
                <a:schemeClr val="tx1"/>
              </a:solidFill>
            </a:endParaRPr>
          </a:p>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16607030"/>
              </p:ext>
            </p:extLst>
          </p:nvPr>
        </p:nvGraphicFramePr>
        <p:xfrm>
          <a:off x="976923" y="5150989"/>
          <a:ext cx="8128000" cy="1163320"/>
        </p:xfrm>
        <a:graphic>
          <a:graphicData uri="http://schemas.openxmlformats.org/drawingml/2006/table">
            <a:tbl>
              <a:tblPr firstRow="1" bandRow="1">
                <a:tableStyleId>{5C22544A-7EE6-4342-B048-85BDC9FD1C3A}</a:tableStyleId>
              </a:tblPr>
              <a:tblGrid>
                <a:gridCol w="2075766">
                  <a:extLst>
                    <a:ext uri="{9D8B030D-6E8A-4147-A177-3AD203B41FA5}">
                      <a16:colId xmlns:a16="http://schemas.microsoft.com/office/drawing/2014/main" val="20000"/>
                    </a:ext>
                  </a:extLst>
                </a:gridCol>
                <a:gridCol w="6052234">
                  <a:extLst>
                    <a:ext uri="{9D8B030D-6E8A-4147-A177-3AD203B41FA5}">
                      <a16:colId xmlns:a16="http://schemas.microsoft.com/office/drawing/2014/main" val="20001"/>
                    </a:ext>
                  </a:extLst>
                </a:gridCol>
              </a:tblGrid>
              <a:tr h="370840">
                <a:tc>
                  <a:txBody>
                    <a:bodyPr/>
                    <a:lstStyle/>
                    <a:p>
                      <a:r>
                        <a:rPr lang="en-US" dirty="0" smtClean="0"/>
                        <a:t>OPTION</a:t>
                      </a:r>
                      <a:endParaRPr lang="en-US" dirty="0"/>
                    </a:p>
                  </a:txBody>
                  <a:tcPr/>
                </a:tc>
                <a:tc>
                  <a:txBody>
                    <a:bodyPr/>
                    <a:lstStyle/>
                    <a:p>
                      <a:r>
                        <a:rPr lang="en-US" dirty="0" smtClean="0"/>
                        <a:t>DESRIPTIONS</a:t>
                      </a:r>
                      <a:endParaRPr lang="en-US" dirty="0"/>
                    </a:p>
                  </a:txBody>
                  <a:tcPr/>
                </a:tc>
                <a:extLst>
                  <a:ext uri="{0D108BD9-81ED-4DB2-BD59-A6C34878D82A}">
                    <a16:rowId xmlns:a16="http://schemas.microsoft.com/office/drawing/2014/main" val="10000"/>
                  </a:ext>
                </a:extLst>
              </a:tr>
              <a:tr h="370840">
                <a:tc>
                  <a:txBody>
                    <a:bodyPr/>
                    <a:lstStyle/>
                    <a:p>
                      <a:r>
                        <a:rPr lang="en-US" sz="2000" dirty="0" smtClean="0"/>
                        <a:t>-l</a:t>
                      </a:r>
                      <a:endParaRPr lang="en-US" sz="2000" dirty="0"/>
                    </a:p>
                  </a:txBody>
                  <a:tcPr/>
                </a:tc>
                <a:tc>
                  <a:txBody>
                    <a:bodyPr/>
                    <a:lstStyle/>
                    <a:p>
                      <a:r>
                        <a:rPr lang="en-US" sz="2000" dirty="0" smtClean="0"/>
                        <a:t>List option gives</a:t>
                      </a:r>
                      <a:r>
                        <a:rPr lang="en-US" sz="2000" baseline="0" dirty="0" smtClean="0"/>
                        <a:t> detailed list of byte number.</a:t>
                      </a:r>
                      <a:endParaRPr lang="en-US" sz="2000" dirty="0"/>
                    </a:p>
                  </a:txBody>
                  <a:tcPr/>
                </a:tc>
                <a:extLst>
                  <a:ext uri="{0D108BD9-81ED-4DB2-BD59-A6C34878D82A}">
                    <a16:rowId xmlns:a16="http://schemas.microsoft.com/office/drawing/2014/main" val="10001"/>
                  </a:ext>
                </a:extLst>
              </a:tr>
              <a:tr h="370840">
                <a:tc>
                  <a:txBody>
                    <a:bodyPr/>
                    <a:lstStyle/>
                    <a:p>
                      <a:r>
                        <a:rPr lang="en-US" sz="2000" dirty="0" smtClean="0"/>
                        <a:t>-s</a:t>
                      </a:r>
                      <a:endParaRPr lang="en-US" sz="2000" dirty="0"/>
                    </a:p>
                  </a:txBody>
                  <a:tcPr/>
                </a:tc>
                <a:tc>
                  <a:txBody>
                    <a:bodyPr/>
                    <a:lstStyle/>
                    <a:p>
                      <a:r>
                        <a:rPr lang="en-US" sz="2000" dirty="0" smtClean="0"/>
                        <a:t>Suppress</a:t>
                      </a:r>
                      <a:r>
                        <a:rPr lang="en-US" sz="2000" baseline="0" dirty="0" smtClean="0"/>
                        <a:t> list.</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36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chemeClr val="tx1"/>
                </a:solidFill>
              </a:rPr>
              <a:t>The argument can be two files, file and a directory, or two directory.</a:t>
            </a:r>
          </a:p>
          <a:p>
            <a:pPr algn="just">
              <a:lnSpc>
                <a:spcPct val="150000"/>
              </a:lnSpc>
            </a:pPr>
            <a:r>
              <a:rPr lang="en-US" sz="2000" dirty="0" smtClean="0">
                <a:solidFill>
                  <a:schemeClr val="tx1"/>
                </a:solidFill>
              </a:rPr>
              <a:t>When one file and one directory are specified, the utility looks for a file with the same name in the specified directory.</a:t>
            </a:r>
          </a:p>
          <a:p>
            <a:pPr algn="just">
              <a:lnSpc>
                <a:spcPct val="150000"/>
              </a:lnSpc>
            </a:pPr>
            <a:r>
              <a:rPr lang="en-US" sz="2000" dirty="0" smtClean="0">
                <a:solidFill>
                  <a:schemeClr val="tx1"/>
                </a:solidFill>
              </a:rPr>
              <a:t>If two directories are provided, all the files with matching name in each directory are used.</a:t>
            </a:r>
          </a:p>
          <a:p>
            <a:pPr algn="just">
              <a:lnSpc>
                <a:spcPct val="150000"/>
              </a:lnSpc>
            </a:pPr>
            <a:r>
              <a:rPr lang="en-US" sz="2000" dirty="0" smtClean="0">
                <a:solidFill>
                  <a:schemeClr val="tx1"/>
                </a:solidFill>
              </a:rPr>
              <a:t>Each difference display in following format</a:t>
            </a:r>
          </a:p>
          <a:p>
            <a:pPr marL="0" indent="0" algn="just">
              <a:lnSpc>
                <a:spcPct val="150000"/>
              </a:lnSpc>
              <a:buNone/>
            </a:pPr>
            <a:r>
              <a:rPr lang="en-US" sz="2000" dirty="0" smtClean="0">
                <a:solidFill>
                  <a:schemeClr val="tx1"/>
                </a:solidFill>
              </a:rPr>
              <a:t>	</a:t>
            </a:r>
            <a:r>
              <a:rPr lang="en-US" sz="2000" dirty="0" smtClean="0">
                <a:solidFill>
                  <a:srgbClr val="FF0000"/>
                </a:solidFill>
              </a:rPr>
              <a:t> range1 action range2</a:t>
            </a:r>
          </a:p>
          <a:p>
            <a:pPr marL="0" indent="0" algn="just">
              <a:lnSpc>
                <a:spcPct val="150000"/>
              </a:lnSpc>
              <a:buNone/>
            </a:pPr>
            <a:r>
              <a:rPr lang="en-US" sz="2000" dirty="0" smtClean="0">
                <a:solidFill>
                  <a:srgbClr val="FF0000"/>
                </a:solidFill>
              </a:rPr>
              <a:t>	&lt; text from file1.</a:t>
            </a:r>
          </a:p>
          <a:p>
            <a:pPr marL="0" indent="0" algn="just">
              <a:lnSpc>
                <a:spcPct val="150000"/>
              </a:lnSpc>
              <a:buNone/>
            </a:pPr>
            <a:r>
              <a:rPr lang="en-US" sz="2000" dirty="0" smtClean="0">
                <a:solidFill>
                  <a:srgbClr val="FF0000"/>
                </a:solidFill>
              </a:rPr>
              <a:t>	---</a:t>
            </a:r>
          </a:p>
          <a:p>
            <a:pPr marL="0" indent="0" algn="just">
              <a:lnSpc>
                <a:spcPct val="150000"/>
              </a:lnSpc>
              <a:buNone/>
            </a:pPr>
            <a:r>
              <a:rPr lang="en-US" sz="2000" dirty="0" smtClean="0">
                <a:solidFill>
                  <a:srgbClr val="FF0000"/>
                </a:solidFill>
              </a:rPr>
              <a:t>	&gt; text from file2</a:t>
            </a:r>
          </a:p>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253190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15184" y="1320800"/>
            <a:ext cx="9582771" cy="5768788"/>
          </a:xfrm>
        </p:spPr>
        <p:txBody>
          <a:bodyPr>
            <a:noAutofit/>
          </a:bodyPr>
          <a:lstStyle/>
          <a:p>
            <a:pPr algn="just">
              <a:lnSpc>
                <a:spcPct val="150000"/>
              </a:lnSpc>
            </a:pPr>
            <a:r>
              <a:rPr lang="en-US" sz="2000" dirty="0" smtClean="0">
                <a:solidFill>
                  <a:schemeClr val="tx1"/>
                </a:solidFill>
              </a:rPr>
              <a:t>The </a:t>
            </a:r>
            <a:r>
              <a:rPr lang="en-US" sz="2000" dirty="0" smtClean="0">
                <a:solidFill>
                  <a:srgbClr val="FF0000"/>
                </a:solidFill>
              </a:rPr>
              <a:t>first line </a:t>
            </a:r>
            <a:r>
              <a:rPr lang="en-US" sz="2000" dirty="0" smtClean="0">
                <a:solidFill>
                  <a:schemeClr val="tx1"/>
                </a:solidFill>
              </a:rPr>
              <a:t>defines what should be done at range1 in file1 to make it match the line at range2 in file2.</a:t>
            </a:r>
          </a:p>
          <a:p>
            <a:pPr algn="just">
              <a:lnSpc>
                <a:spcPct val="150000"/>
              </a:lnSpc>
            </a:pPr>
            <a:r>
              <a:rPr lang="en-US" sz="2000" dirty="0" smtClean="0">
                <a:solidFill>
                  <a:schemeClr val="tx1"/>
                </a:solidFill>
              </a:rPr>
              <a:t>If the range span multiple lines, there will be a text entry, for each line in the specified range.</a:t>
            </a:r>
          </a:p>
          <a:p>
            <a:pPr algn="just">
              <a:lnSpc>
                <a:spcPct val="150000"/>
              </a:lnSpc>
            </a:pPr>
            <a:r>
              <a:rPr lang="en-US" sz="2000" dirty="0" smtClean="0">
                <a:solidFill>
                  <a:schemeClr val="tx1"/>
                </a:solidFill>
              </a:rPr>
              <a:t>The </a:t>
            </a:r>
            <a:r>
              <a:rPr lang="en-US" sz="2000" dirty="0" smtClean="0">
                <a:solidFill>
                  <a:srgbClr val="FF0000"/>
                </a:solidFill>
              </a:rPr>
              <a:t>action</a:t>
            </a:r>
            <a:r>
              <a:rPr lang="en-US" sz="2000" dirty="0" smtClean="0">
                <a:solidFill>
                  <a:schemeClr val="tx1"/>
                </a:solidFill>
              </a:rPr>
              <a:t> can be change( c ), append ( a ) and delete ( d ).</a:t>
            </a:r>
            <a:endParaRPr lang="en-US" sz="2000" dirty="0" smtClean="0">
              <a:solidFill>
                <a:srgbClr val="FF0000"/>
              </a:solidFill>
            </a:endParaRPr>
          </a:p>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10040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85764374"/>
              </p:ext>
            </p:extLst>
          </p:nvPr>
        </p:nvGraphicFramePr>
        <p:xfrm>
          <a:off x="178148" y="957660"/>
          <a:ext cx="12013852" cy="4023360"/>
        </p:xfrm>
        <a:graphic>
          <a:graphicData uri="http://schemas.openxmlformats.org/drawingml/2006/table">
            <a:tbl>
              <a:tblPr firstRow="1" bandRow="1">
                <a:tableStyleId>{5C22544A-7EE6-4342-B048-85BDC9FD1C3A}</a:tableStyleId>
              </a:tblPr>
              <a:tblGrid>
                <a:gridCol w="2495343">
                  <a:extLst>
                    <a:ext uri="{9D8B030D-6E8A-4147-A177-3AD203B41FA5}">
                      <a16:colId xmlns:a16="http://schemas.microsoft.com/office/drawing/2014/main" val="20000"/>
                    </a:ext>
                  </a:extLst>
                </a:gridCol>
                <a:gridCol w="9518509">
                  <a:extLst>
                    <a:ext uri="{9D8B030D-6E8A-4147-A177-3AD203B41FA5}">
                      <a16:colId xmlns:a16="http://schemas.microsoft.com/office/drawing/2014/main" val="20001"/>
                    </a:ext>
                  </a:extLst>
                </a:gridCol>
              </a:tblGrid>
              <a:tr h="370840">
                <a:tc>
                  <a:txBody>
                    <a:bodyPr/>
                    <a:lstStyle/>
                    <a:p>
                      <a:pPr>
                        <a:lnSpc>
                          <a:spcPct val="150000"/>
                        </a:lnSpc>
                      </a:pPr>
                      <a:r>
                        <a:rPr lang="en-US" sz="2000" dirty="0" smtClean="0"/>
                        <a:t>Action</a:t>
                      </a:r>
                      <a:endParaRPr lang="en-US" sz="2000" dirty="0"/>
                    </a:p>
                  </a:txBody>
                  <a:tcPr/>
                </a:tc>
                <a:tc>
                  <a:txBody>
                    <a:bodyPr/>
                    <a:lstStyle/>
                    <a:p>
                      <a:pPr>
                        <a:lnSpc>
                          <a:spcPct val="150000"/>
                        </a:lnSpc>
                      </a:pPr>
                      <a:r>
                        <a:rPr lang="en-US" sz="2000" dirty="0" smtClean="0"/>
                        <a:t>Meaning</a:t>
                      </a:r>
                      <a:endParaRPr lang="en-US" sz="2000" dirty="0"/>
                    </a:p>
                  </a:txBody>
                  <a:tcPr/>
                </a:tc>
                <a:extLst>
                  <a:ext uri="{0D108BD9-81ED-4DB2-BD59-A6C34878D82A}">
                    <a16:rowId xmlns:a16="http://schemas.microsoft.com/office/drawing/2014/main" val="10000"/>
                  </a:ext>
                </a:extLst>
              </a:tr>
              <a:tr h="663138">
                <a:tc>
                  <a:txBody>
                    <a:bodyPr/>
                    <a:lstStyle/>
                    <a:p>
                      <a:pPr>
                        <a:lnSpc>
                          <a:spcPct val="150000"/>
                        </a:lnSpc>
                      </a:pPr>
                      <a:r>
                        <a:rPr lang="en-US" sz="2000" dirty="0" smtClean="0"/>
                        <a:t>Change( c )</a:t>
                      </a:r>
                      <a:endParaRPr lang="en-US" sz="2000" dirty="0"/>
                    </a:p>
                  </a:txBody>
                  <a:tcPr/>
                </a:tc>
                <a:tc>
                  <a:txBody>
                    <a:bodyPr/>
                    <a:lstStyle/>
                    <a:p>
                      <a:pPr>
                        <a:lnSpc>
                          <a:spcPct val="150000"/>
                        </a:lnSpc>
                      </a:pPr>
                      <a:r>
                        <a:rPr lang="en-US" sz="2000" dirty="0" smtClean="0"/>
                        <a:t>Indicates what action should be taken to make file1 the same as</a:t>
                      </a:r>
                      <a:r>
                        <a:rPr lang="en-US" sz="2000" baseline="0" dirty="0" smtClean="0"/>
                        <a:t> file2. The line in range1 is replaced by line in range2</a:t>
                      </a:r>
                      <a:endParaRPr lang="en-US" sz="2000" dirty="0"/>
                    </a:p>
                  </a:txBody>
                  <a:tcPr/>
                </a:tc>
                <a:extLst>
                  <a:ext uri="{0D108BD9-81ED-4DB2-BD59-A6C34878D82A}">
                    <a16:rowId xmlns:a16="http://schemas.microsoft.com/office/drawing/2014/main" val="10001"/>
                  </a:ext>
                </a:extLst>
              </a:tr>
              <a:tr h="370840">
                <a:tc>
                  <a:txBody>
                    <a:bodyPr/>
                    <a:lstStyle/>
                    <a:p>
                      <a:pPr>
                        <a:lnSpc>
                          <a:spcPct val="150000"/>
                        </a:lnSpc>
                      </a:pPr>
                      <a:r>
                        <a:rPr lang="en-US" sz="2000" dirty="0" smtClean="0"/>
                        <a:t>Append( a )</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t>Indicates what  lines</a:t>
                      </a:r>
                      <a:r>
                        <a:rPr lang="en-US" sz="2000" baseline="0" dirty="0" smtClean="0"/>
                        <a:t> need to be added </a:t>
                      </a:r>
                      <a:r>
                        <a:rPr lang="en-US" sz="2000" dirty="0" smtClean="0"/>
                        <a:t>to make file1 the same as</a:t>
                      </a:r>
                      <a:r>
                        <a:rPr lang="en-US" sz="2000" baseline="0" dirty="0" smtClean="0"/>
                        <a:t> file2. Append can take place only at the end of file1: they only occur when file1 is shorter than file2.</a:t>
                      </a:r>
                      <a:endParaRPr lang="en-US" sz="2000" dirty="0"/>
                    </a:p>
                  </a:txBody>
                  <a:tcPr/>
                </a:tc>
                <a:extLst>
                  <a:ext uri="{0D108BD9-81ED-4DB2-BD59-A6C34878D82A}">
                    <a16:rowId xmlns:a16="http://schemas.microsoft.com/office/drawing/2014/main" val="10002"/>
                  </a:ext>
                </a:extLst>
              </a:tr>
              <a:tr h="370840">
                <a:tc>
                  <a:txBody>
                    <a:bodyPr/>
                    <a:lstStyle/>
                    <a:p>
                      <a:pPr>
                        <a:lnSpc>
                          <a:spcPct val="150000"/>
                        </a:lnSpc>
                      </a:pPr>
                      <a:r>
                        <a:rPr lang="en-US" sz="2000" dirty="0" smtClean="0"/>
                        <a:t>Delete ( d )</a:t>
                      </a:r>
                      <a:endParaRPr lang="en-US" sz="2000" dirty="0"/>
                    </a:p>
                  </a:txBody>
                  <a:tcPr/>
                </a:tc>
                <a:tc>
                  <a:txBody>
                    <a:bodyPr/>
                    <a:lstStyle/>
                    <a:p>
                      <a:pPr>
                        <a:lnSpc>
                          <a:spcPct val="150000"/>
                        </a:lnSpc>
                      </a:pPr>
                      <a:r>
                        <a:rPr lang="en-US" sz="2000" dirty="0" smtClean="0"/>
                        <a:t>Indicates what lines must be deleted from file1 to make it the same as file2.</a:t>
                      </a:r>
                      <a:r>
                        <a:rPr lang="en-US" sz="2000" baseline="0" dirty="0" smtClean="0"/>
                        <a:t> Delete can occur only if file1 is larger than file2.</a:t>
                      </a: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489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40452091"/>
              </p:ext>
            </p:extLst>
          </p:nvPr>
        </p:nvGraphicFramePr>
        <p:xfrm>
          <a:off x="178148" y="957660"/>
          <a:ext cx="12013852" cy="5394960"/>
        </p:xfrm>
        <a:graphic>
          <a:graphicData uri="http://schemas.openxmlformats.org/drawingml/2006/table">
            <a:tbl>
              <a:tblPr firstRow="1" bandRow="1">
                <a:tableStyleId>{5C22544A-7EE6-4342-B048-85BDC9FD1C3A}</a:tableStyleId>
              </a:tblPr>
              <a:tblGrid>
                <a:gridCol w="2495343">
                  <a:extLst>
                    <a:ext uri="{9D8B030D-6E8A-4147-A177-3AD203B41FA5}">
                      <a16:colId xmlns:a16="http://schemas.microsoft.com/office/drawing/2014/main" val="20000"/>
                    </a:ext>
                  </a:extLst>
                </a:gridCol>
                <a:gridCol w="9518509">
                  <a:extLst>
                    <a:ext uri="{9D8B030D-6E8A-4147-A177-3AD203B41FA5}">
                      <a16:colId xmlns:a16="http://schemas.microsoft.com/office/drawing/2014/main" val="20001"/>
                    </a:ext>
                  </a:extLst>
                </a:gridCol>
              </a:tblGrid>
              <a:tr h="370840">
                <a:tc>
                  <a:txBody>
                    <a:bodyPr/>
                    <a:lstStyle/>
                    <a:p>
                      <a:pPr>
                        <a:lnSpc>
                          <a:spcPct val="150000"/>
                        </a:lnSpc>
                      </a:pPr>
                      <a:r>
                        <a:rPr lang="en-US" sz="2000" dirty="0" smtClean="0"/>
                        <a:t>Action</a:t>
                      </a:r>
                      <a:endParaRPr lang="en-US" sz="2000" dirty="0"/>
                    </a:p>
                  </a:txBody>
                  <a:tcPr/>
                </a:tc>
                <a:tc>
                  <a:txBody>
                    <a:bodyPr/>
                    <a:lstStyle/>
                    <a:p>
                      <a:pPr>
                        <a:lnSpc>
                          <a:spcPct val="150000"/>
                        </a:lnSpc>
                      </a:pPr>
                      <a:r>
                        <a:rPr lang="en-US" sz="2000" dirty="0" smtClean="0"/>
                        <a:t>Meaning</a:t>
                      </a:r>
                      <a:endParaRPr lang="en-US" sz="2000" dirty="0"/>
                    </a:p>
                  </a:txBody>
                  <a:tcPr/>
                </a:tc>
                <a:extLst>
                  <a:ext uri="{0D108BD9-81ED-4DB2-BD59-A6C34878D82A}">
                    <a16:rowId xmlns:a16="http://schemas.microsoft.com/office/drawing/2014/main" val="10000"/>
                  </a:ext>
                </a:extLst>
              </a:tr>
              <a:tr h="663138">
                <a:tc>
                  <a:txBody>
                    <a:bodyPr/>
                    <a:lstStyle/>
                    <a:p>
                      <a:pPr>
                        <a:lnSpc>
                          <a:spcPct val="150000"/>
                        </a:lnSpc>
                      </a:pPr>
                      <a:r>
                        <a:rPr lang="en-US" sz="2000" dirty="0" smtClean="0"/>
                        <a:t>6c6</a:t>
                      </a:r>
                    </a:p>
                    <a:p>
                      <a:pPr>
                        <a:lnSpc>
                          <a:spcPct val="150000"/>
                        </a:lnSpc>
                      </a:pPr>
                      <a:r>
                        <a:rPr lang="en-US" sz="2000" dirty="0" smtClean="0"/>
                        <a:t>&lt; Hello</a:t>
                      </a:r>
                    </a:p>
                    <a:p>
                      <a:pPr>
                        <a:lnSpc>
                          <a:spcPct val="150000"/>
                        </a:lnSpc>
                      </a:pPr>
                      <a:r>
                        <a:rPr lang="en-US" sz="2000" dirty="0" smtClean="0"/>
                        <a:t>---</a:t>
                      </a:r>
                    </a:p>
                    <a:p>
                      <a:pPr>
                        <a:lnSpc>
                          <a:spcPct val="150000"/>
                        </a:lnSpc>
                      </a:pPr>
                      <a:r>
                        <a:rPr lang="en-US" sz="2000" dirty="0" smtClean="0"/>
                        <a:t>&gt;Good Morning</a:t>
                      </a:r>
                      <a:endParaRPr lang="en-US" sz="2000" dirty="0"/>
                    </a:p>
                  </a:txBody>
                  <a:tcPr/>
                </a:tc>
                <a:tc>
                  <a:txBody>
                    <a:bodyPr/>
                    <a:lstStyle/>
                    <a:p>
                      <a:pPr>
                        <a:lnSpc>
                          <a:spcPct val="150000"/>
                        </a:lnSpc>
                      </a:pPr>
                      <a:r>
                        <a:rPr lang="en-US" sz="2000" dirty="0" smtClean="0"/>
                        <a:t>Change: Replace line 6 in</a:t>
                      </a:r>
                      <a:r>
                        <a:rPr lang="en-US" sz="2000" baseline="0" dirty="0" smtClean="0"/>
                        <a:t> file1 ( Hello) with line 6 in file2 (Good Morning).</a:t>
                      </a:r>
                      <a:endParaRPr lang="en-US" sz="2000" dirty="0"/>
                    </a:p>
                  </a:txBody>
                  <a:tcPr/>
                </a:tc>
                <a:extLst>
                  <a:ext uri="{0D108BD9-81ED-4DB2-BD59-A6C34878D82A}">
                    <a16:rowId xmlns:a16="http://schemas.microsoft.com/office/drawing/2014/main" val="10001"/>
                  </a:ext>
                </a:extLst>
              </a:tr>
              <a:tr h="370840">
                <a:tc>
                  <a:txBody>
                    <a:bodyPr/>
                    <a:lstStyle/>
                    <a:p>
                      <a:pPr>
                        <a:lnSpc>
                          <a:spcPct val="150000"/>
                        </a:lnSpc>
                      </a:pPr>
                      <a:r>
                        <a:rPr lang="en-US" sz="2000" dirty="0" smtClean="0"/>
                        <a:t>25a26,27</a:t>
                      </a:r>
                    </a:p>
                    <a:p>
                      <a:pPr>
                        <a:lnSpc>
                          <a:spcPct val="150000"/>
                        </a:lnSpc>
                      </a:pPr>
                      <a:r>
                        <a:rPr lang="en-US" sz="2000" dirty="0" smtClean="0"/>
                        <a:t>&gt;bye </a:t>
                      </a:r>
                    </a:p>
                    <a:p>
                      <a:pPr>
                        <a:lnSpc>
                          <a:spcPct val="150000"/>
                        </a:lnSpc>
                      </a:pPr>
                      <a:r>
                        <a:rPr lang="en-US" sz="2000" dirty="0" smtClean="0"/>
                        <a:t>&gt;Good Night</a:t>
                      </a:r>
                      <a:endParaRPr lang="en-US" sz="2000"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t>Append: At the end of file1</a:t>
                      </a:r>
                      <a:r>
                        <a:rPr lang="en-US" sz="2000" baseline="0" dirty="0" smtClean="0"/>
                        <a:t>(after line 25) insert lines 26 and 27 from file2.</a:t>
                      </a:r>
                      <a:endParaRPr lang="en-US" sz="2000" dirty="0"/>
                    </a:p>
                  </a:txBody>
                  <a:tcPr/>
                </a:tc>
                <a:extLst>
                  <a:ext uri="{0D108BD9-81ED-4DB2-BD59-A6C34878D82A}">
                    <a16:rowId xmlns:a16="http://schemas.microsoft.com/office/drawing/2014/main" val="10002"/>
                  </a:ext>
                </a:extLst>
              </a:tr>
              <a:tr h="370840">
                <a:tc>
                  <a:txBody>
                    <a:bodyPr/>
                    <a:lstStyle/>
                    <a:p>
                      <a:pPr>
                        <a:lnSpc>
                          <a:spcPct val="150000"/>
                        </a:lnSpc>
                      </a:pPr>
                      <a:r>
                        <a:rPr lang="en-US" sz="2000" dirty="0" smtClean="0"/>
                        <a:t>78,79d77</a:t>
                      </a:r>
                    </a:p>
                    <a:p>
                      <a:pPr>
                        <a:lnSpc>
                          <a:spcPct val="150000"/>
                        </a:lnSpc>
                      </a:pPr>
                      <a:r>
                        <a:rPr lang="en-US" sz="2000" dirty="0" smtClean="0"/>
                        <a:t>&lt;move</a:t>
                      </a:r>
                      <a:r>
                        <a:rPr lang="en-US" sz="2000" baseline="0" dirty="0" smtClean="0"/>
                        <a:t> one new </a:t>
                      </a:r>
                    </a:p>
                    <a:p>
                      <a:pPr>
                        <a:lnSpc>
                          <a:spcPct val="150000"/>
                        </a:lnSpc>
                      </a:pPr>
                      <a:r>
                        <a:rPr lang="en-US" sz="2000" baseline="0" dirty="0" smtClean="0"/>
                        <a:t>&lt; topic</a:t>
                      </a:r>
                      <a:endParaRPr lang="en-US" sz="2000" dirty="0"/>
                    </a:p>
                  </a:txBody>
                  <a:tcPr/>
                </a:tc>
                <a:tc>
                  <a:txBody>
                    <a:bodyPr/>
                    <a:lstStyle/>
                    <a:p>
                      <a:pPr>
                        <a:lnSpc>
                          <a:spcPct val="150000"/>
                        </a:lnSpc>
                      </a:pPr>
                      <a:r>
                        <a:rPr lang="en-US" sz="2000" dirty="0" smtClean="0"/>
                        <a:t>Delete: The extra line at the end of file1</a:t>
                      </a:r>
                      <a:r>
                        <a:rPr lang="en-US" sz="2000" baseline="0" dirty="0" smtClean="0"/>
                        <a:t> should be deleted.</a:t>
                      </a:r>
                    </a:p>
                    <a:p>
                      <a:pPr>
                        <a:lnSpc>
                          <a:spcPct val="150000"/>
                        </a:lnSpc>
                      </a:pP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544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r>
              <a:rPr lang="en-IN" sz="2000" dirty="0">
                <a:solidFill>
                  <a:schemeClr val="tx1"/>
                </a:solidFill>
              </a:rPr>
              <a:t>Let's say we have two files, file1.txt and file2.txt.</a:t>
            </a:r>
            <a:endParaRPr lang="en-US" sz="2000" dirty="0">
              <a:solidFill>
                <a:schemeClr val="tx1"/>
              </a:solidFill>
            </a:endParaRPr>
          </a:p>
          <a:p>
            <a:pPr marL="0" indent="0">
              <a:buNone/>
            </a:pPr>
            <a:r>
              <a:rPr lang="en-US" sz="2000" b="1" dirty="0" smtClean="0">
                <a:solidFill>
                  <a:srgbClr val="7030A0"/>
                </a:solidFill>
              </a:rPr>
              <a:t>$ cat file1.txt</a:t>
            </a:r>
            <a:endParaRPr lang="en-US" sz="2000" dirty="0">
              <a:solidFill>
                <a:srgbClr val="7030A0"/>
              </a:solidFill>
            </a:endParaRPr>
          </a:p>
          <a:p>
            <a:pPr marL="0" indent="0">
              <a:buNone/>
            </a:pPr>
            <a:r>
              <a:rPr lang="en-IN" sz="2000" dirty="0" smtClean="0">
                <a:solidFill>
                  <a:schemeClr val="tx1"/>
                </a:solidFill>
              </a:rPr>
              <a:t>	I </a:t>
            </a:r>
            <a:r>
              <a:rPr lang="en-IN" sz="2000" dirty="0">
                <a:solidFill>
                  <a:schemeClr val="tx1"/>
                </a:solidFill>
              </a:rPr>
              <a:t>need to buy apples.</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run the laundry.</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wash the dog.</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get the car detailed.</a:t>
            </a:r>
            <a:endParaRPr lang="en-US" sz="2000" dirty="0">
              <a:solidFill>
                <a:schemeClr val="tx1"/>
              </a:solidFill>
            </a:endParaRPr>
          </a:p>
          <a:p>
            <a:pPr marL="0" indent="0">
              <a:buNone/>
            </a:pPr>
            <a:r>
              <a:rPr lang="en-US" sz="2000" b="1" dirty="0" smtClean="0">
                <a:solidFill>
                  <a:srgbClr val="7030A0"/>
                </a:solidFill>
              </a:rPr>
              <a:t>$ cat file2.txt</a:t>
            </a:r>
            <a:endParaRPr lang="en-US" sz="2000" dirty="0" smtClean="0">
              <a:solidFill>
                <a:srgbClr val="7030A0"/>
              </a:solidFill>
            </a:endParaRPr>
          </a:p>
          <a:p>
            <a:pPr marL="0" indent="0">
              <a:buNone/>
            </a:pPr>
            <a:r>
              <a:rPr lang="en-IN" sz="2000" dirty="0" smtClean="0">
                <a:solidFill>
                  <a:schemeClr val="tx1"/>
                </a:solidFill>
              </a:rPr>
              <a:t>	I </a:t>
            </a:r>
            <a:r>
              <a:rPr lang="en-IN" sz="2000" dirty="0">
                <a:solidFill>
                  <a:schemeClr val="tx1"/>
                </a:solidFill>
              </a:rPr>
              <a:t>need to buy apples.</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do the laundry.</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wash the car.</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get the dog detailed.</a:t>
            </a:r>
            <a:endParaRPr lang="en-US" sz="2000" dirty="0">
              <a:solidFill>
                <a:schemeClr val="tx1"/>
              </a:solidFill>
            </a:endParaRPr>
          </a:p>
        </p:txBody>
      </p:sp>
    </p:spTree>
    <p:extLst>
      <p:ext uri="{BB962C8B-B14F-4D97-AF65-F5344CB8AC3E}">
        <p14:creationId xmlns:p14="http://schemas.microsoft.com/office/powerpoint/2010/main" val="220398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2930162" cy="668055"/>
          </a:xfrm>
        </p:spPr>
        <p:txBody>
          <a:bodyPr>
            <a:normAutofit fontScale="90000"/>
          </a:bodyPr>
          <a:lstStyle/>
          <a:p>
            <a:r>
              <a:rPr lang="en-US" b="1" dirty="0" smtClean="0">
                <a:solidFill>
                  <a:srgbClr val="C00000"/>
                </a:solidFill>
              </a:rPr>
              <a:t>Types Of File</a:t>
            </a:r>
            <a:endParaRPr lang="en-US"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5968986"/>
              </p:ext>
            </p:extLst>
          </p:nvPr>
        </p:nvGraphicFramePr>
        <p:xfrm>
          <a:off x="23623" y="26803"/>
          <a:ext cx="12168377" cy="6831197"/>
        </p:xfrm>
        <a:graphic>
          <a:graphicData uri="http://schemas.openxmlformats.org/drawingml/2006/table">
            <a:tbl>
              <a:tblPr firstRow="1" firstCol="1" bandRow="1">
                <a:tableStyleId>{5C22544A-7EE6-4342-B048-85BDC9FD1C3A}</a:tableStyleId>
              </a:tblPr>
              <a:tblGrid>
                <a:gridCol w="2101811">
                  <a:extLst>
                    <a:ext uri="{9D8B030D-6E8A-4147-A177-3AD203B41FA5}">
                      <a16:colId xmlns:a16="http://schemas.microsoft.com/office/drawing/2014/main" val="20000"/>
                    </a:ext>
                  </a:extLst>
                </a:gridCol>
                <a:gridCol w="10066566">
                  <a:extLst>
                    <a:ext uri="{9D8B030D-6E8A-4147-A177-3AD203B41FA5}">
                      <a16:colId xmlns:a16="http://schemas.microsoft.com/office/drawing/2014/main" val="20001"/>
                    </a:ext>
                  </a:extLst>
                </a:gridCol>
              </a:tblGrid>
              <a:tr h="530470">
                <a:tc>
                  <a:txBody>
                    <a:bodyPr/>
                    <a:lstStyle/>
                    <a:p>
                      <a:pPr marL="0" marR="0" algn="ctr">
                        <a:lnSpc>
                          <a:spcPct val="150000"/>
                        </a:lnSpc>
                      </a:pPr>
                      <a:r>
                        <a:rPr lang="en-CA" sz="2000" dirty="0">
                          <a:effectLst/>
                        </a:rPr>
                        <a:t>File Type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pPr>
                      <a:r>
                        <a:rPr lang="en-CA" sz="2000">
                          <a:effectLst/>
                        </a:rPr>
                        <a:t>Description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52348">
                <a:tc>
                  <a:txBody>
                    <a:bodyPr/>
                    <a:lstStyle/>
                    <a:p>
                      <a:pPr marL="0" marR="0">
                        <a:lnSpc>
                          <a:spcPct val="150000"/>
                        </a:lnSpc>
                      </a:pPr>
                      <a:r>
                        <a:rPr lang="en-CA" sz="2000" dirty="0">
                          <a:effectLst/>
                        </a:rPr>
                        <a:t>Regular File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50000"/>
                        </a:lnSpc>
                        <a:buFont typeface="Symbol" panose="05050102010706020507" pitchFamily="18" charset="2"/>
                        <a:buChar char=""/>
                      </a:pPr>
                      <a:r>
                        <a:rPr lang="en-CA" sz="2000" dirty="0">
                          <a:effectLst/>
                        </a:rPr>
                        <a:t>This is the most common type of a file in Unix. Regular files hold data and executable programs. A large majority of the files found on UNIX and Linux systems are ordinary files. Ordinary files contain ASCII (human-readable) text, executable program binaries, program data, and more. </a:t>
                      </a:r>
                      <a:endParaRPr lang="en-US" sz="2000" dirty="0">
                        <a:effectLst/>
                      </a:endParaRPr>
                    </a:p>
                    <a:p>
                      <a:pPr marL="342900" marR="0" lvl="0" indent="-342900" algn="just">
                        <a:lnSpc>
                          <a:spcPct val="150000"/>
                        </a:lnSpc>
                        <a:buFont typeface="Symbol" panose="05050102010706020507" pitchFamily="18" charset="2"/>
                        <a:buChar char=""/>
                      </a:pPr>
                      <a:r>
                        <a:rPr lang="en-CA" sz="2000" dirty="0">
                          <a:effectLst/>
                        </a:rPr>
                        <a:t>In long-format output of </a:t>
                      </a:r>
                      <a:r>
                        <a:rPr lang="en-CA" sz="2000" dirty="0" err="1">
                          <a:effectLst/>
                        </a:rPr>
                        <a:t>ls</a:t>
                      </a:r>
                      <a:r>
                        <a:rPr lang="en-CA" sz="2000" dirty="0">
                          <a:effectLst/>
                        </a:rPr>
                        <a:t>, this type of file is specified by the "-" symbol</a:t>
                      </a:r>
                      <a:r>
                        <a:rPr lang="en-CA" sz="2000" dirty="0" smtClean="0">
                          <a:effectLst/>
                        </a:rPr>
                        <a: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48379">
                <a:tc>
                  <a:txBody>
                    <a:bodyPr/>
                    <a:lstStyle/>
                    <a:p>
                      <a:pPr marL="0" marR="0">
                        <a:lnSpc>
                          <a:spcPct val="150000"/>
                        </a:lnSpc>
                      </a:pPr>
                      <a:r>
                        <a:rPr lang="en-CA" sz="2000" b="1" dirty="0">
                          <a:solidFill>
                            <a:schemeClr val="bg1"/>
                          </a:solidFill>
                          <a:effectLst/>
                          <a:latin typeface="+mj-lt"/>
                          <a:ea typeface="Times New Roman" panose="02020603050405020304" pitchFamily="18" charset="0"/>
                          <a:cs typeface="Calibri" panose="020F0502020204030204" pitchFamily="34" charset="0"/>
                        </a:rPr>
                        <a:t>Directory</a:t>
                      </a:r>
                      <a:endParaRPr lang="en-US" sz="2000" dirty="0">
                        <a:solidFill>
                          <a:schemeClr val="bg1"/>
                        </a:solidFill>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50000"/>
                        </a:lnSpc>
                        <a:buFont typeface="Symbol" panose="05050102010706020507" pitchFamily="18" charset="2"/>
                        <a:buChar char=""/>
                      </a:pPr>
                      <a:r>
                        <a:rPr lang="en-CA" sz="2000" dirty="0">
                          <a:solidFill>
                            <a:srgbClr val="000000"/>
                          </a:solidFill>
                          <a:effectLst/>
                          <a:latin typeface="+mj-lt"/>
                          <a:ea typeface="Times New Roman" panose="02020603050405020304" pitchFamily="18" charset="0"/>
                          <a:cs typeface="Helvetica" panose="020B0604020202020204" pitchFamily="34" charset="0"/>
                        </a:rPr>
                        <a:t>Directories are files that contain other files and sub-directories. Directories are used to organize the data by keeping closely related files in the same place.</a:t>
                      </a:r>
                      <a:endParaRPr lang="en-US" sz="2000" dirty="0">
                        <a:effectLst/>
                        <a:latin typeface="+mj-lt"/>
                        <a:ea typeface="Times New Roman" panose="02020603050405020304" pitchFamily="18"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CA" sz="2000" dirty="0">
                          <a:solidFill>
                            <a:srgbClr val="000000"/>
                          </a:solidFill>
                          <a:effectLst/>
                          <a:latin typeface="+mj-lt"/>
                          <a:ea typeface="Times New Roman" panose="02020603050405020304" pitchFamily="18" charset="0"/>
                          <a:cs typeface="Helvetica" panose="020B0604020202020204" pitchFamily="34" charset="0"/>
                        </a:rPr>
                        <a:t>The directories are just like the folders in windows operating system.</a:t>
                      </a:r>
                      <a:endParaRPr lang="en-US" sz="2000" dirty="0">
                        <a:effectLst/>
                        <a:latin typeface="+mj-lt"/>
                        <a:ea typeface="Times New Roman" panose="02020603050405020304" pitchFamily="18" charset="0"/>
                        <a:cs typeface="Times New Roman" panose="02020603050405020304" pitchFamily="18" charset="0"/>
                      </a:endParaRPr>
                    </a:p>
                    <a:p>
                      <a:pPr marL="342900" marR="0" lvl="0" indent="-342900" algn="just">
                        <a:lnSpc>
                          <a:spcPct val="150000"/>
                        </a:lnSpc>
                        <a:buFont typeface="Symbol" panose="05050102010706020507" pitchFamily="18" charset="2"/>
                        <a:buChar char=""/>
                      </a:pPr>
                      <a:r>
                        <a:rPr lang="en-CA" sz="2000" dirty="0" smtClean="0">
                          <a:solidFill>
                            <a:srgbClr val="000000"/>
                          </a:solidFill>
                          <a:effectLst/>
                          <a:latin typeface="+mj-lt"/>
                          <a:ea typeface="Times New Roman" panose="02020603050405020304" pitchFamily="18" charset="0"/>
                          <a:cs typeface="Calibri" panose="020F0502020204030204" pitchFamily="34" charset="0"/>
                        </a:rPr>
                        <a:t>In </a:t>
                      </a:r>
                      <a:r>
                        <a:rPr lang="en-CA" sz="2000" dirty="0">
                          <a:solidFill>
                            <a:srgbClr val="000000"/>
                          </a:solidFill>
                          <a:effectLst/>
                          <a:latin typeface="+mj-lt"/>
                          <a:ea typeface="Times New Roman" panose="02020603050405020304" pitchFamily="18" charset="0"/>
                          <a:cs typeface="Calibri" panose="020F0502020204030204" pitchFamily="34" charset="0"/>
                        </a:rPr>
                        <a:t>long-format output of ls, this type of file is specified by the "d" symbol:</a:t>
                      </a:r>
                      <a:endParaRPr lang="en-US" sz="2000" dirty="0">
                        <a:effectLst/>
                        <a:latin typeface="+mj-lt"/>
                        <a:ea typeface="Times New Roman" panose="02020603050405020304" pitchFamily="18" charset="0"/>
                        <a:cs typeface="Times New Roman" panose="02020603050405020304" pitchFamily="18" charset="0"/>
                      </a:endParaRPr>
                    </a:p>
                    <a:p>
                      <a:pPr marL="0" marR="0">
                        <a:lnSpc>
                          <a:spcPct val="150000"/>
                        </a:lnSpc>
                      </a:pPr>
                      <a:r>
                        <a:rPr lang="en-CA" sz="2000" b="1" dirty="0">
                          <a:solidFill>
                            <a:srgbClr val="000000"/>
                          </a:solidFill>
                          <a:effectLst/>
                          <a:latin typeface="+mj-lt"/>
                          <a:ea typeface="Times New Roman" panose="02020603050405020304" pitchFamily="18" charset="0"/>
                          <a:cs typeface="Calibri" panose="020F0502020204030204" pitchFamily="34" charset="0"/>
                        </a:rPr>
                        <a:t>      $ </a:t>
                      </a:r>
                      <a:r>
                        <a:rPr lang="en-CA" sz="2000" b="1" dirty="0" err="1">
                          <a:solidFill>
                            <a:srgbClr val="000000"/>
                          </a:solidFill>
                          <a:effectLst/>
                          <a:latin typeface="+mj-lt"/>
                          <a:ea typeface="Times New Roman" panose="02020603050405020304" pitchFamily="18" charset="0"/>
                          <a:cs typeface="Calibri" panose="020F0502020204030204" pitchFamily="34" charset="0"/>
                        </a:rPr>
                        <a:t>ls</a:t>
                      </a:r>
                      <a:r>
                        <a:rPr lang="en-CA" sz="2000" b="1" dirty="0">
                          <a:solidFill>
                            <a:srgbClr val="000000"/>
                          </a:solidFill>
                          <a:effectLst/>
                          <a:latin typeface="+mj-lt"/>
                          <a:ea typeface="Times New Roman" panose="02020603050405020304" pitchFamily="18" charset="0"/>
                          <a:cs typeface="Calibri" panose="020F0502020204030204" pitchFamily="34" charset="0"/>
                        </a:rPr>
                        <a:t> -</a:t>
                      </a:r>
                      <a:r>
                        <a:rPr lang="en-CA" sz="2000" b="1" dirty="0" err="1">
                          <a:solidFill>
                            <a:srgbClr val="000000"/>
                          </a:solidFill>
                          <a:effectLst/>
                          <a:latin typeface="+mj-lt"/>
                          <a:ea typeface="Times New Roman" panose="02020603050405020304" pitchFamily="18" charset="0"/>
                          <a:cs typeface="Calibri" panose="020F0502020204030204" pitchFamily="34" charset="0"/>
                        </a:rPr>
                        <a:t>ld</a:t>
                      </a:r>
                      <a:r>
                        <a:rPr lang="en-CA" sz="2000" b="1" dirty="0">
                          <a:solidFill>
                            <a:srgbClr val="000000"/>
                          </a:solidFill>
                          <a:effectLst/>
                          <a:latin typeface="+mj-lt"/>
                          <a:ea typeface="Times New Roman" panose="02020603050405020304" pitchFamily="18" charset="0"/>
                          <a:cs typeface="Calibri" panose="020F0502020204030204" pitchFamily="34" charset="0"/>
                        </a:rPr>
                        <a:t> * </a:t>
                      </a:r>
                      <a:endParaRPr lang="en-US" sz="2000" dirty="0">
                        <a:effectLst/>
                        <a:latin typeface="+mj-lt"/>
                        <a:ea typeface="Times New Roman" panose="02020603050405020304" pitchFamily="18" charset="0"/>
                        <a:cs typeface="Times New Roman" panose="02020603050405020304" pitchFamily="18" charset="0"/>
                      </a:endParaRPr>
                    </a:p>
                    <a:p>
                      <a:pPr marL="0" marR="0">
                        <a:lnSpc>
                          <a:spcPct val="150000"/>
                        </a:lnSpc>
                      </a:pPr>
                      <a:r>
                        <a:rPr lang="en-CA" sz="2000" b="1" dirty="0">
                          <a:solidFill>
                            <a:srgbClr val="000000"/>
                          </a:solidFill>
                          <a:effectLst/>
                          <a:latin typeface="+mj-lt"/>
                          <a:ea typeface="Times New Roman" panose="02020603050405020304" pitchFamily="18" charset="0"/>
                          <a:cs typeface="Calibri" panose="020F0502020204030204" pitchFamily="34" charset="0"/>
                        </a:rPr>
                        <a:t>     -</a:t>
                      </a:r>
                      <a:r>
                        <a:rPr lang="en-CA" sz="2000" b="1" dirty="0" err="1">
                          <a:solidFill>
                            <a:srgbClr val="000000"/>
                          </a:solidFill>
                          <a:effectLst/>
                          <a:latin typeface="+mj-lt"/>
                          <a:ea typeface="Times New Roman" panose="02020603050405020304" pitchFamily="18" charset="0"/>
                          <a:cs typeface="Calibri" panose="020F0502020204030204" pitchFamily="34" charset="0"/>
                        </a:rPr>
                        <a:t>rw</a:t>
                      </a:r>
                      <a:r>
                        <a:rPr lang="en-CA" sz="2000" b="1" dirty="0">
                          <a:solidFill>
                            <a:srgbClr val="000000"/>
                          </a:solidFill>
                          <a:effectLst/>
                          <a:latin typeface="+mj-lt"/>
                          <a:ea typeface="Times New Roman" panose="02020603050405020304" pitchFamily="18" charset="0"/>
                          <a:cs typeface="Calibri" panose="020F0502020204030204" pitchFamily="34" charset="0"/>
                        </a:rPr>
                        <a:t>-r--r-- 1 greys </a:t>
                      </a:r>
                      <a:r>
                        <a:rPr lang="en-CA" sz="2000" b="1" dirty="0" err="1">
                          <a:solidFill>
                            <a:srgbClr val="000000"/>
                          </a:solidFill>
                          <a:effectLst/>
                          <a:latin typeface="+mj-lt"/>
                          <a:ea typeface="Times New Roman" panose="02020603050405020304" pitchFamily="18" charset="0"/>
                          <a:cs typeface="Calibri" panose="020F0502020204030204" pitchFamily="34" charset="0"/>
                        </a:rPr>
                        <a:t>greys</a:t>
                      </a:r>
                      <a:r>
                        <a:rPr lang="en-CA" sz="2000" b="1" dirty="0">
                          <a:solidFill>
                            <a:srgbClr val="000000"/>
                          </a:solidFill>
                          <a:effectLst/>
                          <a:latin typeface="+mj-lt"/>
                          <a:ea typeface="Times New Roman" panose="02020603050405020304" pitchFamily="18" charset="0"/>
                          <a:cs typeface="Calibri" panose="020F0502020204030204" pitchFamily="34" charset="0"/>
                        </a:rPr>
                        <a:t>	1024 Mar 29 06:31 text</a:t>
                      </a:r>
                      <a:endParaRPr lang="en-US" sz="2000" dirty="0">
                        <a:effectLst/>
                        <a:latin typeface="+mj-lt"/>
                        <a:ea typeface="Times New Roman" panose="02020603050405020304" pitchFamily="18" charset="0"/>
                        <a:cs typeface="Times New Roman" panose="02020603050405020304" pitchFamily="18" charset="0"/>
                      </a:endParaRPr>
                    </a:p>
                    <a:p>
                      <a:pPr marL="0" marR="0">
                        <a:lnSpc>
                          <a:spcPct val="150000"/>
                        </a:lnSpc>
                      </a:pPr>
                      <a:r>
                        <a:rPr lang="en-CA" sz="2000" b="1" dirty="0">
                          <a:solidFill>
                            <a:srgbClr val="000000"/>
                          </a:solidFill>
                          <a:effectLst/>
                          <a:latin typeface="+mj-lt"/>
                          <a:ea typeface="Times New Roman" panose="02020603050405020304" pitchFamily="18" charset="0"/>
                          <a:cs typeface="Calibri" panose="020F0502020204030204" pitchFamily="34" charset="0"/>
                        </a:rPr>
                        <a:t>     </a:t>
                      </a:r>
                      <a:r>
                        <a:rPr lang="en-CA" sz="2000" b="1" dirty="0" err="1">
                          <a:solidFill>
                            <a:srgbClr val="000000"/>
                          </a:solidFill>
                          <a:effectLst/>
                          <a:latin typeface="+mj-lt"/>
                          <a:ea typeface="Times New Roman" panose="02020603050405020304" pitchFamily="18" charset="0"/>
                          <a:cs typeface="Calibri" panose="020F0502020204030204" pitchFamily="34" charset="0"/>
                        </a:rPr>
                        <a:t>drwxr</a:t>
                      </a:r>
                      <a:r>
                        <a:rPr lang="en-CA" sz="2000" b="1" dirty="0">
                          <a:solidFill>
                            <a:srgbClr val="000000"/>
                          </a:solidFill>
                          <a:effectLst/>
                          <a:latin typeface="+mj-lt"/>
                          <a:ea typeface="Times New Roman" panose="02020603050405020304" pitchFamily="18" charset="0"/>
                          <a:cs typeface="Calibri" panose="020F0502020204030204" pitchFamily="34" charset="0"/>
                        </a:rPr>
                        <a:t>-</a:t>
                      </a:r>
                      <a:r>
                        <a:rPr lang="en-CA" sz="2000" b="1" dirty="0" err="1">
                          <a:solidFill>
                            <a:srgbClr val="000000"/>
                          </a:solidFill>
                          <a:effectLst/>
                          <a:latin typeface="+mj-lt"/>
                          <a:ea typeface="Times New Roman" panose="02020603050405020304" pitchFamily="18" charset="0"/>
                          <a:cs typeface="Calibri" panose="020F0502020204030204" pitchFamily="34" charset="0"/>
                        </a:rPr>
                        <a:t>xr</a:t>
                      </a:r>
                      <a:r>
                        <a:rPr lang="en-CA" sz="2000" b="1" dirty="0">
                          <a:solidFill>
                            <a:srgbClr val="000000"/>
                          </a:solidFill>
                          <a:effectLst/>
                          <a:latin typeface="+mj-lt"/>
                          <a:ea typeface="Times New Roman" panose="02020603050405020304" pitchFamily="18" charset="0"/>
                          <a:cs typeface="Calibri" panose="020F0502020204030204" pitchFamily="34" charset="0"/>
                        </a:rPr>
                        <a:t>-x 2 greys </a:t>
                      </a:r>
                      <a:r>
                        <a:rPr lang="en-CA" sz="2000" b="1" dirty="0" err="1">
                          <a:solidFill>
                            <a:srgbClr val="000000"/>
                          </a:solidFill>
                          <a:effectLst/>
                          <a:latin typeface="+mj-lt"/>
                          <a:ea typeface="Times New Roman" panose="02020603050405020304" pitchFamily="18" charset="0"/>
                          <a:cs typeface="Calibri" panose="020F0502020204030204" pitchFamily="34" charset="0"/>
                        </a:rPr>
                        <a:t>greys</a:t>
                      </a:r>
                      <a:r>
                        <a:rPr lang="en-CA" sz="2000" b="1" dirty="0">
                          <a:solidFill>
                            <a:srgbClr val="000000"/>
                          </a:solidFill>
                          <a:effectLst/>
                          <a:latin typeface="+mj-lt"/>
                          <a:ea typeface="Times New Roman" panose="02020603050405020304" pitchFamily="18" charset="0"/>
                          <a:cs typeface="Calibri" panose="020F0502020204030204" pitchFamily="34" charset="0"/>
                        </a:rPr>
                        <a:t>	4096 Aug 21 11:00 </a:t>
                      </a:r>
                      <a:r>
                        <a:rPr lang="en-CA" sz="2000" b="1" dirty="0" err="1">
                          <a:solidFill>
                            <a:srgbClr val="000000"/>
                          </a:solidFill>
                          <a:effectLst/>
                          <a:latin typeface="+mj-lt"/>
                          <a:ea typeface="Times New Roman" panose="02020603050405020304" pitchFamily="18" charset="0"/>
                          <a:cs typeface="Calibri" panose="020F0502020204030204" pitchFamily="34" charset="0"/>
                        </a:rPr>
                        <a:t>mydir</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73910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marL="0" indent="0">
              <a:buNone/>
            </a:pPr>
            <a:r>
              <a:rPr lang="en-IN" sz="2000" b="1" dirty="0">
                <a:solidFill>
                  <a:schemeClr val="tx1"/>
                </a:solidFill>
              </a:rPr>
              <a:t>	</a:t>
            </a:r>
            <a:r>
              <a:rPr lang="en-IN" sz="2000" b="1" dirty="0" smtClean="0">
                <a:solidFill>
                  <a:srgbClr val="7030A0"/>
                </a:solidFill>
              </a:rPr>
              <a:t>$ </a:t>
            </a:r>
            <a:r>
              <a:rPr lang="en-IN" sz="2000" b="1" dirty="0">
                <a:solidFill>
                  <a:srgbClr val="7030A0"/>
                </a:solidFill>
              </a:rPr>
              <a:t>diff file1.txt </a:t>
            </a:r>
            <a:r>
              <a:rPr lang="en-IN" sz="2000" b="1" dirty="0" smtClean="0">
                <a:solidFill>
                  <a:srgbClr val="7030A0"/>
                </a:solidFill>
              </a:rPr>
              <a:t>file2.txt</a:t>
            </a:r>
          </a:p>
          <a:p>
            <a:pPr marL="0" indent="0">
              <a:buNone/>
            </a:pPr>
            <a:r>
              <a:rPr lang="en-IN" sz="2000" dirty="0" smtClean="0">
                <a:solidFill>
                  <a:schemeClr val="tx1"/>
                </a:solidFill>
              </a:rPr>
              <a:t>	</a:t>
            </a:r>
            <a:r>
              <a:rPr lang="en-IN" sz="2000" dirty="0" smtClean="0">
                <a:solidFill>
                  <a:srgbClr val="7030A0"/>
                </a:solidFill>
              </a:rPr>
              <a:t>2,4c2,4</a:t>
            </a:r>
            <a:endParaRPr lang="en-US" sz="2000" dirty="0">
              <a:solidFill>
                <a:srgbClr val="7030A0"/>
              </a:solidFill>
            </a:endParaRPr>
          </a:p>
          <a:p>
            <a:pPr marL="0" indent="0">
              <a:buNone/>
            </a:pPr>
            <a:r>
              <a:rPr lang="en-IN" sz="2000" dirty="0" smtClean="0">
                <a:solidFill>
                  <a:srgbClr val="7030A0"/>
                </a:solidFill>
              </a:rPr>
              <a:t>	&lt; </a:t>
            </a:r>
            <a:r>
              <a:rPr lang="en-IN" sz="2000" dirty="0">
                <a:solidFill>
                  <a:srgbClr val="7030A0"/>
                </a:solidFill>
              </a:rPr>
              <a:t>I need to run the laundry.</a:t>
            </a:r>
            <a:endParaRPr lang="en-US" sz="2000" dirty="0">
              <a:solidFill>
                <a:srgbClr val="7030A0"/>
              </a:solidFill>
            </a:endParaRPr>
          </a:p>
          <a:p>
            <a:pPr marL="0" indent="0">
              <a:buNone/>
            </a:pPr>
            <a:r>
              <a:rPr lang="en-IN" sz="2000" dirty="0" smtClean="0">
                <a:solidFill>
                  <a:srgbClr val="7030A0"/>
                </a:solidFill>
              </a:rPr>
              <a:t>	&lt; </a:t>
            </a:r>
            <a:r>
              <a:rPr lang="en-IN" sz="2000" dirty="0">
                <a:solidFill>
                  <a:srgbClr val="7030A0"/>
                </a:solidFill>
              </a:rPr>
              <a:t>I need to wash the dog.</a:t>
            </a:r>
            <a:endParaRPr lang="en-US" sz="2000" dirty="0">
              <a:solidFill>
                <a:srgbClr val="7030A0"/>
              </a:solidFill>
            </a:endParaRPr>
          </a:p>
          <a:p>
            <a:pPr marL="0" indent="0">
              <a:buNone/>
            </a:pPr>
            <a:r>
              <a:rPr lang="en-IN" sz="2000" dirty="0" smtClean="0">
                <a:solidFill>
                  <a:srgbClr val="7030A0"/>
                </a:solidFill>
              </a:rPr>
              <a:t>	&lt; </a:t>
            </a:r>
            <a:r>
              <a:rPr lang="en-IN" sz="2000" dirty="0">
                <a:solidFill>
                  <a:srgbClr val="7030A0"/>
                </a:solidFill>
              </a:rPr>
              <a:t>I need to get the car detailed.</a:t>
            </a:r>
            <a:endParaRPr lang="en-US" sz="2000" dirty="0">
              <a:solidFill>
                <a:srgbClr val="7030A0"/>
              </a:solidFill>
            </a:endParaRPr>
          </a:p>
          <a:p>
            <a:pPr marL="0" indent="0">
              <a:buNone/>
            </a:pPr>
            <a:r>
              <a:rPr lang="en-IN" sz="2000" dirty="0" smtClean="0">
                <a:solidFill>
                  <a:srgbClr val="7030A0"/>
                </a:solidFill>
              </a:rPr>
              <a:t>	---</a:t>
            </a:r>
            <a:endParaRPr lang="en-US" sz="2000" dirty="0">
              <a:solidFill>
                <a:srgbClr val="7030A0"/>
              </a:solidFill>
            </a:endParaRPr>
          </a:p>
          <a:p>
            <a:pPr marL="457200" lvl="1" indent="0">
              <a:buNone/>
            </a:pPr>
            <a:r>
              <a:rPr lang="en-IN" sz="2000" dirty="0" smtClean="0">
                <a:solidFill>
                  <a:srgbClr val="7030A0"/>
                </a:solidFill>
              </a:rPr>
              <a:t>&gt;I </a:t>
            </a:r>
            <a:r>
              <a:rPr lang="en-IN" sz="2000" dirty="0">
                <a:solidFill>
                  <a:srgbClr val="7030A0"/>
                </a:solidFill>
              </a:rPr>
              <a:t>need to do the laundry.</a:t>
            </a:r>
            <a:endParaRPr lang="en-US" sz="2000" dirty="0">
              <a:solidFill>
                <a:srgbClr val="7030A0"/>
              </a:solidFill>
            </a:endParaRPr>
          </a:p>
          <a:p>
            <a:pPr marL="457200" lvl="1" indent="0">
              <a:buNone/>
            </a:pPr>
            <a:r>
              <a:rPr lang="en-IN" sz="2000" dirty="0" smtClean="0">
                <a:solidFill>
                  <a:srgbClr val="7030A0"/>
                </a:solidFill>
              </a:rPr>
              <a:t>&gt;I </a:t>
            </a:r>
            <a:r>
              <a:rPr lang="en-IN" sz="2000" dirty="0">
                <a:solidFill>
                  <a:srgbClr val="7030A0"/>
                </a:solidFill>
              </a:rPr>
              <a:t>need to wash the car.</a:t>
            </a:r>
            <a:endParaRPr lang="en-US" sz="2000" dirty="0">
              <a:solidFill>
                <a:srgbClr val="7030A0"/>
              </a:solidFill>
            </a:endParaRPr>
          </a:p>
          <a:p>
            <a:pPr marL="457200" lvl="1" indent="0">
              <a:buNone/>
            </a:pPr>
            <a:r>
              <a:rPr lang="en-IN" sz="2000" dirty="0" smtClean="0">
                <a:solidFill>
                  <a:srgbClr val="7030A0"/>
                </a:solidFill>
              </a:rPr>
              <a:t>&gt;I </a:t>
            </a:r>
            <a:r>
              <a:rPr lang="en-IN" sz="2000" dirty="0">
                <a:solidFill>
                  <a:srgbClr val="7030A0"/>
                </a:solidFill>
              </a:rPr>
              <a:t>need to get the dog detailed</a:t>
            </a:r>
            <a:r>
              <a:rPr lang="en-IN" sz="2000" dirty="0" smtClean="0">
                <a:solidFill>
                  <a:srgbClr val="7030A0"/>
                </a:solidFill>
              </a:rPr>
              <a:t>.</a:t>
            </a:r>
          </a:p>
          <a:p>
            <a:pPr marL="457200" lvl="1" indent="0">
              <a:buNone/>
            </a:pPr>
            <a:endParaRPr lang="en-IN" sz="2000" dirty="0" smtClean="0">
              <a:solidFill>
                <a:srgbClr val="7030A0"/>
              </a:solidFill>
            </a:endParaRPr>
          </a:p>
          <a:p>
            <a:pPr lvl="0"/>
            <a:r>
              <a:rPr lang="en-IN" sz="2000" dirty="0">
                <a:solidFill>
                  <a:schemeClr val="tx1"/>
                </a:solidFill>
              </a:rPr>
              <a:t>The first line of the diff output will contain:</a:t>
            </a:r>
            <a:endParaRPr lang="en-US" sz="2000" dirty="0">
              <a:solidFill>
                <a:schemeClr val="tx1"/>
              </a:solidFill>
            </a:endParaRPr>
          </a:p>
          <a:p>
            <a:pPr lvl="1"/>
            <a:r>
              <a:rPr lang="en-IN" dirty="0" smtClean="0">
                <a:solidFill>
                  <a:schemeClr val="tx1"/>
                </a:solidFill>
              </a:rPr>
              <a:t>	</a:t>
            </a:r>
            <a:r>
              <a:rPr lang="en-IN" sz="2000" dirty="0" smtClean="0">
                <a:solidFill>
                  <a:schemeClr val="tx1"/>
                </a:solidFill>
              </a:rPr>
              <a:t>Line </a:t>
            </a:r>
            <a:r>
              <a:rPr lang="en-IN" sz="2000" dirty="0">
                <a:solidFill>
                  <a:schemeClr val="tx1"/>
                </a:solidFill>
              </a:rPr>
              <a:t>numbers corresponding to the first file,</a:t>
            </a:r>
            <a:endParaRPr lang="en-US" sz="2000" dirty="0">
              <a:solidFill>
                <a:schemeClr val="tx1"/>
              </a:solidFill>
            </a:endParaRPr>
          </a:p>
          <a:p>
            <a:pPr lvl="1"/>
            <a:r>
              <a:rPr lang="en-IN" sz="2000" dirty="0" smtClean="0">
                <a:solidFill>
                  <a:schemeClr val="tx1"/>
                </a:solidFill>
              </a:rPr>
              <a:t>	Letter </a:t>
            </a:r>
            <a:r>
              <a:rPr lang="en-IN" sz="2000" dirty="0">
                <a:solidFill>
                  <a:schemeClr val="tx1"/>
                </a:solidFill>
              </a:rPr>
              <a:t>(</a:t>
            </a:r>
            <a:r>
              <a:rPr lang="en-IN" sz="2000" dirty="0">
                <a:solidFill>
                  <a:srgbClr val="FF0000"/>
                </a:solidFill>
              </a:rPr>
              <a:t>a</a:t>
            </a:r>
            <a:r>
              <a:rPr lang="en-IN" sz="2000" dirty="0">
                <a:solidFill>
                  <a:schemeClr val="tx1"/>
                </a:solidFill>
              </a:rPr>
              <a:t> for add,</a:t>
            </a:r>
            <a:r>
              <a:rPr lang="en-IN" sz="2000" dirty="0">
                <a:solidFill>
                  <a:srgbClr val="FF0000"/>
                </a:solidFill>
              </a:rPr>
              <a:t> c </a:t>
            </a:r>
            <a:r>
              <a:rPr lang="en-IN" sz="2000" dirty="0">
                <a:solidFill>
                  <a:schemeClr val="tx1"/>
                </a:solidFill>
              </a:rPr>
              <a:t>for change, or </a:t>
            </a:r>
            <a:r>
              <a:rPr lang="en-IN" sz="2000" dirty="0">
                <a:solidFill>
                  <a:srgbClr val="FF0000"/>
                </a:solidFill>
              </a:rPr>
              <a:t>d</a:t>
            </a:r>
            <a:r>
              <a:rPr lang="en-IN" sz="2000" dirty="0">
                <a:solidFill>
                  <a:schemeClr val="tx1"/>
                </a:solidFill>
              </a:rPr>
              <a:t> for delete), and</a:t>
            </a:r>
            <a:endParaRPr lang="en-US" sz="2000" dirty="0">
              <a:solidFill>
                <a:schemeClr val="tx1"/>
              </a:solidFill>
            </a:endParaRPr>
          </a:p>
          <a:p>
            <a:pPr lvl="1"/>
            <a:r>
              <a:rPr lang="en-IN" sz="2000" dirty="0" smtClean="0">
                <a:solidFill>
                  <a:schemeClr val="tx1"/>
                </a:solidFill>
              </a:rPr>
              <a:t>	Line </a:t>
            </a:r>
            <a:r>
              <a:rPr lang="en-IN" sz="2000" dirty="0">
                <a:solidFill>
                  <a:schemeClr val="tx1"/>
                </a:solidFill>
              </a:rPr>
              <a:t>numbers corresponding to the second file.</a:t>
            </a:r>
            <a:endParaRPr lang="en-US" sz="2000" dirty="0">
              <a:solidFill>
                <a:schemeClr val="tx1"/>
              </a:solidFill>
            </a:endParaRPr>
          </a:p>
          <a:p>
            <a:pPr lvl="2"/>
            <a:endParaRPr lang="en-US" sz="2400" dirty="0">
              <a:solidFill>
                <a:srgbClr val="7030A0"/>
              </a:solidFill>
            </a:endParaRPr>
          </a:p>
        </p:txBody>
      </p:sp>
    </p:spTree>
    <p:extLst>
      <p:ext uri="{BB962C8B-B14F-4D97-AF65-F5344CB8AC3E}">
        <p14:creationId xmlns:p14="http://schemas.microsoft.com/office/powerpoint/2010/main" val="23365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marL="0" indent="0">
              <a:lnSpc>
                <a:spcPct val="150000"/>
              </a:lnSpc>
              <a:buNone/>
            </a:pPr>
            <a:r>
              <a:rPr lang="en-IN" sz="2000" b="1" dirty="0">
                <a:solidFill>
                  <a:schemeClr val="tx1"/>
                </a:solidFill>
              </a:rPr>
              <a:t>	</a:t>
            </a:r>
            <a:endParaRPr lang="en-IN" sz="2000" dirty="0" smtClean="0">
              <a:solidFill>
                <a:schemeClr val="tx1"/>
              </a:solidFill>
            </a:endParaRPr>
          </a:p>
          <a:p>
            <a:pPr lvl="0">
              <a:lnSpc>
                <a:spcPct val="150000"/>
              </a:lnSpc>
            </a:pPr>
            <a:r>
              <a:rPr lang="en-IN" sz="2000" dirty="0" smtClean="0">
                <a:solidFill>
                  <a:schemeClr val="tx1"/>
                </a:solidFill>
              </a:rPr>
              <a:t>In our output above, </a:t>
            </a:r>
            <a:r>
              <a:rPr lang="en-IN" sz="2000" dirty="0" smtClean="0">
                <a:solidFill>
                  <a:srgbClr val="FF0000"/>
                </a:solidFill>
              </a:rPr>
              <a:t>"2,4c2,4" means: </a:t>
            </a:r>
            <a:r>
              <a:rPr lang="en-IN" sz="2000" dirty="0" smtClean="0">
                <a:solidFill>
                  <a:schemeClr val="tx1"/>
                </a:solidFill>
              </a:rPr>
              <a:t>"Lines 2 through 4 in the first file need to be changed in order to match lines 2 through 4 in the second file." It then tells us what those lines are in each file:</a:t>
            </a:r>
            <a:endParaRPr lang="en-US" sz="2000" dirty="0" smtClean="0">
              <a:solidFill>
                <a:schemeClr val="tx1"/>
              </a:solidFill>
            </a:endParaRPr>
          </a:p>
          <a:p>
            <a:pPr lvl="0">
              <a:lnSpc>
                <a:spcPct val="150000"/>
              </a:lnSpc>
            </a:pPr>
            <a:r>
              <a:rPr lang="en-IN" sz="2000" dirty="0" smtClean="0">
                <a:solidFill>
                  <a:schemeClr val="tx1"/>
                </a:solidFill>
              </a:rPr>
              <a:t>Lines </a:t>
            </a:r>
            <a:r>
              <a:rPr lang="en-IN" sz="2000" dirty="0">
                <a:solidFill>
                  <a:schemeClr val="tx1"/>
                </a:solidFill>
              </a:rPr>
              <a:t>preceded by a </a:t>
            </a:r>
            <a:r>
              <a:rPr lang="en-IN" sz="2000" dirty="0">
                <a:solidFill>
                  <a:srgbClr val="FF0000"/>
                </a:solidFill>
              </a:rPr>
              <a:t>&lt;</a:t>
            </a:r>
            <a:r>
              <a:rPr lang="en-IN" sz="2000" dirty="0">
                <a:solidFill>
                  <a:schemeClr val="tx1"/>
                </a:solidFill>
              </a:rPr>
              <a:t> are lines from the first file; lines preceded by &gt; are lines from the second file.</a:t>
            </a:r>
            <a:endParaRPr lang="en-US" sz="2000" dirty="0">
              <a:solidFill>
                <a:schemeClr val="tx1"/>
              </a:solidFill>
            </a:endParaRPr>
          </a:p>
          <a:p>
            <a:pPr lvl="0">
              <a:lnSpc>
                <a:spcPct val="150000"/>
              </a:lnSpc>
            </a:pPr>
            <a:r>
              <a:rPr lang="en-IN" sz="2000" dirty="0">
                <a:solidFill>
                  <a:schemeClr val="tx1"/>
                </a:solidFill>
              </a:rPr>
              <a:t>The three dashes</a:t>
            </a:r>
            <a:r>
              <a:rPr lang="en-IN" sz="2000" dirty="0">
                <a:solidFill>
                  <a:srgbClr val="FF0000"/>
                </a:solidFill>
              </a:rPr>
              <a:t> ("---") </a:t>
            </a:r>
            <a:r>
              <a:rPr lang="en-IN" sz="2000" dirty="0">
                <a:solidFill>
                  <a:schemeClr val="tx1"/>
                </a:solidFill>
              </a:rPr>
              <a:t>merely separate the lines of file 1 and file 2.</a:t>
            </a:r>
            <a:endParaRPr lang="en-US" sz="2000" dirty="0">
              <a:solidFill>
                <a:schemeClr val="tx1"/>
              </a:solidFill>
            </a:endParaRPr>
          </a:p>
          <a:p>
            <a:pPr lvl="2">
              <a:lnSpc>
                <a:spcPct val="150000"/>
              </a:lnSpc>
            </a:pPr>
            <a:endParaRPr lang="en-US" sz="2400" dirty="0">
              <a:solidFill>
                <a:schemeClr val="tx1"/>
              </a:solidFill>
            </a:endParaRPr>
          </a:p>
        </p:txBody>
      </p:sp>
    </p:spTree>
    <p:extLst>
      <p:ext uri="{BB962C8B-B14F-4D97-AF65-F5344CB8AC3E}">
        <p14:creationId xmlns:p14="http://schemas.microsoft.com/office/powerpoint/2010/main" val="243325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marL="0" indent="0">
              <a:lnSpc>
                <a:spcPct val="150000"/>
              </a:lnSpc>
              <a:buNone/>
            </a:pPr>
            <a:r>
              <a:rPr lang="en-IN" b="1" u="sng" dirty="0" smtClean="0">
                <a:solidFill>
                  <a:srgbClr val="FF0000"/>
                </a:solidFill>
              </a:rPr>
              <a:t>Example </a:t>
            </a:r>
            <a:r>
              <a:rPr lang="en-IN" b="1" u="sng" dirty="0">
                <a:solidFill>
                  <a:srgbClr val="FF0000"/>
                </a:solidFill>
              </a:rPr>
              <a:t>2</a:t>
            </a:r>
            <a:r>
              <a:rPr lang="en-IN" b="1" u="sng" dirty="0" smtClean="0">
                <a:solidFill>
                  <a:srgbClr val="FF0000"/>
                </a:solidFill>
              </a:rPr>
              <a:t>: </a:t>
            </a:r>
            <a:endParaRPr lang="en-US" dirty="0">
              <a:solidFill>
                <a:srgbClr val="FF0000"/>
              </a:solidFill>
            </a:endParaRPr>
          </a:p>
          <a:p>
            <a:pPr marL="0" indent="0">
              <a:buNone/>
            </a:pPr>
            <a:r>
              <a:rPr lang="en-IN" sz="2000" b="1" dirty="0">
                <a:solidFill>
                  <a:schemeClr val="tx1"/>
                </a:solidFill>
              </a:rPr>
              <a:t>file1.txt:</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go to the store.</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buy some apples.</a:t>
            </a:r>
            <a:endParaRPr lang="en-US" sz="2000" dirty="0">
              <a:solidFill>
                <a:schemeClr val="tx1"/>
              </a:solidFill>
            </a:endParaRPr>
          </a:p>
          <a:p>
            <a:pPr marL="0" indent="0">
              <a:buNone/>
            </a:pPr>
            <a:r>
              <a:rPr lang="en-IN" sz="2000" dirty="0" smtClean="0">
                <a:solidFill>
                  <a:schemeClr val="tx1"/>
                </a:solidFill>
              </a:rPr>
              <a:t>	When </a:t>
            </a:r>
            <a:r>
              <a:rPr lang="en-IN" sz="2000" dirty="0">
                <a:solidFill>
                  <a:schemeClr val="tx1"/>
                </a:solidFill>
              </a:rPr>
              <a:t>I get home, I'll wash the dog.</a:t>
            </a:r>
            <a:endParaRPr lang="en-US" sz="2000" dirty="0">
              <a:solidFill>
                <a:schemeClr val="tx1"/>
              </a:solidFill>
            </a:endParaRPr>
          </a:p>
          <a:p>
            <a:pPr marL="0" indent="0">
              <a:buNone/>
            </a:pPr>
            <a:r>
              <a:rPr lang="en-IN" sz="2000" b="1" dirty="0">
                <a:solidFill>
                  <a:schemeClr val="tx1"/>
                </a:solidFill>
              </a:rPr>
              <a:t>file2.txt:</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go to the store.</a:t>
            </a:r>
            <a:endParaRPr lang="en-US" sz="2000" dirty="0">
              <a:solidFill>
                <a:schemeClr val="tx1"/>
              </a:solidFill>
            </a:endParaRPr>
          </a:p>
          <a:p>
            <a:pPr marL="0" indent="0">
              <a:buNone/>
            </a:pPr>
            <a:r>
              <a:rPr lang="en-IN" sz="2000" dirty="0" smtClean="0">
                <a:solidFill>
                  <a:schemeClr val="tx1"/>
                </a:solidFill>
              </a:rPr>
              <a:t>	I </a:t>
            </a:r>
            <a:r>
              <a:rPr lang="en-IN" sz="2000" dirty="0">
                <a:solidFill>
                  <a:schemeClr val="tx1"/>
                </a:solidFill>
              </a:rPr>
              <a:t>need to buy some apples.</a:t>
            </a:r>
            <a:endParaRPr lang="en-US" sz="2000" dirty="0">
              <a:solidFill>
                <a:schemeClr val="tx1"/>
              </a:solidFill>
            </a:endParaRPr>
          </a:p>
          <a:p>
            <a:pPr marL="0" indent="0">
              <a:buNone/>
            </a:pPr>
            <a:r>
              <a:rPr lang="en-IN" sz="2000" dirty="0" smtClean="0">
                <a:solidFill>
                  <a:schemeClr val="tx1"/>
                </a:solidFill>
              </a:rPr>
              <a:t>	Oh </a:t>
            </a:r>
            <a:r>
              <a:rPr lang="en-IN" sz="2000" dirty="0">
                <a:solidFill>
                  <a:schemeClr val="tx1"/>
                </a:solidFill>
              </a:rPr>
              <a:t>yeah, I also need to buy grated cheese.</a:t>
            </a:r>
            <a:endParaRPr lang="en-US" sz="2000" dirty="0">
              <a:solidFill>
                <a:schemeClr val="tx1"/>
              </a:solidFill>
            </a:endParaRPr>
          </a:p>
          <a:p>
            <a:pPr marL="0" indent="0">
              <a:buNone/>
            </a:pPr>
            <a:r>
              <a:rPr lang="en-IN" sz="2000" dirty="0" smtClean="0">
                <a:solidFill>
                  <a:schemeClr val="tx1"/>
                </a:solidFill>
              </a:rPr>
              <a:t>	When </a:t>
            </a:r>
            <a:r>
              <a:rPr lang="en-IN" sz="2000" dirty="0">
                <a:solidFill>
                  <a:schemeClr val="tx1"/>
                </a:solidFill>
              </a:rPr>
              <a:t>I get home, I'll wash the dog.</a:t>
            </a:r>
            <a:endParaRPr lang="en-US" sz="2000" dirty="0">
              <a:solidFill>
                <a:schemeClr val="tx1"/>
              </a:solidFill>
            </a:endParaRPr>
          </a:p>
          <a:p>
            <a:r>
              <a:rPr lang="en-IN" sz="2000" b="1"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1846583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672353"/>
            <a:ext cx="9582771" cy="5768788"/>
          </a:xfrm>
        </p:spPr>
        <p:txBody>
          <a:bodyPr>
            <a:noAutofit/>
          </a:bodyPr>
          <a:lstStyle/>
          <a:p>
            <a:pPr marL="0" indent="0">
              <a:buNone/>
            </a:pPr>
            <a:r>
              <a:rPr lang="en-IN" sz="2000" b="1" dirty="0" smtClean="0">
                <a:solidFill>
                  <a:schemeClr val="tx1"/>
                </a:solidFill>
              </a:rPr>
              <a:t>	</a:t>
            </a:r>
            <a:r>
              <a:rPr lang="en-IN" sz="2000" b="1" dirty="0" smtClean="0">
                <a:solidFill>
                  <a:srgbClr val="7030A0"/>
                </a:solidFill>
              </a:rPr>
              <a:t> </a:t>
            </a:r>
            <a:r>
              <a:rPr lang="en-IN" sz="2000" b="1" dirty="0">
                <a:solidFill>
                  <a:srgbClr val="7030A0"/>
                </a:solidFill>
              </a:rPr>
              <a:t>$ diff file1.txt file2.txt</a:t>
            </a:r>
            <a:endParaRPr lang="en-US" sz="2000" dirty="0">
              <a:solidFill>
                <a:srgbClr val="7030A0"/>
              </a:solidFill>
            </a:endParaRPr>
          </a:p>
          <a:p>
            <a:pPr marL="0" indent="0">
              <a:buNone/>
            </a:pPr>
            <a:r>
              <a:rPr lang="en-IN" sz="2000" dirty="0" smtClean="0">
                <a:solidFill>
                  <a:schemeClr val="tx1"/>
                </a:solidFill>
              </a:rPr>
              <a:t>	</a:t>
            </a:r>
            <a:r>
              <a:rPr lang="en-IN" sz="2000" dirty="0" smtClean="0">
                <a:solidFill>
                  <a:srgbClr val="7030A0"/>
                </a:solidFill>
              </a:rPr>
              <a:t>2a3</a:t>
            </a:r>
            <a:endParaRPr lang="en-US" sz="2000" dirty="0">
              <a:solidFill>
                <a:srgbClr val="7030A0"/>
              </a:solidFill>
            </a:endParaRPr>
          </a:p>
          <a:p>
            <a:pPr lvl="1"/>
            <a:r>
              <a:rPr lang="en-IN" sz="2000" dirty="0">
                <a:solidFill>
                  <a:srgbClr val="7030A0"/>
                </a:solidFill>
              </a:rPr>
              <a:t>Oh yeah, I also need to buy grated cheese.</a:t>
            </a:r>
            <a:endParaRPr lang="en-US" sz="2000" dirty="0">
              <a:solidFill>
                <a:srgbClr val="7030A0"/>
              </a:solidFill>
            </a:endParaRPr>
          </a:p>
          <a:p>
            <a:pPr lvl="0">
              <a:lnSpc>
                <a:spcPct val="150000"/>
              </a:lnSpc>
            </a:pPr>
            <a:r>
              <a:rPr lang="en-IN" sz="2000" dirty="0">
                <a:solidFill>
                  <a:schemeClr val="tx1"/>
                </a:solidFill>
              </a:rPr>
              <a:t>Here, the output is telling us "After line 2 in the first file, a line needs to be added: line 3 from the second file." It then shows us what that line is.</a:t>
            </a:r>
            <a:endParaRPr lang="en-US" sz="2000" dirty="0">
              <a:solidFill>
                <a:schemeClr val="tx1"/>
              </a:solidFill>
            </a:endParaRPr>
          </a:p>
        </p:txBody>
      </p:sp>
    </p:spTree>
    <p:extLst>
      <p:ext uri="{BB962C8B-B14F-4D97-AF65-F5344CB8AC3E}">
        <p14:creationId xmlns:p14="http://schemas.microsoft.com/office/powerpoint/2010/main" val="29879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559809"/>
            <a:ext cx="10462210" cy="5768788"/>
          </a:xfrm>
        </p:spPr>
        <p:txBody>
          <a:bodyPr>
            <a:noAutofit/>
          </a:bodyPr>
          <a:lstStyle/>
          <a:p>
            <a:pPr marL="0" indent="0">
              <a:lnSpc>
                <a:spcPct val="150000"/>
              </a:lnSpc>
              <a:buNone/>
            </a:pPr>
            <a:r>
              <a:rPr lang="en-IN" sz="2000" b="1" u="sng" dirty="0" smtClean="0">
                <a:solidFill>
                  <a:srgbClr val="FF0000"/>
                </a:solidFill>
              </a:rPr>
              <a:t>Example </a:t>
            </a:r>
            <a:r>
              <a:rPr lang="en-IN" sz="2000" b="1" u="sng" dirty="0">
                <a:solidFill>
                  <a:srgbClr val="FF0000"/>
                </a:solidFill>
              </a:rPr>
              <a:t>3:</a:t>
            </a:r>
            <a:r>
              <a:rPr lang="en-IN" sz="2000" b="1" u="sng" dirty="0"/>
              <a:t> </a:t>
            </a:r>
            <a:r>
              <a:rPr lang="en-IN" sz="2000" dirty="0">
                <a:solidFill>
                  <a:schemeClr val="tx1"/>
                </a:solidFill>
              </a:rPr>
              <a:t>Now let's see what it looks like when diff tells us we need to delete a line.</a:t>
            </a:r>
            <a:endParaRPr lang="en-US" sz="2000" dirty="0">
              <a:solidFill>
                <a:schemeClr val="tx1"/>
              </a:solidFill>
            </a:endParaRPr>
          </a:p>
          <a:p>
            <a:pPr marL="0" indent="0">
              <a:lnSpc>
                <a:spcPct val="150000"/>
              </a:lnSpc>
              <a:buNone/>
            </a:pPr>
            <a:r>
              <a:rPr lang="en-IN" sz="2000" b="1" dirty="0">
                <a:solidFill>
                  <a:srgbClr val="FF0000"/>
                </a:solidFill>
              </a:rPr>
              <a:t>file1:</a:t>
            </a:r>
            <a:endParaRPr lang="en-US" sz="2000" dirty="0">
              <a:solidFill>
                <a:srgbClr val="FF0000"/>
              </a:solidFill>
            </a:endParaRPr>
          </a:p>
          <a:p>
            <a:pPr marL="0" indent="0">
              <a:lnSpc>
                <a:spcPct val="150000"/>
              </a:lnSpc>
              <a:buNone/>
            </a:pPr>
            <a:r>
              <a:rPr lang="en-IN" sz="2000" dirty="0" smtClean="0">
                <a:solidFill>
                  <a:schemeClr val="tx1"/>
                </a:solidFill>
              </a:rPr>
              <a:t>	I </a:t>
            </a:r>
            <a:r>
              <a:rPr lang="en-IN" sz="2000" dirty="0">
                <a:solidFill>
                  <a:schemeClr val="tx1"/>
                </a:solidFill>
              </a:rPr>
              <a:t>need to go to the store.</a:t>
            </a:r>
            <a:endParaRPr lang="en-US" sz="2000" dirty="0">
              <a:solidFill>
                <a:schemeClr val="tx1"/>
              </a:solidFill>
            </a:endParaRPr>
          </a:p>
          <a:p>
            <a:pPr marL="0" indent="0">
              <a:lnSpc>
                <a:spcPct val="150000"/>
              </a:lnSpc>
              <a:buNone/>
            </a:pPr>
            <a:r>
              <a:rPr lang="en-IN" sz="2000" dirty="0" smtClean="0">
                <a:solidFill>
                  <a:schemeClr val="tx1"/>
                </a:solidFill>
              </a:rPr>
              <a:t>	I </a:t>
            </a:r>
            <a:r>
              <a:rPr lang="en-IN" sz="2000" dirty="0">
                <a:solidFill>
                  <a:schemeClr val="tx1"/>
                </a:solidFill>
              </a:rPr>
              <a:t>need to buy some apples.</a:t>
            </a:r>
            <a:endParaRPr lang="en-US" sz="2000" dirty="0">
              <a:solidFill>
                <a:schemeClr val="tx1"/>
              </a:solidFill>
            </a:endParaRPr>
          </a:p>
          <a:p>
            <a:pPr marL="0" indent="0">
              <a:lnSpc>
                <a:spcPct val="150000"/>
              </a:lnSpc>
              <a:buNone/>
            </a:pPr>
            <a:r>
              <a:rPr lang="en-IN" sz="2000" dirty="0" smtClean="0">
                <a:solidFill>
                  <a:schemeClr val="tx1"/>
                </a:solidFill>
              </a:rPr>
              <a:t>	When </a:t>
            </a:r>
            <a:r>
              <a:rPr lang="en-IN" sz="2000" dirty="0">
                <a:solidFill>
                  <a:schemeClr val="tx1"/>
                </a:solidFill>
              </a:rPr>
              <a:t>I get home, I'll wash the dog.</a:t>
            </a:r>
            <a:endParaRPr lang="en-US" sz="2000" dirty="0">
              <a:solidFill>
                <a:schemeClr val="tx1"/>
              </a:solidFill>
            </a:endParaRPr>
          </a:p>
          <a:p>
            <a:pPr marL="0" indent="0">
              <a:lnSpc>
                <a:spcPct val="150000"/>
              </a:lnSpc>
              <a:buNone/>
            </a:pPr>
            <a:r>
              <a:rPr lang="en-IN" sz="2000" dirty="0" smtClean="0">
                <a:solidFill>
                  <a:schemeClr val="tx1"/>
                </a:solidFill>
              </a:rPr>
              <a:t>	I </a:t>
            </a:r>
            <a:r>
              <a:rPr lang="en-IN" sz="2000" dirty="0">
                <a:solidFill>
                  <a:schemeClr val="tx1"/>
                </a:solidFill>
              </a:rPr>
              <a:t>promise.</a:t>
            </a:r>
            <a:endParaRPr lang="en-US" sz="2000" dirty="0">
              <a:solidFill>
                <a:schemeClr val="tx1"/>
              </a:solidFill>
            </a:endParaRPr>
          </a:p>
          <a:p>
            <a:pPr marL="0" indent="0">
              <a:lnSpc>
                <a:spcPct val="150000"/>
              </a:lnSpc>
              <a:buNone/>
            </a:pPr>
            <a:r>
              <a:rPr lang="en-IN" sz="2000" b="1" dirty="0">
                <a:solidFill>
                  <a:srgbClr val="FF0000"/>
                </a:solidFill>
              </a:rPr>
              <a:t>file2:</a:t>
            </a:r>
            <a:endParaRPr lang="en-US" sz="2000" dirty="0">
              <a:solidFill>
                <a:srgbClr val="FF0000"/>
              </a:solidFill>
            </a:endParaRPr>
          </a:p>
          <a:p>
            <a:pPr marL="0" indent="0">
              <a:lnSpc>
                <a:spcPct val="150000"/>
              </a:lnSpc>
              <a:buNone/>
            </a:pPr>
            <a:r>
              <a:rPr lang="en-IN" sz="2000" dirty="0" smtClean="0">
                <a:solidFill>
                  <a:schemeClr val="tx1"/>
                </a:solidFill>
              </a:rPr>
              <a:t>	I </a:t>
            </a:r>
            <a:r>
              <a:rPr lang="en-IN" sz="2000" dirty="0">
                <a:solidFill>
                  <a:schemeClr val="tx1"/>
                </a:solidFill>
              </a:rPr>
              <a:t>need to go to the store.</a:t>
            </a:r>
            <a:endParaRPr lang="en-US" sz="2000" dirty="0">
              <a:solidFill>
                <a:schemeClr val="tx1"/>
              </a:solidFill>
            </a:endParaRPr>
          </a:p>
          <a:p>
            <a:pPr marL="0" indent="0">
              <a:lnSpc>
                <a:spcPct val="150000"/>
              </a:lnSpc>
              <a:buNone/>
            </a:pPr>
            <a:r>
              <a:rPr lang="en-IN" sz="2000" dirty="0" smtClean="0">
                <a:solidFill>
                  <a:schemeClr val="tx1"/>
                </a:solidFill>
              </a:rPr>
              <a:t>	I </a:t>
            </a:r>
            <a:r>
              <a:rPr lang="en-IN" sz="2000" dirty="0">
                <a:solidFill>
                  <a:schemeClr val="tx1"/>
                </a:solidFill>
              </a:rPr>
              <a:t>need to buy some apples.</a:t>
            </a:r>
            <a:endParaRPr lang="en-US" sz="2000" dirty="0">
              <a:solidFill>
                <a:schemeClr val="tx1"/>
              </a:solidFill>
            </a:endParaRPr>
          </a:p>
          <a:p>
            <a:pPr marL="0" indent="0">
              <a:lnSpc>
                <a:spcPct val="150000"/>
              </a:lnSpc>
              <a:buNone/>
            </a:pPr>
            <a:r>
              <a:rPr lang="en-IN" sz="2000" dirty="0" smtClean="0">
                <a:solidFill>
                  <a:schemeClr val="tx1"/>
                </a:solidFill>
              </a:rPr>
              <a:t>	When </a:t>
            </a:r>
            <a:r>
              <a:rPr lang="en-IN" sz="2000" dirty="0">
                <a:solidFill>
                  <a:schemeClr val="tx1"/>
                </a:solidFill>
              </a:rPr>
              <a:t>I get home, I'll wash the dog.</a:t>
            </a:r>
            <a:endParaRPr lang="en-US" sz="2000" dirty="0">
              <a:solidFill>
                <a:schemeClr val="tx1"/>
              </a:solidFill>
            </a:endParaRPr>
          </a:p>
          <a:p>
            <a:pPr marL="0" indent="0">
              <a:buNone/>
            </a:pPr>
            <a:endParaRPr lang="en-US" sz="2000" dirty="0">
              <a:solidFill>
                <a:schemeClr val="tx1"/>
              </a:solidFill>
            </a:endParaRPr>
          </a:p>
        </p:txBody>
      </p:sp>
    </p:spTree>
    <p:extLst>
      <p:ext uri="{BB962C8B-B14F-4D97-AF65-F5344CB8AC3E}">
        <p14:creationId xmlns:p14="http://schemas.microsoft.com/office/powerpoint/2010/main" val="1421500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327710" y="559809"/>
            <a:ext cx="10462210" cy="5768788"/>
          </a:xfrm>
        </p:spPr>
        <p:txBody>
          <a:bodyPr>
            <a:noAutofit/>
          </a:bodyPr>
          <a:lstStyle/>
          <a:p>
            <a:pPr marL="0" indent="0">
              <a:lnSpc>
                <a:spcPct val="150000"/>
              </a:lnSpc>
              <a:buNone/>
            </a:pPr>
            <a:r>
              <a:rPr lang="en-IN" sz="2000" b="1" dirty="0"/>
              <a:t>	</a:t>
            </a:r>
            <a:r>
              <a:rPr lang="en-IN" sz="2000" b="1" dirty="0" smtClean="0">
                <a:solidFill>
                  <a:srgbClr val="7030A0"/>
                </a:solidFill>
              </a:rPr>
              <a:t>$ </a:t>
            </a:r>
            <a:r>
              <a:rPr lang="en-IN" sz="2000" b="1" dirty="0">
                <a:solidFill>
                  <a:srgbClr val="7030A0"/>
                </a:solidFill>
              </a:rPr>
              <a:t>diff file1.txt file2.txt	</a:t>
            </a:r>
            <a:endParaRPr lang="en-US" sz="2000" dirty="0">
              <a:solidFill>
                <a:srgbClr val="7030A0"/>
              </a:solidFill>
            </a:endParaRPr>
          </a:p>
          <a:p>
            <a:pPr marL="0" indent="0">
              <a:lnSpc>
                <a:spcPct val="150000"/>
              </a:lnSpc>
              <a:buNone/>
            </a:pPr>
            <a:r>
              <a:rPr lang="en-IN" sz="2000" dirty="0" smtClean="0">
                <a:solidFill>
                  <a:srgbClr val="7030A0"/>
                </a:solidFill>
              </a:rPr>
              <a:t>	4d3</a:t>
            </a:r>
            <a:endParaRPr lang="en-US" sz="2000" dirty="0">
              <a:solidFill>
                <a:srgbClr val="7030A0"/>
              </a:solidFill>
            </a:endParaRPr>
          </a:p>
          <a:p>
            <a:pPr marL="0" indent="0">
              <a:lnSpc>
                <a:spcPct val="150000"/>
              </a:lnSpc>
              <a:buNone/>
            </a:pPr>
            <a:r>
              <a:rPr lang="en-IN" sz="2000" dirty="0" smtClean="0">
                <a:solidFill>
                  <a:srgbClr val="7030A0"/>
                </a:solidFill>
              </a:rPr>
              <a:t>	&lt; </a:t>
            </a:r>
            <a:r>
              <a:rPr lang="en-IN" sz="2000" dirty="0">
                <a:solidFill>
                  <a:srgbClr val="7030A0"/>
                </a:solidFill>
              </a:rPr>
              <a:t>I promise.</a:t>
            </a:r>
            <a:endParaRPr lang="en-US" sz="2000" dirty="0">
              <a:solidFill>
                <a:srgbClr val="7030A0"/>
              </a:solidFill>
            </a:endParaRPr>
          </a:p>
          <a:p>
            <a:pPr>
              <a:lnSpc>
                <a:spcPct val="150000"/>
              </a:lnSpc>
            </a:pPr>
            <a:r>
              <a:rPr lang="en-IN" sz="2000" dirty="0">
                <a:solidFill>
                  <a:schemeClr val="tx1"/>
                </a:solidFill>
              </a:rPr>
              <a:t>Here, the output is telling us "You need to delete line 4 in the first file so that both files sync up at line 3." It then shows us the contents of the line that needs to be deleted.</a:t>
            </a:r>
            <a:endParaRPr lang="en-US" sz="2000" dirty="0">
              <a:solidFill>
                <a:schemeClr val="tx1"/>
              </a:solidFill>
            </a:endParaRPr>
          </a:p>
        </p:txBody>
      </p:sp>
    </p:spTree>
    <p:extLst>
      <p:ext uri="{BB962C8B-B14F-4D97-AF65-F5344CB8AC3E}">
        <p14:creationId xmlns:p14="http://schemas.microsoft.com/office/powerpoint/2010/main" val="12600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037441" y="-112734"/>
            <a:ext cx="8596668" cy="559809"/>
          </a:xfrm>
        </p:spPr>
        <p:txBody>
          <a:bodyPr>
            <a:normAutofit fontScale="90000"/>
          </a:bodyPr>
          <a:lstStyle/>
          <a:p>
            <a:pPr eaLnBrk="1" hangingPunct="1"/>
            <a:r>
              <a:rPr lang="en-US" b="1" dirty="0" smtClean="0">
                <a:solidFill>
                  <a:srgbClr val="C00000"/>
                </a:solidFill>
              </a:rPr>
              <a:t>diff Command</a:t>
            </a:r>
          </a:p>
        </p:txBody>
      </p:sp>
      <p:sp>
        <p:nvSpPr>
          <p:cNvPr id="20483" name="Content Placeholder 2"/>
          <p:cNvSpPr>
            <a:spLocks noGrp="1"/>
          </p:cNvSpPr>
          <p:nvPr>
            <p:ph idx="1"/>
          </p:nvPr>
        </p:nvSpPr>
        <p:spPr>
          <a:xfrm>
            <a:off x="189924" y="384445"/>
            <a:ext cx="10462210" cy="5768788"/>
          </a:xfrm>
        </p:spPr>
        <p:txBody>
          <a:bodyPr>
            <a:noAutofit/>
          </a:bodyPr>
          <a:lstStyle/>
          <a:p>
            <a:pPr marL="0" indent="0">
              <a:lnSpc>
                <a:spcPct val="150000"/>
              </a:lnSpc>
              <a:buNone/>
            </a:pPr>
            <a:r>
              <a:rPr lang="en-IN" sz="2000" b="1" u="sng" dirty="0" smtClean="0">
                <a:solidFill>
                  <a:srgbClr val="FF0000"/>
                </a:solidFill>
              </a:rPr>
              <a:t>Example </a:t>
            </a:r>
            <a:r>
              <a:rPr lang="en-IN" sz="2000" b="1" u="sng" dirty="0">
                <a:solidFill>
                  <a:srgbClr val="FF0000"/>
                </a:solidFill>
              </a:rPr>
              <a:t>4</a:t>
            </a:r>
            <a:r>
              <a:rPr lang="en-IN" sz="2000" b="1" u="sng" dirty="0" smtClean="0">
                <a:solidFill>
                  <a:srgbClr val="FF0000"/>
                </a:solidFill>
              </a:rPr>
              <a:t>:</a:t>
            </a:r>
            <a:r>
              <a:rPr lang="en-IN" sz="2000" b="1" u="sng" dirty="0" smtClean="0"/>
              <a:t> </a:t>
            </a:r>
            <a:r>
              <a:rPr lang="en-US" sz="2000" dirty="0" smtClean="0">
                <a:solidFill>
                  <a:schemeClr val="tx1"/>
                </a:solidFill>
              </a:rPr>
              <a:t>Compare two directories dir1 and dir2 .</a:t>
            </a:r>
            <a:endParaRPr lang="en-US" sz="2000" dirty="0">
              <a:solidFill>
                <a:schemeClr val="tx1"/>
              </a:solidFill>
            </a:endParaRPr>
          </a:p>
          <a:p>
            <a:pPr marL="0" indent="0">
              <a:lnSpc>
                <a:spcPct val="150000"/>
              </a:lnSpc>
              <a:buNone/>
            </a:pPr>
            <a:r>
              <a:rPr lang="en-US" sz="2000" b="1" dirty="0" smtClean="0">
                <a:solidFill>
                  <a:srgbClr val="FF0000"/>
                </a:solidFill>
              </a:rPr>
              <a:t>	</a:t>
            </a:r>
            <a:r>
              <a:rPr lang="en-US" sz="2000" b="1" dirty="0" smtClean="0">
                <a:solidFill>
                  <a:srgbClr val="7030A0"/>
                </a:solidFill>
              </a:rPr>
              <a:t>$ </a:t>
            </a:r>
            <a:r>
              <a:rPr lang="en-US" sz="2000" b="1" dirty="0" err="1" smtClean="0">
                <a:solidFill>
                  <a:srgbClr val="7030A0"/>
                </a:solidFill>
              </a:rPr>
              <a:t>comm</a:t>
            </a:r>
            <a:r>
              <a:rPr lang="en-US" sz="2000" b="1" dirty="0" smtClean="0">
                <a:solidFill>
                  <a:srgbClr val="7030A0"/>
                </a:solidFill>
              </a:rPr>
              <a:t> dir1 dir2</a:t>
            </a:r>
          </a:p>
          <a:p>
            <a:pPr marL="0" indent="0">
              <a:lnSpc>
                <a:spcPct val="150000"/>
              </a:lnSpc>
              <a:buNone/>
            </a:pPr>
            <a:r>
              <a:rPr lang="en-US" sz="2000" dirty="0" smtClean="0">
                <a:solidFill>
                  <a:schemeClr val="tx1"/>
                </a:solidFill>
              </a:rPr>
              <a:t>When we compare two directories, it finds difference between files with the same name in both directories and displayed.</a:t>
            </a:r>
          </a:p>
          <a:p>
            <a:pPr marL="0" indent="0">
              <a:buNone/>
            </a:pPr>
            <a:r>
              <a:rPr lang="en-US" sz="2000" dirty="0">
                <a:solidFill>
                  <a:schemeClr val="tx1"/>
                </a:solidFill>
              </a:rPr>
              <a:t>	</a:t>
            </a:r>
            <a:r>
              <a:rPr lang="en-US" sz="2000" dirty="0" smtClean="0">
                <a:solidFill>
                  <a:srgbClr val="7030A0"/>
                </a:solidFill>
              </a:rPr>
              <a:t>diff dir1/file1 dir2/file2</a:t>
            </a:r>
          </a:p>
          <a:p>
            <a:pPr marL="0" indent="0">
              <a:buNone/>
            </a:pPr>
            <a:r>
              <a:rPr lang="en-US" sz="2000" dirty="0">
                <a:solidFill>
                  <a:srgbClr val="7030A0"/>
                </a:solidFill>
              </a:rPr>
              <a:t>	</a:t>
            </a:r>
            <a:r>
              <a:rPr lang="en-US" sz="2000" dirty="0" smtClean="0">
                <a:solidFill>
                  <a:srgbClr val="7030A0"/>
                </a:solidFill>
              </a:rPr>
              <a:t>2c2</a:t>
            </a:r>
          </a:p>
          <a:p>
            <a:pPr marL="0" indent="0">
              <a:buNone/>
            </a:pPr>
            <a:r>
              <a:rPr lang="en-US" sz="2000" dirty="0">
                <a:solidFill>
                  <a:srgbClr val="7030A0"/>
                </a:solidFill>
              </a:rPr>
              <a:t>	</a:t>
            </a:r>
            <a:r>
              <a:rPr lang="en-US" sz="2000" dirty="0" smtClean="0">
                <a:solidFill>
                  <a:srgbClr val="7030A0"/>
                </a:solidFill>
              </a:rPr>
              <a:t>&gt;Hello everybody</a:t>
            </a:r>
          </a:p>
          <a:p>
            <a:pPr marL="0" indent="0">
              <a:buNone/>
            </a:pPr>
            <a:r>
              <a:rPr lang="en-US" sz="2000" dirty="0">
                <a:solidFill>
                  <a:srgbClr val="7030A0"/>
                </a:solidFill>
              </a:rPr>
              <a:t>	</a:t>
            </a:r>
            <a:r>
              <a:rPr lang="en-US" sz="2000" dirty="0" smtClean="0">
                <a:solidFill>
                  <a:srgbClr val="7030A0"/>
                </a:solidFill>
              </a:rPr>
              <a:t>----</a:t>
            </a:r>
          </a:p>
          <a:p>
            <a:pPr marL="0" indent="0">
              <a:buNone/>
            </a:pPr>
            <a:r>
              <a:rPr lang="en-US" sz="2000" dirty="0">
                <a:solidFill>
                  <a:srgbClr val="7030A0"/>
                </a:solidFill>
              </a:rPr>
              <a:t>	</a:t>
            </a:r>
            <a:r>
              <a:rPr lang="en-US" sz="2000" dirty="0" smtClean="0">
                <a:solidFill>
                  <a:srgbClr val="7030A0"/>
                </a:solidFill>
              </a:rPr>
              <a:t>&lt; Hello, Every one</a:t>
            </a:r>
          </a:p>
          <a:p>
            <a:pPr marL="0" indent="0">
              <a:buNone/>
            </a:pPr>
            <a:r>
              <a:rPr lang="en-US" sz="2000" dirty="0">
                <a:solidFill>
                  <a:srgbClr val="7030A0"/>
                </a:solidFill>
              </a:rPr>
              <a:t> </a:t>
            </a:r>
            <a:r>
              <a:rPr lang="en-US" sz="2000" dirty="0" smtClean="0">
                <a:solidFill>
                  <a:srgbClr val="7030A0"/>
                </a:solidFill>
              </a:rPr>
              <a:t>     diff dir1/file2 dir2/file2</a:t>
            </a:r>
          </a:p>
          <a:p>
            <a:pPr marL="0" indent="0">
              <a:buNone/>
            </a:pPr>
            <a:r>
              <a:rPr lang="en-US" sz="2000" dirty="0">
                <a:solidFill>
                  <a:srgbClr val="7030A0"/>
                </a:solidFill>
              </a:rPr>
              <a:t> </a:t>
            </a:r>
            <a:r>
              <a:rPr lang="en-US" sz="2000" dirty="0" smtClean="0">
                <a:solidFill>
                  <a:srgbClr val="7030A0"/>
                </a:solidFill>
              </a:rPr>
              <a:t>     3a4</a:t>
            </a:r>
          </a:p>
          <a:p>
            <a:pPr marL="0" indent="0">
              <a:buNone/>
            </a:pPr>
            <a:r>
              <a:rPr lang="en-US" sz="2000" dirty="0">
                <a:solidFill>
                  <a:srgbClr val="7030A0"/>
                </a:solidFill>
              </a:rPr>
              <a:t>	</a:t>
            </a:r>
            <a:r>
              <a:rPr lang="en-US" sz="2000" dirty="0" smtClean="0">
                <a:solidFill>
                  <a:srgbClr val="7030A0"/>
                </a:solidFill>
              </a:rPr>
              <a:t>&gt; Thanks</a:t>
            </a:r>
            <a:endParaRPr lang="en-US" sz="2000" dirty="0">
              <a:solidFill>
                <a:srgbClr val="7030A0"/>
              </a:solidFill>
            </a:endParaRPr>
          </a:p>
        </p:txBody>
      </p:sp>
    </p:spTree>
    <p:extLst>
      <p:ext uri="{BB962C8B-B14F-4D97-AF65-F5344CB8AC3E}">
        <p14:creationId xmlns:p14="http://schemas.microsoft.com/office/powerpoint/2010/main" val="1379843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comm</a:t>
            </a:r>
            <a:r>
              <a:rPr lang="en-US" b="1" dirty="0" smtClean="0">
                <a:solidFill>
                  <a:srgbClr val="C00000"/>
                </a:solidFill>
              </a:rPr>
              <a: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err="1">
                <a:solidFill>
                  <a:schemeClr val="tx1"/>
                </a:solidFill>
              </a:rPr>
              <a:t>c</a:t>
            </a:r>
            <a:r>
              <a:rPr lang="en-US" sz="2000" dirty="0" err="1" smtClean="0">
                <a:solidFill>
                  <a:schemeClr val="tx1"/>
                </a:solidFill>
              </a:rPr>
              <a:t>omm</a:t>
            </a:r>
            <a:r>
              <a:rPr lang="en-US" sz="2000" dirty="0" smtClean="0">
                <a:solidFill>
                  <a:schemeClr val="tx1"/>
                </a:solidFill>
              </a:rPr>
              <a:t> means Common.</a:t>
            </a:r>
          </a:p>
          <a:p>
            <a:pPr algn="just">
              <a:lnSpc>
                <a:spcPct val="150000"/>
              </a:lnSpc>
            </a:pPr>
            <a:r>
              <a:rPr lang="en-US" sz="2000" dirty="0" smtClean="0">
                <a:solidFill>
                  <a:schemeClr val="tx1"/>
                </a:solidFill>
              </a:rPr>
              <a:t>Used to comparing two </a:t>
            </a:r>
            <a:r>
              <a:rPr lang="en-US" sz="2000" dirty="0" smtClean="0">
                <a:solidFill>
                  <a:srgbClr val="FF0000"/>
                </a:solidFill>
              </a:rPr>
              <a:t>sorted</a:t>
            </a:r>
            <a:r>
              <a:rPr lang="en-US" sz="2000" dirty="0" smtClean="0">
                <a:solidFill>
                  <a:schemeClr val="tx1"/>
                </a:solidFill>
              </a:rPr>
              <a:t> files.</a:t>
            </a:r>
          </a:p>
          <a:p>
            <a:pPr lvl="0" algn="just">
              <a:lnSpc>
                <a:spcPct val="150000"/>
              </a:lnSpc>
            </a:pPr>
            <a:r>
              <a:rPr lang="en-US" sz="2000" dirty="0" smtClean="0">
                <a:solidFill>
                  <a:schemeClr val="tx1"/>
                </a:solidFill>
              </a:rPr>
              <a:t>Compare each line of the first file with its corresponding line in the second file. </a:t>
            </a:r>
            <a:endParaRPr lang="en-US" sz="2000" dirty="0">
              <a:solidFill>
                <a:schemeClr val="tx1"/>
              </a:solidFill>
            </a:endParaRPr>
          </a:p>
          <a:p>
            <a:pPr algn="just">
              <a:lnSpc>
                <a:spcPct val="150000"/>
              </a:lnSpc>
            </a:pPr>
            <a:r>
              <a:rPr lang="en-US" sz="2000" dirty="0" smtClean="0">
                <a:solidFill>
                  <a:schemeClr val="tx1"/>
                </a:solidFill>
              </a:rPr>
              <a:t>It display the result in three columns.</a:t>
            </a:r>
          </a:p>
          <a:p>
            <a:pPr algn="just">
              <a:lnSpc>
                <a:spcPct val="150000"/>
              </a:lnSpc>
            </a:pPr>
            <a:r>
              <a:rPr lang="en-US" sz="2000" dirty="0" smtClean="0">
                <a:solidFill>
                  <a:schemeClr val="tx1"/>
                </a:solidFill>
              </a:rPr>
              <a:t>The left column contains the unique lines in file1.</a:t>
            </a:r>
          </a:p>
          <a:p>
            <a:pPr algn="just">
              <a:lnSpc>
                <a:spcPct val="150000"/>
              </a:lnSpc>
            </a:pPr>
            <a:r>
              <a:rPr lang="en-US" sz="2000" dirty="0" smtClean="0">
                <a:solidFill>
                  <a:schemeClr val="tx1"/>
                </a:solidFill>
              </a:rPr>
              <a:t>The center column contains the unique lines in file2.</a:t>
            </a:r>
          </a:p>
          <a:p>
            <a:pPr algn="just">
              <a:lnSpc>
                <a:spcPct val="150000"/>
              </a:lnSpc>
            </a:pPr>
            <a:r>
              <a:rPr lang="en-US" sz="2000" dirty="0" smtClean="0">
                <a:solidFill>
                  <a:schemeClr val="tx1"/>
                </a:solidFill>
              </a:rPr>
              <a:t>Right column contains the lines found in both files.</a:t>
            </a:r>
          </a:p>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338623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comm</a:t>
            </a:r>
            <a:r>
              <a:rPr lang="en-US" b="1" dirty="0" smtClean="0">
                <a:solidFill>
                  <a:srgbClr val="C00000"/>
                </a:solidFill>
              </a:rPr>
              <a:t> Command</a:t>
            </a:r>
          </a:p>
        </p:txBody>
      </p:sp>
      <p:sp>
        <p:nvSpPr>
          <p:cNvPr id="20483" name="Content Placeholder 2"/>
          <p:cNvSpPr>
            <a:spLocks noGrp="1"/>
          </p:cNvSpPr>
          <p:nvPr>
            <p:ph idx="1"/>
          </p:nvPr>
        </p:nvSpPr>
        <p:spPr>
          <a:xfrm>
            <a:off x="327710" y="545741"/>
            <a:ext cx="9582771" cy="5768788"/>
          </a:xfrm>
        </p:spPr>
        <p:txBody>
          <a:bodyPr>
            <a:noAutofit/>
          </a:bodyPr>
          <a:lstStyle/>
          <a:p>
            <a:pPr marL="0" indent="0" algn="just">
              <a:lnSpc>
                <a:spcPct val="150000"/>
              </a:lnSpc>
              <a:buNone/>
            </a:pPr>
            <a:r>
              <a:rPr lang="en-US" sz="2000" dirty="0" smtClean="0">
                <a:solidFill>
                  <a:schemeClr val="tx1"/>
                </a:solidFill>
              </a:rPr>
              <a:t>	</a:t>
            </a:r>
            <a:r>
              <a:rPr lang="en-US" sz="2000" dirty="0" smtClean="0">
                <a:solidFill>
                  <a:srgbClr val="7030A0"/>
                </a:solidFill>
              </a:rPr>
              <a:t>$ cat file1</a:t>
            </a:r>
          </a:p>
          <a:p>
            <a:pPr marL="0" indent="0" algn="just">
              <a:lnSpc>
                <a:spcPct val="150000"/>
              </a:lnSpc>
              <a:buNone/>
            </a:pPr>
            <a:r>
              <a:rPr lang="en-US" sz="2000" dirty="0" smtClean="0">
                <a:solidFill>
                  <a:schemeClr val="tx1"/>
                </a:solidFill>
              </a:rPr>
              <a:t>	</a:t>
            </a:r>
            <a:r>
              <a:rPr lang="en-US" sz="2000" dirty="0" err="1" smtClean="0">
                <a:solidFill>
                  <a:schemeClr val="tx1"/>
                </a:solidFill>
              </a:rPr>
              <a:t>c.k.Shukla</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Chanchal</a:t>
            </a:r>
            <a:r>
              <a:rPr lang="en-US" sz="2000" dirty="0" smtClean="0">
                <a:solidFill>
                  <a:schemeClr val="tx1"/>
                </a:solidFill>
              </a:rPr>
              <a:t> </a:t>
            </a:r>
            <a:r>
              <a:rPr lang="en-US" sz="2000" dirty="0" err="1" smtClean="0">
                <a:solidFill>
                  <a:schemeClr val="tx1"/>
                </a:solidFill>
              </a:rPr>
              <a:t>singhvi</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S.n.dasgupta</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Sumit</a:t>
            </a:r>
            <a:r>
              <a:rPr lang="en-US" sz="2000" dirty="0" smtClean="0">
                <a:solidFill>
                  <a:schemeClr val="tx1"/>
                </a:solidFill>
              </a:rPr>
              <a:t> </a:t>
            </a:r>
            <a:r>
              <a:rPr lang="en-US" sz="2000" dirty="0" err="1" smtClean="0">
                <a:solidFill>
                  <a:schemeClr val="tx1"/>
                </a:solidFill>
              </a:rPr>
              <a:t>chakrobarty</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smtClean="0">
                <a:solidFill>
                  <a:srgbClr val="7030A0"/>
                </a:solidFill>
              </a:rPr>
              <a:t>$ cat file2</a:t>
            </a:r>
          </a:p>
          <a:p>
            <a:pPr marL="0" indent="0" algn="just">
              <a:lnSpc>
                <a:spcPct val="150000"/>
              </a:lnSpc>
              <a:buNone/>
            </a:pPr>
            <a:r>
              <a:rPr lang="en-US" sz="2000" dirty="0" smtClean="0">
                <a:solidFill>
                  <a:schemeClr val="tx1"/>
                </a:solidFill>
              </a:rPr>
              <a:t>	</a:t>
            </a:r>
            <a:r>
              <a:rPr lang="en-US" sz="2000" dirty="0" err="1" smtClean="0">
                <a:solidFill>
                  <a:schemeClr val="tx1"/>
                </a:solidFill>
              </a:rPr>
              <a:t>Barun</a:t>
            </a:r>
            <a:r>
              <a:rPr lang="en-US" sz="2000" dirty="0" smtClean="0">
                <a:solidFill>
                  <a:schemeClr val="tx1"/>
                </a:solidFill>
              </a:rPr>
              <a:t> </a:t>
            </a:r>
            <a:r>
              <a:rPr lang="en-US" sz="2000" dirty="0" err="1" smtClean="0">
                <a:solidFill>
                  <a:schemeClr val="tx1"/>
                </a:solidFill>
              </a:rPr>
              <a:t>sengupta</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C.k.Shukla</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Anul</a:t>
            </a:r>
            <a:r>
              <a:rPr lang="en-US" sz="2000" dirty="0" smtClean="0">
                <a:solidFill>
                  <a:schemeClr val="tx1"/>
                </a:solidFill>
              </a:rPr>
              <a:t> Aggarwal</a:t>
            </a:r>
          </a:p>
          <a:p>
            <a:pPr marL="0" indent="0" algn="just">
              <a:lnSpc>
                <a:spcPct val="150000"/>
              </a:lnSpc>
              <a:buNone/>
            </a:pPr>
            <a:r>
              <a:rPr lang="en-US" sz="2000" dirty="0" smtClean="0">
                <a:solidFill>
                  <a:schemeClr val="tx1"/>
                </a:solidFill>
              </a:rPr>
              <a:t>	</a:t>
            </a:r>
            <a:r>
              <a:rPr lang="en-US" sz="2000" dirty="0" err="1" smtClean="0">
                <a:solidFill>
                  <a:schemeClr val="tx1"/>
                </a:solidFill>
              </a:rPr>
              <a:t>Lalit</a:t>
            </a:r>
            <a:r>
              <a:rPr lang="en-US" sz="2000" dirty="0" smtClean="0">
                <a:solidFill>
                  <a:schemeClr val="tx1"/>
                </a:solidFill>
              </a:rPr>
              <a:t> </a:t>
            </a:r>
            <a:r>
              <a:rPr lang="en-US" sz="2000" dirty="0" err="1" smtClean="0">
                <a:solidFill>
                  <a:schemeClr val="tx1"/>
                </a:solidFill>
              </a:rPr>
              <a:t>chowdury</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S.n.dagupta</a:t>
            </a:r>
            <a:endParaRPr lang="en-US" sz="2000" dirty="0" smtClean="0">
              <a:solidFill>
                <a:schemeClr val="tx1"/>
              </a:solidFill>
            </a:endParaRPr>
          </a:p>
          <a:p>
            <a:pPr marL="0" indent="0" algn="just">
              <a:lnSpc>
                <a:spcPct val="150000"/>
              </a:lnSpc>
              <a:buNone/>
            </a:pPr>
            <a:endParaRPr lang="en-US" sz="2000" dirty="0" smtClean="0">
              <a:solidFill>
                <a:schemeClr val="tx1"/>
              </a:solidFill>
            </a:endParaRPr>
          </a:p>
          <a:p>
            <a:pPr algn="just">
              <a:lnSpc>
                <a:spcPct val="150000"/>
              </a:lnSpc>
            </a:pPr>
            <a:endParaRPr lang="en-US" sz="2000" dirty="0" smtClean="0">
              <a:solidFill>
                <a:srgbClr val="7030A0"/>
              </a:solidFill>
            </a:endParaRPr>
          </a:p>
        </p:txBody>
      </p:sp>
    </p:spTree>
    <p:extLst>
      <p:ext uri="{BB962C8B-B14F-4D97-AF65-F5344CB8AC3E}">
        <p14:creationId xmlns:p14="http://schemas.microsoft.com/office/powerpoint/2010/main" val="274830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comm</a:t>
            </a:r>
            <a:r>
              <a:rPr lang="en-US" b="1" dirty="0" smtClean="0">
                <a:solidFill>
                  <a:srgbClr val="C00000"/>
                </a:solidFill>
              </a:rPr>
              <a:t> Command</a:t>
            </a:r>
          </a:p>
        </p:txBody>
      </p:sp>
      <p:sp>
        <p:nvSpPr>
          <p:cNvPr id="20483" name="Content Placeholder 2"/>
          <p:cNvSpPr>
            <a:spLocks noGrp="1"/>
          </p:cNvSpPr>
          <p:nvPr>
            <p:ph idx="1"/>
          </p:nvPr>
        </p:nvSpPr>
        <p:spPr>
          <a:xfrm>
            <a:off x="327710" y="545741"/>
            <a:ext cx="9582771" cy="5768788"/>
          </a:xfrm>
        </p:spPr>
        <p:txBody>
          <a:bodyPr>
            <a:noAutofit/>
          </a:bodyPr>
          <a:lstStyle/>
          <a:p>
            <a:pPr marL="0" indent="0" algn="just">
              <a:lnSpc>
                <a:spcPct val="150000"/>
              </a:lnSpc>
              <a:buNone/>
            </a:pPr>
            <a:r>
              <a:rPr lang="en-US" sz="2000" dirty="0" smtClean="0">
                <a:solidFill>
                  <a:schemeClr val="tx1"/>
                </a:solidFill>
              </a:rPr>
              <a:t>	</a:t>
            </a:r>
            <a:r>
              <a:rPr lang="en-US" sz="2000" dirty="0" smtClean="0">
                <a:solidFill>
                  <a:srgbClr val="7030A0"/>
                </a:solidFill>
              </a:rPr>
              <a:t>$ </a:t>
            </a:r>
            <a:r>
              <a:rPr lang="en-US" sz="2000" dirty="0" err="1" smtClean="0">
                <a:solidFill>
                  <a:srgbClr val="7030A0"/>
                </a:solidFill>
              </a:rPr>
              <a:t>comm</a:t>
            </a:r>
            <a:r>
              <a:rPr lang="en-US" sz="2000" dirty="0" smtClean="0">
                <a:solidFill>
                  <a:srgbClr val="7030A0"/>
                </a:solidFill>
              </a:rPr>
              <a:t> file2 file1</a:t>
            </a:r>
          </a:p>
          <a:p>
            <a:pPr marL="0" indent="0" algn="just">
              <a:lnSpc>
                <a:spcPct val="150000"/>
              </a:lnSpc>
              <a:buNone/>
            </a:pPr>
            <a:r>
              <a:rPr lang="en-US" sz="2000" dirty="0" smtClean="0">
                <a:solidFill>
                  <a:schemeClr val="tx1"/>
                </a:solidFill>
              </a:rPr>
              <a:t>		</a:t>
            </a:r>
            <a:r>
              <a:rPr lang="en-US" sz="2000" dirty="0">
                <a:solidFill>
                  <a:schemeClr val="tx1"/>
                </a:solidFill>
              </a:rPr>
              <a:t>	</a:t>
            </a:r>
            <a:r>
              <a:rPr lang="en-US" sz="2000" dirty="0" err="1">
                <a:solidFill>
                  <a:schemeClr val="tx1"/>
                </a:solidFill>
              </a:rPr>
              <a:t>Barun</a:t>
            </a:r>
            <a:r>
              <a:rPr lang="en-US" sz="2000" dirty="0">
                <a:solidFill>
                  <a:schemeClr val="tx1"/>
                </a:solidFill>
              </a:rPr>
              <a:t> </a:t>
            </a:r>
            <a:r>
              <a:rPr lang="en-US" sz="2000" dirty="0" err="1">
                <a:solidFill>
                  <a:schemeClr val="tx1"/>
                </a:solidFill>
              </a:rPr>
              <a:t>sengupta</a:t>
            </a:r>
            <a:endParaRPr lang="en-US" sz="2000" dirty="0">
              <a:solidFill>
                <a:schemeClr val="tx1"/>
              </a:solidFill>
            </a:endParaRPr>
          </a:p>
          <a:p>
            <a:pPr marL="0" indent="0" algn="just">
              <a:lnSpc>
                <a:spcPct val="150000"/>
              </a:lnSpc>
              <a:buNone/>
            </a:pPr>
            <a:r>
              <a:rPr lang="en-US" sz="2000" dirty="0" smtClean="0">
                <a:solidFill>
                  <a:schemeClr val="tx1"/>
                </a:solidFill>
              </a:rPr>
              <a:t>							</a:t>
            </a:r>
            <a:r>
              <a:rPr lang="en-US" sz="2000" dirty="0">
                <a:solidFill>
                  <a:schemeClr val="tx1"/>
                </a:solidFill>
              </a:rPr>
              <a:t>	</a:t>
            </a:r>
            <a:r>
              <a:rPr lang="en-US" sz="2000" dirty="0" err="1">
                <a:solidFill>
                  <a:schemeClr val="tx1"/>
                </a:solidFill>
              </a:rPr>
              <a:t>c.k.Shukla</a:t>
            </a:r>
            <a:r>
              <a:rPr lang="en-US" sz="2000" dirty="0">
                <a:solidFill>
                  <a:schemeClr val="tx1"/>
                </a:solidFill>
              </a:rPr>
              <a:t>	</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a:solidFill>
                  <a:schemeClr val="tx1"/>
                </a:solidFill>
              </a:rPr>
              <a:t>	Anil Aggarwal</a:t>
            </a:r>
          </a:p>
          <a:p>
            <a:pPr marL="0" indent="0" algn="just">
              <a:lnSpc>
                <a:spcPct val="150000"/>
              </a:lnSpc>
              <a:buNone/>
            </a:pPr>
            <a:r>
              <a:rPr lang="en-US" sz="2000" dirty="0" smtClean="0">
                <a:solidFill>
                  <a:schemeClr val="tx1"/>
                </a:solidFill>
              </a:rPr>
              <a:t>	</a:t>
            </a:r>
            <a:r>
              <a:rPr lang="en-US" sz="2000" dirty="0" err="1" smtClean="0">
                <a:solidFill>
                  <a:schemeClr val="tx1"/>
                </a:solidFill>
              </a:rPr>
              <a:t>Chanchal</a:t>
            </a:r>
            <a:r>
              <a:rPr lang="en-US" sz="2000" dirty="0" smtClean="0">
                <a:solidFill>
                  <a:schemeClr val="tx1"/>
                </a:solidFill>
              </a:rPr>
              <a:t> </a:t>
            </a:r>
            <a:r>
              <a:rPr lang="en-US" sz="2000" dirty="0" err="1" smtClean="0">
                <a:solidFill>
                  <a:schemeClr val="tx1"/>
                </a:solidFill>
              </a:rPr>
              <a:t>singhvi</a:t>
            </a:r>
            <a:endParaRPr lang="en-US" sz="2000" dirty="0" smtClean="0">
              <a:solidFill>
                <a:schemeClr val="tx1"/>
              </a:solidFill>
            </a:endParaRPr>
          </a:p>
          <a:p>
            <a:pPr marL="0" indent="0" algn="just">
              <a:lnSpc>
                <a:spcPct val="150000"/>
              </a:lnSpc>
              <a:buNone/>
            </a:pPr>
            <a:r>
              <a:rPr lang="en-US" sz="2000" dirty="0" smtClean="0">
                <a:solidFill>
                  <a:schemeClr val="tx1"/>
                </a:solidFill>
              </a:rPr>
              <a:t>		</a:t>
            </a:r>
            <a:r>
              <a:rPr lang="en-US" sz="2000" dirty="0">
                <a:solidFill>
                  <a:schemeClr val="tx1"/>
                </a:solidFill>
              </a:rPr>
              <a:t>	</a:t>
            </a:r>
            <a:r>
              <a:rPr lang="en-US" sz="2000" dirty="0" err="1">
                <a:solidFill>
                  <a:schemeClr val="tx1"/>
                </a:solidFill>
              </a:rPr>
              <a:t>Lalit</a:t>
            </a:r>
            <a:r>
              <a:rPr lang="en-US" sz="2000" dirty="0">
                <a:solidFill>
                  <a:schemeClr val="tx1"/>
                </a:solidFill>
              </a:rPr>
              <a:t> </a:t>
            </a:r>
            <a:r>
              <a:rPr lang="en-US" sz="2000" dirty="0" err="1" smtClean="0">
                <a:solidFill>
                  <a:schemeClr val="tx1"/>
                </a:solidFill>
              </a:rPr>
              <a:t>chowdury</a:t>
            </a:r>
            <a:endParaRPr lang="en-US" sz="2000" dirty="0" smtClean="0">
              <a:solidFill>
                <a:schemeClr val="tx1"/>
              </a:solidFill>
            </a:endParaRPr>
          </a:p>
          <a:p>
            <a:pPr marL="0" indent="0" algn="just">
              <a:lnSpc>
                <a:spcPct val="150000"/>
              </a:lnSpc>
              <a:buNone/>
            </a:pPr>
            <a:r>
              <a:rPr lang="en-US" sz="2000" dirty="0">
                <a:solidFill>
                  <a:schemeClr val="tx1"/>
                </a:solidFill>
              </a:rPr>
              <a:t>	</a:t>
            </a:r>
            <a:r>
              <a:rPr lang="en-US" sz="2000" dirty="0" smtClean="0">
                <a:solidFill>
                  <a:schemeClr val="tx1"/>
                </a:solidFill>
              </a:rPr>
              <a:t>							</a:t>
            </a:r>
            <a:r>
              <a:rPr lang="en-US" sz="2000" dirty="0" err="1" smtClean="0">
                <a:solidFill>
                  <a:schemeClr val="tx1"/>
                </a:solidFill>
              </a:rPr>
              <a:t>s.n</a:t>
            </a:r>
            <a:r>
              <a:rPr lang="en-US" sz="2000" dirty="0" smtClean="0">
                <a:solidFill>
                  <a:schemeClr val="tx1"/>
                </a:solidFill>
              </a:rPr>
              <a:t>. </a:t>
            </a:r>
            <a:r>
              <a:rPr lang="en-US" sz="2000" dirty="0" err="1" smtClean="0">
                <a:solidFill>
                  <a:schemeClr val="tx1"/>
                </a:solidFill>
              </a:rPr>
              <a:t>dasgupta</a:t>
            </a:r>
            <a:endParaRPr lang="en-US" sz="2000" dirty="0">
              <a:solidFill>
                <a:schemeClr val="tx1"/>
              </a:solidFill>
            </a:endParaRPr>
          </a:p>
          <a:p>
            <a:pPr marL="0" indent="0" algn="just">
              <a:lnSpc>
                <a:spcPct val="150000"/>
              </a:lnSpc>
              <a:buNone/>
            </a:pPr>
            <a:r>
              <a:rPr lang="en-US" sz="2000" dirty="0" smtClean="0">
                <a:solidFill>
                  <a:schemeClr val="tx1"/>
                </a:solidFill>
              </a:rPr>
              <a:t>	</a:t>
            </a:r>
            <a:r>
              <a:rPr lang="en-US" sz="2000" dirty="0" err="1" smtClean="0">
                <a:solidFill>
                  <a:schemeClr val="tx1"/>
                </a:solidFill>
              </a:rPr>
              <a:t>Sumit</a:t>
            </a:r>
            <a:r>
              <a:rPr lang="en-US" sz="2000" dirty="0" smtClean="0">
                <a:solidFill>
                  <a:schemeClr val="tx1"/>
                </a:solidFill>
              </a:rPr>
              <a:t> </a:t>
            </a:r>
            <a:r>
              <a:rPr lang="en-US" sz="2000" dirty="0" err="1" smtClean="0">
                <a:solidFill>
                  <a:schemeClr val="tx1"/>
                </a:solidFill>
              </a:rPr>
              <a:t>chakrobarty</a:t>
            </a:r>
            <a:endParaRPr lang="en-US" sz="2000" dirty="0" smtClean="0">
              <a:solidFill>
                <a:schemeClr val="tx1"/>
              </a:solidFill>
            </a:endParaRPr>
          </a:p>
        </p:txBody>
      </p:sp>
    </p:spTree>
    <p:extLst>
      <p:ext uri="{BB962C8B-B14F-4D97-AF65-F5344CB8AC3E}">
        <p14:creationId xmlns:p14="http://schemas.microsoft.com/office/powerpoint/2010/main" val="356091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73746585"/>
              </p:ext>
            </p:extLst>
          </p:nvPr>
        </p:nvGraphicFramePr>
        <p:xfrm>
          <a:off x="0" y="0"/>
          <a:ext cx="12192000" cy="8232920"/>
        </p:xfrm>
        <a:graphic>
          <a:graphicData uri="http://schemas.openxmlformats.org/drawingml/2006/table">
            <a:tbl>
              <a:tblPr firstRow="1" firstCol="1" bandRow="1">
                <a:tableStyleId>{5C22544A-7EE6-4342-B048-85BDC9FD1C3A}</a:tableStyleId>
              </a:tblPr>
              <a:tblGrid>
                <a:gridCol w="2105891">
                  <a:extLst>
                    <a:ext uri="{9D8B030D-6E8A-4147-A177-3AD203B41FA5}">
                      <a16:colId xmlns:a16="http://schemas.microsoft.com/office/drawing/2014/main" val="20000"/>
                    </a:ext>
                  </a:extLst>
                </a:gridCol>
                <a:gridCol w="10086109">
                  <a:extLst>
                    <a:ext uri="{9D8B030D-6E8A-4147-A177-3AD203B41FA5}">
                      <a16:colId xmlns:a16="http://schemas.microsoft.com/office/drawing/2014/main" val="20001"/>
                    </a:ext>
                  </a:extLst>
                </a:gridCol>
              </a:tblGrid>
              <a:tr h="3660920">
                <a:tc>
                  <a:txBody>
                    <a:bodyPr/>
                    <a:lstStyle/>
                    <a:p>
                      <a:pPr marL="0" marR="0">
                        <a:lnSpc>
                          <a:spcPct val="150000"/>
                        </a:lnSpc>
                      </a:pPr>
                      <a:r>
                        <a:rPr lang="en-CA" sz="2000" dirty="0">
                          <a:effectLst/>
                        </a:rPr>
                        <a:t>Special Or Device File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49" marR="55449" marT="0" marB="0"/>
                </a:tc>
                <a:tc>
                  <a:txBody>
                    <a:bodyPr/>
                    <a:lstStyle/>
                    <a:p>
                      <a:pPr marL="342900" marR="0" lvl="0" indent="-342900" algn="just">
                        <a:lnSpc>
                          <a:spcPct val="150000"/>
                        </a:lnSpc>
                        <a:buFont typeface="Symbol" panose="05050102010706020507" pitchFamily="18" charset="2"/>
                        <a:buChar char=""/>
                      </a:pPr>
                      <a:r>
                        <a:rPr lang="en-CA" sz="2000" b="0" dirty="0">
                          <a:solidFill>
                            <a:schemeClr val="tx1"/>
                          </a:solidFill>
                          <a:effectLst/>
                        </a:rPr>
                        <a:t>Device or special files are used for device I/O on UNIX systems. They appear in a file system just like an ordinary file or a directory.</a:t>
                      </a:r>
                      <a:endParaRPr lang="en-US" sz="2000" b="0" dirty="0">
                        <a:solidFill>
                          <a:schemeClr val="tx1"/>
                        </a:solidFill>
                        <a:effectLst/>
                      </a:endParaRPr>
                    </a:p>
                    <a:p>
                      <a:pPr marL="342900" marR="0" lvl="0" indent="-342900" algn="just">
                        <a:lnSpc>
                          <a:spcPct val="150000"/>
                        </a:lnSpc>
                        <a:buFont typeface="Symbol" panose="05050102010706020507" pitchFamily="18" charset="2"/>
                        <a:buChar char=""/>
                      </a:pPr>
                      <a:r>
                        <a:rPr lang="en-CA" sz="2000" b="0" dirty="0">
                          <a:solidFill>
                            <a:schemeClr val="tx1"/>
                          </a:solidFill>
                          <a:effectLst/>
                        </a:rPr>
                        <a:t>On UNIX systems there are two flavors of special files for each </a:t>
                      </a:r>
                      <a:r>
                        <a:rPr lang="en-CA" sz="2000" b="0" dirty="0" smtClean="0">
                          <a:solidFill>
                            <a:schemeClr val="tx1"/>
                          </a:solidFill>
                          <a:effectLst/>
                        </a:rPr>
                        <a:t>device</a:t>
                      </a:r>
                    </a:p>
                    <a:p>
                      <a:pPr marL="0" marR="0" lvl="0" indent="0" algn="just">
                        <a:lnSpc>
                          <a:spcPct val="150000"/>
                        </a:lnSpc>
                        <a:buFont typeface="+mj-lt"/>
                        <a:buNone/>
                      </a:pPr>
                      <a:r>
                        <a:rPr lang="en-CA" sz="2000" b="0" dirty="0" smtClean="0">
                          <a:solidFill>
                            <a:schemeClr val="tx1"/>
                          </a:solidFill>
                          <a:effectLst/>
                        </a:rPr>
                        <a:t>           1   Character </a:t>
                      </a:r>
                      <a:r>
                        <a:rPr lang="en-CA" sz="2000" b="0" dirty="0">
                          <a:solidFill>
                            <a:schemeClr val="tx1"/>
                          </a:solidFill>
                          <a:effectLst/>
                        </a:rPr>
                        <a:t>special files </a:t>
                      </a:r>
                      <a:endParaRPr lang="en-CA" sz="2000" b="0" dirty="0" smtClean="0">
                        <a:solidFill>
                          <a:schemeClr val="tx1"/>
                        </a:solidFill>
                        <a:effectLst/>
                      </a:endParaRPr>
                    </a:p>
                    <a:p>
                      <a:pPr marL="0" marR="0" lvl="0" indent="0" algn="just">
                        <a:lnSpc>
                          <a:spcPct val="150000"/>
                        </a:lnSpc>
                        <a:buFont typeface="+mj-lt"/>
                        <a:buNone/>
                      </a:pPr>
                      <a:r>
                        <a:rPr lang="en-CA" sz="2000" b="0" dirty="0" smtClean="0">
                          <a:solidFill>
                            <a:schemeClr val="tx1"/>
                          </a:solidFill>
                          <a:effectLst/>
                        </a:rPr>
                        <a:t>           </a:t>
                      </a:r>
                      <a:r>
                        <a:rPr lang="en-CA" sz="2000" b="0" baseline="0" dirty="0" smtClean="0">
                          <a:solidFill>
                            <a:schemeClr val="tx1"/>
                          </a:solidFill>
                          <a:effectLst/>
                        </a:rPr>
                        <a:t> 2 </a:t>
                      </a:r>
                      <a:r>
                        <a:rPr lang="en-CA" sz="2000" b="0" dirty="0" smtClean="0">
                          <a:solidFill>
                            <a:schemeClr val="tx1"/>
                          </a:solidFill>
                          <a:effectLst/>
                        </a:rPr>
                        <a:t> Block </a:t>
                      </a:r>
                      <a:r>
                        <a:rPr lang="en-CA" sz="2000" b="0" dirty="0">
                          <a:solidFill>
                            <a:schemeClr val="tx1"/>
                          </a:solidFill>
                          <a:effectLst/>
                        </a:rPr>
                        <a:t>special files. </a:t>
                      </a:r>
                      <a:endParaRPr lang="en-US" sz="2000" b="0" dirty="0">
                        <a:solidFill>
                          <a:schemeClr val="tx1"/>
                        </a:solidFill>
                        <a:effectLst/>
                      </a:endParaRPr>
                    </a:p>
                    <a:p>
                      <a:pPr marL="342900" marR="0" lvl="0" indent="-342900" algn="just">
                        <a:lnSpc>
                          <a:spcPct val="150000"/>
                        </a:lnSpc>
                        <a:buFont typeface="Symbol" panose="05050102010706020507" pitchFamily="18" charset="2"/>
                        <a:buChar char=""/>
                      </a:pPr>
                      <a:r>
                        <a:rPr lang="en-CA" sz="2000" b="0" dirty="0">
                          <a:solidFill>
                            <a:schemeClr val="tx1"/>
                          </a:solidFill>
                          <a:effectLst/>
                        </a:rPr>
                        <a:t>When a </a:t>
                      </a:r>
                      <a:r>
                        <a:rPr lang="en-CA" sz="2000" b="0" dirty="0">
                          <a:solidFill>
                            <a:srgbClr val="FF0000"/>
                          </a:solidFill>
                          <a:effectLst/>
                        </a:rPr>
                        <a:t>character special file </a:t>
                      </a:r>
                      <a:r>
                        <a:rPr lang="en-CA" sz="2000" b="0" dirty="0">
                          <a:solidFill>
                            <a:schemeClr val="tx1"/>
                          </a:solidFill>
                          <a:effectLst/>
                        </a:rPr>
                        <a:t>is used for device I/O, data is transferred one character at a time. This type of access is called raw device access</a:t>
                      </a:r>
                      <a:r>
                        <a:rPr lang="en-CA" sz="2000" b="0" dirty="0" smtClean="0">
                          <a:solidFill>
                            <a:schemeClr val="tx1"/>
                          </a:solidFill>
                          <a:effectLst/>
                        </a:rPr>
                        <a:t>. It</a:t>
                      </a:r>
                      <a:r>
                        <a:rPr lang="en-CA" sz="2000" b="0" baseline="0" dirty="0" smtClean="0">
                          <a:solidFill>
                            <a:schemeClr val="tx1"/>
                          </a:solidFill>
                          <a:effectLst/>
                        </a:rPr>
                        <a:t> is marked with </a:t>
                      </a:r>
                      <a:r>
                        <a:rPr lang="en-CA" sz="2000" b="0" baseline="0" dirty="0" smtClean="0">
                          <a:solidFill>
                            <a:srgbClr val="FF0000"/>
                          </a:solidFill>
                          <a:effectLst/>
                        </a:rPr>
                        <a:t>“c”</a:t>
                      </a:r>
                      <a:r>
                        <a:rPr lang="en-CA" sz="2000" b="0" baseline="0" dirty="0" smtClean="0">
                          <a:solidFill>
                            <a:schemeClr val="tx1"/>
                          </a:solidFill>
                          <a:effectLst/>
                        </a:rPr>
                        <a:t>.</a:t>
                      </a:r>
                      <a:endParaRPr lang="en-US" sz="2000" b="0" dirty="0">
                        <a:solidFill>
                          <a:schemeClr val="tx1"/>
                        </a:solidFill>
                        <a:effectLst/>
                      </a:endParaRPr>
                    </a:p>
                    <a:p>
                      <a:pPr marL="342900" marR="0" lvl="0" indent="-342900" algn="just">
                        <a:lnSpc>
                          <a:spcPct val="150000"/>
                        </a:lnSpc>
                        <a:buFont typeface="Symbol" panose="05050102010706020507" pitchFamily="18" charset="2"/>
                        <a:buChar char=""/>
                      </a:pPr>
                      <a:r>
                        <a:rPr lang="en-CA" sz="2000" b="0" dirty="0">
                          <a:solidFill>
                            <a:schemeClr val="tx1"/>
                          </a:solidFill>
                          <a:effectLst/>
                        </a:rPr>
                        <a:t>When a </a:t>
                      </a:r>
                      <a:r>
                        <a:rPr lang="en-CA" sz="2000" b="0" dirty="0">
                          <a:solidFill>
                            <a:srgbClr val="FF0000"/>
                          </a:solidFill>
                          <a:effectLst/>
                        </a:rPr>
                        <a:t>block special file </a:t>
                      </a:r>
                      <a:r>
                        <a:rPr lang="en-CA" sz="2000" b="0" dirty="0">
                          <a:solidFill>
                            <a:schemeClr val="tx1"/>
                          </a:solidFill>
                          <a:effectLst/>
                        </a:rPr>
                        <a:t>is used for device I/O, data is transferred in large fixed-size blocks. This type of access is called block device access</a:t>
                      </a:r>
                      <a:r>
                        <a:rPr lang="en-CA" sz="2000" b="0" dirty="0" smtClean="0">
                          <a:solidFill>
                            <a:schemeClr val="tx1"/>
                          </a:solidFill>
                          <a:effectLst/>
                        </a:rPr>
                        <a:t>. It is mark with</a:t>
                      </a:r>
                      <a:r>
                        <a:rPr lang="en-CA" sz="2000" b="0" baseline="0" dirty="0" smtClean="0">
                          <a:solidFill>
                            <a:schemeClr val="tx1"/>
                          </a:solidFill>
                          <a:effectLst/>
                        </a:rPr>
                        <a:t> </a:t>
                      </a:r>
                      <a:r>
                        <a:rPr lang="en-CA" sz="2000" b="0" baseline="0" dirty="0" smtClean="0">
                          <a:solidFill>
                            <a:srgbClr val="FF0000"/>
                          </a:solidFill>
                          <a:effectLst/>
                        </a:rPr>
                        <a:t>“b”</a:t>
                      </a:r>
                      <a:r>
                        <a:rPr lang="en-CA" sz="2000" b="0" baseline="0" dirty="0" smtClean="0">
                          <a:solidFill>
                            <a:schemeClr val="tx1"/>
                          </a:solidFill>
                          <a:effectLst/>
                        </a:rPr>
                        <a:t>.</a:t>
                      </a:r>
                      <a:endParaRPr lang="en-US" sz="20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5449" marR="55449" marT="0" marB="0">
                    <a:solidFill>
                      <a:schemeClr val="bg2"/>
                    </a:solidFill>
                  </a:tcPr>
                </a:tc>
                <a:extLst>
                  <a:ext uri="{0D108BD9-81ED-4DB2-BD59-A6C34878D82A}">
                    <a16:rowId xmlns:a16="http://schemas.microsoft.com/office/drawing/2014/main" val="10000"/>
                  </a:ext>
                </a:extLst>
              </a:tr>
              <a:tr h="3660920">
                <a:tc>
                  <a:txBody>
                    <a:bodyPr/>
                    <a:lstStyle/>
                    <a:p>
                      <a:pPr marL="0" marR="0">
                        <a:lnSpc>
                          <a:spcPct val="150000"/>
                        </a:lnSpc>
                      </a:pPr>
                      <a:r>
                        <a:rPr lang="en-US" sz="2000" dirty="0" smtClean="0">
                          <a:effectLst/>
                          <a:latin typeface="+mn-lt"/>
                          <a:ea typeface="Times New Roman" panose="02020603050405020304" pitchFamily="18" charset="0"/>
                          <a:cs typeface="Times New Roman" panose="02020603050405020304" pitchFamily="18" charset="0"/>
                        </a:rPr>
                        <a:t>Symbolic Link</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502920" marR="0" indent="-342900" algn="just">
                        <a:lnSpc>
                          <a:spcPct val="150000"/>
                        </a:lnSpc>
                        <a:buFont typeface="Arial" panose="020B0604020202020204" pitchFamily="34" charset="0"/>
                        <a:buChar char="•"/>
                      </a:pPr>
                      <a:r>
                        <a:rPr lang="en-US" sz="2000" b="0" baseline="0" dirty="0" smtClean="0">
                          <a:solidFill>
                            <a:schemeClr val="tx1"/>
                          </a:solidFill>
                          <a:effectLst/>
                          <a:latin typeface="+mn-lt"/>
                          <a:ea typeface="Times New Roman" panose="02020603050405020304" pitchFamily="18" charset="0"/>
                          <a:cs typeface="Arial" panose="020B0604020202020204" pitchFamily="34" charset="0"/>
                        </a:rPr>
                        <a:t>A symbolic link is a reference to another file. This special file is stored as a textual representation of the referenced file's path (which means the destination may be a relative path, or may not exist at all).</a:t>
                      </a:r>
                    </a:p>
                    <a:p>
                      <a:pPr marL="502920" marR="0" indent="-342900" algn="just">
                        <a:lnSpc>
                          <a:spcPct val="150000"/>
                        </a:lnSpc>
                        <a:buFont typeface="Arial" panose="020B0604020202020204" pitchFamily="34" charset="0"/>
                        <a:buChar char="•"/>
                      </a:pPr>
                      <a:r>
                        <a:rPr lang="en-US" sz="2000" b="0" baseline="0" dirty="0" smtClean="0">
                          <a:solidFill>
                            <a:schemeClr val="tx1"/>
                          </a:solidFill>
                          <a:effectLst/>
                          <a:latin typeface="+mn-lt"/>
                          <a:ea typeface="Times New Roman" panose="02020603050405020304" pitchFamily="18" charset="0"/>
                          <a:cs typeface="Arial" panose="020B0604020202020204" pitchFamily="34" charset="0"/>
                        </a:rPr>
                        <a:t>A symbolic link is marked with an l (lower case L) as the first letter of the mode string</a:t>
                      </a:r>
                    </a:p>
                    <a:p>
                      <a:pPr marL="160020" marR="0" indent="0" algn="just">
                        <a:lnSpc>
                          <a:spcPct val="150000"/>
                        </a:lnSpc>
                        <a:buFont typeface="Arial" panose="020B0604020202020204" pitchFamily="34" charset="0"/>
                        <a:buNone/>
                      </a:pPr>
                      <a:r>
                        <a:rPr lang="en-US" sz="2000" b="0" baseline="0" dirty="0" smtClean="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000" b="0" baseline="0" dirty="0" smtClean="0">
                          <a:solidFill>
                            <a:srgbClr val="7030A0"/>
                          </a:solidFill>
                          <a:effectLst/>
                          <a:latin typeface="+mn-lt"/>
                          <a:ea typeface="Times New Roman" panose="02020603050405020304" pitchFamily="18" charset="0"/>
                          <a:cs typeface="Times New Roman" panose="02020603050405020304" pitchFamily="18" charset="0"/>
                        </a:rPr>
                        <a:t>e.g.</a:t>
                      </a:r>
                    </a:p>
                    <a:p>
                      <a:pPr marL="160020" marR="0" algn="just">
                        <a:lnSpc>
                          <a:spcPct val="150000"/>
                        </a:lnSpc>
                      </a:pPr>
                      <a:r>
                        <a:rPr lang="en-US" sz="2000" b="0" baseline="0" dirty="0" err="1" smtClean="0">
                          <a:solidFill>
                            <a:srgbClr val="FF0000"/>
                          </a:solidFill>
                          <a:effectLst/>
                          <a:latin typeface="+mn-lt"/>
                          <a:ea typeface="Times New Roman" panose="02020603050405020304" pitchFamily="18" charset="0"/>
                          <a:cs typeface="Times New Roman" panose="02020603050405020304" pitchFamily="18" charset="0"/>
                        </a:rPr>
                        <a:t>l</a:t>
                      </a:r>
                      <a:r>
                        <a:rPr lang="en-US" sz="2000" b="0" baseline="0" dirty="0" err="1" smtClean="0">
                          <a:solidFill>
                            <a:srgbClr val="7030A0"/>
                          </a:solidFill>
                          <a:effectLst/>
                          <a:latin typeface="+mn-lt"/>
                          <a:ea typeface="Times New Roman" panose="02020603050405020304" pitchFamily="18" charset="0"/>
                          <a:cs typeface="Times New Roman" panose="02020603050405020304" pitchFamily="18" charset="0"/>
                        </a:rPr>
                        <a:t>rwxrwxrwx</a:t>
                      </a:r>
                      <a:r>
                        <a:rPr lang="en-US" sz="2000" b="0" baseline="0" dirty="0" smtClean="0">
                          <a:solidFill>
                            <a:srgbClr val="7030A0"/>
                          </a:solidFill>
                          <a:effectLst/>
                          <a:latin typeface="+mn-lt"/>
                          <a:ea typeface="Times New Roman" panose="02020603050405020304" pitchFamily="18" charset="0"/>
                          <a:cs typeface="Times New Roman" panose="02020603050405020304" pitchFamily="18" charset="0"/>
                        </a:rPr>
                        <a:t> ... </a:t>
                      </a:r>
                      <a:r>
                        <a:rPr lang="en-US" sz="2000" b="0" baseline="0" dirty="0" err="1" smtClean="0">
                          <a:solidFill>
                            <a:srgbClr val="7030A0"/>
                          </a:solidFill>
                          <a:effectLst/>
                          <a:latin typeface="+mn-lt"/>
                          <a:ea typeface="Times New Roman" panose="02020603050405020304" pitchFamily="18" charset="0"/>
                          <a:cs typeface="Times New Roman" panose="02020603050405020304" pitchFamily="18" charset="0"/>
                        </a:rPr>
                        <a:t>termcap</a:t>
                      </a:r>
                      <a:r>
                        <a:rPr lang="en-US" sz="2000" b="0" baseline="0" dirty="0" smtClean="0">
                          <a:solidFill>
                            <a:srgbClr val="7030A0"/>
                          </a:solidFill>
                          <a:effectLst/>
                          <a:latin typeface="+mn-lt"/>
                          <a:ea typeface="Times New Roman" panose="02020603050405020304" pitchFamily="18" charset="0"/>
                          <a:cs typeface="Times New Roman" panose="02020603050405020304" pitchFamily="18" charset="0"/>
                        </a:rPr>
                        <a:t> -&gt; /</a:t>
                      </a:r>
                      <a:r>
                        <a:rPr lang="en-US" sz="2000" b="0" baseline="0" dirty="0" err="1" smtClean="0">
                          <a:solidFill>
                            <a:srgbClr val="7030A0"/>
                          </a:solidFill>
                          <a:effectLst/>
                          <a:latin typeface="+mn-lt"/>
                          <a:ea typeface="Times New Roman" panose="02020603050405020304" pitchFamily="18" charset="0"/>
                          <a:cs typeface="Times New Roman" panose="02020603050405020304" pitchFamily="18" charset="0"/>
                        </a:rPr>
                        <a:t>usr</a:t>
                      </a:r>
                      <a:r>
                        <a:rPr lang="en-US" sz="2000" b="0" baseline="0" dirty="0" smtClean="0">
                          <a:solidFill>
                            <a:srgbClr val="7030A0"/>
                          </a:solidFill>
                          <a:effectLst/>
                          <a:latin typeface="+mn-lt"/>
                          <a:ea typeface="Times New Roman" panose="02020603050405020304" pitchFamily="18" charset="0"/>
                          <a:cs typeface="Times New Roman" panose="02020603050405020304" pitchFamily="18" charset="0"/>
                        </a:rPr>
                        <a:t>/share/</a:t>
                      </a:r>
                      <a:r>
                        <a:rPr lang="en-US" sz="2000" b="0" baseline="0" dirty="0" err="1" smtClean="0">
                          <a:solidFill>
                            <a:srgbClr val="7030A0"/>
                          </a:solidFill>
                          <a:effectLst/>
                          <a:latin typeface="+mn-lt"/>
                          <a:ea typeface="Times New Roman" panose="02020603050405020304" pitchFamily="18" charset="0"/>
                          <a:cs typeface="Times New Roman" panose="02020603050405020304" pitchFamily="18" charset="0"/>
                        </a:rPr>
                        <a:t>misc</a:t>
                      </a:r>
                      <a:r>
                        <a:rPr lang="en-US" sz="2000" b="0" baseline="0" dirty="0" smtClean="0">
                          <a:solidFill>
                            <a:srgbClr val="7030A0"/>
                          </a:solidFill>
                          <a:effectLst/>
                          <a:latin typeface="+mn-lt"/>
                          <a:ea typeface="Times New Roman" panose="02020603050405020304" pitchFamily="18" charset="0"/>
                          <a:cs typeface="Times New Roman" panose="02020603050405020304" pitchFamily="18" charset="0"/>
                        </a:rPr>
                        <a:t>/</a:t>
                      </a:r>
                      <a:r>
                        <a:rPr lang="en-US" sz="2000" b="0" baseline="0" dirty="0" err="1" smtClean="0">
                          <a:solidFill>
                            <a:srgbClr val="7030A0"/>
                          </a:solidFill>
                          <a:effectLst/>
                          <a:latin typeface="+mn-lt"/>
                          <a:ea typeface="Times New Roman" panose="02020603050405020304" pitchFamily="18" charset="0"/>
                          <a:cs typeface="Times New Roman" panose="02020603050405020304" pitchFamily="18" charset="0"/>
                        </a:rPr>
                        <a:t>termcap</a:t>
                      </a:r>
                      <a:endParaRPr lang="en-US" sz="2000" b="0" baseline="0" dirty="0" smtClean="0">
                        <a:solidFill>
                          <a:srgbClr val="7030A0"/>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2663189684"/>
                  </a:ext>
                </a:extLst>
              </a:tr>
            </a:tbl>
          </a:graphicData>
        </a:graphic>
      </p:graphicFrame>
    </p:spTree>
    <p:extLst>
      <p:ext uri="{BB962C8B-B14F-4D97-AF65-F5344CB8AC3E}">
        <p14:creationId xmlns:p14="http://schemas.microsoft.com/office/powerpoint/2010/main" val="16998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35145899"/>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2105891">
                  <a:extLst>
                    <a:ext uri="{9D8B030D-6E8A-4147-A177-3AD203B41FA5}">
                      <a16:colId xmlns:a16="http://schemas.microsoft.com/office/drawing/2014/main" val="20000"/>
                    </a:ext>
                  </a:extLst>
                </a:gridCol>
                <a:gridCol w="10086109">
                  <a:extLst>
                    <a:ext uri="{9D8B030D-6E8A-4147-A177-3AD203B41FA5}">
                      <a16:colId xmlns:a16="http://schemas.microsoft.com/office/drawing/2014/main" val="20001"/>
                    </a:ext>
                  </a:extLst>
                </a:gridCol>
              </a:tblGrid>
              <a:tr h="0">
                <a:tc>
                  <a:txBody>
                    <a:bodyPr/>
                    <a:lstStyle/>
                    <a:p>
                      <a:pPr marL="0" marR="0">
                        <a:lnSpc>
                          <a:spcPct val="150000"/>
                        </a:lnSpc>
                      </a:pPr>
                      <a:r>
                        <a:rPr lang="en-CA" sz="2000" dirty="0">
                          <a:effectLst/>
                        </a:rPr>
                        <a:t>Socket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50000"/>
                        </a:lnSpc>
                        <a:buFont typeface="Symbol" panose="05050102010706020507" pitchFamily="18" charset="2"/>
                        <a:buChar char=""/>
                      </a:pPr>
                      <a:r>
                        <a:rPr lang="en-US" sz="2000" b="0" baseline="0" dirty="0" smtClean="0">
                          <a:solidFill>
                            <a:schemeClr val="tx1"/>
                          </a:solidFill>
                          <a:effectLst/>
                        </a:rPr>
                        <a:t>A socket file is used to pass information between applications for communication purpose</a:t>
                      </a:r>
                    </a:p>
                    <a:p>
                      <a:pPr marL="342900" marR="0" lvl="0" indent="-342900" algn="just">
                        <a:lnSpc>
                          <a:spcPct val="150000"/>
                        </a:lnSpc>
                        <a:buFont typeface="Symbol" panose="05050102010706020507" pitchFamily="18" charset="2"/>
                        <a:buChar char=""/>
                      </a:pPr>
                      <a:r>
                        <a:rPr lang="en-CA" sz="2000" b="0" baseline="0" dirty="0" smtClean="0">
                          <a:solidFill>
                            <a:schemeClr val="tx1"/>
                          </a:solidFill>
                          <a:effectLst/>
                        </a:rPr>
                        <a:t>In long-format output of ls, Unix sockets are marked by </a:t>
                      </a:r>
                      <a:r>
                        <a:rPr lang="en-CA" sz="2000" b="0" baseline="0" dirty="0" smtClean="0">
                          <a:solidFill>
                            <a:srgbClr val="FF0000"/>
                          </a:solidFill>
                          <a:effectLst/>
                        </a:rPr>
                        <a:t>"s" </a:t>
                      </a:r>
                      <a:r>
                        <a:rPr lang="en-CA" sz="2000" b="0" baseline="0" dirty="0" smtClean="0">
                          <a:solidFill>
                            <a:schemeClr val="tx1"/>
                          </a:solidFill>
                          <a:effectLst/>
                        </a:rPr>
                        <a:t>symbol:</a:t>
                      </a:r>
                      <a:endParaRPr lang="en-US" sz="2000" b="0" baseline="0" dirty="0" smtClean="0">
                        <a:solidFill>
                          <a:schemeClr val="tx1"/>
                        </a:solidFill>
                        <a:effectLst/>
                      </a:endParaRPr>
                    </a:p>
                    <a:p>
                      <a:pPr marL="160020" marR="0" algn="just">
                        <a:lnSpc>
                          <a:spcPct val="150000"/>
                        </a:lnSpc>
                      </a:pPr>
                      <a:r>
                        <a:rPr lang="en-CA" sz="2000" b="0" baseline="0" dirty="0" smtClean="0">
                          <a:solidFill>
                            <a:srgbClr val="002060"/>
                          </a:solidFill>
                          <a:effectLst/>
                        </a:rPr>
                        <a:t>       $ </a:t>
                      </a:r>
                      <a:r>
                        <a:rPr lang="en-CA" sz="2000" b="0" baseline="0" dirty="0">
                          <a:solidFill>
                            <a:srgbClr val="002060"/>
                          </a:solidFill>
                          <a:effectLst/>
                        </a:rPr>
                        <a:t>ls -al /dev/log</a:t>
                      </a:r>
                      <a:endParaRPr lang="en-US" sz="2000" b="0" baseline="0" dirty="0">
                        <a:solidFill>
                          <a:srgbClr val="002060"/>
                        </a:solidFill>
                        <a:effectLst/>
                      </a:endParaRPr>
                    </a:p>
                    <a:p>
                      <a:pPr marL="160020" marR="0" algn="just">
                        <a:lnSpc>
                          <a:spcPct val="150000"/>
                        </a:lnSpc>
                      </a:pPr>
                      <a:r>
                        <a:rPr lang="en-CA" sz="2000" b="0" baseline="0" dirty="0" smtClean="0">
                          <a:solidFill>
                            <a:srgbClr val="7030A0"/>
                          </a:solidFill>
                          <a:effectLst/>
                        </a:rPr>
                        <a:t>       </a:t>
                      </a:r>
                      <a:r>
                        <a:rPr lang="en-CA" sz="2000" b="0" baseline="0" dirty="0" err="1" smtClean="0">
                          <a:solidFill>
                            <a:srgbClr val="7030A0"/>
                          </a:solidFill>
                          <a:effectLst/>
                        </a:rPr>
                        <a:t>srw-rw-rw</a:t>
                      </a:r>
                      <a:r>
                        <a:rPr lang="en-CA" sz="2000" b="0" baseline="0" dirty="0" smtClean="0">
                          <a:solidFill>
                            <a:srgbClr val="7030A0"/>
                          </a:solidFill>
                          <a:effectLst/>
                        </a:rPr>
                        <a:t>- </a:t>
                      </a:r>
                      <a:r>
                        <a:rPr lang="en-CA" sz="2000" b="0" baseline="0" dirty="0">
                          <a:solidFill>
                            <a:srgbClr val="7030A0"/>
                          </a:solidFill>
                          <a:effectLst/>
                        </a:rPr>
                        <a:t>1 root </a:t>
                      </a:r>
                      <a:r>
                        <a:rPr lang="en-CA" sz="2000" b="0" baseline="0" dirty="0" err="1">
                          <a:solidFill>
                            <a:srgbClr val="7030A0"/>
                          </a:solidFill>
                          <a:effectLst/>
                        </a:rPr>
                        <a:t>root</a:t>
                      </a:r>
                      <a:r>
                        <a:rPr lang="en-CA" sz="2000" b="0" baseline="0" dirty="0">
                          <a:solidFill>
                            <a:srgbClr val="7030A0"/>
                          </a:solidFill>
                          <a:effectLst/>
                        </a:rPr>
                        <a:t> 0 Sep  7 05:04 /dev/log</a:t>
                      </a:r>
                      <a:endParaRPr lang="en-US" sz="2000" b="0" baseline="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046348430"/>
                  </a:ext>
                </a:extLst>
              </a:tr>
              <a:tr h="0">
                <a:tc>
                  <a:txBody>
                    <a:bodyPr/>
                    <a:lstStyle/>
                    <a:p>
                      <a:pPr marL="0" marR="0">
                        <a:lnSpc>
                          <a:spcPct val="150000"/>
                        </a:lnSpc>
                      </a:pPr>
                      <a:r>
                        <a:rPr lang="en-CA" sz="2000" dirty="0">
                          <a:effectLst/>
                        </a:rPr>
                        <a:t>Named Pipe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49" marR="55449" marT="0" marB="0"/>
                </a:tc>
                <a:tc>
                  <a:txBody>
                    <a:bodyPr/>
                    <a:lstStyle/>
                    <a:p>
                      <a:pPr marL="342900" marR="0" lvl="0" indent="-342900" algn="just">
                        <a:lnSpc>
                          <a:spcPct val="150000"/>
                        </a:lnSpc>
                        <a:buFont typeface="Symbol" panose="05050102010706020507" pitchFamily="18" charset="2"/>
                        <a:buChar char=""/>
                      </a:pPr>
                      <a:r>
                        <a:rPr lang="en-CA" sz="2000" dirty="0" smtClean="0">
                          <a:effectLst/>
                        </a:rPr>
                        <a:t>It is use for Unix </a:t>
                      </a:r>
                      <a:r>
                        <a:rPr lang="en-CA" sz="2000" dirty="0">
                          <a:effectLst/>
                        </a:rPr>
                        <a:t>interprocess communication. </a:t>
                      </a:r>
                      <a:endParaRPr lang="en-CA" sz="2000" dirty="0" smtClean="0">
                        <a:effectLst/>
                      </a:endParaRPr>
                    </a:p>
                    <a:p>
                      <a:pPr marL="342900" marR="0" lvl="0" indent="-342900" algn="just">
                        <a:lnSpc>
                          <a:spcPct val="150000"/>
                        </a:lnSpc>
                        <a:buFont typeface="Symbol" panose="05050102010706020507" pitchFamily="18" charset="2"/>
                        <a:buChar char=""/>
                      </a:pPr>
                      <a:r>
                        <a:rPr lang="en-US" sz="2000" dirty="0" smtClean="0">
                          <a:effectLst/>
                        </a:rPr>
                        <a:t>There are circumstances where the communicating processes must use named pipes. One such circumstance is that the processes have to be executed under different user names and permissions.</a:t>
                      </a:r>
                      <a:endParaRPr lang="en-CA" sz="2000" dirty="0" smtClean="0">
                        <a:effectLst/>
                      </a:endParaRPr>
                    </a:p>
                    <a:p>
                      <a:pPr marL="342900" marR="0" lvl="0" indent="-342900" algn="just">
                        <a:lnSpc>
                          <a:spcPct val="150000"/>
                        </a:lnSpc>
                        <a:buFont typeface="Symbol" panose="05050102010706020507" pitchFamily="18" charset="2"/>
                        <a:buChar char=""/>
                      </a:pPr>
                      <a:r>
                        <a:rPr lang="en-US" sz="2000" dirty="0" smtClean="0">
                          <a:effectLst/>
                        </a:rPr>
                        <a:t>These named pipes are special files that can exist anywhere in the file system.</a:t>
                      </a:r>
                    </a:p>
                    <a:p>
                      <a:pPr marL="342900" marR="0" lvl="0" indent="-342900" algn="just">
                        <a:lnSpc>
                          <a:spcPct val="150000"/>
                        </a:lnSpc>
                        <a:buFont typeface="Symbol" panose="05050102010706020507" pitchFamily="18" charset="2"/>
                        <a:buChar char=""/>
                      </a:pPr>
                      <a:r>
                        <a:rPr lang="en-US" sz="2000" dirty="0" smtClean="0">
                          <a:effectLst/>
                        </a:rPr>
                        <a:t>These named pipe special files are made with the command </a:t>
                      </a:r>
                      <a:r>
                        <a:rPr lang="en-US" sz="2000" dirty="0" err="1" smtClean="0">
                          <a:effectLst/>
                        </a:rPr>
                        <a:t>mkfifo</a:t>
                      </a:r>
                      <a:r>
                        <a:rPr lang="en-US" sz="2000" dirty="0" smtClean="0">
                          <a:effectLst/>
                        </a:rPr>
                        <a:t> as in </a:t>
                      </a:r>
                      <a:r>
                        <a:rPr lang="en-US" sz="2000" dirty="0" err="1" smtClean="0">
                          <a:effectLst/>
                        </a:rPr>
                        <a:t>mkfifo</a:t>
                      </a:r>
                      <a:r>
                        <a:rPr lang="en-US" sz="2000" dirty="0" smtClean="0">
                          <a:effectLst/>
                        </a:rPr>
                        <a:t> </a:t>
                      </a:r>
                      <a:r>
                        <a:rPr lang="en-US" sz="2000" dirty="0" err="1" smtClean="0">
                          <a:effectLst/>
                        </a:rPr>
                        <a:t>mypipe</a:t>
                      </a:r>
                      <a:r>
                        <a:rPr lang="en-US" sz="2000" dirty="0" smtClean="0">
                          <a:effectLst/>
                        </a:rPr>
                        <a:t>.</a:t>
                      </a:r>
                      <a:endParaRPr lang="en-US" sz="2000" dirty="0">
                        <a:effectLst/>
                      </a:endParaRPr>
                    </a:p>
                    <a:p>
                      <a:pPr marL="342900" marR="0" lvl="0" indent="-342900" algn="just">
                        <a:lnSpc>
                          <a:spcPct val="150000"/>
                        </a:lnSpc>
                        <a:buFont typeface="Symbol" panose="05050102010706020507" pitchFamily="18" charset="2"/>
                        <a:buChar char=""/>
                      </a:pPr>
                      <a:r>
                        <a:rPr lang="en-CA" sz="2000" dirty="0" smtClean="0">
                          <a:effectLst/>
                        </a:rPr>
                        <a:t>In </a:t>
                      </a:r>
                      <a:r>
                        <a:rPr lang="en-CA" sz="2000" dirty="0">
                          <a:effectLst/>
                        </a:rPr>
                        <a:t>long-format output of </a:t>
                      </a:r>
                      <a:r>
                        <a:rPr lang="en-CA" sz="2000" dirty="0" err="1">
                          <a:effectLst/>
                        </a:rPr>
                        <a:t>ls</a:t>
                      </a:r>
                      <a:r>
                        <a:rPr lang="en-CA" sz="2000" dirty="0">
                          <a:effectLst/>
                        </a:rPr>
                        <a:t>, named pipes are marked by the "p" symbol:</a:t>
                      </a:r>
                      <a:endParaRPr lang="en-US" sz="2000" dirty="0">
                        <a:effectLst/>
                      </a:endParaRPr>
                    </a:p>
                    <a:p>
                      <a:pPr marL="160020" marR="0" algn="just">
                        <a:lnSpc>
                          <a:spcPct val="150000"/>
                        </a:lnSpc>
                      </a:pPr>
                      <a:r>
                        <a:rPr lang="en-CA" sz="2000" dirty="0">
                          <a:solidFill>
                            <a:srgbClr val="002060"/>
                          </a:solidFill>
                          <a:effectLst/>
                        </a:rPr>
                        <a:t>$ </a:t>
                      </a:r>
                      <a:r>
                        <a:rPr lang="en-CA" sz="2000" dirty="0" err="1">
                          <a:solidFill>
                            <a:srgbClr val="002060"/>
                          </a:solidFill>
                          <a:effectLst/>
                        </a:rPr>
                        <a:t>ls</a:t>
                      </a:r>
                      <a:r>
                        <a:rPr lang="en-CA" sz="2000" dirty="0">
                          <a:solidFill>
                            <a:srgbClr val="002060"/>
                          </a:solidFill>
                          <a:effectLst/>
                        </a:rPr>
                        <a:t> -al /</a:t>
                      </a:r>
                      <a:r>
                        <a:rPr lang="en-CA" sz="2000" dirty="0" err="1">
                          <a:solidFill>
                            <a:srgbClr val="002060"/>
                          </a:solidFill>
                          <a:effectLst/>
                        </a:rPr>
                        <a:t>dev</a:t>
                      </a:r>
                      <a:r>
                        <a:rPr lang="en-CA" sz="2000" dirty="0">
                          <a:solidFill>
                            <a:srgbClr val="002060"/>
                          </a:solidFill>
                          <a:effectLst/>
                        </a:rPr>
                        <a:t>/</a:t>
                      </a:r>
                      <a:r>
                        <a:rPr lang="en-CA" sz="2000" dirty="0" err="1">
                          <a:solidFill>
                            <a:srgbClr val="002060"/>
                          </a:solidFill>
                          <a:effectLst/>
                        </a:rPr>
                        <a:t>xconsole</a:t>
                      </a:r>
                      <a:endParaRPr lang="en-US" sz="2000" dirty="0">
                        <a:solidFill>
                          <a:srgbClr val="002060"/>
                        </a:solidFill>
                        <a:effectLst/>
                      </a:endParaRPr>
                    </a:p>
                    <a:p>
                      <a:pPr marL="160020" marR="0" algn="just">
                        <a:lnSpc>
                          <a:spcPct val="150000"/>
                        </a:lnSpc>
                      </a:pPr>
                      <a:r>
                        <a:rPr lang="en-CA" sz="2000" dirty="0" err="1">
                          <a:solidFill>
                            <a:srgbClr val="7030A0"/>
                          </a:solidFill>
                          <a:effectLst/>
                        </a:rPr>
                        <a:t>prw</a:t>
                      </a:r>
                      <a:r>
                        <a:rPr lang="en-CA" sz="2000" dirty="0">
                          <a:solidFill>
                            <a:srgbClr val="7030A0"/>
                          </a:solidFill>
                          <a:effectLst/>
                        </a:rPr>
                        <a:t>-r----- 1 root </a:t>
                      </a:r>
                      <a:r>
                        <a:rPr lang="en-CA" sz="2000" dirty="0" err="1">
                          <a:solidFill>
                            <a:srgbClr val="7030A0"/>
                          </a:solidFill>
                          <a:effectLst/>
                        </a:rPr>
                        <a:t>adm</a:t>
                      </a:r>
                      <a:r>
                        <a:rPr lang="en-CA" sz="2000" dirty="0">
                          <a:solidFill>
                            <a:srgbClr val="7030A0"/>
                          </a:solidFill>
                          <a:effectLst/>
                        </a:rPr>
                        <a:t> 0 Sep 25 08:58 /</a:t>
                      </a:r>
                      <a:r>
                        <a:rPr lang="en-CA" sz="2000" dirty="0" err="1">
                          <a:solidFill>
                            <a:srgbClr val="7030A0"/>
                          </a:solidFill>
                          <a:effectLst/>
                        </a:rPr>
                        <a:t>dev</a:t>
                      </a:r>
                      <a:r>
                        <a:rPr lang="en-CA" sz="2000" dirty="0">
                          <a:solidFill>
                            <a:srgbClr val="7030A0"/>
                          </a:solidFill>
                          <a:effectLst/>
                        </a:rPr>
                        <a:t>/</a:t>
                      </a:r>
                      <a:r>
                        <a:rPr lang="en-CA" sz="2000" dirty="0" err="1">
                          <a:solidFill>
                            <a:srgbClr val="7030A0"/>
                          </a:solidFill>
                          <a:effectLst/>
                        </a:rPr>
                        <a:t>xconsole</a:t>
                      </a:r>
                      <a:endParaRPr lang="en-US" sz="20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5449" marR="55449" marT="0" marB="0">
                    <a:solidFill>
                      <a:schemeClr val="accent1">
                        <a:lumMod val="20000"/>
                        <a:lumOff val="80000"/>
                      </a:schemeClr>
                    </a:solidFill>
                  </a:tcPr>
                </a:tc>
                <a:extLst>
                  <a:ext uri="{0D108BD9-81ED-4DB2-BD59-A6C34878D82A}">
                    <a16:rowId xmlns:a16="http://schemas.microsoft.com/office/drawing/2014/main" val="3520012649"/>
                  </a:ext>
                </a:extLst>
              </a:tr>
            </a:tbl>
          </a:graphicData>
        </a:graphic>
      </p:graphicFrame>
    </p:spTree>
    <p:extLst>
      <p:ext uri="{BB962C8B-B14F-4D97-AF65-F5344CB8AC3E}">
        <p14:creationId xmlns:p14="http://schemas.microsoft.com/office/powerpoint/2010/main" val="33828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file Command</a:t>
            </a:r>
          </a:p>
        </p:txBody>
      </p:sp>
      <p:sp>
        <p:nvSpPr>
          <p:cNvPr id="20483" name="Content Placeholder 2"/>
          <p:cNvSpPr>
            <a:spLocks noGrp="1"/>
          </p:cNvSpPr>
          <p:nvPr>
            <p:ph idx="1"/>
          </p:nvPr>
        </p:nvSpPr>
        <p:spPr>
          <a:xfrm>
            <a:off x="327710" y="672353"/>
            <a:ext cx="9582771" cy="5768788"/>
          </a:xfrm>
        </p:spPr>
        <p:txBody>
          <a:bodyPr>
            <a:noAutofit/>
          </a:bodyPr>
          <a:lstStyle/>
          <a:p>
            <a:pPr algn="just" eaLnBrk="1" hangingPunct="1">
              <a:lnSpc>
                <a:spcPct val="150000"/>
              </a:lnSpc>
            </a:pPr>
            <a:r>
              <a:rPr lang="en-US" sz="2000" dirty="0" smtClean="0">
                <a:solidFill>
                  <a:schemeClr val="tx1"/>
                </a:solidFill>
              </a:rPr>
              <a:t>Used to determine the type of file.</a:t>
            </a:r>
          </a:p>
          <a:p>
            <a:pPr algn="just" eaLnBrk="1" hangingPunct="1">
              <a:lnSpc>
                <a:spcPct val="150000"/>
              </a:lnSpc>
            </a:pPr>
            <a:r>
              <a:rPr lang="en-US" sz="2000" dirty="0" smtClean="0">
                <a:solidFill>
                  <a:schemeClr val="tx1"/>
                </a:solidFill>
              </a:rPr>
              <a:t>Used with one or more file name.</a:t>
            </a:r>
          </a:p>
          <a:p>
            <a:pPr algn="just" eaLnBrk="1" hangingPunct="1">
              <a:lnSpc>
                <a:spcPct val="150000"/>
              </a:lnSpc>
            </a:pPr>
            <a:r>
              <a:rPr lang="en-US" sz="2000" dirty="0" smtClean="0">
                <a:solidFill>
                  <a:srgbClr val="FF0000"/>
                </a:solidFill>
              </a:rPr>
              <a:t>Example 1: </a:t>
            </a:r>
            <a:r>
              <a:rPr lang="en-US" sz="2000" dirty="0" smtClean="0">
                <a:solidFill>
                  <a:schemeClr val="tx1"/>
                </a:solidFill>
              </a:rPr>
              <a:t>check file type of </a:t>
            </a:r>
            <a:r>
              <a:rPr lang="en-US" sz="2000" dirty="0" err="1" smtClean="0">
                <a:solidFill>
                  <a:schemeClr val="tx1"/>
                </a:solidFill>
              </a:rPr>
              <a:t>emp.lst</a:t>
            </a:r>
            <a:endParaRPr lang="en-US" sz="2000" dirty="0" smtClean="0">
              <a:solidFill>
                <a:schemeClr val="tx1"/>
              </a:solidFill>
            </a:endParaRPr>
          </a:p>
          <a:p>
            <a:pPr marL="0" indent="0" algn="just" eaLnBrk="1" hangingPunct="1">
              <a:lnSpc>
                <a:spcPct val="150000"/>
              </a:lnSpc>
              <a:buNone/>
            </a:pPr>
            <a:r>
              <a:rPr lang="en-US" sz="2000" dirty="0">
                <a:solidFill>
                  <a:schemeClr val="tx1"/>
                </a:solidFill>
              </a:rPr>
              <a:t>	</a:t>
            </a:r>
            <a:r>
              <a:rPr lang="en-US" sz="2000" dirty="0" smtClean="0">
                <a:solidFill>
                  <a:srgbClr val="7030A0"/>
                </a:solidFill>
              </a:rPr>
              <a:t>$ file </a:t>
            </a:r>
            <a:r>
              <a:rPr lang="en-US" sz="2000" dirty="0" err="1" smtClean="0">
                <a:solidFill>
                  <a:srgbClr val="7030A0"/>
                </a:solidFill>
              </a:rPr>
              <a:t>emp</a:t>
            </a:r>
            <a:endParaRPr lang="en-US" sz="2000" dirty="0" smtClean="0">
              <a:solidFill>
                <a:srgbClr val="7030A0"/>
              </a:solidFill>
            </a:endParaRPr>
          </a:p>
          <a:p>
            <a:pPr marL="0" indent="0" algn="just" eaLnBrk="1" hangingPunct="1">
              <a:lnSpc>
                <a:spcPct val="150000"/>
              </a:lnSpc>
              <a:buNone/>
            </a:pPr>
            <a:r>
              <a:rPr lang="en-US" sz="2000" dirty="0" smtClean="0">
                <a:solidFill>
                  <a:srgbClr val="002060"/>
                </a:solidFill>
              </a:rPr>
              <a:t>	</a:t>
            </a:r>
            <a:r>
              <a:rPr lang="en-US" sz="2000" dirty="0" err="1" smtClean="0">
                <a:solidFill>
                  <a:srgbClr val="002060"/>
                </a:solidFill>
              </a:rPr>
              <a:t>emp</a:t>
            </a:r>
            <a:r>
              <a:rPr lang="en-US" sz="2000" dirty="0" smtClean="0">
                <a:solidFill>
                  <a:srgbClr val="002060"/>
                </a:solidFill>
              </a:rPr>
              <a:t> :	directory file</a:t>
            </a:r>
          </a:p>
          <a:p>
            <a:pPr algn="just" eaLnBrk="1" hangingPunct="1">
              <a:lnSpc>
                <a:spcPct val="150000"/>
              </a:lnSpc>
            </a:pPr>
            <a:r>
              <a:rPr lang="en-US" sz="2000" dirty="0" smtClean="0">
                <a:solidFill>
                  <a:schemeClr val="tx1"/>
                </a:solidFill>
              </a:rPr>
              <a:t>Also used with directory to list out type of files in it.</a:t>
            </a:r>
          </a:p>
          <a:p>
            <a:pPr algn="just" eaLnBrk="1" hangingPunct="1">
              <a:lnSpc>
                <a:spcPct val="150000"/>
              </a:lnSpc>
            </a:pPr>
            <a:r>
              <a:rPr lang="en-US" sz="2000" dirty="0" smtClean="0">
                <a:solidFill>
                  <a:schemeClr val="tx1"/>
                </a:solidFill>
              </a:rPr>
              <a:t>It has inbuilt mechanism of identifying the type of file by context.</a:t>
            </a:r>
          </a:p>
          <a:p>
            <a:pPr algn="just" eaLnBrk="1" hangingPunct="1">
              <a:lnSpc>
                <a:spcPct val="150000"/>
              </a:lnSpc>
            </a:pPr>
            <a:r>
              <a:rPr lang="en-US" sz="2000" dirty="0" smtClean="0">
                <a:solidFill>
                  <a:schemeClr val="tx1"/>
                </a:solidFill>
              </a:rPr>
              <a:t>It identifies executable, directories, empty files, data as well as recognizes text files.</a:t>
            </a:r>
          </a:p>
          <a:p>
            <a:pPr algn="just" eaLnBrk="1" hangingPunct="1">
              <a:lnSpc>
                <a:spcPct val="150000"/>
              </a:lnSpc>
            </a:pPr>
            <a:endParaRPr lang="en-US" sz="2000" dirty="0" smtClean="0">
              <a:solidFill>
                <a:schemeClr val="tx1"/>
              </a:solidFill>
            </a:endParaRPr>
          </a:p>
        </p:txBody>
      </p:sp>
    </p:spTree>
    <p:extLst>
      <p:ext uri="{BB962C8B-B14F-4D97-AF65-F5344CB8AC3E}">
        <p14:creationId xmlns:p14="http://schemas.microsoft.com/office/powerpoint/2010/main" val="249392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file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a:solidFill>
                  <a:srgbClr val="FF0000"/>
                </a:solidFill>
              </a:rPr>
              <a:t>Example 2:</a:t>
            </a:r>
            <a:r>
              <a:rPr lang="en-US" sz="2000" dirty="0">
                <a:solidFill>
                  <a:schemeClr val="tx1"/>
                </a:solidFill>
              </a:rPr>
              <a:t> Check type of file in folder </a:t>
            </a:r>
            <a:r>
              <a:rPr lang="en-US" sz="2000" dirty="0" err="1">
                <a:solidFill>
                  <a:schemeClr val="tx1"/>
                </a:solidFill>
              </a:rPr>
              <a:t>progs</a:t>
            </a:r>
            <a:r>
              <a:rPr lang="en-US" sz="2000" dirty="0">
                <a:solidFill>
                  <a:schemeClr val="tx1"/>
                </a:solidFill>
              </a:rPr>
              <a:t>.</a:t>
            </a:r>
          </a:p>
          <a:p>
            <a:pPr marL="0" indent="0" algn="just">
              <a:lnSpc>
                <a:spcPct val="150000"/>
              </a:lnSpc>
              <a:buNone/>
            </a:pPr>
            <a:r>
              <a:rPr lang="en-US" sz="2000" dirty="0" smtClean="0">
                <a:solidFill>
                  <a:schemeClr val="tx1"/>
                </a:solidFill>
              </a:rPr>
              <a:t>	</a:t>
            </a:r>
            <a:r>
              <a:rPr lang="en-US" sz="2000" dirty="0" smtClean="0">
                <a:solidFill>
                  <a:srgbClr val="7030A0"/>
                </a:solidFill>
              </a:rPr>
              <a:t>$ </a:t>
            </a:r>
            <a:r>
              <a:rPr lang="en-US" sz="2000" dirty="0">
                <a:solidFill>
                  <a:srgbClr val="7030A0"/>
                </a:solidFill>
              </a:rPr>
              <a:t>file </a:t>
            </a:r>
            <a:r>
              <a:rPr lang="en-US" sz="2000" dirty="0" err="1">
                <a:solidFill>
                  <a:srgbClr val="7030A0"/>
                </a:solidFill>
              </a:rPr>
              <a:t>progs</a:t>
            </a:r>
            <a:r>
              <a:rPr lang="en-US" sz="2000" dirty="0">
                <a:solidFill>
                  <a:srgbClr val="7030A0"/>
                </a:solidFill>
              </a:rPr>
              <a:t>/*</a:t>
            </a:r>
          </a:p>
          <a:p>
            <a:pPr marL="0" indent="0" algn="just">
              <a:lnSpc>
                <a:spcPct val="150000"/>
              </a:lnSpc>
              <a:buNone/>
            </a:pPr>
            <a:r>
              <a:rPr lang="en-US" sz="2000" dirty="0" smtClean="0">
                <a:solidFill>
                  <a:srgbClr val="7030A0"/>
                </a:solidFill>
              </a:rPr>
              <a:t>	</a:t>
            </a:r>
            <a:r>
              <a:rPr lang="en-US" sz="2000" dirty="0" err="1" smtClean="0">
                <a:solidFill>
                  <a:srgbClr val="7030A0"/>
                </a:solidFill>
              </a:rPr>
              <a:t>abcd</a:t>
            </a:r>
            <a:r>
              <a:rPr lang="en-US" sz="2000" dirty="0">
                <a:solidFill>
                  <a:srgbClr val="7030A0"/>
                </a:solidFill>
              </a:rPr>
              <a:t>:	</a:t>
            </a:r>
            <a:r>
              <a:rPr lang="en-US" sz="2000" dirty="0" err="1">
                <a:solidFill>
                  <a:srgbClr val="7030A0"/>
                </a:solidFill>
              </a:rPr>
              <a:t>ascii</a:t>
            </a:r>
            <a:r>
              <a:rPr lang="en-US" sz="2000" dirty="0">
                <a:solidFill>
                  <a:srgbClr val="7030A0"/>
                </a:solidFill>
              </a:rPr>
              <a:t> text</a:t>
            </a:r>
          </a:p>
          <a:p>
            <a:pPr marL="0" indent="0" algn="just">
              <a:lnSpc>
                <a:spcPct val="150000"/>
              </a:lnSpc>
              <a:buNone/>
            </a:pPr>
            <a:r>
              <a:rPr lang="en-US" sz="2000" dirty="0" smtClean="0">
                <a:solidFill>
                  <a:srgbClr val="7030A0"/>
                </a:solidFill>
              </a:rPr>
              <a:t>	</a:t>
            </a:r>
            <a:r>
              <a:rPr lang="en-US" sz="2000" dirty="0" err="1" smtClean="0">
                <a:solidFill>
                  <a:srgbClr val="7030A0"/>
                </a:solidFill>
              </a:rPr>
              <a:t>Calender</a:t>
            </a:r>
            <a:r>
              <a:rPr lang="en-US" sz="2000" dirty="0">
                <a:solidFill>
                  <a:srgbClr val="7030A0"/>
                </a:solidFill>
              </a:rPr>
              <a:t>: </a:t>
            </a:r>
            <a:r>
              <a:rPr lang="en-US" sz="2000" dirty="0" err="1">
                <a:solidFill>
                  <a:srgbClr val="7030A0"/>
                </a:solidFill>
              </a:rPr>
              <a:t>Englist</a:t>
            </a:r>
            <a:r>
              <a:rPr lang="en-US" sz="2000" dirty="0">
                <a:solidFill>
                  <a:srgbClr val="7030A0"/>
                </a:solidFill>
              </a:rPr>
              <a:t> text</a:t>
            </a:r>
          </a:p>
          <a:p>
            <a:pPr marL="0" indent="0" algn="just">
              <a:lnSpc>
                <a:spcPct val="150000"/>
              </a:lnSpc>
              <a:buNone/>
            </a:pPr>
            <a:r>
              <a:rPr lang="en-US" sz="2000" dirty="0" smtClean="0">
                <a:solidFill>
                  <a:srgbClr val="7030A0"/>
                </a:solidFill>
              </a:rPr>
              <a:t>	</a:t>
            </a:r>
            <a:r>
              <a:rPr lang="en-US" sz="2000" dirty="0" err="1" smtClean="0">
                <a:solidFill>
                  <a:srgbClr val="7030A0"/>
                </a:solidFill>
              </a:rPr>
              <a:t>Helpdir</a:t>
            </a:r>
            <a:r>
              <a:rPr lang="en-US" sz="2000" dirty="0">
                <a:solidFill>
                  <a:srgbClr val="7030A0"/>
                </a:solidFill>
              </a:rPr>
              <a:t>:	Directory</a:t>
            </a:r>
          </a:p>
          <a:p>
            <a:pPr marL="0" indent="0" algn="just">
              <a:lnSpc>
                <a:spcPct val="150000"/>
              </a:lnSpc>
              <a:buNone/>
            </a:pPr>
            <a:r>
              <a:rPr lang="en-US" sz="2000" dirty="0" smtClean="0">
                <a:solidFill>
                  <a:srgbClr val="7030A0"/>
                </a:solidFill>
              </a:rPr>
              <a:t>	Prog1.c</a:t>
            </a:r>
            <a:r>
              <a:rPr lang="en-US" sz="2000" dirty="0">
                <a:solidFill>
                  <a:srgbClr val="7030A0"/>
                </a:solidFill>
              </a:rPr>
              <a:t>:	C program text.</a:t>
            </a:r>
            <a:endParaRPr lang="en-US" sz="2000" dirty="0" smtClean="0">
              <a:solidFill>
                <a:srgbClr val="7030A0"/>
              </a:solidFill>
            </a:endParaRPr>
          </a:p>
        </p:txBody>
      </p:sp>
    </p:spTree>
    <p:extLst>
      <p:ext uri="{BB962C8B-B14F-4D97-AF65-F5344CB8AC3E}">
        <p14:creationId xmlns:p14="http://schemas.microsoft.com/office/powerpoint/2010/main" val="14604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split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chemeClr val="tx1"/>
                </a:solidFill>
              </a:rPr>
              <a:t>Used to breaks up its input file into several </a:t>
            </a:r>
            <a:r>
              <a:rPr lang="en-US" sz="2000" dirty="0" err="1" smtClean="0">
                <a:solidFill>
                  <a:schemeClr val="tx1"/>
                </a:solidFill>
              </a:rPr>
              <a:t>equi</a:t>
            </a:r>
            <a:r>
              <a:rPr lang="en-US" sz="2000" dirty="0" smtClean="0">
                <a:solidFill>
                  <a:schemeClr val="tx1"/>
                </a:solidFill>
              </a:rPr>
              <a:t>-line segments.</a:t>
            </a:r>
          </a:p>
          <a:p>
            <a:pPr algn="just">
              <a:lnSpc>
                <a:spcPct val="150000"/>
              </a:lnSpc>
            </a:pPr>
            <a:r>
              <a:rPr lang="en-US" sz="2000" dirty="0" smtClean="0">
                <a:solidFill>
                  <a:schemeClr val="tx1"/>
                </a:solidFill>
              </a:rPr>
              <a:t>All these segments are crated in the current directory.</a:t>
            </a:r>
          </a:p>
          <a:p>
            <a:pPr algn="just">
              <a:lnSpc>
                <a:spcPct val="150000"/>
              </a:lnSpc>
            </a:pPr>
            <a:r>
              <a:rPr lang="en-US" sz="2000" dirty="0" smtClean="0">
                <a:solidFill>
                  <a:schemeClr val="tx1"/>
                </a:solidFill>
              </a:rPr>
              <a:t>Break up file, by default, in 1000 line pieces.</a:t>
            </a:r>
          </a:p>
          <a:p>
            <a:pPr algn="just">
              <a:lnSpc>
                <a:spcPct val="150000"/>
              </a:lnSpc>
            </a:pPr>
            <a:r>
              <a:rPr lang="en-US" sz="2000" dirty="0" smtClean="0">
                <a:solidFill>
                  <a:srgbClr val="FF0000"/>
                </a:solidFill>
              </a:rPr>
              <a:t>Example 1: </a:t>
            </a:r>
            <a:r>
              <a:rPr lang="en-US" sz="2000" dirty="0" smtClean="0">
                <a:solidFill>
                  <a:schemeClr val="tx1"/>
                </a:solidFill>
              </a:rPr>
              <a:t>Split file “chap01”</a:t>
            </a:r>
          </a:p>
          <a:p>
            <a:pPr marL="0" indent="0" algn="just">
              <a:lnSpc>
                <a:spcPct val="150000"/>
              </a:lnSpc>
              <a:buNone/>
            </a:pPr>
            <a:r>
              <a:rPr lang="en-US" sz="2000" dirty="0" smtClean="0">
                <a:solidFill>
                  <a:srgbClr val="7030A0"/>
                </a:solidFill>
              </a:rPr>
              <a:t>	$ split chap01</a:t>
            </a:r>
          </a:p>
          <a:p>
            <a:pPr algn="just">
              <a:lnSpc>
                <a:spcPct val="150000"/>
              </a:lnSpc>
            </a:pPr>
            <a:r>
              <a:rPr lang="en-US" sz="2000" dirty="0" smtClean="0">
                <a:solidFill>
                  <a:schemeClr val="tx1"/>
                </a:solidFill>
              </a:rPr>
              <a:t>It create group of files – </a:t>
            </a:r>
            <a:r>
              <a:rPr lang="en-US" sz="2000" dirty="0" err="1" smtClean="0">
                <a:solidFill>
                  <a:schemeClr val="tx1"/>
                </a:solidFill>
              </a:rPr>
              <a:t>xaa,xab,xac</a:t>
            </a:r>
            <a:r>
              <a:rPr lang="en-US" sz="2000" dirty="0" smtClean="0">
                <a:solidFill>
                  <a:schemeClr val="tx1"/>
                </a:solidFill>
              </a:rPr>
              <a:t> …..</a:t>
            </a:r>
            <a:r>
              <a:rPr lang="en-US" sz="2000" dirty="0" err="1" smtClean="0">
                <a:solidFill>
                  <a:schemeClr val="tx1"/>
                </a:solidFill>
              </a:rPr>
              <a:t>xaz</a:t>
            </a:r>
            <a:r>
              <a:rPr lang="en-US" sz="2000" dirty="0" smtClean="0">
                <a:solidFill>
                  <a:schemeClr val="tx1"/>
                </a:solidFill>
              </a:rPr>
              <a:t>, again start from </a:t>
            </a:r>
            <a:r>
              <a:rPr lang="en-US" sz="2000" dirty="0" err="1" smtClean="0">
                <a:solidFill>
                  <a:schemeClr val="tx1"/>
                </a:solidFill>
              </a:rPr>
              <a:t>xba,xbb</a:t>
            </a:r>
            <a:r>
              <a:rPr lang="en-US" sz="2000" dirty="0" smtClean="0">
                <a:solidFill>
                  <a:schemeClr val="tx1"/>
                </a:solidFill>
              </a:rPr>
              <a:t>…</a:t>
            </a:r>
            <a:r>
              <a:rPr lang="en-US" sz="2000" dirty="0" err="1" smtClean="0">
                <a:solidFill>
                  <a:schemeClr val="tx1"/>
                </a:solidFill>
              </a:rPr>
              <a:t>xbz</a:t>
            </a:r>
            <a:r>
              <a:rPr lang="en-US" sz="2000" dirty="0" smtClean="0">
                <a:solidFill>
                  <a:schemeClr val="tx1"/>
                </a:solidFill>
              </a:rPr>
              <a:t>. So in this way create 676 file of 1000 lines.</a:t>
            </a:r>
          </a:p>
          <a:p>
            <a:pPr algn="just">
              <a:lnSpc>
                <a:spcPct val="150000"/>
              </a:lnSpc>
            </a:pPr>
            <a:r>
              <a:rPr lang="en-US" sz="2000" dirty="0" smtClean="0">
                <a:solidFill>
                  <a:schemeClr val="tx1"/>
                </a:solidFill>
              </a:rPr>
              <a:t>We can overwrite the default figure of 1000 by specifying file size.</a:t>
            </a:r>
          </a:p>
          <a:p>
            <a:pPr algn="just">
              <a:lnSpc>
                <a:spcPct val="150000"/>
              </a:lnSpc>
            </a:pPr>
            <a:r>
              <a:rPr lang="en-US" sz="2000" dirty="0" smtClean="0">
                <a:solidFill>
                  <a:srgbClr val="FF0000"/>
                </a:solidFill>
              </a:rPr>
              <a:t>Example 2: </a:t>
            </a:r>
            <a:r>
              <a:rPr lang="en-US" sz="2000" dirty="0" smtClean="0">
                <a:solidFill>
                  <a:schemeClr val="tx1"/>
                </a:solidFill>
              </a:rPr>
              <a:t>Split file with 75 lines in each file.</a:t>
            </a:r>
          </a:p>
          <a:p>
            <a:pPr marL="0" indent="0" algn="just">
              <a:lnSpc>
                <a:spcPct val="150000"/>
              </a:lnSpc>
              <a:buNone/>
            </a:pPr>
            <a:r>
              <a:rPr lang="en-US" sz="2000" dirty="0" smtClean="0">
                <a:solidFill>
                  <a:srgbClr val="FF0000"/>
                </a:solidFill>
              </a:rPr>
              <a:t>	</a:t>
            </a:r>
            <a:r>
              <a:rPr lang="en-US" sz="2000" dirty="0" smtClean="0">
                <a:solidFill>
                  <a:srgbClr val="7030A0"/>
                </a:solidFill>
              </a:rPr>
              <a:t>$ split -75 chap01</a:t>
            </a:r>
          </a:p>
          <a:p>
            <a:pPr marL="0" indent="0" algn="just">
              <a:lnSpc>
                <a:spcPct val="150000"/>
              </a:lnSpc>
              <a:buNone/>
            </a:pPr>
            <a:r>
              <a:rPr lang="en-US" sz="2000" dirty="0" smtClean="0">
                <a:solidFill>
                  <a:srgbClr val="7030A0"/>
                </a:solidFill>
              </a:rPr>
              <a:t>	</a:t>
            </a:r>
          </a:p>
        </p:txBody>
      </p:sp>
    </p:spTree>
    <p:extLst>
      <p:ext uri="{BB962C8B-B14F-4D97-AF65-F5344CB8AC3E}">
        <p14:creationId xmlns:p14="http://schemas.microsoft.com/office/powerpoint/2010/main" val="308748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smtClean="0">
                <a:solidFill>
                  <a:srgbClr val="C00000"/>
                </a:solidFill>
              </a:rPr>
              <a:t>split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smtClean="0">
                <a:solidFill>
                  <a:schemeClr val="tx1"/>
                </a:solidFill>
              </a:rPr>
              <a:t>We also overwrite by default file naming and give our own name to </a:t>
            </a:r>
            <a:r>
              <a:rPr lang="en-US" sz="2000" dirty="0" err="1" smtClean="0">
                <a:solidFill>
                  <a:schemeClr val="tx1"/>
                </a:solidFill>
              </a:rPr>
              <a:t>splited</a:t>
            </a:r>
            <a:r>
              <a:rPr lang="en-US" sz="2000" dirty="0" smtClean="0">
                <a:solidFill>
                  <a:schemeClr val="tx1"/>
                </a:solidFill>
              </a:rPr>
              <a:t> file.</a:t>
            </a:r>
          </a:p>
          <a:p>
            <a:pPr algn="just">
              <a:lnSpc>
                <a:spcPct val="150000"/>
              </a:lnSpc>
            </a:pPr>
            <a:r>
              <a:rPr lang="en-US" sz="2000" dirty="0" smtClean="0">
                <a:solidFill>
                  <a:srgbClr val="FF0000"/>
                </a:solidFill>
              </a:rPr>
              <a:t>Example 3:</a:t>
            </a:r>
            <a:r>
              <a:rPr lang="en-US" sz="2000" dirty="0" smtClean="0">
                <a:solidFill>
                  <a:srgbClr val="7030A0"/>
                </a:solidFill>
              </a:rPr>
              <a:t> </a:t>
            </a:r>
            <a:r>
              <a:rPr lang="en-US" sz="2000" dirty="0" smtClean="0">
                <a:solidFill>
                  <a:schemeClr val="tx1"/>
                </a:solidFill>
              </a:rPr>
              <a:t>Split file chap01 into </a:t>
            </a:r>
            <a:r>
              <a:rPr lang="en-US" sz="2000" dirty="0" err="1" smtClean="0">
                <a:solidFill>
                  <a:schemeClr val="tx1"/>
                </a:solidFill>
              </a:rPr>
              <a:t>unitaa,unitab,unitac</a:t>
            </a:r>
            <a:r>
              <a:rPr lang="en-US" sz="2000" dirty="0" smtClean="0">
                <a:solidFill>
                  <a:schemeClr val="tx1"/>
                </a:solidFill>
              </a:rPr>
              <a:t>….</a:t>
            </a:r>
          </a:p>
          <a:p>
            <a:pPr marL="0" indent="0" algn="just">
              <a:lnSpc>
                <a:spcPct val="150000"/>
              </a:lnSpc>
              <a:buNone/>
            </a:pPr>
            <a:r>
              <a:rPr lang="en-US" sz="2000" dirty="0" smtClean="0">
                <a:solidFill>
                  <a:srgbClr val="7030A0"/>
                </a:solidFill>
              </a:rPr>
              <a:t>	$ split chap01 unit</a:t>
            </a:r>
          </a:p>
          <a:p>
            <a:pPr marL="0" indent="0" algn="just">
              <a:lnSpc>
                <a:spcPct val="150000"/>
              </a:lnSpc>
              <a:buNone/>
            </a:pPr>
            <a:endParaRPr lang="en-US" sz="2000" dirty="0" smtClean="0">
              <a:solidFill>
                <a:srgbClr val="7030A0"/>
              </a:solidFill>
            </a:endParaRPr>
          </a:p>
        </p:txBody>
      </p:sp>
    </p:spTree>
    <p:extLst>
      <p:ext uri="{BB962C8B-B14F-4D97-AF65-F5344CB8AC3E}">
        <p14:creationId xmlns:p14="http://schemas.microsoft.com/office/powerpoint/2010/main" val="125037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34734" y="0"/>
            <a:ext cx="8596668" cy="1320800"/>
          </a:xfrm>
        </p:spPr>
        <p:txBody>
          <a:bodyPr/>
          <a:lstStyle/>
          <a:p>
            <a:pPr eaLnBrk="1" hangingPunct="1"/>
            <a:r>
              <a:rPr lang="en-US" b="1" dirty="0" err="1" smtClean="0">
                <a:solidFill>
                  <a:srgbClr val="C00000"/>
                </a:solidFill>
              </a:rPr>
              <a:t>cmp</a:t>
            </a:r>
            <a:r>
              <a:rPr lang="en-US" b="1" dirty="0" smtClean="0">
                <a:solidFill>
                  <a:srgbClr val="C00000"/>
                </a:solidFill>
              </a:rPr>
              <a:t> Command</a:t>
            </a:r>
          </a:p>
        </p:txBody>
      </p:sp>
      <p:sp>
        <p:nvSpPr>
          <p:cNvPr id="20483" name="Content Placeholder 2"/>
          <p:cNvSpPr>
            <a:spLocks noGrp="1"/>
          </p:cNvSpPr>
          <p:nvPr>
            <p:ph idx="1"/>
          </p:nvPr>
        </p:nvSpPr>
        <p:spPr>
          <a:xfrm>
            <a:off x="327710" y="672353"/>
            <a:ext cx="9582771" cy="5768788"/>
          </a:xfrm>
        </p:spPr>
        <p:txBody>
          <a:bodyPr>
            <a:noAutofit/>
          </a:bodyPr>
          <a:lstStyle/>
          <a:p>
            <a:pPr algn="just">
              <a:lnSpc>
                <a:spcPct val="150000"/>
              </a:lnSpc>
            </a:pPr>
            <a:r>
              <a:rPr lang="en-US" sz="2000" dirty="0" err="1" smtClean="0">
                <a:solidFill>
                  <a:schemeClr val="tx1"/>
                </a:solidFill>
              </a:rPr>
              <a:t>cmp</a:t>
            </a:r>
            <a:r>
              <a:rPr lang="en-US" sz="2000" dirty="0" smtClean="0">
                <a:solidFill>
                  <a:schemeClr val="tx1"/>
                </a:solidFill>
              </a:rPr>
              <a:t> means Comparing.</a:t>
            </a:r>
          </a:p>
          <a:p>
            <a:pPr algn="just">
              <a:lnSpc>
                <a:spcPct val="150000"/>
              </a:lnSpc>
            </a:pPr>
            <a:r>
              <a:rPr lang="en-US" sz="2000" dirty="0" smtClean="0">
                <a:solidFill>
                  <a:schemeClr val="tx1"/>
                </a:solidFill>
              </a:rPr>
              <a:t>Used to comparing two files.</a:t>
            </a:r>
          </a:p>
          <a:p>
            <a:pPr algn="just">
              <a:lnSpc>
                <a:spcPct val="150000"/>
              </a:lnSpc>
            </a:pPr>
            <a:r>
              <a:rPr lang="en-US" sz="2000" dirty="0" smtClean="0">
                <a:solidFill>
                  <a:schemeClr val="tx1"/>
                </a:solidFill>
              </a:rPr>
              <a:t>We may often require to know whether two files are identical so that one of them can be deleted.</a:t>
            </a:r>
          </a:p>
          <a:p>
            <a:pPr algn="just">
              <a:lnSpc>
                <a:spcPct val="150000"/>
              </a:lnSpc>
            </a:pPr>
            <a:r>
              <a:rPr lang="en-US" sz="2000" dirty="0" smtClean="0">
                <a:solidFill>
                  <a:schemeClr val="tx1"/>
                </a:solidFill>
              </a:rPr>
              <a:t>It require two filenames as a arguments.</a:t>
            </a:r>
          </a:p>
          <a:p>
            <a:pPr algn="just">
              <a:lnSpc>
                <a:spcPct val="150000"/>
              </a:lnSpc>
            </a:pPr>
            <a:r>
              <a:rPr lang="en-US" sz="2000" dirty="0" smtClean="0">
                <a:solidFill>
                  <a:schemeClr val="tx1"/>
                </a:solidFill>
              </a:rPr>
              <a:t>It examine two files byte by byte.</a:t>
            </a:r>
          </a:p>
          <a:p>
            <a:pPr algn="just">
              <a:lnSpc>
                <a:spcPct val="150000"/>
              </a:lnSpc>
            </a:pPr>
            <a:r>
              <a:rPr lang="en-US" sz="2000" dirty="0" smtClean="0">
                <a:solidFill>
                  <a:schemeClr val="tx1"/>
                </a:solidFill>
              </a:rPr>
              <a:t>Action taken by it depends on the option code used.</a:t>
            </a:r>
          </a:p>
          <a:p>
            <a:pPr algn="just">
              <a:lnSpc>
                <a:spcPct val="150000"/>
              </a:lnSpc>
            </a:pPr>
            <a:endParaRPr lang="en-US" sz="2000" dirty="0" smtClean="0">
              <a:solidFill>
                <a:schemeClr val="tx1"/>
              </a:solidFill>
            </a:endParaRPr>
          </a:p>
          <a:p>
            <a:pPr algn="just">
              <a:lnSpc>
                <a:spcPct val="150000"/>
              </a:lnSpc>
            </a:pPr>
            <a:endParaRPr lang="en-US" sz="2000" dirty="0" smtClean="0">
              <a:solidFill>
                <a:srgbClr val="7030A0"/>
              </a:solidFill>
            </a:endParaRPr>
          </a:p>
          <a:p>
            <a:pPr marL="0" indent="0" algn="just">
              <a:lnSpc>
                <a:spcPct val="150000"/>
              </a:lnSpc>
              <a:buNone/>
            </a:pPr>
            <a:endParaRPr lang="en-US" sz="2000" dirty="0" smtClean="0">
              <a:solidFill>
                <a:srgbClr val="7030A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37448126"/>
              </p:ext>
            </p:extLst>
          </p:nvPr>
        </p:nvGraphicFramePr>
        <p:xfrm>
          <a:off x="976923" y="4883703"/>
          <a:ext cx="8128000" cy="1163320"/>
        </p:xfrm>
        <a:graphic>
          <a:graphicData uri="http://schemas.openxmlformats.org/drawingml/2006/table">
            <a:tbl>
              <a:tblPr firstRow="1" bandRow="1">
                <a:tableStyleId>{5C22544A-7EE6-4342-B048-85BDC9FD1C3A}</a:tableStyleId>
              </a:tblPr>
              <a:tblGrid>
                <a:gridCol w="2075766">
                  <a:extLst>
                    <a:ext uri="{9D8B030D-6E8A-4147-A177-3AD203B41FA5}">
                      <a16:colId xmlns:a16="http://schemas.microsoft.com/office/drawing/2014/main" val="20000"/>
                    </a:ext>
                  </a:extLst>
                </a:gridCol>
                <a:gridCol w="6052234">
                  <a:extLst>
                    <a:ext uri="{9D8B030D-6E8A-4147-A177-3AD203B41FA5}">
                      <a16:colId xmlns:a16="http://schemas.microsoft.com/office/drawing/2014/main" val="20001"/>
                    </a:ext>
                  </a:extLst>
                </a:gridCol>
              </a:tblGrid>
              <a:tr h="370840">
                <a:tc>
                  <a:txBody>
                    <a:bodyPr/>
                    <a:lstStyle/>
                    <a:p>
                      <a:r>
                        <a:rPr lang="en-US" dirty="0" smtClean="0"/>
                        <a:t>OPTION</a:t>
                      </a:r>
                      <a:endParaRPr lang="en-US" dirty="0"/>
                    </a:p>
                  </a:txBody>
                  <a:tcPr/>
                </a:tc>
                <a:tc>
                  <a:txBody>
                    <a:bodyPr/>
                    <a:lstStyle/>
                    <a:p>
                      <a:r>
                        <a:rPr lang="en-US" dirty="0" smtClean="0"/>
                        <a:t>DESRIPTIONS</a:t>
                      </a:r>
                      <a:endParaRPr lang="en-US" dirty="0"/>
                    </a:p>
                  </a:txBody>
                  <a:tcPr/>
                </a:tc>
                <a:extLst>
                  <a:ext uri="{0D108BD9-81ED-4DB2-BD59-A6C34878D82A}">
                    <a16:rowId xmlns:a16="http://schemas.microsoft.com/office/drawing/2014/main" val="10000"/>
                  </a:ext>
                </a:extLst>
              </a:tr>
              <a:tr h="370840">
                <a:tc>
                  <a:txBody>
                    <a:bodyPr/>
                    <a:lstStyle/>
                    <a:p>
                      <a:r>
                        <a:rPr lang="en-US" sz="2000" dirty="0" smtClean="0"/>
                        <a:t>-l</a:t>
                      </a:r>
                      <a:endParaRPr lang="en-US" sz="2000" dirty="0"/>
                    </a:p>
                  </a:txBody>
                  <a:tcPr/>
                </a:tc>
                <a:tc>
                  <a:txBody>
                    <a:bodyPr/>
                    <a:lstStyle/>
                    <a:p>
                      <a:r>
                        <a:rPr lang="en-US" sz="2000" dirty="0" smtClean="0"/>
                        <a:t>List option gives</a:t>
                      </a:r>
                      <a:r>
                        <a:rPr lang="en-US" sz="2000" baseline="0" dirty="0" smtClean="0"/>
                        <a:t> detailed list of byte number.</a:t>
                      </a:r>
                      <a:endParaRPr lang="en-US" sz="2000" dirty="0"/>
                    </a:p>
                  </a:txBody>
                  <a:tcPr/>
                </a:tc>
                <a:extLst>
                  <a:ext uri="{0D108BD9-81ED-4DB2-BD59-A6C34878D82A}">
                    <a16:rowId xmlns:a16="http://schemas.microsoft.com/office/drawing/2014/main" val="10001"/>
                  </a:ext>
                </a:extLst>
              </a:tr>
              <a:tr h="370840">
                <a:tc>
                  <a:txBody>
                    <a:bodyPr/>
                    <a:lstStyle/>
                    <a:p>
                      <a:r>
                        <a:rPr lang="en-US" sz="2000" dirty="0" smtClean="0"/>
                        <a:t>-s</a:t>
                      </a:r>
                      <a:endParaRPr lang="en-US" sz="2000" dirty="0"/>
                    </a:p>
                  </a:txBody>
                  <a:tcPr/>
                </a:tc>
                <a:tc>
                  <a:txBody>
                    <a:bodyPr/>
                    <a:lstStyle/>
                    <a:p>
                      <a:r>
                        <a:rPr lang="en-US" sz="2000" dirty="0" smtClean="0"/>
                        <a:t>Suppress</a:t>
                      </a:r>
                      <a:r>
                        <a:rPr lang="en-US" sz="2000" baseline="0" dirty="0" smtClean="0"/>
                        <a:t> list.</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96776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1860</TotalTime>
  <Words>1298</Words>
  <Application>Microsoft Office PowerPoint</Application>
  <PresentationFormat>Widescreen</PresentationFormat>
  <Paragraphs>279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Helvetica</vt:lpstr>
      <vt:lpstr>Symbol</vt:lpstr>
      <vt:lpstr>Times New Roman</vt:lpstr>
      <vt:lpstr>Trebuchet MS</vt:lpstr>
      <vt:lpstr>Wingdings 3</vt:lpstr>
      <vt:lpstr>Facet</vt:lpstr>
      <vt:lpstr>Types of Files</vt:lpstr>
      <vt:lpstr>Types Of File</vt:lpstr>
      <vt:lpstr>PowerPoint Presentation</vt:lpstr>
      <vt:lpstr>PowerPoint Presentation</vt:lpstr>
      <vt:lpstr>file Command</vt:lpstr>
      <vt:lpstr>file Command</vt:lpstr>
      <vt:lpstr>split Command</vt:lpstr>
      <vt:lpstr>split Command</vt:lpstr>
      <vt:lpstr>cmp Command</vt:lpstr>
      <vt:lpstr>cmp Command</vt:lpstr>
      <vt:lpstr>cmp Command</vt:lpstr>
      <vt:lpstr>cmp Command</vt:lpstr>
      <vt:lpstr>cmp Command</vt:lpstr>
      <vt:lpstr>diff Command</vt:lpstr>
      <vt:lpstr>diff Command</vt:lpstr>
      <vt:lpstr>diff Command</vt:lpstr>
      <vt:lpstr>diff Command</vt:lpstr>
      <vt:lpstr>diff Command</vt:lpstr>
      <vt:lpstr>diff Command</vt:lpstr>
      <vt:lpstr>diff Command</vt:lpstr>
      <vt:lpstr>diff Command</vt:lpstr>
      <vt:lpstr>diff Command</vt:lpstr>
      <vt:lpstr>diff Command</vt:lpstr>
      <vt:lpstr>diff Command</vt:lpstr>
      <vt:lpstr>diff Command</vt:lpstr>
      <vt:lpstr>diff Command</vt:lpstr>
      <vt:lpstr>comm Command</vt:lpstr>
      <vt:lpstr>comm Command</vt:lpstr>
      <vt:lpstr>comm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dc:creator>
  <cp:lastModifiedBy>OM</cp:lastModifiedBy>
  <cp:revision>25</cp:revision>
  <dcterms:created xsi:type="dcterms:W3CDTF">2015-05-24T18:25:40Z</dcterms:created>
  <dcterms:modified xsi:type="dcterms:W3CDTF">2016-07-08T05:41:58Z</dcterms:modified>
</cp:coreProperties>
</file>