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7" r:id="rId14"/>
    <p:sldId id="283" r:id="rId15"/>
    <p:sldId id="263" r:id="rId16"/>
    <p:sldId id="284" r:id="rId17"/>
    <p:sldId id="265" r:id="rId18"/>
    <p:sldId id="300" r:id="rId19"/>
    <p:sldId id="301" r:id="rId20"/>
    <p:sldId id="286" r:id="rId21"/>
    <p:sldId id="288" r:id="rId22"/>
    <p:sldId id="289" r:id="rId23"/>
    <p:sldId id="266" r:id="rId24"/>
    <p:sldId id="290" r:id="rId25"/>
    <p:sldId id="291" r:id="rId26"/>
    <p:sldId id="302" r:id="rId27"/>
    <p:sldId id="267" r:id="rId28"/>
    <p:sldId id="292" r:id="rId29"/>
    <p:sldId id="293" r:id="rId30"/>
    <p:sldId id="294" r:id="rId31"/>
    <p:sldId id="295" r:id="rId32"/>
    <p:sldId id="296" r:id="rId33"/>
    <p:sldId id="297" r:id="rId34"/>
    <p:sldId id="29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33E-5F99-4E40-8323-35D8DC51625B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8305-82D6-4508-B4B7-983F80D3C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06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33E-5F99-4E40-8323-35D8DC51625B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8305-82D6-4508-B4B7-983F80D3C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46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33E-5F99-4E40-8323-35D8DC51625B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8305-82D6-4508-B4B7-983F80D3C29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1932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33E-5F99-4E40-8323-35D8DC51625B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8305-82D6-4508-B4B7-983F80D3C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251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33E-5F99-4E40-8323-35D8DC51625B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8305-82D6-4508-B4B7-983F80D3C29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651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33E-5F99-4E40-8323-35D8DC51625B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8305-82D6-4508-B4B7-983F80D3C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551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33E-5F99-4E40-8323-35D8DC51625B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8305-82D6-4508-B4B7-983F80D3C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36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33E-5F99-4E40-8323-35D8DC51625B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8305-82D6-4508-B4B7-983F80D3C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4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33E-5F99-4E40-8323-35D8DC51625B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8305-82D6-4508-B4B7-983F80D3C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79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33E-5F99-4E40-8323-35D8DC51625B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8305-82D6-4508-B4B7-983F80D3C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38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33E-5F99-4E40-8323-35D8DC51625B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8305-82D6-4508-B4B7-983F80D3C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88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33E-5F99-4E40-8323-35D8DC51625B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8305-82D6-4508-B4B7-983F80D3C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56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33E-5F99-4E40-8323-35D8DC51625B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8305-82D6-4508-B4B7-983F80D3C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73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33E-5F99-4E40-8323-35D8DC51625B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8305-82D6-4508-B4B7-983F80D3C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09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33E-5F99-4E40-8323-35D8DC51625B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8305-82D6-4508-B4B7-983F80D3C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7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33E-5F99-4E40-8323-35D8DC51625B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8305-82D6-4508-B4B7-983F80D3C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46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0433E-5F99-4E40-8323-35D8DC51625B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4C8305-82D6-4508-B4B7-983F80D3C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45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90805"/>
            <a:ext cx="7766936" cy="2460031"/>
          </a:xfrm>
        </p:spPr>
        <p:txBody>
          <a:bodyPr>
            <a:normAutofit/>
          </a:bodyPr>
          <a:lstStyle/>
          <a:p>
            <a:pPr algn="l">
              <a:spcBef>
                <a:spcPct val="50000"/>
              </a:spcBef>
            </a:pP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</a:rPr>
              <a:t>Security and File Permission</a:t>
            </a:r>
            <a:br>
              <a:rPr lang="en-US" sz="4400" b="1" dirty="0">
                <a:solidFill>
                  <a:schemeClr val="accent5">
                    <a:lumMod val="75000"/>
                  </a:schemeClr>
                </a:solidFill>
              </a:rPr>
            </a:br>
            <a:endParaRPr lang="en-IN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Amit Patel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3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540" y="0"/>
            <a:ext cx="5510524" cy="5928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Directory Level Permission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9298"/>
            <a:ext cx="10120103" cy="35279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A" sz="2000" dirty="0" smtClean="0">
                <a:solidFill>
                  <a:srgbClr val="FF0000"/>
                </a:solidFill>
              </a:rPr>
              <a:t>Write Permission( w )</a:t>
            </a:r>
            <a:r>
              <a:rPr lang="en-CA" sz="2000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When user have write permission, they can add or delete entries in directory.</a:t>
            </a:r>
          </a:p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Means User can copy a file from another directory, move a file to or from directory or delete a file.</a:t>
            </a:r>
          </a:p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If you grant this permission, other user can change content of your directory so its very dangerous.</a:t>
            </a:r>
          </a:p>
          <a:p>
            <a:pPr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65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540" y="0"/>
            <a:ext cx="5510524" cy="5928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Directory Level Permission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9298"/>
            <a:ext cx="11298477" cy="583191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A" sz="2000" dirty="0" smtClean="0">
                <a:solidFill>
                  <a:srgbClr val="FF0000"/>
                </a:solidFill>
              </a:rPr>
              <a:t>Execute Permission( x )</a:t>
            </a:r>
            <a:r>
              <a:rPr lang="en-CA" sz="2000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Execute permission sometimes called search permission.</a:t>
            </a:r>
          </a:p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It allows you to reference a directory, as in a pathname or file read or move to directory using </a:t>
            </a:r>
            <a:r>
              <a:rPr lang="en-CA" sz="2000" dirty="0" smtClean="0">
                <a:solidFill>
                  <a:srgbClr val="FF0000"/>
                </a:solidFill>
              </a:rPr>
              <a:t>“cd”</a:t>
            </a:r>
            <a:r>
              <a:rPr lang="en-CA" sz="2000" dirty="0" smtClean="0">
                <a:solidFill>
                  <a:schemeClr val="tx1"/>
                </a:solidFill>
              </a:rPr>
              <a:t> command.</a:t>
            </a:r>
          </a:p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To reference, a subdirectory or file under a directory, you must have execute permission to all directories in absolute pathname.</a:t>
            </a:r>
          </a:p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The user permission for directories generally include read and execute.</a:t>
            </a:r>
          </a:p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To grant read without execute permission is a contradiction because without execute no one, including owner may access the directory for reason.</a:t>
            </a:r>
          </a:p>
          <a:p>
            <a:pPr algn="just">
              <a:lnSpc>
                <a:spcPct val="150000"/>
              </a:lnSpc>
            </a:pPr>
            <a:r>
              <a:rPr lang="en-CA" sz="2000" dirty="0" smtClean="0">
                <a:solidFill>
                  <a:srgbClr val="FF0000"/>
                </a:solidFill>
              </a:rPr>
              <a:t>Directory read permission allows you to read files in a directory, but only if you also have execute permission. Without execute permission, no access is allowed to a directory or any of its sub-directories</a:t>
            </a:r>
            <a:r>
              <a:rPr lang="en-CA" sz="2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540" y="0"/>
            <a:ext cx="5510524" cy="5928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File Level Permission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" y="769298"/>
            <a:ext cx="10120103" cy="53684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A" sz="2000" dirty="0" smtClean="0">
                <a:solidFill>
                  <a:srgbClr val="FF0000"/>
                </a:solidFill>
              </a:rPr>
              <a:t>Read Permission( r )</a:t>
            </a:r>
            <a:r>
              <a:rPr lang="en-CA" sz="2000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When user have read permission, they can read or copy a file.</a:t>
            </a:r>
          </a:p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Private files should be read only by the user.</a:t>
            </a:r>
          </a:p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Group files should be readable by anyone in the group.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sz="2000" dirty="0">
                <a:solidFill>
                  <a:srgbClr val="FF0000"/>
                </a:solidFill>
              </a:rPr>
              <a:t>Write Permission( w )</a:t>
            </a:r>
            <a:r>
              <a:rPr lang="en-CA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</a:rPr>
              <a:t>When user have write permission, they make changes or deleted</a:t>
            </a:r>
            <a:r>
              <a:rPr lang="en-CA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sz="2000" dirty="0">
                <a:solidFill>
                  <a:srgbClr val="FF0000"/>
                </a:solidFill>
              </a:rPr>
              <a:t>Execute Permission( x )</a:t>
            </a:r>
            <a:r>
              <a:rPr lang="en-CA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</a:rPr>
              <a:t>With execute permission, user can execute programs, utilities and script.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540" y="0"/>
            <a:ext cx="5510524" cy="592899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ls</a:t>
            </a:r>
            <a:r>
              <a:rPr lang="en-US" b="1" dirty="0" smtClean="0">
                <a:solidFill>
                  <a:srgbClr val="C00000"/>
                </a:solidFill>
              </a:rPr>
              <a:t> –l command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" y="769298"/>
            <a:ext cx="10120103" cy="53684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Check the following example to understand the permission.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CA" sz="2000" dirty="0" smtClean="0">
                <a:solidFill>
                  <a:srgbClr val="7030A0"/>
                </a:solidFill>
              </a:rPr>
              <a:t>$ </a:t>
            </a:r>
            <a:r>
              <a:rPr lang="en-CA" sz="2000" dirty="0" err="1" smtClean="0">
                <a:solidFill>
                  <a:srgbClr val="7030A0"/>
                </a:solidFill>
              </a:rPr>
              <a:t>ls</a:t>
            </a:r>
            <a:r>
              <a:rPr lang="en-CA" sz="2000" dirty="0" smtClean="0">
                <a:solidFill>
                  <a:srgbClr val="7030A0"/>
                </a:solidFill>
              </a:rPr>
              <a:t> –l test.txt</a:t>
            </a:r>
            <a:endParaRPr lang="en-CA" sz="2000" dirty="0">
              <a:solidFill>
                <a:srgbClr val="7030A0"/>
              </a:solidFill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CA" sz="2000" dirty="0" smtClean="0">
                <a:solidFill>
                  <a:srgbClr val="7030A0"/>
                </a:solidFill>
              </a:rPr>
              <a:t>-</a:t>
            </a:r>
            <a:r>
              <a:rPr lang="en-CA" sz="2000" dirty="0" err="1">
                <a:solidFill>
                  <a:srgbClr val="7030A0"/>
                </a:solidFill>
              </a:rPr>
              <a:t>rw</a:t>
            </a:r>
            <a:r>
              <a:rPr lang="en-CA" sz="2000" dirty="0">
                <a:solidFill>
                  <a:srgbClr val="7030A0"/>
                </a:solidFill>
              </a:rPr>
              <a:t>-r--r--  1 </a:t>
            </a:r>
            <a:r>
              <a:rPr lang="en-CA" sz="2000" dirty="0" err="1" smtClean="0">
                <a:solidFill>
                  <a:srgbClr val="7030A0"/>
                </a:solidFill>
              </a:rPr>
              <a:t>sai</a:t>
            </a:r>
            <a:r>
              <a:rPr lang="en-CA" sz="2000" dirty="0" smtClean="0">
                <a:solidFill>
                  <a:srgbClr val="7030A0"/>
                </a:solidFill>
              </a:rPr>
              <a:t> </a:t>
            </a:r>
            <a:r>
              <a:rPr lang="en-CA" sz="2000" dirty="0" err="1" smtClean="0">
                <a:solidFill>
                  <a:srgbClr val="7030A0"/>
                </a:solidFill>
              </a:rPr>
              <a:t>sai</a:t>
            </a:r>
            <a:r>
              <a:rPr lang="en-CA" sz="2000" dirty="0" smtClean="0">
                <a:solidFill>
                  <a:srgbClr val="7030A0"/>
                </a:solidFill>
              </a:rPr>
              <a:t>  </a:t>
            </a:r>
            <a:r>
              <a:rPr lang="en-CA" sz="2000" dirty="0">
                <a:solidFill>
                  <a:srgbClr val="7030A0"/>
                </a:solidFill>
              </a:rPr>
              <a:t>272 Mar 17 08:22 test.txt</a:t>
            </a:r>
          </a:p>
          <a:p>
            <a:r>
              <a:rPr lang="en-CA" sz="2000" dirty="0">
                <a:solidFill>
                  <a:schemeClr val="tx1"/>
                </a:solidFill>
              </a:rPr>
              <a:t>In the above example:</a:t>
            </a:r>
          </a:p>
          <a:p>
            <a:pPr lvl="1"/>
            <a:r>
              <a:rPr lang="en-CA" sz="2000" dirty="0">
                <a:solidFill>
                  <a:schemeClr val="tx1"/>
                </a:solidFill>
              </a:rPr>
              <a:t>User (</a:t>
            </a:r>
            <a:r>
              <a:rPr lang="en-CA" sz="2000" dirty="0" err="1" smtClean="0">
                <a:solidFill>
                  <a:schemeClr val="tx1"/>
                </a:solidFill>
              </a:rPr>
              <a:t>sai</a:t>
            </a:r>
            <a:r>
              <a:rPr lang="en-CA" sz="2000" dirty="0" smtClean="0">
                <a:solidFill>
                  <a:schemeClr val="tx1"/>
                </a:solidFill>
              </a:rPr>
              <a:t>) </a:t>
            </a:r>
            <a:r>
              <a:rPr lang="en-CA" sz="2000" dirty="0">
                <a:solidFill>
                  <a:schemeClr val="tx1"/>
                </a:solidFill>
              </a:rPr>
              <a:t>has read and write permission</a:t>
            </a:r>
          </a:p>
          <a:p>
            <a:pPr lvl="1"/>
            <a:r>
              <a:rPr lang="en-CA" sz="2000" dirty="0">
                <a:solidFill>
                  <a:schemeClr val="tx1"/>
                </a:solidFill>
              </a:rPr>
              <a:t>Group has read permission</a:t>
            </a:r>
          </a:p>
          <a:p>
            <a:pPr lvl="1"/>
            <a:r>
              <a:rPr lang="en-CA" sz="2000" dirty="0">
                <a:solidFill>
                  <a:schemeClr val="tx1"/>
                </a:solidFill>
              </a:rPr>
              <a:t>Others have read permission</a:t>
            </a:r>
          </a:p>
          <a:p>
            <a:r>
              <a:rPr lang="en-CA" sz="2000" dirty="0">
                <a:solidFill>
                  <a:schemeClr val="tx1"/>
                </a:solidFill>
              </a:rPr>
              <a:t>Three file permissions:</a:t>
            </a:r>
          </a:p>
          <a:p>
            <a:pPr lvl="1"/>
            <a:r>
              <a:rPr lang="en-CA" sz="2000" b="1" dirty="0">
                <a:solidFill>
                  <a:schemeClr val="tx1"/>
                </a:solidFill>
              </a:rPr>
              <a:t>read</a:t>
            </a:r>
            <a:r>
              <a:rPr lang="en-CA" sz="2000" dirty="0">
                <a:solidFill>
                  <a:schemeClr val="tx1"/>
                </a:solidFill>
              </a:rPr>
              <a:t>: permitted to read the contents of file.</a:t>
            </a:r>
          </a:p>
          <a:p>
            <a:pPr lvl="1"/>
            <a:r>
              <a:rPr lang="en-CA" sz="2000" b="1" dirty="0">
                <a:solidFill>
                  <a:schemeClr val="tx1"/>
                </a:solidFill>
              </a:rPr>
              <a:t>write</a:t>
            </a:r>
            <a:r>
              <a:rPr lang="en-CA" sz="2000" dirty="0">
                <a:solidFill>
                  <a:schemeClr val="tx1"/>
                </a:solidFill>
              </a:rPr>
              <a:t>: permitted to write to the file.</a:t>
            </a:r>
          </a:p>
          <a:p>
            <a:pPr lvl="1"/>
            <a:r>
              <a:rPr lang="en-CA" sz="2000" b="1" dirty="0">
                <a:solidFill>
                  <a:schemeClr val="tx1"/>
                </a:solidFill>
              </a:rPr>
              <a:t>execute</a:t>
            </a:r>
            <a:r>
              <a:rPr lang="en-CA" sz="2000" dirty="0">
                <a:solidFill>
                  <a:schemeClr val="tx1"/>
                </a:solidFill>
              </a:rPr>
              <a:t>: permitted to execute the file as a program/script.</a:t>
            </a:r>
          </a:p>
          <a:p>
            <a:pPr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9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540" y="0"/>
            <a:ext cx="5510524" cy="5928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Changing Permission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" y="769298"/>
            <a:ext cx="10120103" cy="57317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When a directory or file is created, the system automatically assign default permission.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The owner of the directory or file can change them.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“</a:t>
            </a:r>
            <a:r>
              <a:rPr lang="en-US" sz="2000" dirty="0" err="1" smtClean="0">
                <a:solidFill>
                  <a:srgbClr val="FF0000"/>
                </a:solidFill>
              </a:rPr>
              <a:t>chmod</a:t>
            </a:r>
            <a:r>
              <a:rPr lang="en-US" sz="2000" dirty="0" smtClean="0">
                <a:solidFill>
                  <a:srgbClr val="FF0000"/>
                </a:solidFill>
              </a:rPr>
              <a:t>” </a:t>
            </a:r>
            <a:r>
              <a:rPr lang="en-US" sz="2000" dirty="0" smtClean="0">
                <a:solidFill>
                  <a:schemeClr val="tx1"/>
                </a:solidFill>
              </a:rPr>
              <a:t>command is used to changed the default permission.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There are two ways/mode  to change the permissions.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45" y="3695178"/>
            <a:ext cx="7896225" cy="2618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458380" y="0"/>
            <a:ext cx="48461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600" b="1" dirty="0">
                <a:solidFill>
                  <a:srgbClr val="C00000"/>
                </a:solidFill>
              </a:rPr>
              <a:t>The </a:t>
            </a:r>
            <a:r>
              <a:rPr lang="en-US" sz="3600" b="1" dirty="0" err="1">
                <a:solidFill>
                  <a:srgbClr val="C00000"/>
                </a:solidFill>
              </a:rPr>
              <a:t>chmod</a:t>
            </a:r>
            <a:r>
              <a:rPr lang="en-US" sz="3600" b="1" dirty="0">
                <a:solidFill>
                  <a:srgbClr val="C00000"/>
                </a:solidFill>
              </a:rPr>
              <a:t> Command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678" y="2066272"/>
            <a:ext cx="75787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51562" y="1143001"/>
            <a:ext cx="93068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To change the permissions we use the </a:t>
            </a:r>
            <a:r>
              <a:rPr lang="en-US" sz="2800" dirty="0" err="1"/>
              <a:t>chmod</a:t>
            </a:r>
            <a:r>
              <a:rPr lang="en-US" sz="2800" dirty="0"/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42501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539" y="-50104"/>
            <a:ext cx="6457849" cy="5928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Symbolic </a:t>
            </a:r>
            <a:r>
              <a:rPr lang="en-US" b="1" dirty="0" smtClean="0">
                <a:solidFill>
                  <a:srgbClr val="002060"/>
                </a:solidFill>
              </a:rPr>
              <a:t>OR</a:t>
            </a:r>
            <a:r>
              <a:rPr lang="en-US" b="1" dirty="0" smtClean="0">
                <a:solidFill>
                  <a:srgbClr val="C00000"/>
                </a:solidFill>
              </a:rPr>
              <a:t> Relative Permission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836" y="784795"/>
            <a:ext cx="11536472" cy="53684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Definition: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The permission mode in which we signify </a:t>
            </a:r>
            <a:r>
              <a:rPr lang="en-US" sz="2000" dirty="0">
                <a:solidFill>
                  <a:schemeClr val="tx1"/>
                </a:solidFill>
              </a:rPr>
              <a:t>what you </a:t>
            </a:r>
            <a:r>
              <a:rPr lang="en-US" sz="2000" dirty="0" smtClean="0">
                <a:solidFill>
                  <a:schemeClr val="tx1"/>
                </a:solidFill>
              </a:rPr>
              <a:t>want, </a:t>
            </a:r>
            <a:r>
              <a:rPr lang="en-US" sz="2000" dirty="0">
                <a:solidFill>
                  <a:schemeClr val="tx1"/>
                </a:solidFill>
              </a:rPr>
              <a:t>to add or remove and to whom with single letter </a:t>
            </a:r>
            <a:r>
              <a:rPr lang="en-US" sz="2000" dirty="0" smtClean="0">
                <a:solidFill>
                  <a:schemeClr val="tx1"/>
                </a:solidFill>
              </a:rPr>
              <a:t>abbreviations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is known as relative permission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 err="1">
                <a:solidFill>
                  <a:schemeClr val="tx1"/>
                </a:solidFill>
              </a:rPr>
              <a:t>chmod</a:t>
            </a:r>
            <a:r>
              <a:rPr lang="en-US" sz="2000" dirty="0">
                <a:solidFill>
                  <a:schemeClr val="tx1"/>
                </a:solidFill>
              </a:rPr>
              <a:t> command with this form of syntax consists of at least three parts from the following lists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965637"/>
              </p:ext>
            </p:extLst>
          </p:nvPr>
        </p:nvGraphicFramePr>
        <p:xfrm>
          <a:off x="1716279" y="2948517"/>
          <a:ext cx="8555586" cy="2956560"/>
        </p:xfrm>
        <a:graphic>
          <a:graphicData uri="http://schemas.openxmlformats.org/drawingml/2006/table">
            <a:tbl>
              <a:tblPr/>
              <a:tblGrid>
                <a:gridCol w="2679700">
                  <a:extLst>
                    <a:ext uri="{9D8B030D-6E8A-4147-A177-3AD203B41FA5}">
                      <a16:colId xmlns:a16="http://schemas.microsoft.com/office/drawing/2014/main" val="1473013381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3049935124"/>
                    </a:ext>
                  </a:extLst>
                </a:gridCol>
                <a:gridCol w="3196186">
                  <a:extLst>
                    <a:ext uri="{9D8B030D-6E8A-4147-A177-3AD203B41FA5}">
                      <a16:colId xmlns:a16="http://schemas.microsoft.com/office/drawing/2014/main" val="17164374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  <a:latin typeface="BentonSans"/>
                        </a:rPr>
                        <a:t>Access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effectLst/>
                          <a:latin typeface="BentonSans"/>
                        </a:rPr>
                        <a:t>Class (Who)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  <a:effectLst/>
                          <a:latin typeface="BentonSans"/>
                        </a:rPr>
                        <a:t> 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  <a:latin typeface="BentonSans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  <a:latin typeface="BentonSans"/>
                        </a:rPr>
                        <a:t>Operator</a:t>
                      </a: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  <a:latin typeface="BentonSans"/>
                        </a:rPr>
                        <a:t>Access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effectLst/>
                          <a:latin typeface="BentonSans"/>
                        </a:rPr>
                        <a:t>Type(Permission)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  <a:latin typeface="BentonSans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113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2100" dirty="0">
                          <a:effectLst/>
                        </a:rPr>
                        <a:t>u (user)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2100">
                          <a:effectLst/>
                        </a:rPr>
                        <a:t>+ (add access)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2100" dirty="0">
                          <a:effectLst/>
                        </a:rPr>
                        <a:t>r (read)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00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2100" dirty="0">
                          <a:effectLst/>
                        </a:rPr>
                        <a:t>g (group)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2100">
                          <a:effectLst/>
                        </a:rPr>
                        <a:t>- (remove access)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2100" dirty="0">
                          <a:effectLst/>
                        </a:rPr>
                        <a:t>w (write)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43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2100" dirty="0">
                          <a:effectLst/>
                        </a:rPr>
                        <a:t>o (other)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2100" dirty="0">
                          <a:effectLst/>
                        </a:rPr>
                        <a:t>= (set exact access)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2100" dirty="0">
                          <a:effectLst/>
                        </a:rPr>
                        <a:t>x (execute)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98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2100" dirty="0">
                          <a:effectLst/>
                        </a:rPr>
                        <a:t>a (all: u, g, and o)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36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7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581400" y="101600"/>
            <a:ext cx="52565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600" b="1" dirty="0">
                <a:solidFill>
                  <a:srgbClr val="FF0000"/>
                </a:solidFill>
              </a:rPr>
              <a:t>Symbolic </a:t>
            </a:r>
            <a:r>
              <a:rPr lang="en-US" sz="3600" b="1" dirty="0" err="1">
                <a:solidFill>
                  <a:srgbClr val="FF0000"/>
                </a:solidFill>
              </a:rPr>
              <a:t>chmod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Syntax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30" y="1507405"/>
            <a:ext cx="7086600" cy="404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9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539" y="-50104"/>
            <a:ext cx="6457849" cy="5928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Symbolic </a:t>
            </a:r>
            <a:r>
              <a:rPr lang="en-US" b="1" dirty="0" smtClean="0">
                <a:solidFill>
                  <a:srgbClr val="002060"/>
                </a:solidFill>
              </a:rPr>
              <a:t>OR</a:t>
            </a:r>
            <a:r>
              <a:rPr lang="en-US" b="1" dirty="0" smtClean="0">
                <a:solidFill>
                  <a:srgbClr val="C00000"/>
                </a:solidFill>
              </a:rPr>
              <a:t> Relative Permission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836" y="784795"/>
            <a:ext cx="11536472" cy="53684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rgbClr val="FF0000"/>
                </a:solidFill>
              </a:rPr>
              <a:t>Who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- who specifies which permission group we are changing. Possible values </a:t>
            </a:r>
            <a:r>
              <a:rPr lang="en-US" sz="2100" dirty="0" smtClean="0">
                <a:solidFill>
                  <a:schemeClr val="tx1"/>
                </a:solidFill>
              </a:rPr>
              <a:t>are Listed in table</a:t>
            </a:r>
            <a:endParaRPr lang="en-US" sz="2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rgbClr val="FF0000"/>
                </a:solidFill>
              </a:rPr>
              <a:t>O</a:t>
            </a:r>
            <a:r>
              <a:rPr lang="en-US" sz="2100" dirty="0" smtClean="0">
                <a:solidFill>
                  <a:srgbClr val="FF0000"/>
                </a:solidFill>
              </a:rPr>
              <a:t>perator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- specifies which action to take. Possible values </a:t>
            </a:r>
            <a:r>
              <a:rPr lang="en-US" sz="2100" dirty="0" smtClean="0">
                <a:solidFill>
                  <a:schemeClr val="tx1"/>
                </a:solidFill>
              </a:rPr>
              <a:t>are </a:t>
            </a:r>
          </a:p>
          <a:p>
            <a:pPr lvl="1">
              <a:lnSpc>
                <a:spcPct val="150000"/>
              </a:lnSpc>
            </a:pPr>
            <a:r>
              <a:rPr lang="en-US" sz="1900" dirty="0" smtClean="0">
                <a:solidFill>
                  <a:schemeClr val="tx1"/>
                </a:solidFill>
              </a:rPr>
              <a:t>+ </a:t>
            </a:r>
            <a:r>
              <a:rPr lang="en-US" sz="1900" dirty="0">
                <a:solidFill>
                  <a:schemeClr val="tx1"/>
                </a:solidFill>
              </a:rPr>
              <a:t>- Adds the permission</a:t>
            </a:r>
          </a:p>
          <a:p>
            <a:pPr lvl="1">
              <a:lnSpc>
                <a:spcPct val="150000"/>
              </a:lnSpc>
            </a:pPr>
            <a:r>
              <a:rPr lang="en-US" sz="1900" dirty="0">
                <a:solidFill>
                  <a:schemeClr val="tx1"/>
                </a:solidFill>
              </a:rPr>
              <a:t>- - Removes the permission</a:t>
            </a:r>
          </a:p>
          <a:p>
            <a:pPr lvl="1">
              <a:lnSpc>
                <a:spcPct val="150000"/>
              </a:lnSpc>
            </a:pPr>
            <a:r>
              <a:rPr lang="en-US" sz="1900" dirty="0">
                <a:solidFill>
                  <a:schemeClr val="tx1"/>
                </a:solidFill>
              </a:rPr>
              <a:t>= - Sets the permission exactly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rgbClr val="FF0000"/>
                </a:solidFill>
              </a:rPr>
              <a:t>Permissions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- specifies which permission bit to change. The ones we are concerned with are:</a:t>
            </a:r>
          </a:p>
          <a:p>
            <a:pPr lvl="1">
              <a:lnSpc>
                <a:spcPct val="150000"/>
              </a:lnSpc>
            </a:pPr>
            <a:r>
              <a:rPr lang="en-US" sz="1900" dirty="0">
                <a:solidFill>
                  <a:schemeClr val="tx1"/>
                </a:solidFill>
              </a:rPr>
              <a:t>r - the read bit</a:t>
            </a:r>
          </a:p>
          <a:p>
            <a:pPr lvl="1">
              <a:lnSpc>
                <a:spcPct val="150000"/>
              </a:lnSpc>
            </a:pPr>
            <a:r>
              <a:rPr lang="en-US" sz="1900" dirty="0">
                <a:solidFill>
                  <a:schemeClr val="tx1"/>
                </a:solidFill>
              </a:rPr>
              <a:t>w - the write bit</a:t>
            </a:r>
          </a:p>
          <a:p>
            <a:pPr lvl="1">
              <a:lnSpc>
                <a:spcPct val="150000"/>
              </a:lnSpc>
            </a:pPr>
            <a:r>
              <a:rPr lang="en-US" sz="1900" dirty="0">
                <a:solidFill>
                  <a:schemeClr val="tx1"/>
                </a:solidFill>
              </a:rPr>
              <a:t>x - the execute bit</a:t>
            </a:r>
          </a:p>
        </p:txBody>
      </p:sp>
    </p:spTree>
    <p:extLst>
      <p:ext uri="{BB962C8B-B14F-4D97-AF65-F5344CB8AC3E}">
        <p14:creationId xmlns:p14="http://schemas.microsoft.com/office/powerpoint/2010/main" val="2184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539" y="-50104"/>
            <a:ext cx="6457849" cy="5928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Symbolic </a:t>
            </a:r>
            <a:r>
              <a:rPr lang="en-US" b="1" dirty="0" smtClean="0">
                <a:solidFill>
                  <a:srgbClr val="002060"/>
                </a:solidFill>
              </a:rPr>
              <a:t>OR</a:t>
            </a:r>
            <a:r>
              <a:rPr lang="en-US" b="1" dirty="0" smtClean="0">
                <a:solidFill>
                  <a:srgbClr val="C00000"/>
                </a:solidFill>
              </a:rPr>
              <a:t> Relative Permission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836" y="784795"/>
            <a:ext cx="11536472" cy="53684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We can specify up to 3 symbolic modes in one </a:t>
            </a:r>
            <a:r>
              <a:rPr lang="en-US" sz="2000" dirty="0" err="1">
                <a:solidFill>
                  <a:schemeClr val="tx1"/>
                </a:solidFill>
              </a:rPr>
              <a:t>chmod</a:t>
            </a:r>
            <a:r>
              <a:rPr lang="en-US" sz="2000" dirty="0">
                <a:solidFill>
                  <a:schemeClr val="tx1"/>
                </a:solidFill>
              </a:rPr>
              <a:t> command.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Each </a:t>
            </a:r>
            <a:r>
              <a:rPr lang="en-US" sz="2000" dirty="0">
                <a:solidFill>
                  <a:schemeClr val="tx1"/>
                </a:solidFill>
              </a:rPr>
              <a:t>set of symbolic codes must be separated  by comma, there can be no spaces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Operator are use to add, remove or set the permission to user, group or all.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The permission are represented by their symbolic letters: r, w ,e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chemeClr val="tx1"/>
                </a:solidFill>
              </a:rPr>
              <a:t>can also specify multiple files or files with wildcards.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9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060" y="0"/>
            <a:ext cx="3568989" cy="5928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INTRODUCTION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131" y="933038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In Unix, everyone who logs onto the system is called a user.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It is known to the system by user-id.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Some user have more capabilities than user is called super user.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User can be organized into group.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0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540" y="0"/>
            <a:ext cx="5510524" cy="5928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Symbolic </a:t>
            </a:r>
            <a:r>
              <a:rPr lang="en-US" b="1" dirty="0" err="1" smtClean="0">
                <a:solidFill>
                  <a:srgbClr val="C00000"/>
                </a:solidFill>
              </a:rPr>
              <a:t>Chmod</a:t>
            </a:r>
            <a:r>
              <a:rPr lang="en-US" b="1" dirty="0" smtClean="0">
                <a:solidFill>
                  <a:srgbClr val="C00000"/>
                </a:solidFill>
              </a:rPr>
              <a:t> Command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" y="769298"/>
            <a:ext cx="10120103" cy="53684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182832"/>
              </p:ext>
            </p:extLst>
          </p:nvPr>
        </p:nvGraphicFramePr>
        <p:xfrm>
          <a:off x="303408" y="769298"/>
          <a:ext cx="9166269" cy="574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4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INTERPRETATION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4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chmod</a:t>
                      </a:r>
                      <a:r>
                        <a:rPr lang="en-US" baseline="0" dirty="0" smtClean="0"/>
                        <a:t> u=</a:t>
                      </a:r>
                      <a:r>
                        <a:rPr lang="en-US" baseline="0" dirty="0" err="1" smtClean="0"/>
                        <a:t>rwx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Set</a:t>
                      </a:r>
                      <a:r>
                        <a:rPr lang="en-US" baseline="0" dirty="0" smtClean="0"/>
                        <a:t> read( r ), write( w ) and execute( x ) for user.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0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chmod</a:t>
                      </a:r>
                      <a:r>
                        <a:rPr lang="en-US" dirty="0" smtClean="0"/>
                        <a:t> g=</a:t>
                      </a:r>
                      <a:r>
                        <a:rPr lang="en-US" dirty="0" err="1" smtClean="0"/>
                        <a:t>rx</a:t>
                      </a:r>
                      <a:r>
                        <a:rPr lang="en-US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 only </a:t>
                      </a:r>
                      <a:r>
                        <a:rPr lang="en-US" baseline="0" dirty="0" smtClean="0"/>
                        <a:t>read( r ) and execute( x ) for group denied write permission.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5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chmod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g+x</a:t>
                      </a:r>
                      <a:r>
                        <a:rPr lang="en-US" dirty="0" smtClean="0"/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Add execute( x ) permission</a:t>
                      </a:r>
                      <a:r>
                        <a:rPr lang="en-US" baseline="0" dirty="0" smtClean="0"/>
                        <a:t> for group, read and write unchanged.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25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chmod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a+r</a:t>
                      </a:r>
                      <a:r>
                        <a:rPr lang="en-US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Add read( r ) permission for all users,</a:t>
                      </a:r>
                      <a:r>
                        <a:rPr lang="en-US" baseline="0" dirty="0" smtClean="0"/>
                        <a:t> other permission are unchanged.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4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chmod</a:t>
                      </a:r>
                      <a:r>
                        <a:rPr lang="en-US" baseline="0" dirty="0" smtClean="0"/>
                        <a:t> o-r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Remove read permission from other</a:t>
                      </a:r>
                      <a:r>
                        <a:rPr lang="en-US" baseline="0" dirty="0" smtClean="0"/>
                        <a:t> users.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4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chmod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u+x</a:t>
                      </a:r>
                      <a:r>
                        <a:rPr lang="en-US" dirty="0" smtClean="0"/>
                        <a:t>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Change execute</a:t>
                      </a:r>
                      <a:r>
                        <a:rPr lang="en-US" baseline="0" dirty="0" smtClean="0"/>
                        <a:t> permission only on directories.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17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chmod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u+r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g+x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Set</a:t>
                      </a:r>
                      <a:r>
                        <a:rPr lang="en-US" baseline="0" dirty="0" smtClean="0"/>
                        <a:t> read permission to user and execute permission to group for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14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540" y="0"/>
            <a:ext cx="5935334" cy="5928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Octal </a:t>
            </a:r>
            <a:r>
              <a:rPr lang="en-US" b="1" dirty="0" smtClean="0">
                <a:solidFill>
                  <a:srgbClr val="002060"/>
                </a:solidFill>
              </a:rPr>
              <a:t>OR </a:t>
            </a:r>
            <a:r>
              <a:rPr lang="en-US" b="1" dirty="0" smtClean="0">
                <a:solidFill>
                  <a:srgbClr val="C00000"/>
                </a:solidFill>
              </a:rPr>
              <a:t>Absolute Permission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3" y="769298"/>
            <a:ext cx="11669633" cy="5969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Definition:</a:t>
            </a:r>
            <a:r>
              <a:rPr lang="en-US" sz="2000" dirty="0" smtClean="0">
                <a:solidFill>
                  <a:schemeClr val="tx1"/>
                </a:solidFill>
              </a:rPr>
              <a:t> The mode </a:t>
            </a:r>
            <a:r>
              <a:rPr lang="en-US" sz="2000" dirty="0">
                <a:solidFill>
                  <a:schemeClr val="tx1"/>
                </a:solidFill>
              </a:rPr>
              <a:t>in which you </a:t>
            </a:r>
            <a:r>
              <a:rPr lang="en-US" sz="2000" dirty="0" smtClean="0">
                <a:solidFill>
                  <a:schemeClr val="tx1"/>
                </a:solidFill>
              </a:rPr>
              <a:t>signify permission </a:t>
            </a:r>
            <a:r>
              <a:rPr lang="en-US" sz="2000" dirty="0">
                <a:solidFill>
                  <a:schemeClr val="tx1"/>
                </a:solidFill>
              </a:rPr>
              <a:t>through </a:t>
            </a:r>
            <a:r>
              <a:rPr lang="en-US" sz="2000" dirty="0" smtClean="0">
                <a:solidFill>
                  <a:schemeClr val="tx1"/>
                </a:solidFill>
              </a:rPr>
              <a:t>numbers is known as Absolute permission.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A faster way to enter permission is to use the octal equivalent of the codes.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In </a:t>
            </a:r>
            <a:r>
              <a:rPr lang="en-US" sz="2000" dirty="0">
                <a:solidFill>
                  <a:schemeClr val="tx1"/>
                </a:solidFill>
              </a:rPr>
              <a:t>this case, you specify a set of three numbers that together determine all the access classes and types.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Difference:</a:t>
            </a:r>
            <a:r>
              <a:rPr lang="en-US" sz="2000" dirty="0" smtClean="0">
                <a:solidFill>
                  <a:schemeClr val="tx1"/>
                </a:solidFill>
              </a:rPr>
              <a:t> In symbolic modes, where you need to specify only where want to change. With octal codes, you must completely represent all of the user codes each time.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In an octal code, there are 3 bit positions.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The three numbers are specified in the order: user (or owner), group, other.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Each number is the sum of values </a:t>
            </a:r>
            <a:r>
              <a:rPr lang="en-US" sz="2000" dirty="0" smtClean="0">
                <a:solidFill>
                  <a:schemeClr val="tx1"/>
                </a:solidFill>
              </a:rPr>
              <a:t>of permission on files.</a:t>
            </a: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70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540" y="0"/>
            <a:ext cx="5510524" cy="5928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Octal  </a:t>
            </a:r>
            <a:r>
              <a:rPr lang="en-US" b="1" dirty="0" err="1" smtClean="0">
                <a:solidFill>
                  <a:srgbClr val="C00000"/>
                </a:solidFill>
              </a:rPr>
              <a:t>Chmod</a:t>
            </a:r>
            <a:r>
              <a:rPr lang="en-US" b="1" dirty="0" smtClean="0">
                <a:solidFill>
                  <a:srgbClr val="C00000"/>
                </a:solidFill>
              </a:rPr>
              <a:t> Command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" y="769298"/>
            <a:ext cx="10972800" cy="5969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100" dirty="0">
                <a:solidFill>
                  <a:schemeClr val="tx1"/>
                </a:solidFill>
              </a:rPr>
              <a:t>Numeric values for the read, write and execute </a:t>
            </a:r>
            <a:r>
              <a:rPr lang="en-CA" sz="2100" dirty="0" smtClean="0">
                <a:solidFill>
                  <a:schemeClr val="tx1"/>
                </a:solidFill>
              </a:rPr>
              <a:t>permissions are as follows.</a:t>
            </a:r>
            <a:endParaRPr lang="en-CA" sz="21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CA" sz="2100" dirty="0">
                <a:solidFill>
                  <a:schemeClr val="tx1"/>
                </a:solidFill>
              </a:rPr>
              <a:t>read </a:t>
            </a:r>
            <a:r>
              <a:rPr lang="en-CA" sz="2100" dirty="0" smtClean="0">
                <a:solidFill>
                  <a:schemeClr val="tx1"/>
                </a:solidFill>
              </a:rPr>
              <a:t>:4</a:t>
            </a:r>
            <a:endParaRPr lang="en-CA" sz="21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CA" sz="2100" dirty="0">
                <a:solidFill>
                  <a:schemeClr val="tx1"/>
                </a:solidFill>
              </a:rPr>
              <a:t>write </a:t>
            </a:r>
            <a:r>
              <a:rPr lang="en-CA" sz="2100" dirty="0" smtClean="0">
                <a:solidFill>
                  <a:schemeClr val="tx1"/>
                </a:solidFill>
              </a:rPr>
              <a:t>:2</a:t>
            </a:r>
            <a:endParaRPr lang="en-CA" sz="21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CA" sz="2100" dirty="0" smtClean="0">
                <a:solidFill>
                  <a:schemeClr val="tx1"/>
                </a:solidFill>
              </a:rPr>
              <a:t>Execute: </a:t>
            </a:r>
            <a:r>
              <a:rPr lang="en-CA" sz="2100" dirty="0">
                <a:solidFill>
                  <a:schemeClr val="tx1"/>
                </a:solidFill>
              </a:rPr>
              <a:t>1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Total </a:t>
            </a:r>
            <a:r>
              <a:rPr lang="en-US" sz="2100" dirty="0">
                <a:solidFill>
                  <a:schemeClr val="tx1"/>
                </a:solidFill>
              </a:rPr>
              <a:t>of all three binary position is 7 which is maximum value that can be stored in one octal digit</a:t>
            </a:r>
            <a:r>
              <a:rPr lang="en-US" sz="21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1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1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1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CA" sz="21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CA" sz="21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1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657600" y="101600"/>
            <a:ext cx="503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600" b="1">
                <a:solidFill>
                  <a:srgbClr val="FF0000"/>
                </a:solidFill>
              </a:rPr>
              <a:t>Octal chmod Commands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17" y="1310163"/>
            <a:ext cx="86106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63463" y="5077776"/>
            <a:ext cx="9937315" cy="95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Here we set all permission to user, only read and execute permission to group and others.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92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540" y="0"/>
            <a:ext cx="5510524" cy="5928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Octal  </a:t>
            </a:r>
            <a:r>
              <a:rPr lang="en-US" b="1" dirty="0" err="1" smtClean="0">
                <a:solidFill>
                  <a:srgbClr val="C00000"/>
                </a:solidFill>
              </a:rPr>
              <a:t>Chmod</a:t>
            </a:r>
            <a:r>
              <a:rPr lang="en-US" b="1" dirty="0" smtClean="0">
                <a:solidFill>
                  <a:srgbClr val="C00000"/>
                </a:solidFill>
              </a:rPr>
              <a:t> Command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" y="769298"/>
            <a:ext cx="9457151" cy="5969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Example 2: </a:t>
            </a:r>
            <a:r>
              <a:rPr lang="en-US" sz="2000" dirty="0" smtClean="0">
                <a:solidFill>
                  <a:schemeClr val="tx1"/>
                </a:solidFill>
              </a:rPr>
              <a:t>Set read, write and execute permission to user, read and write permission to group and only read permission to other.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rgbClr val="7030A0"/>
                </a:solidFill>
              </a:rPr>
              <a:t>$ </a:t>
            </a:r>
            <a:r>
              <a:rPr lang="en-US" sz="2000" dirty="0" err="1" smtClean="0">
                <a:solidFill>
                  <a:srgbClr val="7030A0"/>
                </a:solidFill>
              </a:rPr>
              <a:t>chmod</a:t>
            </a:r>
            <a:r>
              <a:rPr lang="en-US" sz="2000" dirty="0" smtClean="0">
                <a:solidFill>
                  <a:srgbClr val="7030A0"/>
                </a:solidFill>
              </a:rPr>
              <a:t> 764 file1.</a:t>
            </a:r>
            <a:endParaRPr lang="en-US" sz="2000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CA" sz="2000" dirty="0">
                <a:solidFill>
                  <a:srgbClr val="FF0000"/>
                </a:solidFill>
              </a:rPr>
              <a:t>For </a:t>
            </a:r>
            <a:r>
              <a:rPr lang="en-CA" sz="2000" dirty="0" smtClean="0">
                <a:solidFill>
                  <a:srgbClr val="FF0000"/>
                </a:solidFill>
              </a:rPr>
              <a:t>example 3:</a:t>
            </a:r>
            <a:r>
              <a:rPr lang="en-CA" sz="2000" dirty="0" smtClean="0">
                <a:solidFill>
                  <a:schemeClr val="tx1"/>
                </a:solidFill>
              </a:rPr>
              <a:t> Give </a:t>
            </a:r>
            <a:r>
              <a:rPr lang="en-CA" sz="2000" dirty="0">
                <a:solidFill>
                  <a:schemeClr val="tx1"/>
                </a:solidFill>
              </a:rPr>
              <a:t>read, execute ( 4 + 1 = 5 ) to user and read (4 ) to group, and nothing ( 0 ) to others.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CA" sz="2000" dirty="0" smtClean="0">
                <a:solidFill>
                  <a:schemeClr val="tx1"/>
                </a:solidFill>
              </a:rPr>
              <a:t>	</a:t>
            </a:r>
            <a:r>
              <a:rPr lang="en-CA" sz="2000" dirty="0" smtClean="0">
                <a:solidFill>
                  <a:srgbClr val="7030A0"/>
                </a:solidFill>
              </a:rPr>
              <a:t>$ </a:t>
            </a:r>
            <a:r>
              <a:rPr lang="en-CA" sz="2000" dirty="0" err="1">
                <a:solidFill>
                  <a:srgbClr val="7030A0"/>
                </a:solidFill>
              </a:rPr>
              <a:t>chmod</a:t>
            </a:r>
            <a:r>
              <a:rPr lang="en-CA" sz="2000" dirty="0">
                <a:solidFill>
                  <a:srgbClr val="7030A0"/>
                </a:solidFill>
              </a:rPr>
              <a:t> 540 filename</a:t>
            </a:r>
            <a:endParaRPr lang="en-US" sz="2000" dirty="0" smtClean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4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1680" y="12526"/>
            <a:ext cx="2178600" cy="5928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User Mask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38" y="706668"/>
            <a:ext cx="10784910" cy="5969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Definition:</a:t>
            </a:r>
            <a:r>
              <a:rPr lang="en-US" sz="2000" dirty="0" smtClean="0">
                <a:solidFill>
                  <a:schemeClr val="tx1"/>
                </a:solidFill>
              </a:rPr>
              <a:t> User mask is a 4 digit octal system variable which is used initially set permission for a directory of files.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Defined initially by system administrator when user account is created.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It is </a:t>
            </a:r>
            <a:r>
              <a:rPr lang="en-US" sz="2000" dirty="0">
                <a:solidFill>
                  <a:schemeClr val="tx1"/>
                </a:solidFill>
              </a:rPr>
              <a:t>use to determine the file permission for newly created files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It can be used to control the default file permission for new files.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It contains the octal settings for the permissions that are to be removed from the default when a directory or file is created.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Default Permission :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For Directory: 777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For File: 666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2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1680" y="12526"/>
            <a:ext cx="2178600" cy="5928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User Mask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38" y="706668"/>
            <a:ext cx="10784910" cy="5969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When </a:t>
            </a:r>
            <a:r>
              <a:rPr lang="en-US" sz="2000" dirty="0">
                <a:solidFill>
                  <a:schemeClr val="tx1"/>
                </a:solidFill>
              </a:rPr>
              <a:t>new directory or file is created, the number in the mask is used to set the default permission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You can change the settings by creating mask entry in you login file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You can setup </a:t>
            </a:r>
            <a:r>
              <a:rPr lang="en-US" sz="2000" dirty="0" err="1">
                <a:solidFill>
                  <a:schemeClr val="tx1"/>
                </a:solidFill>
              </a:rPr>
              <a:t>umask</a:t>
            </a:r>
            <a:r>
              <a:rPr lang="en-US" sz="2000" dirty="0">
                <a:solidFill>
                  <a:schemeClr val="tx1"/>
                </a:solidFill>
              </a:rPr>
              <a:t> in 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  <a:r>
              <a:rPr lang="en-US" sz="2000" dirty="0" err="1">
                <a:solidFill>
                  <a:srgbClr val="FF0000"/>
                </a:solidFill>
              </a:rPr>
              <a:t>etc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  <a:r>
              <a:rPr lang="en-US" sz="2000" dirty="0" err="1">
                <a:solidFill>
                  <a:srgbClr val="FF0000"/>
                </a:solidFill>
              </a:rPr>
              <a:t>bashrc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  <a:r>
              <a:rPr lang="en-US" sz="2000" dirty="0" err="1">
                <a:solidFill>
                  <a:srgbClr val="FF0000"/>
                </a:solidFill>
              </a:rPr>
              <a:t>etc</a:t>
            </a:r>
            <a:r>
              <a:rPr lang="en-US" sz="2000" dirty="0">
                <a:solidFill>
                  <a:srgbClr val="FF0000"/>
                </a:solidFill>
              </a:rPr>
              <a:t>/profile </a:t>
            </a:r>
            <a:r>
              <a:rPr lang="en-US" sz="2000" dirty="0">
                <a:solidFill>
                  <a:schemeClr val="tx1"/>
                </a:solidFill>
              </a:rPr>
              <a:t>file for all </a:t>
            </a:r>
            <a:r>
              <a:rPr lang="en-US" sz="2000" dirty="0" smtClean="0">
                <a:solidFill>
                  <a:schemeClr val="tx1"/>
                </a:solidFill>
              </a:rPr>
              <a:t>users by appending following line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100" dirty="0" err="1" smtClean="0">
                <a:solidFill>
                  <a:schemeClr val="tx1"/>
                </a:solidFill>
              </a:rPr>
              <a:t>Umask</a:t>
            </a:r>
            <a:r>
              <a:rPr lang="en-US" sz="2100" dirty="0" smtClean="0">
                <a:solidFill>
                  <a:schemeClr val="tx1"/>
                </a:solidFill>
              </a:rPr>
              <a:t> 222</a:t>
            </a:r>
            <a:endParaRPr lang="en-US" sz="21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2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457930"/>
              </p:ext>
            </p:extLst>
          </p:nvPr>
        </p:nvGraphicFramePr>
        <p:xfrm>
          <a:off x="990601" y="1063042"/>
          <a:ext cx="8127999" cy="271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DIRECTORY</a:t>
                      </a:r>
                      <a:r>
                        <a:rPr lang="en-US" baseline="0" dirty="0" smtClean="0"/>
                        <a:t> 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FILE PERMISSION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000 (Public)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777 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rwx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rwx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rwx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666 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rw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rw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rw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011</a:t>
                      </a:r>
                      <a:r>
                        <a:rPr lang="en-US" baseline="0" dirty="0" smtClean="0"/>
                        <a:t> (Public)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766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rwx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rw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 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rw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666 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rw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rw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rw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022 (Write protected)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755  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rwx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r-x   r-x)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644 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rw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 r--   r--)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007 (Project private)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770 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rwx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rwx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 ---)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660 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rw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rw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 ---)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077 (Private)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700  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rwx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---   ---)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600 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rw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 ---  ---)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5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377" y="-37578"/>
            <a:ext cx="5610731" cy="592899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umask</a:t>
            </a:r>
            <a:r>
              <a:rPr lang="en-US" b="1" dirty="0" smtClean="0">
                <a:solidFill>
                  <a:srgbClr val="C00000"/>
                </a:solidFill>
              </a:rPr>
              <a:t>(User Mask) command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38" y="706668"/>
            <a:ext cx="9256735" cy="5969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To display the current user mask settings, use the </a:t>
            </a:r>
            <a:r>
              <a:rPr lang="en-US" sz="2000" dirty="0" err="1">
                <a:solidFill>
                  <a:schemeClr val="tx1"/>
                </a:solidFill>
              </a:rPr>
              <a:t>umask</a:t>
            </a:r>
            <a:r>
              <a:rPr lang="en-US" sz="2000" dirty="0">
                <a:solidFill>
                  <a:schemeClr val="tx1"/>
                </a:solidFill>
              </a:rPr>
              <a:t> command with no argument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	$ </a:t>
            </a:r>
            <a:r>
              <a:rPr lang="en-US" sz="2000" dirty="0" err="1" smtClean="0">
                <a:solidFill>
                  <a:srgbClr val="7030A0"/>
                </a:solidFill>
              </a:rPr>
              <a:t>umask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	000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tx1"/>
                </a:solidFill>
              </a:rPr>
              <a:t>set it, use the command with the new mask setting.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	</a:t>
            </a:r>
            <a:r>
              <a:rPr lang="en-US" sz="2000" dirty="0" smtClean="0">
                <a:solidFill>
                  <a:srgbClr val="7030A0"/>
                </a:solidFill>
              </a:rPr>
              <a:t>$ </a:t>
            </a:r>
            <a:r>
              <a:rPr lang="en-US" sz="2000" dirty="0" err="1" smtClean="0">
                <a:solidFill>
                  <a:srgbClr val="7030A0"/>
                </a:solidFill>
              </a:rPr>
              <a:t>umask</a:t>
            </a:r>
            <a:r>
              <a:rPr lang="en-US" sz="2000" dirty="0" smtClean="0">
                <a:solidFill>
                  <a:srgbClr val="7030A0"/>
                </a:solidFill>
              </a:rPr>
              <a:t> 022</a:t>
            </a:r>
          </a:p>
          <a:p>
            <a:pPr marL="0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	</a:t>
            </a:r>
            <a:r>
              <a:rPr lang="en-US" sz="2000" dirty="0" smtClean="0">
                <a:solidFill>
                  <a:srgbClr val="7030A0"/>
                </a:solidFill>
              </a:rPr>
              <a:t>$ </a:t>
            </a:r>
            <a:r>
              <a:rPr lang="en-US" sz="2000" dirty="0" err="1" smtClean="0">
                <a:solidFill>
                  <a:srgbClr val="7030A0"/>
                </a:solidFill>
              </a:rPr>
              <a:t>umask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sz="2000" dirty="0">
                <a:solidFill>
                  <a:srgbClr val="7030A0"/>
                </a:solidFill>
              </a:rPr>
              <a:t>	</a:t>
            </a:r>
            <a:r>
              <a:rPr lang="en-US" sz="2000" dirty="0" smtClean="0">
                <a:solidFill>
                  <a:srgbClr val="7030A0"/>
                </a:solidFill>
              </a:rPr>
              <a:t>022</a:t>
            </a:r>
            <a:endParaRPr lang="en-US" sz="2000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0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6863" y="0"/>
            <a:ext cx="6324715" cy="5928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Changing Ownership and Group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" y="817315"/>
            <a:ext cx="9256735" cy="5969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Every directory and file has an owner and group.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When we create a directory or file, we are the owner and our group is the  group.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CA" sz="2000" dirty="0">
                <a:solidFill>
                  <a:schemeClr val="tx1"/>
                </a:solidFill>
              </a:rPr>
              <a:t>Sometimes you need to change the </a:t>
            </a:r>
            <a:r>
              <a:rPr lang="en-CA" sz="2000" b="1" dirty="0">
                <a:solidFill>
                  <a:schemeClr val="tx1"/>
                </a:solidFill>
              </a:rPr>
              <a:t>owner of a file</a:t>
            </a:r>
            <a:r>
              <a:rPr lang="en-CA" sz="2000" dirty="0">
                <a:solidFill>
                  <a:schemeClr val="tx1"/>
                </a:solidFill>
              </a:rPr>
              <a:t>, such as when someone leaves an organization or a developer creates an application that needs to be owned by a system account when it’s in production.</a:t>
            </a: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There are 2 command used to change the owner and group.</a:t>
            </a:r>
          </a:p>
          <a:p>
            <a:pPr lvl="1" algn="just">
              <a:lnSpc>
                <a:spcPct val="150000"/>
              </a:lnSpc>
              <a:spcBef>
                <a:spcPct val="50000"/>
              </a:spcBef>
            </a:pPr>
            <a:r>
              <a:rPr lang="en-US" sz="2000" dirty="0" err="1" smtClean="0">
                <a:solidFill>
                  <a:schemeClr val="tx1"/>
                </a:solidFill>
              </a:rPr>
              <a:t>chown</a:t>
            </a:r>
            <a:r>
              <a:rPr lang="en-US" sz="2000" dirty="0" smtClean="0">
                <a:solidFill>
                  <a:schemeClr val="tx1"/>
                </a:solidFill>
              </a:rPr>
              <a:t> (Change Owner)</a:t>
            </a:r>
          </a:p>
          <a:p>
            <a:pPr lvl="1" algn="just">
              <a:lnSpc>
                <a:spcPct val="150000"/>
              </a:lnSpc>
              <a:spcBef>
                <a:spcPct val="50000"/>
              </a:spcBef>
            </a:pPr>
            <a:r>
              <a:rPr lang="en-US" sz="2000" dirty="0" err="1">
                <a:solidFill>
                  <a:schemeClr val="tx1"/>
                </a:solidFill>
              </a:rPr>
              <a:t>c</a:t>
            </a:r>
            <a:r>
              <a:rPr lang="en-US" sz="2000" dirty="0" err="1" smtClean="0">
                <a:solidFill>
                  <a:schemeClr val="tx1"/>
                </a:solidFill>
              </a:rPr>
              <a:t>hgrp</a:t>
            </a:r>
            <a:r>
              <a:rPr lang="en-US" sz="2000" dirty="0" smtClean="0">
                <a:solidFill>
                  <a:schemeClr val="tx1"/>
                </a:solidFill>
              </a:rPr>
              <a:t> (Change Group)</a:t>
            </a:r>
            <a:endParaRPr lang="en-US" sz="2000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7543800" cy="516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038600" y="304801"/>
            <a:ext cx="35582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600" b="1">
                <a:solidFill>
                  <a:srgbClr val="FF0000"/>
                </a:solidFill>
              </a:rPr>
              <a:t>Users and Groups</a:t>
            </a:r>
          </a:p>
        </p:txBody>
      </p:sp>
    </p:spTree>
    <p:extLst>
      <p:ext uri="{BB962C8B-B14F-4D97-AF65-F5344CB8AC3E}">
        <p14:creationId xmlns:p14="http://schemas.microsoft.com/office/powerpoint/2010/main" val="236680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6863" y="0"/>
            <a:ext cx="6324715" cy="592899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c</a:t>
            </a:r>
            <a:r>
              <a:rPr lang="en-US" b="1" dirty="0" err="1" smtClean="0">
                <a:solidFill>
                  <a:srgbClr val="C00000"/>
                </a:solidFill>
              </a:rPr>
              <a:t>hown</a:t>
            </a:r>
            <a:r>
              <a:rPr lang="en-US" b="1" dirty="0" smtClean="0">
                <a:solidFill>
                  <a:srgbClr val="C00000"/>
                </a:solidFill>
              </a:rPr>
              <a:t> Command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" y="817315"/>
            <a:ext cx="9256735" cy="5969705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Only a current owner or a </a:t>
            </a:r>
            <a:r>
              <a:rPr lang="en-US" sz="2000" dirty="0" err="1">
                <a:solidFill>
                  <a:schemeClr val="tx1"/>
                </a:solidFill>
              </a:rPr>
              <a:t>superuser</a:t>
            </a:r>
            <a:r>
              <a:rPr lang="en-US" sz="2000" dirty="0">
                <a:solidFill>
                  <a:schemeClr val="tx1"/>
                </a:solidFill>
              </a:rPr>
              <a:t> may change the ownership.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The new owner is a login name of a user id.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The group is optional. The group is a group name or a group id.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60" y="2472846"/>
            <a:ext cx="8077200" cy="360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2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6863" y="0"/>
            <a:ext cx="6324715" cy="592899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c</a:t>
            </a:r>
            <a:r>
              <a:rPr lang="en-US" b="1" dirty="0" err="1" smtClean="0">
                <a:solidFill>
                  <a:srgbClr val="C00000"/>
                </a:solidFill>
              </a:rPr>
              <a:t>hown</a:t>
            </a:r>
            <a:r>
              <a:rPr lang="en-US" b="1" dirty="0" smtClean="0">
                <a:solidFill>
                  <a:srgbClr val="C00000"/>
                </a:solidFill>
              </a:rPr>
              <a:t> Command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" y="817315"/>
            <a:ext cx="9256735" cy="5969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</a:rPr>
              <a:t>You can specify either the login name or the numeric UID for the new owner of the file: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CA" sz="2000" dirty="0" smtClean="0">
                <a:solidFill>
                  <a:srgbClr val="7030A0"/>
                </a:solidFill>
              </a:rPr>
              <a:t>	$ </a:t>
            </a:r>
            <a:r>
              <a:rPr lang="en-CA" sz="2000" dirty="0" err="1">
                <a:solidFill>
                  <a:srgbClr val="7030A0"/>
                </a:solidFill>
              </a:rPr>
              <a:t>chown</a:t>
            </a:r>
            <a:r>
              <a:rPr lang="en-CA" sz="2000" dirty="0">
                <a:solidFill>
                  <a:srgbClr val="7030A0"/>
                </a:solidFill>
              </a:rPr>
              <a:t> </a:t>
            </a:r>
            <a:r>
              <a:rPr lang="en-CA" sz="2000" dirty="0" err="1">
                <a:solidFill>
                  <a:srgbClr val="7030A0"/>
                </a:solidFill>
              </a:rPr>
              <a:t>dan</a:t>
            </a:r>
            <a:r>
              <a:rPr lang="en-CA" sz="2000" dirty="0">
                <a:solidFill>
                  <a:srgbClr val="7030A0"/>
                </a:solidFill>
              </a:rPr>
              <a:t> </a:t>
            </a:r>
            <a:r>
              <a:rPr lang="en-CA" sz="2000" dirty="0" err="1">
                <a:solidFill>
                  <a:srgbClr val="7030A0"/>
                </a:solidFill>
              </a:rPr>
              <a:t>newfile</a:t>
            </a:r>
            <a:endParaRPr lang="en-CA" sz="2000" dirty="0">
              <a:solidFill>
                <a:srgbClr val="7030A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CA" sz="2000" dirty="0" smtClean="0">
                <a:solidFill>
                  <a:srgbClr val="7030A0"/>
                </a:solidFill>
              </a:rPr>
              <a:t>	$ </a:t>
            </a:r>
            <a:r>
              <a:rPr lang="en-CA" sz="2000" dirty="0" err="1">
                <a:solidFill>
                  <a:srgbClr val="7030A0"/>
                </a:solidFill>
              </a:rPr>
              <a:t>ls</a:t>
            </a:r>
            <a:r>
              <a:rPr lang="en-CA" sz="2000" dirty="0">
                <a:solidFill>
                  <a:srgbClr val="7030A0"/>
                </a:solidFill>
              </a:rPr>
              <a:t> -l  </a:t>
            </a:r>
            <a:r>
              <a:rPr lang="en-CA" sz="2000" dirty="0" err="1">
                <a:solidFill>
                  <a:srgbClr val="7030A0"/>
                </a:solidFill>
              </a:rPr>
              <a:t>newfile</a:t>
            </a:r>
            <a:endParaRPr lang="en-CA" sz="2000" dirty="0">
              <a:solidFill>
                <a:srgbClr val="7030A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CA" sz="2000" dirty="0" smtClean="0">
                <a:solidFill>
                  <a:srgbClr val="7030A0"/>
                </a:solidFill>
              </a:rPr>
              <a:t>	</a:t>
            </a:r>
            <a:r>
              <a:rPr lang="en-CA" sz="2000" dirty="0" err="1" smtClean="0">
                <a:solidFill>
                  <a:srgbClr val="7030A0"/>
                </a:solidFill>
              </a:rPr>
              <a:t>rw</a:t>
            </a:r>
            <a:r>
              <a:rPr lang="en-CA" sz="2000" dirty="0" smtClean="0">
                <a:solidFill>
                  <a:srgbClr val="7030A0"/>
                </a:solidFill>
              </a:rPr>
              <a:t>-</a:t>
            </a:r>
            <a:r>
              <a:rPr lang="en-CA" sz="2000" dirty="0" err="1" smtClean="0">
                <a:solidFill>
                  <a:srgbClr val="7030A0"/>
                </a:solidFill>
              </a:rPr>
              <a:t>rw</a:t>
            </a:r>
            <a:r>
              <a:rPr lang="en-CA" sz="2000" dirty="0" smtClean="0">
                <a:solidFill>
                  <a:srgbClr val="7030A0"/>
                </a:solidFill>
              </a:rPr>
              <a:t>-r-</a:t>
            </a:r>
            <a:r>
              <a:rPr lang="en-CA" sz="2000" dirty="0">
                <a:solidFill>
                  <a:srgbClr val="7030A0"/>
                </a:solidFill>
              </a:rPr>
              <a:t>-  1   </a:t>
            </a:r>
            <a:r>
              <a:rPr lang="en-CA" sz="2000" dirty="0" err="1">
                <a:solidFill>
                  <a:srgbClr val="7030A0"/>
                </a:solidFill>
              </a:rPr>
              <a:t>dan</a:t>
            </a:r>
            <a:r>
              <a:rPr lang="en-CA" sz="2000" dirty="0">
                <a:solidFill>
                  <a:srgbClr val="7030A0"/>
                </a:solidFill>
              </a:rPr>
              <a:t>  rich  0  Sep  20 19:16  </a:t>
            </a:r>
            <a:r>
              <a:rPr lang="en-CA" sz="2000" dirty="0" err="1">
                <a:solidFill>
                  <a:srgbClr val="7030A0"/>
                </a:solidFill>
              </a:rPr>
              <a:t>newfile</a:t>
            </a:r>
            <a:endParaRPr lang="en-CA" sz="2000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</a:rPr>
              <a:t>Simple. The </a:t>
            </a:r>
            <a:r>
              <a:rPr lang="en-CA" sz="2000" dirty="0" err="1">
                <a:solidFill>
                  <a:schemeClr val="tx1"/>
                </a:solidFill>
              </a:rPr>
              <a:t>chown</a:t>
            </a:r>
            <a:r>
              <a:rPr lang="en-CA" sz="2000" dirty="0">
                <a:solidFill>
                  <a:schemeClr val="tx1"/>
                </a:solidFill>
              </a:rPr>
              <a:t> command also allows you to change both the user and group of a file: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CA" sz="2000" dirty="0" smtClean="0">
                <a:solidFill>
                  <a:schemeClr val="tx1"/>
                </a:solidFill>
              </a:rPr>
              <a:t>	</a:t>
            </a:r>
            <a:r>
              <a:rPr lang="en-CA" sz="2000" dirty="0" smtClean="0">
                <a:solidFill>
                  <a:srgbClr val="7030A0"/>
                </a:solidFill>
              </a:rPr>
              <a:t>$ </a:t>
            </a:r>
            <a:r>
              <a:rPr lang="en-CA" sz="2000" dirty="0" err="1">
                <a:solidFill>
                  <a:srgbClr val="7030A0"/>
                </a:solidFill>
              </a:rPr>
              <a:t>chown</a:t>
            </a:r>
            <a:r>
              <a:rPr lang="en-CA" sz="2000" dirty="0">
                <a:solidFill>
                  <a:srgbClr val="7030A0"/>
                </a:solidFill>
              </a:rPr>
              <a:t> </a:t>
            </a:r>
            <a:r>
              <a:rPr lang="en-CA" sz="2000" dirty="0" err="1">
                <a:solidFill>
                  <a:srgbClr val="7030A0"/>
                </a:solidFill>
              </a:rPr>
              <a:t>dan.shared</a:t>
            </a:r>
            <a:r>
              <a:rPr lang="en-CA" sz="2000" dirty="0">
                <a:solidFill>
                  <a:srgbClr val="7030A0"/>
                </a:solidFill>
              </a:rPr>
              <a:t> </a:t>
            </a:r>
            <a:r>
              <a:rPr lang="en-CA" sz="2000" dirty="0" err="1">
                <a:solidFill>
                  <a:srgbClr val="7030A0"/>
                </a:solidFill>
              </a:rPr>
              <a:t>newfile</a:t>
            </a:r>
            <a:endParaRPr lang="en-CA" sz="2000" dirty="0">
              <a:solidFill>
                <a:srgbClr val="7030A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CA" sz="2000" dirty="0" smtClean="0">
                <a:solidFill>
                  <a:srgbClr val="7030A0"/>
                </a:solidFill>
              </a:rPr>
              <a:t>	$ </a:t>
            </a:r>
            <a:r>
              <a:rPr lang="en-CA" sz="2000" dirty="0" err="1">
                <a:solidFill>
                  <a:srgbClr val="7030A0"/>
                </a:solidFill>
              </a:rPr>
              <a:t>ls</a:t>
            </a:r>
            <a:r>
              <a:rPr lang="en-CA" sz="2000" dirty="0">
                <a:solidFill>
                  <a:srgbClr val="7030A0"/>
                </a:solidFill>
              </a:rPr>
              <a:t> -l  </a:t>
            </a:r>
            <a:r>
              <a:rPr lang="en-CA" sz="2000" dirty="0" err="1">
                <a:solidFill>
                  <a:srgbClr val="7030A0"/>
                </a:solidFill>
              </a:rPr>
              <a:t>newfile</a:t>
            </a:r>
            <a:endParaRPr lang="en-CA" sz="2000" dirty="0">
              <a:solidFill>
                <a:srgbClr val="7030A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CA" sz="2000" dirty="0" smtClean="0">
                <a:solidFill>
                  <a:srgbClr val="7030A0"/>
                </a:solidFill>
              </a:rPr>
              <a:t>	-</a:t>
            </a:r>
            <a:r>
              <a:rPr lang="en-CA" sz="2000" dirty="0" err="1">
                <a:solidFill>
                  <a:srgbClr val="7030A0"/>
                </a:solidFill>
              </a:rPr>
              <a:t>rw</a:t>
            </a:r>
            <a:r>
              <a:rPr lang="en-CA" sz="2000" dirty="0">
                <a:solidFill>
                  <a:srgbClr val="7030A0"/>
                </a:solidFill>
              </a:rPr>
              <a:t>-</a:t>
            </a:r>
            <a:r>
              <a:rPr lang="en-CA" sz="2000" dirty="0" err="1">
                <a:solidFill>
                  <a:srgbClr val="7030A0"/>
                </a:solidFill>
              </a:rPr>
              <a:t>rw</a:t>
            </a:r>
            <a:r>
              <a:rPr lang="en-CA" sz="2000" dirty="0">
                <a:solidFill>
                  <a:srgbClr val="7030A0"/>
                </a:solidFill>
              </a:rPr>
              <a:t>-r--  1   </a:t>
            </a:r>
            <a:r>
              <a:rPr lang="en-CA" sz="2000" dirty="0" err="1">
                <a:solidFill>
                  <a:srgbClr val="7030A0"/>
                </a:solidFill>
              </a:rPr>
              <a:t>dan</a:t>
            </a:r>
            <a:r>
              <a:rPr lang="en-CA" sz="2000" dirty="0">
                <a:solidFill>
                  <a:srgbClr val="7030A0"/>
                </a:solidFill>
              </a:rPr>
              <a:t>  shared  0  Sep  20 19:16  </a:t>
            </a:r>
            <a:r>
              <a:rPr lang="en-CA" sz="2000" dirty="0" err="1">
                <a:solidFill>
                  <a:srgbClr val="7030A0"/>
                </a:solidFill>
              </a:rPr>
              <a:t>newfile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6863" y="0"/>
            <a:ext cx="6324715" cy="592899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chgrp</a:t>
            </a:r>
            <a:r>
              <a:rPr lang="en-US" b="1" dirty="0" smtClean="0">
                <a:solidFill>
                  <a:srgbClr val="C00000"/>
                </a:solidFill>
              </a:rPr>
              <a:t> Command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" y="817315"/>
            <a:ext cx="9256735" cy="5969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To change the group without changing the owner, you use the change group (</a:t>
            </a:r>
            <a:r>
              <a:rPr lang="en-US" sz="2000" dirty="0" err="1">
                <a:solidFill>
                  <a:schemeClr val="tx1"/>
                </a:solidFill>
              </a:rPr>
              <a:t>chgrp</a:t>
            </a:r>
            <a:r>
              <a:rPr lang="en-US" sz="2000" dirty="0">
                <a:solidFill>
                  <a:schemeClr val="tx1"/>
                </a:solidFill>
              </a:rPr>
              <a:t>) command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" y="2084541"/>
            <a:ext cx="8382000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90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6863" y="0"/>
            <a:ext cx="6324715" cy="592899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chgrp</a:t>
            </a:r>
            <a:r>
              <a:rPr lang="en-US" b="1" dirty="0" smtClean="0">
                <a:solidFill>
                  <a:srgbClr val="C00000"/>
                </a:solidFill>
              </a:rPr>
              <a:t> Command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" y="817315"/>
            <a:ext cx="9256735" cy="5969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To change the group without changing the owner, you use the change group (</a:t>
            </a:r>
            <a:r>
              <a:rPr lang="en-US" sz="2000" dirty="0" err="1">
                <a:solidFill>
                  <a:schemeClr val="tx1"/>
                </a:solidFill>
              </a:rPr>
              <a:t>chgrp</a:t>
            </a:r>
            <a:r>
              <a:rPr lang="en-US" sz="2000" dirty="0">
                <a:solidFill>
                  <a:schemeClr val="tx1"/>
                </a:solidFill>
              </a:rPr>
              <a:t>) command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ct val="50000"/>
              </a:spcBef>
              <a:buNone/>
            </a:pPr>
            <a:r>
              <a:rPr lang="en-CA" sz="2000" dirty="0">
                <a:solidFill>
                  <a:schemeClr val="tx1"/>
                </a:solidFill>
              </a:rPr>
              <a:t>	</a:t>
            </a:r>
            <a:r>
              <a:rPr lang="en-CA" sz="2000" dirty="0" smtClean="0">
                <a:solidFill>
                  <a:srgbClr val="7030A0"/>
                </a:solidFill>
              </a:rPr>
              <a:t>$ </a:t>
            </a:r>
            <a:r>
              <a:rPr lang="en-CA" sz="2000" dirty="0" err="1">
                <a:solidFill>
                  <a:srgbClr val="7030A0"/>
                </a:solidFill>
              </a:rPr>
              <a:t>chgrp</a:t>
            </a:r>
            <a:r>
              <a:rPr lang="en-CA" sz="2000" dirty="0">
                <a:solidFill>
                  <a:srgbClr val="7030A0"/>
                </a:solidFill>
              </a:rPr>
              <a:t> shared </a:t>
            </a:r>
            <a:r>
              <a:rPr lang="en-CA" sz="2000" dirty="0" err="1">
                <a:solidFill>
                  <a:srgbClr val="7030A0"/>
                </a:solidFill>
              </a:rPr>
              <a:t>newfile</a:t>
            </a:r>
            <a:endParaRPr lang="en-CA" sz="2000" dirty="0">
              <a:solidFill>
                <a:srgbClr val="7030A0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50000"/>
              </a:spcBef>
              <a:buNone/>
            </a:pPr>
            <a:r>
              <a:rPr lang="en-CA" sz="2000" dirty="0" smtClean="0">
                <a:solidFill>
                  <a:srgbClr val="7030A0"/>
                </a:solidFill>
              </a:rPr>
              <a:t>	$ </a:t>
            </a:r>
            <a:r>
              <a:rPr lang="en-CA" sz="2000" dirty="0" err="1">
                <a:solidFill>
                  <a:srgbClr val="7030A0"/>
                </a:solidFill>
              </a:rPr>
              <a:t>ls</a:t>
            </a:r>
            <a:r>
              <a:rPr lang="en-CA" sz="2000" dirty="0">
                <a:solidFill>
                  <a:srgbClr val="7030A0"/>
                </a:solidFill>
              </a:rPr>
              <a:t> -l </a:t>
            </a:r>
            <a:r>
              <a:rPr lang="en-CA" sz="2000" dirty="0" err="1">
                <a:solidFill>
                  <a:srgbClr val="7030A0"/>
                </a:solidFill>
              </a:rPr>
              <a:t>newfile</a:t>
            </a:r>
            <a:endParaRPr lang="en-CA" sz="2000" dirty="0">
              <a:solidFill>
                <a:srgbClr val="7030A0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50000"/>
              </a:spcBef>
              <a:buNone/>
            </a:pPr>
            <a:r>
              <a:rPr lang="en-CA" sz="2000" dirty="0" smtClean="0">
                <a:solidFill>
                  <a:srgbClr val="7030A0"/>
                </a:solidFill>
              </a:rPr>
              <a:t>	-</a:t>
            </a:r>
            <a:r>
              <a:rPr lang="en-CA" sz="2000" dirty="0" err="1">
                <a:solidFill>
                  <a:srgbClr val="7030A0"/>
                </a:solidFill>
              </a:rPr>
              <a:t>rw</a:t>
            </a:r>
            <a:r>
              <a:rPr lang="en-CA" sz="2000" dirty="0">
                <a:solidFill>
                  <a:srgbClr val="7030A0"/>
                </a:solidFill>
              </a:rPr>
              <a:t>-</a:t>
            </a:r>
            <a:r>
              <a:rPr lang="en-CA" sz="2000" dirty="0" err="1">
                <a:solidFill>
                  <a:srgbClr val="7030A0"/>
                </a:solidFill>
              </a:rPr>
              <a:t>rw</a:t>
            </a:r>
            <a:r>
              <a:rPr lang="en-CA" sz="2000" dirty="0">
                <a:solidFill>
                  <a:srgbClr val="7030A0"/>
                </a:solidFill>
              </a:rPr>
              <a:t>-r--  1   rich  shared  0  Sep  20 19:16  </a:t>
            </a:r>
            <a:r>
              <a:rPr lang="en-CA" sz="2000" dirty="0" err="1">
                <a:solidFill>
                  <a:srgbClr val="7030A0"/>
                </a:solidFill>
              </a:rPr>
              <a:t>newfile</a:t>
            </a:r>
            <a:endParaRPr lang="en-CA" sz="2000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CA" sz="2000" dirty="0">
                <a:solidFill>
                  <a:schemeClr val="tx1"/>
                </a:solidFill>
              </a:rPr>
              <a:t>Now any member in the shared group can write to the file. This is one way to share files on a </a:t>
            </a:r>
            <a:r>
              <a:rPr lang="en-CA" sz="2000" dirty="0" smtClean="0">
                <a:solidFill>
                  <a:schemeClr val="tx1"/>
                </a:solidFill>
              </a:rPr>
              <a:t>Unix </a:t>
            </a:r>
            <a:r>
              <a:rPr lang="en-CA" sz="2000" dirty="0">
                <a:solidFill>
                  <a:schemeClr val="tx1"/>
                </a:solidFill>
              </a:rPr>
              <a:t>system. 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3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7221" y="0"/>
            <a:ext cx="2416595" cy="5928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Sticky Bit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" y="817315"/>
            <a:ext cx="9256735" cy="5969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CA" sz="2000" b="1" dirty="0">
                <a:solidFill>
                  <a:schemeClr val="tx1"/>
                </a:solidFill>
              </a:rPr>
              <a:t>It </a:t>
            </a:r>
            <a:r>
              <a:rPr lang="en-CA" sz="2000" dirty="0">
                <a:solidFill>
                  <a:schemeClr val="tx1"/>
                </a:solidFill>
              </a:rPr>
              <a:t>is used mainly used on folders in order to avoid deletion of a folder and its content by other user though he/she is having write permissions</a:t>
            </a:r>
            <a:r>
              <a:rPr lang="en-CA" sz="20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CA" sz="2000" dirty="0" smtClean="0">
                <a:solidFill>
                  <a:schemeClr val="tx1"/>
                </a:solidFill>
              </a:rPr>
              <a:t>If </a:t>
            </a:r>
            <a:r>
              <a:rPr lang="en-CA" sz="2000" dirty="0">
                <a:solidFill>
                  <a:schemeClr val="tx1"/>
                </a:solidFill>
              </a:rPr>
              <a:t>Sticky bit is enabled on a folder, the folder is deleted by only owner of the folder and super user(root</a:t>
            </a:r>
            <a:r>
              <a:rPr lang="en-CA" sz="2000" dirty="0" smtClean="0">
                <a:solidFill>
                  <a:schemeClr val="tx1"/>
                </a:solidFill>
              </a:rPr>
              <a:t>).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CA" sz="2000" dirty="0" smtClean="0">
                <a:solidFill>
                  <a:schemeClr val="tx1"/>
                </a:solidFill>
              </a:rPr>
              <a:t>This </a:t>
            </a:r>
            <a:r>
              <a:rPr lang="en-CA" sz="2000" dirty="0">
                <a:solidFill>
                  <a:schemeClr val="tx1"/>
                </a:solidFill>
              </a:rPr>
              <a:t>is a security measure to suppress deletion of critical folders where it is having full permissions by others.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4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060" y="0"/>
            <a:ext cx="3568989" cy="5928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</a:t>
            </a:r>
            <a:r>
              <a:rPr lang="en-US" b="1" dirty="0" smtClean="0">
                <a:solidFill>
                  <a:srgbClr val="C00000"/>
                </a:solidFill>
              </a:rPr>
              <a:t>roup command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130" y="933038"/>
            <a:ext cx="9706743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Used to determine user’s group.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If enter the command with no user-id, the system respond with your group.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If enter the command with user-id, it returns the user’s group.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If user belongs to multiple groups, all of them will be listed.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060" y="0"/>
            <a:ext cx="3568989" cy="5928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Security Levels.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130" y="933038"/>
            <a:ext cx="9706743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There </a:t>
            </a:r>
            <a:r>
              <a:rPr lang="en-CA" sz="2000" dirty="0">
                <a:solidFill>
                  <a:schemeClr val="tx1"/>
                </a:solidFill>
              </a:rPr>
              <a:t>are three level of security: system, directory, and file.</a:t>
            </a:r>
          </a:p>
          <a:p>
            <a:pPr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</a:rPr>
              <a:t>The system security is controlled by a </a:t>
            </a:r>
            <a:r>
              <a:rPr lang="en-CA" sz="2000" dirty="0" err="1">
                <a:solidFill>
                  <a:schemeClr val="tx1"/>
                </a:solidFill>
              </a:rPr>
              <a:t>superuser</a:t>
            </a:r>
            <a:r>
              <a:rPr lang="en-CA" sz="2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</a:rPr>
              <a:t>The directory and file securities is controlled by the users who own them.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455" y="2923528"/>
            <a:ext cx="7315200" cy="330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3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060" y="0"/>
            <a:ext cx="3568989" cy="5928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Security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82" y="745148"/>
            <a:ext cx="9706743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System </a:t>
            </a:r>
            <a:r>
              <a:rPr lang="en-CA" sz="2000" dirty="0">
                <a:solidFill>
                  <a:schemeClr val="tx1"/>
                </a:solidFill>
              </a:rPr>
              <a:t>security controls who is allowed to access the system.</a:t>
            </a:r>
          </a:p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When </a:t>
            </a:r>
            <a:r>
              <a:rPr lang="en-CA" sz="2000" dirty="0">
                <a:solidFill>
                  <a:schemeClr val="tx1"/>
                </a:solidFill>
              </a:rPr>
              <a:t>the system administrator opens an account for you, he creates an entry in the system password </a:t>
            </a:r>
            <a:r>
              <a:rPr lang="en-CA" sz="2000" dirty="0" smtClean="0">
                <a:solidFill>
                  <a:schemeClr val="tx1"/>
                </a:solidFill>
              </a:rPr>
              <a:t>file, “</a:t>
            </a:r>
            <a:r>
              <a:rPr lang="en-CA" sz="2000" dirty="0" err="1" smtClean="0">
                <a:solidFill>
                  <a:schemeClr val="tx1"/>
                </a:solidFill>
              </a:rPr>
              <a:t>etc</a:t>
            </a:r>
            <a:r>
              <a:rPr lang="en-CA" sz="2000" dirty="0" smtClean="0">
                <a:solidFill>
                  <a:schemeClr val="tx1"/>
                </a:solidFill>
              </a:rPr>
              <a:t>\</a:t>
            </a:r>
            <a:r>
              <a:rPr lang="en-CA" sz="2000" dirty="0" err="1" smtClean="0">
                <a:solidFill>
                  <a:schemeClr val="tx1"/>
                </a:solidFill>
              </a:rPr>
              <a:t>passwd</a:t>
            </a:r>
            <a:r>
              <a:rPr lang="en-CA" sz="2000" dirty="0" smtClean="0">
                <a:solidFill>
                  <a:schemeClr val="tx1"/>
                </a:solidFill>
              </a:rPr>
              <a:t>\”.</a:t>
            </a:r>
            <a:endParaRPr lang="en-CA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</a:rPr>
              <a:t> </a:t>
            </a:r>
            <a:r>
              <a:rPr lang="en-CA" sz="2000" dirty="0" smtClean="0">
                <a:solidFill>
                  <a:schemeClr val="tx1"/>
                </a:solidFill>
              </a:rPr>
              <a:t>You </a:t>
            </a:r>
            <a:r>
              <a:rPr lang="en-CA" sz="2000" dirty="0">
                <a:solidFill>
                  <a:schemeClr val="tx1"/>
                </a:solidFill>
              </a:rPr>
              <a:t>can look at this file, but only a </a:t>
            </a:r>
            <a:r>
              <a:rPr lang="en-CA" sz="2000" dirty="0" smtClean="0">
                <a:solidFill>
                  <a:schemeClr val="tx1"/>
                </a:solidFill>
              </a:rPr>
              <a:t>super user </a:t>
            </a:r>
            <a:r>
              <a:rPr lang="en-CA" sz="2000" dirty="0">
                <a:solidFill>
                  <a:schemeClr val="tx1"/>
                </a:solidFill>
              </a:rPr>
              <a:t>can change it</a:t>
            </a:r>
            <a:r>
              <a:rPr lang="en-CA" sz="2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Content of an entry in our password file are follow.</a:t>
            </a:r>
            <a:endParaRPr lang="en-CA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</a:rPr>
              <a:t> </a:t>
            </a:r>
            <a:r>
              <a:rPr lang="en-CA" sz="2000" dirty="0" smtClean="0">
                <a:solidFill>
                  <a:schemeClr val="tx1"/>
                </a:solidFill>
              </a:rPr>
              <a:t>Passwords </a:t>
            </a:r>
            <a:r>
              <a:rPr lang="en-CA" sz="2000" dirty="0">
                <a:solidFill>
                  <a:schemeClr val="tx1"/>
                </a:solidFill>
              </a:rPr>
              <a:t>are encrypted</a:t>
            </a:r>
            <a:r>
              <a:rPr lang="en-CA" sz="2000" dirty="0" smtClean="0">
                <a:solidFill>
                  <a:schemeClr val="tx1"/>
                </a:solidFill>
              </a:rPr>
              <a:t>. </a:t>
            </a:r>
            <a:r>
              <a:rPr lang="en-CA" sz="2000" dirty="0" err="1" smtClean="0">
                <a:solidFill>
                  <a:schemeClr val="tx1"/>
                </a:solidFill>
              </a:rPr>
              <a:t>Userid</a:t>
            </a:r>
            <a:r>
              <a:rPr lang="en-CA" sz="2000" dirty="0" smtClean="0">
                <a:solidFill>
                  <a:schemeClr val="tx1"/>
                </a:solidFill>
              </a:rPr>
              <a:t> is unique number between 0 to 65535, where as Group id is between 100 to 65535.</a:t>
            </a:r>
            <a:endParaRPr lang="en-CA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05" y="5096038"/>
            <a:ext cx="882967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060" y="0"/>
            <a:ext cx="3568989" cy="5928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Permission Codes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80" y="356842"/>
            <a:ext cx="10120103" cy="388077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Both the directory and file security level use a set of permission code to determine who can access and manipulates a directory and file.</a:t>
            </a:r>
          </a:p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It is divided into three sets of codes.</a:t>
            </a:r>
          </a:p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The first set contains the permission of the owner of the directory or file.</a:t>
            </a:r>
          </a:p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The second set contains the group permission for the member of group.</a:t>
            </a:r>
          </a:p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The third set contains the permission for everyone.</a:t>
            </a:r>
          </a:p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The code for each set is a triplet representing </a:t>
            </a:r>
            <a:r>
              <a:rPr lang="en-CA" sz="2000" dirty="0" smtClean="0">
                <a:solidFill>
                  <a:srgbClr val="FF0000"/>
                </a:solidFill>
              </a:rPr>
              <a:t>read</a:t>
            </a:r>
            <a:r>
              <a:rPr lang="en-CA" sz="2000" dirty="0" smtClean="0">
                <a:solidFill>
                  <a:schemeClr val="tx1"/>
                </a:solidFill>
              </a:rPr>
              <a:t>( r ) , </a:t>
            </a:r>
            <a:r>
              <a:rPr lang="en-CA" sz="2100" dirty="0">
                <a:solidFill>
                  <a:srgbClr val="FF0000"/>
                </a:solidFill>
              </a:rPr>
              <a:t>write</a:t>
            </a:r>
            <a:r>
              <a:rPr lang="en-CA" sz="2000" dirty="0" smtClean="0">
                <a:solidFill>
                  <a:schemeClr val="tx1"/>
                </a:solidFill>
              </a:rPr>
              <a:t> ( w ) and </a:t>
            </a:r>
            <a:r>
              <a:rPr lang="en-CA" sz="2100" dirty="0">
                <a:solidFill>
                  <a:srgbClr val="FF0000"/>
                </a:solidFill>
              </a:rPr>
              <a:t>execute</a:t>
            </a:r>
            <a:r>
              <a:rPr lang="en-CA" sz="2000" dirty="0" smtClean="0">
                <a:solidFill>
                  <a:schemeClr val="tx1"/>
                </a:solidFill>
              </a:rPr>
              <a:t> ( x ).</a:t>
            </a:r>
          </a:p>
          <a:p>
            <a:pPr>
              <a:lnSpc>
                <a:spcPct val="150000"/>
              </a:lnSpc>
            </a:pPr>
            <a:endParaRPr lang="en-CA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CA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54" y="4343400"/>
            <a:ext cx="8839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7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060" y="0"/>
            <a:ext cx="3568989" cy="5928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Permission Codes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9298"/>
            <a:ext cx="10120103" cy="35279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rgbClr val="FF0000"/>
                </a:solidFill>
              </a:rPr>
              <a:t>Read( r )</a:t>
            </a:r>
            <a:r>
              <a:rPr lang="en-CA" sz="2000" dirty="0" smtClean="0">
                <a:solidFill>
                  <a:schemeClr val="tx1"/>
                </a:solidFill>
              </a:rPr>
              <a:t> indicates that the user can read the file or directory.</a:t>
            </a:r>
          </a:p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rgbClr val="FF0000"/>
                </a:solidFill>
              </a:rPr>
              <a:t>Write( w )</a:t>
            </a:r>
            <a:r>
              <a:rPr lang="en-CA" sz="2000" dirty="0" smtClean="0">
                <a:solidFill>
                  <a:schemeClr val="tx1"/>
                </a:solidFill>
              </a:rPr>
              <a:t> indicates that the user can </a:t>
            </a:r>
            <a:r>
              <a:rPr lang="en-CA" sz="2000" dirty="0">
                <a:solidFill>
                  <a:schemeClr val="tx1"/>
                </a:solidFill>
              </a:rPr>
              <a:t>change the file or directory</a:t>
            </a:r>
            <a:r>
              <a:rPr lang="en-CA" sz="2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rgbClr val="FF0000"/>
                </a:solidFill>
              </a:rPr>
              <a:t>Execute ( x )</a:t>
            </a:r>
            <a:r>
              <a:rPr lang="en-CA" sz="2000" dirty="0" smtClean="0">
                <a:solidFill>
                  <a:schemeClr val="tx1"/>
                </a:solidFill>
              </a:rPr>
              <a:t> has different meaning for files and directory. </a:t>
            </a:r>
          </a:p>
          <a:p>
            <a:pPr lvl="1"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For file, It indicates that the file is program or script that can be executed.</a:t>
            </a:r>
          </a:p>
          <a:p>
            <a:pPr lvl="1"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For Directory, It allow access or traverse to the directory.</a:t>
            </a:r>
            <a:endParaRPr lang="en-CA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CA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47412"/>
              </p:ext>
            </p:extLst>
          </p:nvPr>
        </p:nvGraphicFramePr>
        <p:xfrm>
          <a:off x="340987" y="4089167"/>
          <a:ext cx="10268558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3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6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( r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WRITE ( w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EXECUTE</a:t>
                      </a:r>
                      <a:r>
                        <a:rPr lang="en-US" baseline="0" dirty="0" smtClean="0"/>
                        <a:t> ( x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Read content of directory.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Add or delete</a:t>
                      </a:r>
                      <a:r>
                        <a:rPr lang="en-US" baseline="0" dirty="0" smtClean="0"/>
                        <a:t> files in directory using command.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Reference or Traverse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directory.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Read or copy files in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Change or delete files.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Run executable</a:t>
                      </a:r>
                      <a:r>
                        <a:rPr lang="en-US" baseline="0" dirty="0" smtClean="0"/>
                        <a:t> files.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3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540" y="0"/>
            <a:ext cx="5510524" cy="5928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Directory Level Permission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9298"/>
            <a:ext cx="10120103" cy="35279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A" sz="2000" dirty="0" smtClean="0">
                <a:solidFill>
                  <a:srgbClr val="FF0000"/>
                </a:solidFill>
              </a:rPr>
              <a:t>Read Permission( r )</a:t>
            </a:r>
            <a:r>
              <a:rPr lang="en-CA" sz="2000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When user have read permission, they can read the directory, which contain the name of the files and sub-directories and attributes.</a:t>
            </a:r>
          </a:p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Users can display the name and attributes using list (</a:t>
            </a:r>
            <a:r>
              <a:rPr lang="en-CA" sz="2000" dirty="0" err="1" smtClean="0">
                <a:solidFill>
                  <a:schemeClr val="tx1"/>
                </a:solidFill>
              </a:rPr>
              <a:t>ls</a:t>
            </a:r>
            <a:r>
              <a:rPr lang="en-CA" sz="2000" dirty="0" smtClean="0">
                <a:solidFill>
                  <a:schemeClr val="tx1"/>
                </a:solidFill>
              </a:rPr>
              <a:t>) command.</a:t>
            </a:r>
          </a:p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Everyone is given read permission for directories.</a:t>
            </a:r>
          </a:p>
          <a:p>
            <a:pPr>
              <a:lnSpc>
                <a:spcPct val="150000"/>
              </a:lnSpc>
            </a:pPr>
            <a:r>
              <a:rPr lang="en-CA" sz="2000" dirty="0" smtClean="0">
                <a:solidFill>
                  <a:schemeClr val="tx1"/>
                </a:solidFill>
              </a:rPr>
              <a:t>If you don’t want other user to see what files you have in directories , you remove read permission.</a:t>
            </a:r>
          </a:p>
          <a:p>
            <a:pPr>
              <a:lnSpc>
                <a:spcPct val="150000"/>
              </a:lnSpc>
            </a:pPr>
            <a:endParaRPr lang="en-CA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4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4074</TotalTime>
  <Words>1973</Words>
  <Application>Microsoft Office PowerPoint</Application>
  <PresentationFormat>Widescreen</PresentationFormat>
  <Paragraphs>284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BentonSans</vt:lpstr>
      <vt:lpstr>Trebuchet MS</vt:lpstr>
      <vt:lpstr>Wingdings 3</vt:lpstr>
      <vt:lpstr>Facet</vt:lpstr>
      <vt:lpstr>Security and File Permission </vt:lpstr>
      <vt:lpstr>INTRODUCTION</vt:lpstr>
      <vt:lpstr>PowerPoint Presentation</vt:lpstr>
      <vt:lpstr>group command</vt:lpstr>
      <vt:lpstr>Security Levels.</vt:lpstr>
      <vt:lpstr>Security</vt:lpstr>
      <vt:lpstr>Permission Codes</vt:lpstr>
      <vt:lpstr>Permission Codes</vt:lpstr>
      <vt:lpstr>Directory Level Permission</vt:lpstr>
      <vt:lpstr>Directory Level Permission</vt:lpstr>
      <vt:lpstr>Directory Level Permission</vt:lpstr>
      <vt:lpstr>File Level Permission</vt:lpstr>
      <vt:lpstr>ls –l command</vt:lpstr>
      <vt:lpstr>Changing Permission</vt:lpstr>
      <vt:lpstr>PowerPoint Presentation</vt:lpstr>
      <vt:lpstr>Symbolic OR Relative Permission</vt:lpstr>
      <vt:lpstr>PowerPoint Presentation</vt:lpstr>
      <vt:lpstr>Symbolic OR Relative Permission</vt:lpstr>
      <vt:lpstr>Symbolic OR Relative Permission</vt:lpstr>
      <vt:lpstr>Symbolic Chmod Command</vt:lpstr>
      <vt:lpstr>Octal OR Absolute Permission</vt:lpstr>
      <vt:lpstr>Octal  Chmod Command</vt:lpstr>
      <vt:lpstr>PowerPoint Presentation</vt:lpstr>
      <vt:lpstr>Octal  Chmod Command</vt:lpstr>
      <vt:lpstr>User Mask</vt:lpstr>
      <vt:lpstr>User Mask</vt:lpstr>
      <vt:lpstr>PowerPoint Presentation</vt:lpstr>
      <vt:lpstr>umask(User Mask) command</vt:lpstr>
      <vt:lpstr>Changing Ownership and Group</vt:lpstr>
      <vt:lpstr>chown Command</vt:lpstr>
      <vt:lpstr>chown Command</vt:lpstr>
      <vt:lpstr>chgrp Command</vt:lpstr>
      <vt:lpstr>chgrp Command</vt:lpstr>
      <vt:lpstr>Sticky Bit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Security and File Permission</dc:title>
  <dc:creator>Nil Patel</dc:creator>
  <cp:lastModifiedBy>OM</cp:lastModifiedBy>
  <cp:revision>47</cp:revision>
  <dcterms:created xsi:type="dcterms:W3CDTF">2014-05-23T04:57:40Z</dcterms:created>
  <dcterms:modified xsi:type="dcterms:W3CDTF">2016-10-18T08:04:50Z</dcterms:modified>
</cp:coreProperties>
</file>