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78" r:id="rId2"/>
    <p:sldId id="279" r:id="rId3"/>
    <p:sldId id="280" r:id="rId4"/>
    <p:sldId id="281" r:id="rId5"/>
    <p:sldId id="282" r:id="rId6"/>
    <p:sldId id="283" r:id="rId7"/>
    <p:sldId id="284" r:id="rId8"/>
    <p:sldId id="285" r:id="rId9"/>
    <p:sldId id="286" r:id="rId10"/>
    <p:sldId id="332" r:id="rId11"/>
    <p:sldId id="333" r:id="rId12"/>
    <p:sldId id="334"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298"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271" r:id="rId40"/>
    <p:sldId id="272" r:id="rId41"/>
    <p:sldId id="314" r:id="rId42"/>
    <p:sldId id="315" r:id="rId43"/>
    <p:sldId id="318" r:id="rId44"/>
    <p:sldId id="316" r:id="rId45"/>
    <p:sldId id="320" r:id="rId46"/>
    <p:sldId id="324" r:id="rId47"/>
    <p:sldId id="325" r:id="rId48"/>
    <p:sldId id="326" r:id="rId49"/>
    <p:sldId id="327" r:id="rId50"/>
    <p:sldId id="328" r:id="rId51"/>
    <p:sldId id="317" r:id="rId52"/>
    <p:sldId id="319" r:id="rId53"/>
    <p:sldId id="321" r:id="rId54"/>
    <p:sldId id="323" r:id="rId55"/>
    <p:sldId id="322" r:id="rId56"/>
    <p:sldId id="330" r:id="rId57"/>
    <p:sldId id="331" r:id="rId58"/>
    <p:sldId id="32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1" d="100"/>
          <a:sy n="71" d="100"/>
        </p:scale>
        <p:origin x="6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B7D5E-3262-472A-912E-1B1E5A2B46CA}" type="datetimeFigureOut">
              <a:rPr lang="en-IN" smtClean="0"/>
              <a:t>17-06-2016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8D0F2-F545-4E0B-B3C4-D523CBEF1098}" type="slidenum">
              <a:rPr lang="en-IN" smtClean="0"/>
              <a:t>‹#›</a:t>
            </a:fld>
            <a:endParaRPr lang="en-IN"/>
          </a:p>
        </p:txBody>
      </p:sp>
    </p:spTree>
    <p:extLst>
      <p:ext uri="{BB962C8B-B14F-4D97-AF65-F5344CB8AC3E}">
        <p14:creationId xmlns:p14="http://schemas.microsoft.com/office/powerpoint/2010/main" val="345653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421487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30701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0593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3214728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6301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2241879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124367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319519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390658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988C6-58E7-437B-99BB-8DF5BB858FD4}" type="datetimeFigureOut">
              <a:rPr lang="en-IN" smtClean="0"/>
              <a:t>17-06-2016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101126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B988C6-58E7-437B-99BB-8DF5BB858FD4}" type="datetimeFigureOut">
              <a:rPr lang="en-IN" smtClean="0"/>
              <a:t>17-06-2016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260854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988C6-58E7-437B-99BB-8DF5BB858FD4}" type="datetimeFigureOut">
              <a:rPr lang="en-IN" smtClean="0"/>
              <a:t>17-06-2016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398854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B988C6-58E7-437B-99BB-8DF5BB858FD4}" type="datetimeFigureOut">
              <a:rPr lang="en-IN" smtClean="0"/>
              <a:t>17-06-2016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4437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988C6-58E7-437B-99BB-8DF5BB858FD4}" type="datetimeFigureOut">
              <a:rPr lang="en-IN" smtClean="0"/>
              <a:t>17-06-2016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276453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988C6-58E7-437B-99BB-8DF5BB858FD4}" type="datetimeFigureOut">
              <a:rPr lang="en-IN" smtClean="0"/>
              <a:t>17-06-2016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47461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988C6-58E7-437B-99BB-8DF5BB858FD4}" type="datetimeFigureOut">
              <a:rPr lang="en-IN" smtClean="0"/>
              <a:t>17-06-2016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EBA20-9C6E-444C-84DA-231FA2B5E177}" type="slidenum">
              <a:rPr lang="en-IN" smtClean="0"/>
              <a:t>‹#›</a:t>
            </a:fld>
            <a:endParaRPr lang="en-IN"/>
          </a:p>
        </p:txBody>
      </p:sp>
    </p:spTree>
    <p:extLst>
      <p:ext uri="{BB962C8B-B14F-4D97-AF65-F5344CB8AC3E}">
        <p14:creationId xmlns:p14="http://schemas.microsoft.com/office/powerpoint/2010/main" val="50231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B988C6-58E7-437B-99BB-8DF5BB858FD4}" type="datetimeFigureOut">
              <a:rPr lang="en-IN" smtClean="0"/>
              <a:t>17-06-2016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AEBA20-9C6E-444C-84DA-231FA2B5E177}" type="slidenum">
              <a:rPr lang="en-IN" smtClean="0"/>
              <a:t>‹#›</a:t>
            </a:fld>
            <a:endParaRPr lang="en-IN"/>
          </a:p>
        </p:txBody>
      </p:sp>
    </p:spTree>
    <p:extLst>
      <p:ext uri="{BB962C8B-B14F-4D97-AF65-F5344CB8AC3E}">
        <p14:creationId xmlns:p14="http://schemas.microsoft.com/office/powerpoint/2010/main" val="3692093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spcBef>
                <a:spcPct val="50000"/>
              </a:spcBef>
            </a:pPr>
            <a:r>
              <a:rPr lang="en-US" b="1" dirty="0" smtClean="0">
                <a:solidFill>
                  <a:schemeClr val="accent5">
                    <a:lumMod val="75000"/>
                  </a:schemeClr>
                </a:solidFill>
              </a:rPr>
              <a:t/>
            </a:r>
            <a:br>
              <a:rPr lang="en-US" b="1" dirty="0" smtClean="0">
                <a:solidFill>
                  <a:schemeClr val="accent5">
                    <a:lumMod val="75000"/>
                  </a:schemeClr>
                </a:solidFill>
              </a:rPr>
            </a:br>
            <a:r>
              <a:rPr lang="en-US" b="1" dirty="0" smtClean="0">
                <a:solidFill>
                  <a:schemeClr val="accent5">
                    <a:lumMod val="75000"/>
                  </a:schemeClr>
                </a:solidFill>
              </a:rPr>
              <a:t>Chapter 6</a:t>
            </a:r>
            <a:br>
              <a:rPr lang="en-US" b="1" dirty="0" smtClean="0">
                <a:solidFill>
                  <a:schemeClr val="accent5">
                    <a:lumMod val="75000"/>
                  </a:schemeClr>
                </a:solidFill>
              </a:rPr>
            </a:br>
            <a:r>
              <a:rPr lang="en-US" b="1" dirty="0" smtClean="0">
                <a:solidFill>
                  <a:schemeClr val="accent5">
                    <a:lumMod val="75000"/>
                  </a:schemeClr>
                </a:solidFill>
              </a:rPr>
              <a:t>Filters</a:t>
            </a:r>
            <a:br>
              <a:rPr lang="en-US" b="1" dirty="0" smtClean="0">
                <a:solidFill>
                  <a:schemeClr val="accent5">
                    <a:lumMod val="75000"/>
                  </a:schemeClr>
                </a:solidFill>
              </a:rPr>
            </a:br>
            <a:endParaRPr lang="en-IN" dirty="0">
              <a:solidFill>
                <a:schemeClr val="accent5">
                  <a:lumMod val="75000"/>
                </a:schemeClr>
              </a:solidFill>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08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smtClean="0">
                <a:solidFill>
                  <a:srgbClr val="FF0000"/>
                </a:solidFill>
              </a:rPr>
              <a:t>Example </a:t>
            </a:r>
            <a:r>
              <a:rPr lang="en-CA" sz="2000" dirty="0" smtClean="0">
                <a:solidFill>
                  <a:srgbClr val="FF0000"/>
                </a:solidFill>
              </a:rPr>
              <a:t>5: </a:t>
            </a:r>
            <a:r>
              <a:rPr lang="en-CA" sz="2000" dirty="0" smtClean="0">
                <a:solidFill>
                  <a:schemeClr val="tx1"/>
                </a:solidFill>
              </a:rPr>
              <a:t>Display </a:t>
            </a:r>
            <a:r>
              <a:rPr lang="en-CA" sz="2000" dirty="0" smtClean="0">
                <a:solidFill>
                  <a:schemeClr val="tx1"/>
                </a:solidFill>
              </a:rPr>
              <a:t>file dat</a:t>
            </a:r>
            <a:r>
              <a:rPr lang="en-CA" sz="2000" dirty="0" smtClean="0">
                <a:solidFill>
                  <a:schemeClr val="tx1"/>
                </a:solidFill>
              </a:rPr>
              <a:t>a from line number 9.</a:t>
            </a:r>
            <a:endParaRPr lang="en-CA" sz="2000" dirty="0">
              <a:solidFill>
                <a:schemeClr val="tx1"/>
              </a:solidFill>
            </a:endParaRPr>
          </a:p>
          <a:p>
            <a:pPr marL="0" indent="0" algn="just">
              <a:lnSpc>
                <a:spcPct val="150000"/>
              </a:lnSpc>
              <a:buNone/>
            </a:pPr>
            <a:r>
              <a:rPr lang="en-CA" sz="2000" dirty="0" smtClean="0">
                <a:solidFill>
                  <a:srgbClr val="7030A0"/>
                </a:solidFill>
              </a:rPr>
              <a:t>	$ </a:t>
            </a:r>
            <a:r>
              <a:rPr lang="en-CA" sz="2000" dirty="0" smtClean="0">
                <a:solidFill>
                  <a:srgbClr val="7030A0"/>
                </a:solidFill>
              </a:rPr>
              <a:t>tail +9 </a:t>
            </a:r>
            <a:r>
              <a:rPr lang="en-CA" sz="2000" dirty="0" smtClean="0">
                <a:solidFill>
                  <a:srgbClr val="7030A0"/>
                </a:solidFill>
              </a:rPr>
              <a:t>example.txt </a:t>
            </a:r>
            <a:endParaRPr lang="en-CA" sz="2000" dirty="0">
              <a:solidFill>
                <a:srgbClr val="7030A0"/>
              </a:solidFill>
            </a:endParaRPr>
          </a:p>
          <a:p>
            <a:pPr marL="0" indent="0" algn="just">
              <a:lnSpc>
                <a:spcPct val="150000"/>
              </a:lnSpc>
              <a:buNone/>
            </a:pPr>
            <a:endParaRPr lang="en-CA" sz="2000" dirty="0" smtClean="0">
              <a:solidFill>
                <a:srgbClr val="002060"/>
              </a:solidFill>
            </a:endParaRPr>
          </a:p>
          <a:p>
            <a:pPr marL="0" indent="0" algn="just">
              <a:lnSpc>
                <a:spcPct val="150000"/>
              </a:lnSpc>
              <a:buNone/>
            </a:pPr>
            <a:r>
              <a:rPr lang="en-CA" sz="2000" dirty="0" smtClean="0">
                <a:solidFill>
                  <a:srgbClr val="002060"/>
                </a:solidFill>
              </a:rPr>
              <a:t>Here </a:t>
            </a:r>
            <a:r>
              <a:rPr lang="en-CA" sz="2000" dirty="0" smtClean="0">
                <a:solidFill>
                  <a:srgbClr val="002060"/>
                </a:solidFill>
              </a:rPr>
              <a:t>tail command skip first 8 line and display all lines of file</a:t>
            </a:r>
            <a:r>
              <a:rPr lang="en-CA" sz="2000" dirty="0">
                <a:solidFill>
                  <a:srgbClr val="002060"/>
                </a:solidFill>
              </a:rPr>
              <a:t> </a:t>
            </a:r>
            <a:r>
              <a:rPr lang="en-CA" sz="2000" dirty="0" smtClean="0">
                <a:solidFill>
                  <a:srgbClr val="002060"/>
                </a:solidFill>
              </a:rPr>
              <a:t>till </a:t>
            </a:r>
            <a:r>
              <a:rPr lang="en-CA" sz="2000" dirty="0" err="1" smtClean="0">
                <a:solidFill>
                  <a:srgbClr val="002060"/>
                </a:solidFill>
              </a:rPr>
              <a:t>eof</a:t>
            </a:r>
            <a:r>
              <a:rPr lang="en-CA" sz="2000" dirty="0" smtClean="0">
                <a:solidFill>
                  <a:srgbClr val="002060"/>
                </a:solidFill>
              </a:rPr>
              <a:t>.</a:t>
            </a:r>
            <a:endParaRPr lang="en-CA" sz="2000" dirty="0">
              <a:solidFill>
                <a:srgbClr val="002060"/>
              </a:solidFill>
            </a:endParaRPr>
          </a:p>
        </p:txBody>
      </p:sp>
    </p:spTree>
    <p:extLst>
      <p:ext uri="{BB962C8B-B14F-4D97-AF65-F5344CB8AC3E}">
        <p14:creationId xmlns:p14="http://schemas.microsoft.com/office/powerpoint/2010/main" val="2494430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609626" y="466349"/>
            <a:ext cx="10245362" cy="5267346"/>
          </a:xfrm>
        </p:spPr>
        <p:txBody>
          <a:bodyPr>
            <a:noAutofit/>
          </a:bodyPr>
          <a:lstStyle/>
          <a:p>
            <a:pPr algn="just">
              <a:lnSpc>
                <a:spcPct val="150000"/>
              </a:lnSpc>
            </a:pPr>
            <a:r>
              <a:rPr lang="en-CA" sz="2000" dirty="0" smtClean="0">
                <a:solidFill>
                  <a:srgbClr val="FF0000"/>
                </a:solidFill>
              </a:rPr>
              <a:t>Example </a:t>
            </a:r>
            <a:r>
              <a:rPr lang="en-CA" sz="2000" dirty="0" smtClean="0">
                <a:solidFill>
                  <a:srgbClr val="FF0000"/>
                </a:solidFill>
              </a:rPr>
              <a:t>6: </a:t>
            </a:r>
            <a:r>
              <a:rPr lang="en-CA" sz="2000" dirty="0" smtClean="0">
                <a:solidFill>
                  <a:schemeClr val="tx1"/>
                </a:solidFill>
              </a:rPr>
              <a:t>Display line from 8 to 12 from the file. OR Extract line from middle of </a:t>
            </a:r>
            <a:r>
              <a:rPr lang="en-CA" sz="2000" dirty="0" smtClean="0">
                <a:solidFill>
                  <a:schemeClr val="tx1"/>
                </a:solidFill>
              </a:rPr>
              <a:t>file using “TAIL” filter</a:t>
            </a:r>
            <a:endParaRPr lang="en-CA" sz="2000" dirty="0">
              <a:solidFill>
                <a:schemeClr val="tx1"/>
              </a:solidFill>
            </a:endParaRPr>
          </a:p>
          <a:p>
            <a:pPr marL="0" indent="0" algn="just">
              <a:lnSpc>
                <a:spcPct val="150000"/>
              </a:lnSpc>
              <a:buNone/>
            </a:pPr>
            <a:r>
              <a:rPr lang="en-CA" sz="2000" dirty="0" smtClean="0">
                <a:solidFill>
                  <a:srgbClr val="7030A0"/>
                </a:solidFill>
              </a:rPr>
              <a:t>	$ </a:t>
            </a:r>
            <a:r>
              <a:rPr lang="en-CA" sz="2000" dirty="0" smtClean="0">
                <a:solidFill>
                  <a:srgbClr val="7030A0"/>
                </a:solidFill>
              </a:rPr>
              <a:t>tail +</a:t>
            </a:r>
            <a:r>
              <a:rPr lang="en-CA" sz="2000" dirty="0">
                <a:solidFill>
                  <a:srgbClr val="7030A0"/>
                </a:solidFill>
              </a:rPr>
              <a:t>8</a:t>
            </a:r>
            <a:r>
              <a:rPr lang="en-CA" sz="2000" dirty="0" smtClean="0">
                <a:solidFill>
                  <a:srgbClr val="7030A0"/>
                </a:solidFill>
              </a:rPr>
              <a:t> example.txt </a:t>
            </a:r>
            <a:r>
              <a:rPr lang="en-CA" sz="2000" dirty="0" smtClean="0">
                <a:solidFill>
                  <a:srgbClr val="7030A0"/>
                </a:solidFill>
              </a:rPr>
              <a:t>| </a:t>
            </a:r>
            <a:r>
              <a:rPr lang="en-CA" sz="2000" dirty="0" smtClean="0">
                <a:solidFill>
                  <a:srgbClr val="7030A0"/>
                </a:solidFill>
              </a:rPr>
              <a:t>head -5</a:t>
            </a:r>
            <a:endParaRPr lang="en-CA" sz="2000" dirty="0">
              <a:solidFill>
                <a:srgbClr val="7030A0"/>
              </a:solidFill>
            </a:endParaRPr>
          </a:p>
          <a:p>
            <a:pPr marL="0" indent="0" algn="just">
              <a:lnSpc>
                <a:spcPct val="150000"/>
              </a:lnSpc>
              <a:buNone/>
            </a:pPr>
            <a:endParaRPr lang="en-CA" sz="2000" dirty="0" smtClean="0">
              <a:solidFill>
                <a:srgbClr val="002060"/>
              </a:solidFill>
            </a:endParaRPr>
          </a:p>
          <a:p>
            <a:pPr marL="0" indent="0" algn="just">
              <a:lnSpc>
                <a:spcPct val="150000"/>
              </a:lnSpc>
              <a:buNone/>
            </a:pPr>
            <a:r>
              <a:rPr lang="en-CA" sz="2000" dirty="0">
                <a:solidFill>
                  <a:srgbClr val="002060"/>
                </a:solidFill>
              </a:rPr>
              <a:t>Here tail command skip first </a:t>
            </a:r>
            <a:r>
              <a:rPr lang="en-CA" sz="2000" dirty="0" smtClean="0">
                <a:solidFill>
                  <a:srgbClr val="002060"/>
                </a:solidFill>
              </a:rPr>
              <a:t>7 </a:t>
            </a:r>
            <a:r>
              <a:rPr lang="en-CA" sz="2000" dirty="0">
                <a:solidFill>
                  <a:srgbClr val="002060"/>
                </a:solidFill>
              </a:rPr>
              <a:t>line and </a:t>
            </a:r>
            <a:r>
              <a:rPr lang="en-CA" sz="2000" dirty="0" smtClean="0">
                <a:solidFill>
                  <a:srgbClr val="002060"/>
                </a:solidFill>
              </a:rPr>
              <a:t>give </a:t>
            </a:r>
            <a:r>
              <a:rPr lang="en-CA" sz="2000" dirty="0">
                <a:solidFill>
                  <a:srgbClr val="002060"/>
                </a:solidFill>
              </a:rPr>
              <a:t>all lines of file till </a:t>
            </a:r>
            <a:r>
              <a:rPr lang="en-CA" sz="2000" dirty="0" err="1" smtClean="0">
                <a:solidFill>
                  <a:srgbClr val="002060"/>
                </a:solidFill>
              </a:rPr>
              <a:t>eof</a:t>
            </a:r>
            <a:r>
              <a:rPr lang="en-CA" sz="2000" dirty="0" smtClean="0">
                <a:solidFill>
                  <a:srgbClr val="002060"/>
                </a:solidFill>
              </a:rPr>
              <a:t>. This output is used as input in command “head” which print first five line from it.</a:t>
            </a:r>
            <a:endParaRPr lang="en-CA" sz="2000" dirty="0">
              <a:solidFill>
                <a:srgbClr val="002060"/>
              </a:solidFill>
            </a:endParaRPr>
          </a:p>
        </p:txBody>
      </p:sp>
    </p:spTree>
    <p:extLst>
      <p:ext uri="{BB962C8B-B14F-4D97-AF65-F5344CB8AC3E}">
        <p14:creationId xmlns:p14="http://schemas.microsoft.com/office/powerpoint/2010/main" val="828009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609626" y="466349"/>
            <a:ext cx="10245362" cy="5267346"/>
          </a:xfrm>
        </p:spPr>
        <p:txBody>
          <a:bodyPr>
            <a:noAutofit/>
          </a:bodyPr>
          <a:lstStyle/>
          <a:p>
            <a:pPr algn="just">
              <a:lnSpc>
                <a:spcPct val="150000"/>
              </a:lnSpc>
            </a:pPr>
            <a:r>
              <a:rPr lang="en-CA" sz="2000" dirty="0" smtClean="0">
                <a:solidFill>
                  <a:srgbClr val="FF0000"/>
                </a:solidFill>
              </a:rPr>
              <a:t>Example </a:t>
            </a:r>
            <a:r>
              <a:rPr lang="en-CA" sz="2000" dirty="0">
                <a:solidFill>
                  <a:srgbClr val="FF0000"/>
                </a:solidFill>
              </a:rPr>
              <a:t>7: </a:t>
            </a:r>
            <a:r>
              <a:rPr lang="en-CA" sz="2000" dirty="0" smtClean="0">
                <a:solidFill>
                  <a:schemeClr val="tx1"/>
                </a:solidFill>
              </a:rPr>
              <a:t>Display </a:t>
            </a:r>
            <a:r>
              <a:rPr lang="en-CA" sz="2000" dirty="0">
                <a:solidFill>
                  <a:schemeClr val="tx1"/>
                </a:solidFill>
              </a:rPr>
              <a:t>the </a:t>
            </a:r>
            <a:r>
              <a:rPr lang="en-CA" sz="2000" dirty="0" smtClean="0">
                <a:solidFill>
                  <a:schemeClr val="tx1"/>
                </a:solidFill>
              </a:rPr>
              <a:t>file from 9 character or 9 </a:t>
            </a:r>
            <a:r>
              <a:rPr lang="en-CA" sz="2000" dirty="0" err="1" smtClean="0">
                <a:solidFill>
                  <a:schemeClr val="tx1"/>
                </a:solidFill>
              </a:rPr>
              <a:t>th</a:t>
            </a:r>
            <a:r>
              <a:rPr lang="en-CA" sz="2000" dirty="0" smtClean="0">
                <a:solidFill>
                  <a:schemeClr val="tx1"/>
                </a:solidFill>
              </a:rPr>
              <a:t> byte of file.</a:t>
            </a:r>
            <a:endParaRPr lang="en-CA" sz="2000" dirty="0">
              <a:solidFill>
                <a:schemeClr val="tx1"/>
              </a:solidFill>
            </a:endParaRPr>
          </a:p>
          <a:p>
            <a:pPr marL="0" indent="0" algn="just">
              <a:lnSpc>
                <a:spcPct val="150000"/>
              </a:lnSpc>
              <a:buNone/>
            </a:pPr>
            <a:r>
              <a:rPr lang="en-CA" sz="2000" dirty="0">
                <a:solidFill>
                  <a:srgbClr val="7030A0"/>
                </a:solidFill>
              </a:rPr>
              <a:t>	$ tail –</a:t>
            </a:r>
            <a:r>
              <a:rPr lang="en-CA" sz="2000" dirty="0" smtClean="0">
                <a:solidFill>
                  <a:srgbClr val="7030A0"/>
                </a:solidFill>
              </a:rPr>
              <a:t>c+8  </a:t>
            </a:r>
            <a:r>
              <a:rPr lang="en-CA" sz="2000" dirty="0">
                <a:solidFill>
                  <a:srgbClr val="7030A0"/>
                </a:solidFill>
              </a:rPr>
              <a:t>example.txt</a:t>
            </a:r>
            <a:r>
              <a:rPr lang="en-CA" sz="2000" dirty="0" smtClean="0">
                <a:solidFill>
                  <a:srgbClr val="FF0000"/>
                </a:solidFill>
              </a:rPr>
              <a:t> </a:t>
            </a:r>
          </a:p>
          <a:p>
            <a:pPr marL="0" indent="0" algn="just">
              <a:lnSpc>
                <a:spcPct val="150000"/>
              </a:lnSpc>
              <a:buNone/>
            </a:pPr>
            <a:r>
              <a:rPr lang="en-CA" sz="2000" dirty="0" smtClean="0">
                <a:solidFill>
                  <a:srgbClr val="002060"/>
                </a:solidFill>
              </a:rPr>
              <a:t>      It print file from 8</a:t>
            </a:r>
            <a:r>
              <a:rPr lang="en-CA" sz="2000" baseline="30000" dirty="0" smtClean="0">
                <a:solidFill>
                  <a:srgbClr val="002060"/>
                </a:solidFill>
              </a:rPr>
              <a:t>th</a:t>
            </a:r>
            <a:r>
              <a:rPr lang="en-CA" sz="2000" dirty="0" smtClean="0">
                <a:solidFill>
                  <a:srgbClr val="002060"/>
                </a:solidFill>
              </a:rPr>
              <a:t> character.</a:t>
            </a:r>
            <a:endParaRPr lang="en-CA" sz="2000" dirty="0">
              <a:solidFill>
                <a:srgbClr val="002060"/>
              </a:solidFill>
            </a:endParaRPr>
          </a:p>
        </p:txBody>
      </p:sp>
    </p:spTree>
    <p:extLst>
      <p:ext uri="{BB962C8B-B14F-4D97-AF65-F5344CB8AC3E}">
        <p14:creationId xmlns:p14="http://schemas.microsoft.com/office/powerpoint/2010/main" val="306184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smtClean="0">
                <a:solidFill>
                  <a:schemeClr val="tx1"/>
                </a:solidFill>
              </a:rPr>
              <a:t>Use </a:t>
            </a:r>
            <a:r>
              <a:rPr lang="en-CA" sz="2000" dirty="0">
                <a:solidFill>
                  <a:schemeClr val="tx1"/>
                </a:solidFill>
              </a:rPr>
              <a:t>to extract one or more columns of data from standard input </a:t>
            </a:r>
            <a:r>
              <a:rPr lang="en-CA" sz="2000" dirty="0" smtClean="0">
                <a:solidFill>
                  <a:schemeClr val="tx1"/>
                </a:solidFill>
              </a:rPr>
              <a:t>from </a:t>
            </a:r>
            <a:r>
              <a:rPr lang="en-CA" sz="2000" dirty="0">
                <a:solidFill>
                  <a:schemeClr val="tx1"/>
                </a:solidFill>
              </a:rPr>
              <a:t>one or more </a:t>
            </a:r>
            <a:r>
              <a:rPr lang="en-CA" sz="2000" dirty="0" smtClean="0">
                <a:solidFill>
                  <a:schemeClr val="tx1"/>
                </a:solidFill>
              </a:rPr>
              <a:t>files.</a:t>
            </a:r>
          </a:p>
          <a:p>
            <a:pPr algn="just">
              <a:lnSpc>
                <a:spcPct val="150000"/>
              </a:lnSpc>
            </a:pPr>
            <a:r>
              <a:rPr lang="en-CA" sz="2000" dirty="0" smtClean="0">
                <a:solidFill>
                  <a:schemeClr val="tx1"/>
                </a:solidFill>
              </a:rPr>
              <a:t>Similar to head and tail command, but “cut” command cut files vertically whereas “head” and “tail” cut files horizontally.</a:t>
            </a:r>
            <a:endParaRPr lang="en-CA" sz="2000" dirty="0">
              <a:solidFill>
                <a:schemeClr val="tx1"/>
              </a:solidFill>
            </a:endParaRPr>
          </a:p>
          <a:p>
            <a:pPr marL="0" indent="0" algn="just">
              <a:lnSpc>
                <a:spcPct val="150000"/>
              </a:lnSpc>
              <a:buNone/>
            </a:pPr>
            <a:r>
              <a:rPr lang="en-CA" sz="2000" dirty="0" smtClean="0">
                <a:solidFill>
                  <a:srgbClr val="7030A0"/>
                </a:solidFill>
              </a:rPr>
              <a:t>	</a:t>
            </a:r>
            <a:endParaRPr lang="en-CA" sz="2000" dirty="0">
              <a:solidFill>
                <a:srgbClr val="00206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570" y="2830882"/>
            <a:ext cx="6388100" cy="389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73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algn="just">
              <a:lnSpc>
                <a:spcPct val="150000"/>
              </a:lnSpc>
            </a:pPr>
            <a:r>
              <a:rPr lang="en-CA" sz="2000" dirty="0" smtClean="0">
                <a:solidFill>
                  <a:schemeClr val="tx1"/>
                </a:solidFill>
              </a:rPr>
              <a:t>Because it works on columns, we need a data file that organizes data with several related elements on each line.</a:t>
            </a:r>
          </a:p>
          <a:p>
            <a:pPr algn="just">
              <a:lnSpc>
                <a:spcPct val="150000"/>
              </a:lnSpc>
            </a:pPr>
            <a:r>
              <a:rPr lang="en-CA" sz="2000" dirty="0" smtClean="0">
                <a:solidFill>
                  <a:schemeClr val="tx1"/>
                </a:solidFill>
              </a:rPr>
              <a:t>To demonstrate the use of cut command first create a file “test.txt</a:t>
            </a:r>
            <a:r>
              <a:rPr lang="en-CA" sz="2000" dirty="0" smtClean="0">
                <a:solidFill>
                  <a:schemeClr val="tx1"/>
                </a:solidFill>
              </a:rPr>
              <a:t>”, with </a:t>
            </a:r>
            <a:r>
              <a:rPr lang="en-CA" sz="2000" dirty="0" smtClean="0">
                <a:solidFill>
                  <a:schemeClr val="tx1"/>
                </a:solidFill>
              </a:rPr>
              <a:t>comma as delimiter.</a:t>
            </a:r>
          </a:p>
          <a:p>
            <a:pPr marL="0" indent="0" algn="just">
              <a:lnSpc>
                <a:spcPct val="150000"/>
              </a:lnSpc>
              <a:buNone/>
            </a:pPr>
            <a:r>
              <a:rPr lang="en-CA" sz="2000" dirty="0" smtClean="0">
                <a:solidFill>
                  <a:schemeClr val="tx1"/>
                </a:solidFill>
              </a:rPr>
              <a:t>	</a:t>
            </a:r>
            <a:r>
              <a:rPr lang="en-CA" sz="2000" dirty="0" smtClean="0">
                <a:solidFill>
                  <a:srgbClr val="7030A0"/>
                </a:solidFill>
              </a:rPr>
              <a:t>$ cat test.txt</a:t>
            </a:r>
          </a:p>
          <a:p>
            <a:pPr marL="0" indent="0" algn="just">
              <a:lnSpc>
                <a:spcPct val="150000"/>
              </a:lnSpc>
              <a:buNone/>
            </a:pPr>
            <a:r>
              <a:rPr lang="en-CA" sz="2000" dirty="0" smtClean="0">
                <a:solidFill>
                  <a:srgbClr val="002060"/>
                </a:solidFill>
              </a:rPr>
              <a:t>	Rakesh,Father,35,Manager</a:t>
            </a:r>
            <a:endParaRPr lang="en-CA" sz="2000" dirty="0">
              <a:solidFill>
                <a:srgbClr val="002060"/>
              </a:solidFill>
            </a:endParaRPr>
          </a:p>
          <a:p>
            <a:pPr marL="0" indent="0" algn="just">
              <a:lnSpc>
                <a:spcPct val="150000"/>
              </a:lnSpc>
              <a:buNone/>
            </a:pPr>
            <a:r>
              <a:rPr lang="en-CA" sz="2000" dirty="0" smtClean="0">
                <a:solidFill>
                  <a:srgbClr val="002060"/>
                </a:solidFill>
              </a:rPr>
              <a:t>	Niti,Mother,30,Group </a:t>
            </a:r>
            <a:r>
              <a:rPr lang="en-CA" sz="2000" dirty="0">
                <a:solidFill>
                  <a:srgbClr val="002060"/>
                </a:solidFill>
              </a:rPr>
              <a:t>Lead</a:t>
            </a:r>
          </a:p>
          <a:p>
            <a:pPr marL="0" indent="0" algn="just">
              <a:lnSpc>
                <a:spcPct val="150000"/>
              </a:lnSpc>
              <a:buNone/>
            </a:pPr>
            <a:r>
              <a:rPr lang="en-CA" sz="2000" dirty="0" smtClean="0">
                <a:solidFill>
                  <a:srgbClr val="002060"/>
                </a:solidFill>
              </a:rPr>
              <a:t>	Shlok,Son,5,Student </a:t>
            </a:r>
          </a:p>
          <a:p>
            <a:pPr marL="0" indent="0" algn="just">
              <a:lnSpc>
                <a:spcPct val="150000"/>
              </a:lnSpc>
              <a:buNone/>
            </a:pPr>
            <a:r>
              <a:rPr lang="en-CA" sz="2000" dirty="0" smtClean="0">
                <a:solidFill>
                  <a:schemeClr val="tx1"/>
                </a:solidFill>
              </a:rPr>
              <a:t>	The </a:t>
            </a:r>
            <a:r>
              <a:rPr lang="en-CA" sz="2000" dirty="0">
                <a:solidFill>
                  <a:schemeClr val="tx1"/>
                </a:solidFill>
              </a:rPr>
              <a:t>first column indicates name, second relationship, the third being the age, and </a:t>
            </a:r>
            <a:r>
              <a:rPr lang="en-CA" sz="2000" dirty="0" smtClean="0">
                <a:solidFill>
                  <a:schemeClr val="tx1"/>
                </a:solidFill>
              </a:rPr>
              <a:t>	the </a:t>
            </a:r>
            <a:r>
              <a:rPr lang="en-CA" sz="2000" dirty="0">
                <a:solidFill>
                  <a:schemeClr val="tx1"/>
                </a:solidFill>
              </a:rPr>
              <a:t>last one is their profession.</a:t>
            </a:r>
          </a:p>
          <a:p>
            <a:pPr marL="0" indent="0" algn="just">
              <a:lnSpc>
                <a:spcPct val="150000"/>
              </a:lnSpc>
              <a:buNone/>
            </a:pPr>
            <a:endParaRPr lang="en-CA" sz="2000" dirty="0">
              <a:solidFill>
                <a:srgbClr val="002060"/>
              </a:solidFill>
            </a:endParaRPr>
          </a:p>
          <a:p>
            <a:pPr marL="0" indent="0" algn="just">
              <a:lnSpc>
                <a:spcPct val="150000"/>
              </a:lnSpc>
              <a:buNone/>
            </a:pPr>
            <a:endParaRPr lang="en-CA" sz="2000" dirty="0">
              <a:solidFill>
                <a:srgbClr val="002060"/>
              </a:solidFill>
            </a:endParaRPr>
          </a:p>
        </p:txBody>
      </p:sp>
    </p:spTree>
    <p:extLst>
      <p:ext uri="{BB962C8B-B14F-4D97-AF65-F5344CB8AC3E}">
        <p14:creationId xmlns:p14="http://schemas.microsoft.com/office/powerpoint/2010/main" val="659863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algn="just">
              <a:lnSpc>
                <a:spcPct val="150000"/>
              </a:lnSpc>
            </a:pPr>
            <a:r>
              <a:rPr lang="en-CA" sz="2000" dirty="0" smtClean="0">
                <a:solidFill>
                  <a:srgbClr val="FF0000"/>
                </a:solidFill>
              </a:rPr>
              <a:t>Example 1:</a:t>
            </a:r>
            <a:r>
              <a:rPr lang="en-CA" sz="2000" dirty="0" smtClean="0">
                <a:solidFill>
                  <a:schemeClr val="tx1"/>
                </a:solidFill>
              </a:rPr>
              <a:t> </a:t>
            </a:r>
            <a:r>
              <a:rPr lang="en-CA" sz="2000" dirty="0" smtClean="0">
                <a:solidFill>
                  <a:schemeClr val="tx1"/>
                </a:solidFill>
              </a:rPr>
              <a:t>Displays </a:t>
            </a:r>
            <a:r>
              <a:rPr lang="en-CA" sz="2000" dirty="0">
                <a:solidFill>
                  <a:schemeClr val="tx1"/>
                </a:solidFill>
              </a:rPr>
              <a:t>2nd character from each line of a file </a:t>
            </a:r>
            <a:r>
              <a:rPr lang="en-CA" sz="2000" dirty="0" smtClean="0">
                <a:solidFill>
                  <a:schemeClr val="tx1"/>
                </a:solidFill>
              </a:rPr>
              <a:t>test.txt</a:t>
            </a:r>
            <a:endParaRPr lang="en-CA" sz="2000" dirty="0">
              <a:solidFill>
                <a:schemeClr val="tx1"/>
              </a:solidFill>
            </a:endParaRPr>
          </a:p>
          <a:p>
            <a:pPr marL="0" indent="0" algn="just">
              <a:lnSpc>
                <a:spcPct val="150000"/>
              </a:lnSpc>
              <a:buNone/>
            </a:pPr>
            <a:r>
              <a:rPr lang="en-CA" sz="2000" dirty="0" smtClean="0">
                <a:solidFill>
                  <a:schemeClr val="tx1"/>
                </a:solidFill>
              </a:rPr>
              <a:t>	</a:t>
            </a:r>
            <a:r>
              <a:rPr lang="en-CA" sz="2000" dirty="0" smtClean="0">
                <a:solidFill>
                  <a:srgbClr val="7030A0"/>
                </a:solidFill>
              </a:rPr>
              <a:t>$ </a:t>
            </a:r>
            <a:r>
              <a:rPr lang="en-CA" sz="2000" dirty="0">
                <a:solidFill>
                  <a:srgbClr val="7030A0"/>
                </a:solidFill>
              </a:rPr>
              <a:t>cut -c2 test.txt</a:t>
            </a:r>
          </a:p>
          <a:p>
            <a:pPr marL="0" indent="0" algn="just">
              <a:lnSpc>
                <a:spcPct val="150000"/>
              </a:lnSpc>
              <a:buNone/>
            </a:pPr>
            <a:r>
              <a:rPr lang="en-CA" sz="2000" dirty="0" smtClean="0">
                <a:solidFill>
                  <a:schemeClr val="tx1"/>
                </a:solidFill>
              </a:rPr>
              <a:t>	</a:t>
            </a:r>
            <a:r>
              <a:rPr lang="en-CA" sz="2000" dirty="0" smtClean="0">
                <a:solidFill>
                  <a:srgbClr val="002060"/>
                </a:solidFill>
              </a:rPr>
              <a:t>a</a:t>
            </a:r>
            <a:endParaRPr lang="en-CA" sz="2000" dirty="0">
              <a:solidFill>
                <a:srgbClr val="002060"/>
              </a:solidFill>
            </a:endParaRPr>
          </a:p>
          <a:p>
            <a:pPr marL="0" indent="0" algn="just">
              <a:lnSpc>
                <a:spcPct val="150000"/>
              </a:lnSpc>
              <a:buNone/>
            </a:pPr>
            <a:r>
              <a:rPr lang="en-CA" sz="2000" dirty="0" smtClean="0">
                <a:solidFill>
                  <a:srgbClr val="002060"/>
                </a:solidFill>
              </a:rPr>
              <a:t>	</a:t>
            </a:r>
            <a:r>
              <a:rPr lang="en-CA" sz="2000" dirty="0" err="1" smtClean="0">
                <a:solidFill>
                  <a:srgbClr val="002060"/>
                </a:solidFill>
              </a:rPr>
              <a:t>i</a:t>
            </a:r>
            <a:endParaRPr lang="en-CA" sz="2000" dirty="0">
              <a:solidFill>
                <a:srgbClr val="002060"/>
              </a:solidFill>
            </a:endParaRPr>
          </a:p>
          <a:p>
            <a:pPr marL="0" indent="0" algn="just">
              <a:lnSpc>
                <a:spcPct val="150000"/>
              </a:lnSpc>
              <a:buNone/>
            </a:pPr>
            <a:r>
              <a:rPr lang="en-CA" sz="2000" dirty="0" smtClean="0">
                <a:solidFill>
                  <a:srgbClr val="002060"/>
                </a:solidFill>
              </a:rPr>
              <a:t>	h</a:t>
            </a:r>
            <a:endParaRPr lang="en-CA" sz="2000" dirty="0">
              <a:solidFill>
                <a:srgbClr val="002060"/>
              </a:solidFill>
            </a:endParaRPr>
          </a:p>
          <a:p>
            <a:pPr algn="just">
              <a:lnSpc>
                <a:spcPct val="150000"/>
              </a:lnSpc>
            </a:pPr>
            <a:r>
              <a:rPr lang="en-CA" sz="2000" dirty="0">
                <a:solidFill>
                  <a:schemeClr val="tx1"/>
                </a:solidFill>
              </a:rPr>
              <a:t>As seen above, the characters a, </a:t>
            </a:r>
            <a:r>
              <a:rPr lang="en-CA" sz="2000" dirty="0" err="1" smtClean="0">
                <a:solidFill>
                  <a:schemeClr val="tx1"/>
                </a:solidFill>
              </a:rPr>
              <a:t>i</a:t>
            </a:r>
            <a:r>
              <a:rPr lang="en-CA" sz="2000" dirty="0" smtClean="0">
                <a:solidFill>
                  <a:schemeClr val="tx1"/>
                </a:solidFill>
              </a:rPr>
              <a:t>, h </a:t>
            </a:r>
            <a:r>
              <a:rPr lang="en-CA" sz="2000" dirty="0">
                <a:solidFill>
                  <a:schemeClr val="tx1"/>
                </a:solidFill>
              </a:rPr>
              <a:t>are the second character from each line of the test.txt file.</a:t>
            </a:r>
            <a:endParaRPr lang="en-CA" sz="2000" dirty="0">
              <a:solidFill>
                <a:srgbClr val="002060"/>
              </a:solidFill>
            </a:endParaRPr>
          </a:p>
        </p:txBody>
      </p:sp>
    </p:spTree>
    <p:extLst>
      <p:ext uri="{BB962C8B-B14F-4D97-AF65-F5344CB8AC3E}">
        <p14:creationId xmlns:p14="http://schemas.microsoft.com/office/powerpoint/2010/main" val="3989134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algn="just">
              <a:lnSpc>
                <a:spcPct val="150000"/>
              </a:lnSpc>
            </a:pPr>
            <a:r>
              <a:rPr lang="en-CA" sz="2000" dirty="0" smtClean="0">
                <a:solidFill>
                  <a:srgbClr val="FF0000"/>
                </a:solidFill>
              </a:rPr>
              <a:t>Example 2:</a:t>
            </a:r>
            <a:r>
              <a:rPr lang="en-CA" sz="2000" dirty="0">
                <a:solidFill>
                  <a:schemeClr val="tx1"/>
                </a:solidFill>
              </a:rPr>
              <a:t> Select Column of Characters using </a:t>
            </a:r>
            <a:r>
              <a:rPr lang="en-CA" sz="2000" dirty="0" smtClean="0">
                <a:solidFill>
                  <a:schemeClr val="tx1"/>
                </a:solidFill>
              </a:rPr>
              <a:t>Range and </a:t>
            </a:r>
            <a:r>
              <a:rPr lang="en-CA" sz="2000" dirty="0">
                <a:solidFill>
                  <a:schemeClr val="tx1"/>
                </a:solidFill>
              </a:rPr>
              <a:t>extracts first 3 characters of each line from a file called test.txt</a:t>
            </a:r>
          </a:p>
          <a:p>
            <a:pPr marL="0" indent="0" algn="just">
              <a:lnSpc>
                <a:spcPct val="150000"/>
              </a:lnSpc>
              <a:buNone/>
            </a:pPr>
            <a:r>
              <a:rPr lang="en-CA" sz="2000" dirty="0" smtClean="0">
                <a:solidFill>
                  <a:schemeClr val="tx1"/>
                </a:solidFill>
              </a:rPr>
              <a:t>	Range </a:t>
            </a:r>
            <a:r>
              <a:rPr lang="en-CA" sz="2000" dirty="0">
                <a:solidFill>
                  <a:schemeClr val="tx1"/>
                </a:solidFill>
              </a:rPr>
              <a:t>of characters can also be extracted from a file by specifying start and end </a:t>
            </a:r>
            <a:r>
              <a:rPr lang="en-CA" sz="2000" dirty="0" smtClean="0">
                <a:solidFill>
                  <a:schemeClr val="tx1"/>
                </a:solidFill>
              </a:rPr>
              <a:t>	position </a:t>
            </a:r>
            <a:r>
              <a:rPr lang="en-CA" sz="2000" dirty="0">
                <a:solidFill>
                  <a:schemeClr val="tx1"/>
                </a:solidFill>
              </a:rPr>
              <a:t>delimited with </a:t>
            </a:r>
            <a:r>
              <a:rPr lang="en-CA" sz="2000" dirty="0" smtClean="0">
                <a:solidFill>
                  <a:schemeClr val="tx1"/>
                </a:solidFill>
              </a:rPr>
              <a:t>-.</a:t>
            </a:r>
          </a:p>
          <a:p>
            <a:pPr marL="0" indent="0" algn="just">
              <a:lnSpc>
                <a:spcPct val="150000"/>
              </a:lnSpc>
              <a:buNone/>
            </a:pPr>
            <a:r>
              <a:rPr lang="en-CA" sz="2000" dirty="0">
                <a:solidFill>
                  <a:schemeClr val="tx1"/>
                </a:solidFill>
              </a:rPr>
              <a:t>	</a:t>
            </a:r>
            <a:r>
              <a:rPr lang="en-CA" sz="2000" dirty="0" smtClean="0">
                <a:solidFill>
                  <a:srgbClr val="7030A0"/>
                </a:solidFill>
              </a:rPr>
              <a:t> $ </a:t>
            </a:r>
            <a:r>
              <a:rPr lang="en-CA" sz="2000" dirty="0">
                <a:solidFill>
                  <a:srgbClr val="7030A0"/>
                </a:solidFill>
              </a:rPr>
              <a:t>cut -c1-3 test.txt</a:t>
            </a:r>
          </a:p>
          <a:p>
            <a:pPr marL="0" indent="0" algn="just">
              <a:lnSpc>
                <a:spcPct val="150000"/>
              </a:lnSpc>
              <a:buNone/>
            </a:pPr>
            <a:r>
              <a:rPr lang="en-CA" sz="2000" dirty="0" smtClean="0">
                <a:solidFill>
                  <a:schemeClr val="tx1"/>
                </a:solidFill>
              </a:rPr>
              <a:t>	</a:t>
            </a:r>
            <a:r>
              <a:rPr lang="en-CA" sz="2000" dirty="0" err="1" smtClean="0">
                <a:solidFill>
                  <a:srgbClr val="002060"/>
                </a:solidFill>
              </a:rPr>
              <a:t>Rak</a:t>
            </a:r>
            <a:endParaRPr lang="en-CA" sz="2000" dirty="0">
              <a:solidFill>
                <a:srgbClr val="002060"/>
              </a:solidFill>
            </a:endParaRPr>
          </a:p>
          <a:p>
            <a:pPr marL="0" indent="0" algn="just">
              <a:lnSpc>
                <a:spcPct val="150000"/>
              </a:lnSpc>
              <a:buNone/>
            </a:pPr>
            <a:r>
              <a:rPr lang="en-CA" sz="2000" dirty="0" smtClean="0">
                <a:solidFill>
                  <a:srgbClr val="002060"/>
                </a:solidFill>
              </a:rPr>
              <a:t>	Nit</a:t>
            </a:r>
            <a:endParaRPr lang="en-CA" sz="2000" dirty="0">
              <a:solidFill>
                <a:srgbClr val="002060"/>
              </a:solidFill>
            </a:endParaRPr>
          </a:p>
          <a:p>
            <a:pPr marL="0" indent="0" algn="just">
              <a:lnSpc>
                <a:spcPct val="150000"/>
              </a:lnSpc>
              <a:buNone/>
            </a:pPr>
            <a:r>
              <a:rPr lang="en-CA" sz="2000" dirty="0" smtClean="0">
                <a:solidFill>
                  <a:srgbClr val="002060"/>
                </a:solidFill>
              </a:rPr>
              <a:t>	</a:t>
            </a:r>
            <a:r>
              <a:rPr lang="en-CA" sz="2000" dirty="0" err="1" smtClean="0">
                <a:solidFill>
                  <a:srgbClr val="002060"/>
                </a:solidFill>
              </a:rPr>
              <a:t>Shl</a:t>
            </a:r>
            <a:endParaRPr lang="en-CA" sz="2000" dirty="0">
              <a:solidFill>
                <a:srgbClr val="002060"/>
              </a:solidFill>
            </a:endParaRPr>
          </a:p>
        </p:txBody>
      </p:sp>
    </p:spTree>
    <p:extLst>
      <p:ext uri="{BB962C8B-B14F-4D97-AF65-F5344CB8AC3E}">
        <p14:creationId xmlns:p14="http://schemas.microsoft.com/office/powerpoint/2010/main" val="4085687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algn="just">
              <a:lnSpc>
                <a:spcPct val="150000"/>
              </a:lnSpc>
            </a:pPr>
            <a:r>
              <a:rPr lang="en-CA" sz="2000" dirty="0" smtClean="0">
                <a:solidFill>
                  <a:srgbClr val="FF0000"/>
                </a:solidFill>
              </a:rPr>
              <a:t>Example 3:</a:t>
            </a:r>
            <a:r>
              <a:rPr lang="en-CA" sz="2000" dirty="0">
                <a:solidFill>
                  <a:schemeClr val="tx1"/>
                </a:solidFill>
              </a:rPr>
              <a:t> Select Column of Characters using either Start or End </a:t>
            </a:r>
            <a:r>
              <a:rPr lang="en-CA" sz="2000" dirty="0" smtClean="0">
                <a:solidFill>
                  <a:schemeClr val="tx1"/>
                </a:solidFill>
              </a:rPr>
              <a:t>Position and extracts </a:t>
            </a:r>
            <a:r>
              <a:rPr lang="en-CA" sz="2000" dirty="0">
                <a:solidFill>
                  <a:schemeClr val="tx1"/>
                </a:solidFill>
              </a:rPr>
              <a:t>from 3rd character to end of each line from test.txt file.</a:t>
            </a:r>
          </a:p>
          <a:p>
            <a:pPr marL="0" indent="0" algn="just">
              <a:lnSpc>
                <a:spcPct val="150000"/>
              </a:lnSpc>
              <a:buNone/>
            </a:pPr>
            <a:r>
              <a:rPr lang="en-CA" sz="2000" dirty="0" smtClean="0">
                <a:solidFill>
                  <a:schemeClr val="tx1"/>
                </a:solidFill>
              </a:rPr>
              <a:t>	</a:t>
            </a:r>
            <a:r>
              <a:rPr lang="en-CA" sz="2000" dirty="0" smtClean="0">
                <a:solidFill>
                  <a:srgbClr val="7030A0"/>
                </a:solidFill>
              </a:rPr>
              <a:t>$ </a:t>
            </a:r>
            <a:r>
              <a:rPr lang="en-CA" sz="2000" dirty="0">
                <a:solidFill>
                  <a:srgbClr val="7030A0"/>
                </a:solidFill>
              </a:rPr>
              <a:t>cut -c3- test.txt</a:t>
            </a:r>
          </a:p>
          <a:p>
            <a:pPr marL="0" indent="0" algn="just">
              <a:lnSpc>
                <a:spcPct val="150000"/>
              </a:lnSpc>
              <a:buNone/>
            </a:pPr>
            <a:r>
              <a:rPr lang="en-CA" sz="2000" dirty="0" smtClean="0">
                <a:solidFill>
                  <a:schemeClr val="tx1"/>
                </a:solidFill>
              </a:rPr>
              <a:t>	</a:t>
            </a:r>
            <a:r>
              <a:rPr lang="en-CA" sz="2000" dirty="0" smtClean="0">
                <a:solidFill>
                  <a:srgbClr val="002060"/>
                </a:solidFill>
              </a:rPr>
              <a:t>kesh,Father,35,Manager</a:t>
            </a:r>
            <a:endParaRPr lang="en-CA" sz="2000" dirty="0">
              <a:solidFill>
                <a:srgbClr val="002060"/>
              </a:solidFill>
            </a:endParaRPr>
          </a:p>
          <a:p>
            <a:pPr marL="0" indent="0" algn="just">
              <a:lnSpc>
                <a:spcPct val="150000"/>
              </a:lnSpc>
              <a:buNone/>
            </a:pPr>
            <a:r>
              <a:rPr lang="en-CA" sz="2000" dirty="0">
                <a:solidFill>
                  <a:srgbClr val="002060"/>
                </a:solidFill>
              </a:rPr>
              <a:t>	</a:t>
            </a:r>
            <a:r>
              <a:rPr lang="en-CA" sz="2000" dirty="0" smtClean="0">
                <a:solidFill>
                  <a:srgbClr val="002060"/>
                </a:solidFill>
              </a:rPr>
              <a:t>ti,Mother,30,Group </a:t>
            </a:r>
            <a:r>
              <a:rPr lang="en-CA" sz="2000" dirty="0">
                <a:solidFill>
                  <a:srgbClr val="002060"/>
                </a:solidFill>
              </a:rPr>
              <a:t>Lead</a:t>
            </a:r>
          </a:p>
          <a:p>
            <a:pPr marL="0" indent="0" algn="just">
              <a:lnSpc>
                <a:spcPct val="150000"/>
              </a:lnSpc>
              <a:buNone/>
            </a:pPr>
            <a:r>
              <a:rPr lang="en-CA" sz="2000" dirty="0">
                <a:solidFill>
                  <a:srgbClr val="002060"/>
                </a:solidFill>
              </a:rPr>
              <a:t>	</a:t>
            </a:r>
            <a:r>
              <a:rPr lang="en-CA" sz="2000" dirty="0" smtClean="0">
                <a:solidFill>
                  <a:srgbClr val="002060"/>
                </a:solidFill>
              </a:rPr>
              <a:t>lok,Son,5,Student </a:t>
            </a:r>
            <a:endParaRPr lang="en-CA" sz="2000" dirty="0">
              <a:solidFill>
                <a:srgbClr val="002060"/>
              </a:solidFill>
            </a:endParaRPr>
          </a:p>
        </p:txBody>
      </p:sp>
    </p:spTree>
    <p:extLst>
      <p:ext uri="{BB962C8B-B14F-4D97-AF65-F5344CB8AC3E}">
        <p14:creationId xmlns:p14="http://schemas.microsoft.com/office/powerpoint/2010/main" val="3157646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algn="just">
              <a:lnSpc>
                <a:spcPct val="150000"/>
              </a:lnSpc>
            </a:pPr>
            <a:r>
              <a:rPr lang="en-CA" sz="2000" dirty="0" smtClean="0">
                <a:solidFill>
                  <a:srgbClr val="FF0000"/>
                </a:solidFill>
              </a:rPr>
              <a:t>Example 4:</a:t>
            </a:r>
            <a:r>
              <a:rPr lang="en-CA" sz="2000" dirty="0" smtClean="0">
                <a:solidFill>
                  <a:schemeClr val="tx1"/>
                </a:solidFill>
              </a:rPr>
              <a:t> </a:t>
            </a:r>
            <a:r>
              <a:rPr lang="en-CA" sz="2000" dirty="0">
                <a:solidFill>
                  <a:schemeClr val="tx1"/>
                </a:solidFill>
              </a:rPr>
              <a:t>Select Column of Characters using either Start or End </a:t>
            </a:r>
            <a:r>
              <a:rPr lang="en-CA" sz="2000" dirty="0" smtClean="0">
                <a:solidFill>
                  <a:schemeClr val="tx1"/>
                </a:solidFill>
              </a:rPr>
              <a:t>Position and extracts 8 </a:t>
            </a:r>
            <a:r>
              <a:rPr lang="en-CA" sz="2000" dirty="0">
                <a:solidFill>
                  <a:schemeClr val="tx1"/>
                </a:solidFill>
              </a:rPr>
              <a:t>characters from the beginning of each line from test.txt file.</a:t>
            </a:r>
          </a:p>
          <a:p>
            <a:pPr marL="0" indent="0" algn="just">
              <a:lnSpc>
                <a:spcPct val="150000"/>
              </a:lnSpc>
              <a:buNone/>
            </a:pPr>
            <a:r>
              <a:rPr lang="en-CA" sz="2000" dirty="0" smtClean="0">
                <a:solidFill>
                  <a:schemeClr val="tx1"/>
                </a:solidFill>
              </a:rPr>
              <a:t>	</a:t>
            </a:r>
            <a:r>
              <a:rPr lang="en-CA" sz="2000" dirty="0">
                <a:solidFill>
                  <a:srgbClr val="7030A0"/>
                </a:solidFill>
              </a:rPr>
              <a:t>$ cut -</a:t>
            </a:r>
            <a:r>
              <a:rPr lang="en-CA" sz="2000" dirty="0" smtClean="0">
                <a:solidFill>
                  <a:srgbClr val="7030A0"/>
                </a:solidFill>
              </a:rPr>
              <a:t>c-8 </a:t>
            </a:r>
            <a:r>
              <a:rPr lang="en-CA" sz="2000" dirty="0">
                <a:solidFill>
                  <a:srgbClr val="7030A0"/>
                </a:solidFill>
              </a:rPr>
              <a:t>test.txt</a:t>
            </a:r>
          </a:p>
          <a:p>
            <a:pPr marL="0" indent="0" algn="just">
              <a:lnSpc>
                <a:spcPct val="150000"/>
              </a:lnSpc>
              <a:buNone/>
            </a:pPr>
            <a:r>
              <a:rPr lang="en-CA" sz="2000" dirty="0">
                <a:solidFill>
                  <a:srgbClr val="002060"/>
                </a:solidFill>
              </a:rPr>
              <a:t>	</a:t>
            </a:r>
            <a:r>
              <a:rPr lang="en-CA" sz="2000" dirty="0" err="1" smtClean="0">
                <a:solidFill>
                  <a:srgbClr val="002060"/>
                </a:solidFill>
              </a:rPr>
              <a:t>Rakesh,F</a:t>
            </a:r>
            <a:endParaRPr lang="en-CA" sz="2000" dirty="0" smtClean="0">
              <a:solidFill>
                <a:srgbClr val="002060"/>
              </a:solidFill>
            </a:endParaRPr>
          </a:p>
          <a:p>
            <a:pPr marL="0" indent="0" algn="just">
              <a:lnSpc>
                <a:spcPct val="150000"/>
              </a:lnSpc>
              <a:buNone/>
            </a:pPr>
            <a:r>
              <a:rPr lang="en-CA" sz="2000" dirty="0">
                <a:solidFill>
                  <a:srgbClr val="002060"/>
                </a:solidFill>
              </a:rPr>
              <a:t>	</a:t>
            </a:r>
            <a:r>
              <a:rPr lang="en-CA" sz="2000" dirty="0" err="1" smtClean="0">
                <a:solidFill>
                  <a:srgbClr val="002060"/>
                </a:solidFill>
              </a:rPr>
              <a:t>Niti,Mot</a:t>
            </a:r>
            <a:endParaRPr lang="en-CA" sz="2000" dirty="0" smtClean="0">
              <a:solidFill>
                <a:srgbClr val="002060"/>
              </a:solidFill>
            </a:endParaRPr>
          </a:p>
          <a:p>
            <a:pPr marL="0" indent="0" algn="just">
              <a:lnSpc>
                <a:spcPct val="150000"/>
              </a:lnSpc>
              <a:buNone/>
            </a:pPr>
            <a:r>
              <a:rPr lang="en-CA" sz="2000" dirty="0">
                <a:solidFill>
                  <a:srgbClr val="002060"/>
                </a:solidFill>
              </a:rPr>
              <a:t>	</a:t>
            </a:r>
            <a:r>
              <a:rPr lang="en-CA" sz="2000" dirty="0" err="1" smtClean="0">
                <a:solidFill>
                  <a:srgbClr val="002060"/>
                </a:solidFill>
              </a:rPr>
              <a:t>Shlok,So</a:t>
            </a:r>
            <a:endParaRPr lang="en-CA" sz="2000" dirty="0" smtClean="0">
              <a:solidFill>
                <a:srgbClr val="002060"/>
              </a:solidFill>
            </a:endParaRPr>
          </a:p>
        </p:txBody>
      </p:sp>
    </p:spTree>
    <p:extLst>
      <p:ext uri="{BB962C8B-B14F-4D97-AF65-F5344CB8AC3E}">
        <p14:creationId xmlns:p14="http://schemas.microsoft.com/office/powerpoint/2010/main" val="2878419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marL="0" indent="0" algn="just">
              <a:lnSpc>
                <a:spcPct val="150000"/>
              </a:lnSpc>
              <a:buNone/>
            </a:pPr>
            <a:r>
              <a:rPr lang="en-CA" sz="2000" dirty="0" smtClean="0">
                <a:solidFill>
                  <a:srgbClr val="FF0000"/>
                </a:solidFill>
              </a:rPr>
              <a:t>Example 5:</a:t>
            </a:r>
            <a:r>
              <a:rPr lang="en-CA" sz="2000" dirty="0" smtClean="0">
                <a:solidFill>
                  <a:schemeClr val="tx1"/>
                </a:solidFill>
              </a:rPr>
              <a:t> </a:t>
            </a:r>
            <a:r>
              <a:rPr lang="en-CA" sz="2000" dirty="0">
                <a:solidFill>
                  <a:schemeClr val="tx1"/>
                </a:solidFill>
              </a:rPr>
              <a:t>The entire line would get printed when you don’t specify a number before or after the ‘-‘ as shown below.</a:t>
            </a:r>
          </a:p>
          <a:p>
            <a:pPr marL="0" indent="0" algn="just">
              <a:lnSpc>
                <a:spcPct val="150000"/>
              </a:lnSpc>
              <a:buNone/>
            </a:pPr>
            <a:r>
              <a:rPr lang="en-CA" sz="2000" dirty="0" smtClean="0">
                <a:solidFill>
                  <a:schemeClr val="tx1"/>
                </a:solidFill>
              </a:rPr>
              <a:t>	</a:t>
            </a:r>
            <a:r>
              <a:rPr lang="en-CA" sz="2000" dirty="0" smtClean="0">
                <a:solidFill>
                  <a:srgbClr val="7030A0"/>
                </a:solidFill>
              </a:rPr>
              <a:t>$ </a:t>
            </a:r>
            <a:r>
              <a:rPr lang="en-CA" sz="2000" dirty="0">
                <a:solidFill>
                  <a:srgbClr val="7030A0"/>
                </a:solidFill>
              </a:rPr>
              <a:t>cut -c- test.txt</a:t>
            </a:r>
          </a:p>
          <a:p>
            <a:pPr marL="0" indent="0" algn="just">
              <a:lnSpc>
                <a:spcPct val="150000"/>
              </a:lnSpc>
              <a:buNone/>
            </a:pPr>
            <a:r>
              <a:rPr lang="en-CA" sz="2000" dirty="0" smtClean="0">
                <a:solidFill>
                  <a:srgbClr val="002060"/>
                </a:solidFill>
              </a:rPr>
              <a:t>	Rakesh,Father,35,Manager</a:t>
            </a:r>
            <a:endParaRPr lang="en-CA" sz="2000" dirty="0">
              <a:solidFill>
                <a:srgbClr val="002060"/>
              </a:solidFill>
            </a:endParaRPr>
          </a:p>
          <a:p>
            <a:pPr marL="0" indent="0" algn="just">
              <a:lnSpc>
                <a:spcPct val="150000"/>
              </a:lnSpc>
              <a:buNone/>
            </a:pPr>
            <a:r>
              <a:rPr lang="en-CA" sz="2000" dirty="0">
                <a:solidFill>
                  <a:srgbClr val="002060"/>
                </a:solidFill>
              </a:rPr>
              <a:t>	</a:t>
            </a:r>
            <a:r>
              <a:rPr lang="en-CA" sz="2000" dirty="0" smtClean="0">
                <a:solidFill>
                  <a:srgbClr val="002060"/>
                </a:solidFill>
              </a:rPr>
              <a:t>Niti,Mother,30,Group </a:t>
            </a:r>
            <a:r>
              <a:rPr lang="en-CA" sz="2000" dirty="0">
                <a:solidFill>
                  <a:srgbClr val="002060"/>
                </a:solidFill>
              </a:rPr>
              <a:t>Lead</a:t>
            </a:r>
          </a:p>
          <a:p>
            <a:pPr marL="0" indent="0" algn="just">
              <a:lnSpc>
                <a:spcPct val="150000"/>
              </a:lnSpc>
              <a:buNone/>
            </a:pPr>
            <a:r>
              <a:rPr lang="en-CA" sz="2000" dirty="0">
                <a:solidFill>
                  <a:srgbClr val="002060"/>
                </a:solidFill>
              </a:rPr>
              <a:t>	</a:t>
            </a:r>
            <a:r>
              <a:rPr lang="en-CA" sz="2000" dirty="0" smtClean="0">
                <a:solidFill>
                  <a:srgbClr val="002060"/>
                </a:solidFill>
              </a:rPr>
              <a:t>Shlok,Son,5,Student </a:t>
            </a:r>
            <a:endParaRPr lang="en-CA" sz="2000" dirty="0">
              <a:solidFill>
                <a:srgbClr val="002060"/>
              </a:solidFill>
            </a:endParaRPr>
          </a:p>
        </p:txBody>
      </p:sp>
    </p:spTree>
    <p:extLst>
      <p:ext uri="{BB962C8B-B14F-4D97-AF65-F5344CB8AC3E}">
        <p14:creationId xmlns:p14="http://schemas.microsoft.com/office/powerpoint/2010/main" val="4061510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2930162" cy="668055"/>
          </a:xfrm>
        </p:spPr>
        <p:txBody>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564600" y="1020720"/>
            <a:ext cx="10245362" cy="5267346"/>
          </a:xfrm>
        </p:spPr>
        <p:txBody>
          <a:bodyPr>
            <a:noAutofit/>
          </a:bodyPr>
          <a:lstStyle/>
          <a:p>
            <a:pPr algn="just">
              <a:lnSpc>
                <a:spcPct val="150000"/>
              </a:lnSpc>
            </a:pPr>
            <a:r>
              <a:rPr lang="en-CA" sz="2000" dirty="0">
                <a:solidFill>
                  <a:schemeClr val="tx1"/>
                </a:solidFill>
              </a:rPr>
              <a:t>A filter is any command that gets its input from the standard input stream, manipulates the input, and sends the result to the standard output stream.</a:t>
            </a:r>
          </a:p>
          <a:p>
            <a:pPr algn="just">
              <a:lnSpc>
                <a:spcPct val="150000"/>
              </a:lnSpc>
            </a:pPr>
            <a:r>
              <a:rPr lang="en-CA" sz="2000" dirty="0">
                <a:solidFill>
                  <a:schemeClr val="tx1"/>
                </a:solidFill>
              </a:rPr>
              <a:t>Some filters can receive data directly from a file.</a:t>
            </a:r>
          </a:p>
          <a:p>
            <a:pPr algn="just">
              <a:lnSpc>
                <a:spcPct val="150000"/>
              </a:lnSpc>
            </a:pPr>
            <a:r>
              <a:rPr lang="en-CA" sz="2000" dirty="0">
                <a:solidFill>
                  <a:schemeClr val="tx1"/>
                </a:solidFill>
              </a:rPr>
              <a:t>The more command is a filter.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806" y="3654393"/>
            <a:ext cx="7299325"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229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marL="0" indent="0" algn="just">
              <a:lnSpc>
                <a:spcPct val="150000"/>
              </a:lnSpc>
              <a:buNone/>
            </a:pPr>
            <a:r>
              <a:rPr lang="en-CA" sz="2000" dirty="0" smtClean="0">
                <a:solidFill>
                  <a:srgbClr val="FF0000"/>
                </a:solidFill>
              </a:rPr>
              <a:t>Example 6:</a:t>
            </a:r>
            <a:r>
              <a:rPr lang="en-CA" sz="2000" dirty="0" smtClean="0">
                <a:solidFill>
                  <a:schemeClr val="tx1"/>
                </a:solidFill>
              </a:rPr>
              <a:t> </a:t>
            </a:r>
            <a:r>
              <a:rPr lang="en-CA" sz="2000" dirty="0">
                <a:solidFill>
                  <a:schemeClr val="tx1"/>
                </a:solidFill>
              </a:rPr>
              <a:t>Select a Specific Field from a File</a:t>
            </a:r>
          </a:p>
          <a:p>
            <a:pPr marL="0" indent="0" algn="just">
              <a:lnSpc>
                <a:spcPct val="150000"/>
              </a:lnSpc>
              <a:buNone/>
            </a:pPr>
            <a:r>
              <a:rPr lang="en-CA" sz="2000" dirty="0" smtClean="0">
                <a:solidFill>
                  <a:schemeClr val="tx1"/>
                </a:solidFill>
              </a:rPr>
              <a:t>Instead </a:t>
            </a:r>
            <a:r>
              <a:rPr lang="en-CA" sz="2000" dirty="0">
                <a:solidFill>
                  <a:schemeClr val="tx1"/>
                </a:solidFill>
              </a:rPr>
              <a:t>of selecting x number of characters, if you like to extract a whole field, you can combine option -f and -d. </a:t>
            </a:r>
            <a:endParaRPr lang="en-CA" sz="2000" dirty="0" smtClean="0">
              <a:solidFill>
                <a:schemeClr val="tx1"/>
              </a:solidFill>
            </a:endParaRPr>
          </a:p>
          <a:p>
            <a:pPr marL="0" indent="0" algn="just">
              <a:lnSpc>
                <a:spcPct val="150000"/>
              </a:lnSpc>
              <a:buNone/>
            </a:pPr>
            <a:r>
              <a:rPr lang="en-CA" sz="2000" dirty="0" smtClean="0">
                <a:solidFill>
                  <a:schemeClr val="tx1"/>
                </a:solidFill>
              </a:rPr>
              <a:t>The </a:t>
            </a:r>
            <a:r>
              <a:rPr lang="en-CA" sz="2000" dirty="0">
                <a:solidFill>
                  <a:schemeClr val="tx1"/>
                </a:solidFill>
              </a:rPr>
              <a:t>option </a:t>
            </a:r>
            <a:r>
              <a:rPr lang="en-CA" sz="2000" dirty="0">
                <a:solidFill>
                  <a:srgbClr val="FF0000"/>
                </a:solidFill>
              </a:rPr>
              <a:t>-f specifies which field you want to extract</a:t>
            </a:r>
            <a:r>
              <a:rPr lang="en-CA" sz="2000" dirty="0">
                <a:solidFill>
                  <a:schemeClr val="tx1"/>
                </a:solidFill>
              </a:rPr>
              <a:t>, and </a:t>
            </a:r>
            <a:endParaRPr lang="en-CA" sz="2000" dirty="0" smtClean="0">
              <a:solidFill>
                <a:schemeClr val="tx1"/>
              </a:solidFill>
            </a:endParaRPr>
          </a:p>
          <a:p>
            <a:pPr marL="0" indent="0" algn="just">
              <a:lnSpc>
                <a:spcPct val="150000"/>
              </a:lnSpc>
              <a:buNone/>
            </a:pPr>
            <a:r>
              <a:rPr lang="en-CA" sz="2000" dirty="0" smtClean="0">
                <a:solidFill>
                  <a:schemeClr val="tx1"/>
                </a:solidFill>
              </a:rPr>
              <a:t>The </a:t>
            </a:r>
            <a:r>
              <a:rPr lang="en-CA" sz="2000" dirty="0">
                <a:solidFill>
                  <a:schemeClr val="tx1"/>
                </a:solidFill>
              </a:rPr>
              <a:t>option </a:t>
            </a:r>
            <a:r>
              <a:rPr lang="en-CA" sz="2000" dirty="0">
                <a:solidFill>
                  <a:srgbClr val="FF0000"/>
                </a:solidFill>
              </a:rPr>
              <a:t>-d specifies what is the field delimiter that is used in the input file</a:t>
            </a:r>
            <a:r>
              <a:rPr lang="en-CA" sz="2000" dirty="0">
                <a:solidFill>
                  <a:schemeClr val="tx1"/>
                </a:solidFill>
              </a:rPr>
              <a:t>.</a:t>
            </a:r>
          </a:p>
          <a:p>
            <a:pPr marL="0" indent="0" algn="just">
              <a:lnSpc>
                <a:spcPct val="150000"/>
              </a:lnSpc>
              <a:buNone/>
            </a:pPr>
            <a:r>
              <a:rPr lang="en-CA" sz="2000" dirty="0" smtClean="0">
                <a:solidFill>
                  <a:schemeClr val="tx1"/>
                </a:solidFill>
              </a:rPr>
              <a:t>The </a:t>
            </a:r>
            <a:r>
              <a:rPr lang="en-CA" sz="2000" dirty="0">
                <a:solidFill>
                  <a:schemeClr val="tx1"/>
                </a:solidFill>
              </a:rPr>
              <a:t>following example displays only first field of each lines from /</a:t>
            </a:r>
            <a:r>
              <a:rPr lang="en-CA" sz="2000" dirty="0" err="1">
                <a:solidFill>
                  <a:schemeClr val="tx1"/>
                </a:solidFill>
              </a:rPr>
              <a:t>etc</a:t>
            </a:r>
            <a:r>
              <a:rPr lang="en-CA" sz="2000" dirty="0">
                <a:solidFill>
                  <a:schemeClr val="tx1"/>
                </a:solidFill>
              </a:rPr>
              <a:t>/</a:t>
            </a:r>
            <a:r>
              <a:rPr lang="en-CA" sz="2000" dirty="0" err="1">
                <a:solidFill>
                  <a:schemeClr val="tx1"/>
                </a:solidFill>
              </a:rPr>
              <a:t>passwd</a:t>
            </a:r>
            <a:r>
              <a:rPr lang="en-CA" sz="2000" dirty="0">
                <a:solidFill>
                  <a:schemeClr val="tx1"/>
                </a:solidFill>
              </a:rPr>
              <a:t> file using the field delimiter : (colon). In this case, the 1st field is the username. The file</a:t>
            </a:r>
          </a:p>
          <a:p>
            <a:pPr marL="0" indent="0" algn="just">
              <a:lnSpc>
                <a:spcPct val="150000"/>
              </a:lnSpc>
              <a:buNone/>
            </a:pPr>
            <a:endParaRPr lang="en-CA" sz="2000" dirty="0">
              <a:solidFill>
                <a:schemeClr val="tx1"/>
              </a:solidFill>
            </a:endParaRPr>
          </a:p>
        </p:txBody>
      </p:sp>
    </p:spTree>
    <p:extLst>
      <p:ext uri="{BB962C8B-B14F-4D97-AF65-F5344CB8AC3E}">
        <p14:creationId xmlns:p14="http://schemas.microsoft.com/office/powerpoint/2010/main" val="446065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marL="0" indent="0" algn="just">
              <a:lnSpc>
                <a:spcPct val="150000"/>
              </a:lnSpc>
              <a:buNone/>
            </a:pPr>
            <a:r>
              <a:rPr lang="en-CA" sz="2000" dirty="0">
                <a:solidFill>
                  <a:srgbClr val="7030A0"/>
                </a:solidFill>
              </a:rPr>
              <a:t>$ cut -</a:t>
            </a:r>
            <a:r>
              <a:rPr lang="en-CA" sz="2000" dirty="0" smtClean="0">
                <a:solidFill>
                  <a:srgbClr val="7030A0"/>
                </a:solidFill>
              </a:rPr>
              <a:t>d‘,' </a:t>
            </a:r>
            <a:r>
              <a:rPr lang="en-CA" sz="2000" dirty="0">
                <a:solidFill>
                  <a:srgbClr val="7030A0"/>
                </a:solidFill>
              </a:rPr>
              <a:t>-f1 </a:t>
            </a:r>
            <a:r>
              <a:rPr lang="en-CA" sz="2000" dirty="0" smtClean="0">
                <a:solidFill>
                  <a:srgbClr val="7030A0"/>
                </a:solidFill>
              </a:rPr>
              <a:t>test.txt</a:t>
            </a:r>
            <a:endParaRPr lang="en-CA" sz="2000" dirty="0">
              <a:solidFill>
                <a:srgbClr val="7030A0"/>
              </a:solidFill>
            </a:endParaRPr>
          </a:p>
          <a:p>
            <a:pPr marL="0" indent="0" algn="just">
              <a:lnSpc>
                <a:spcPct val="150000"/>
              </a:lnSpc>
              <a:buNone/>
            </a:pPr>
            <a:r>
              <a:rPr lang="en-CA" sz="2000" dirty="0" err="1" smtClean="0">
                <a:solidFill>
                  <a:srgbClr val="002060"/>
                </a:solidFill>
              </a:rPr>
              <a:t>Rakesh</a:t>
            </a:r>
            <a:endParaRPr lang="en-CA" sz="2000" dirty="0" smtClean="0">
              <a:solidFill>
                <a:srgbClr val="002060"/>
              </a:solidFill>
            </a:endParaRPr>
          </a:p>
          <a:p>
            <a:pPr marL="0" indent="0" algn="just">
              <a:lnSpc>
                <a:spcPct val="150000"/>
              </a:lnSpc>
              <a:buNone/>
            </a:pPr>
            <a:r>
              <a:rPr lang="en-CA" sz="2000" dirty="0" err="1" smtClean="0">
                <a:solidFill>
                  <a:srgbClr val="002060"/>
                </a:solidFill>
              </a:rPr>
              <a:t>Niti</a:t>
            </a:r>
            <a:endParaRPr lang="en-CA" sz="2000" dirty="0" smtClean="0">
              <a:solidFill>
                <a:srgbClr val="002060"/>
              </a:solidFill>
            </a:endParaRPr>
          </a:p>
          <a:p>
            <a:pPr marL="0" indent="0" algn="just">
              <a:lnSpc>
                <a:spcPct val="150000"/>
              </a:lnSpc>
              <a:buNone/>
            </a:pPr>
            <a:r>
              <a:rPr lang="en-CA" sz="2000" dirty="0" err="1" smtClean="0">
                <a:solidFill>
                  <a:srgbClr val="002060"/>
                </a:solidFill>
              </a:rPr>
              <a:t>Shlok</a:t>
            </a:r>
            <a:endParaRPr lang="en-CA" sz="2000" dirty="0">
              <a:solidFill>
                <a:srgbClr val="002060"/>
              </a:solidFill>
            </a:endParaRPr>
          </a:p>
        </p:txBody>
      </p:sp>
    </p:spTree>
    <p:extLst>
      <p:ext uri="{BB962C8B-B14F-4D97-AF65-F5344CB8AC3E}">
        <p14:creationId xmlns:p14="http://schemas.microsoft.com/office/powerpoint/2010/main" val="1946191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marL="0" indent="0" algn="just">
              <a:lnSpc>
                <a:spcPct val="150000"/>
              </a:lnSpc>
              <a:buNone/>
            </a:pPr>
            <a:r>
              <a:rPr lang="en-CA" sz="2000" dirty="0" smtClean="0">
                <a:solidFill>
                  <a:srgbClr val="FF0000"/>
                </a:solidFill>
              </a:rPr>
              <a:t>Example 7:</a:t>
            </a:r>
            <a:r>
              <a:rPr lang="en-CA" sz="2000" dirty="0" smtClean="0">
                <a:solidFill>
                  <a:srgbClr val="7030A0"/>
                </a:solidFill>
              </a:rPr>
              <a:t> </a:t>
            </a:r>
            <a:r>
              <a:rPr lang="en-CA" sz="2000" dirty="0" smtClean="0">
                <a:solidFill>
                  <a:schemeClr val="tx1"/>
                </a:solidFill>
              </a:rPr>
              <a:t>To </a:t>
            </a:r>
            <a:r>
              <a:rPr lang="en-CA" sz="2000" dirty="0">
                <a:solidFill>
                  <a:schemeClr val="tx1"/>
                </a:solidFill>
              </a:rPr>
              <a:t>get 2 fields, say Name and </a:t>
            </a:r>
            <a:r>
              <a:rPr lang="en-CA" sz="2000" dirty="0" smtClean="0">
                <a:solidFill>
                  <a:schemeClr val="tx1"/>
                </a:solidFill>
              </a:rPr>
              <a:t>Age from file1.</a:t>
            </a:r>
            <a:endParaRPr lang="en-CA" sz="2000" dirty="0">
              <a:solidFill>
                <a:schemeClr val="tx1"/>
              </a:solidFill>
            </a:endParaRPr>
          </a:p>
          <a:p>
            <a:pPr marL="0" indent="0" algn="just">
              <a:lnSpc>
                <a:spcPct val="150000"/>
              </a:lnSpc>
              <a:buNone/>
            </a:pPr>
            <a:r>
              <a:rPr lang="en-CA" sz="2000" dirty="0" smtClean="0">
                <a:solidFill>
                  <a:srgbClr val="7030A0"/>
                </a:solidFill>
              </a:rPr>
              <a:t>	$ </a:t>
            </a:r>
            <a:r>
              <a:rPr lang="en-CA" sz="2000" dirty="0">
                <a:solidFill>
                  <a:srgbClr val="7030A0"/>
                </a:solidFill>
              </a:rPr>
              <a:t>cut -d, -f 1,3 file1</a:t>
            </a:r>
          </a:p>
          <a:p>
            <a:pPr marL="0" indent="0" algn="just">
              <a:lnSpc>
                <a:spcPct val="150000"/>
              </a:lnSpc>
              <a:buNone/>
            </a:pPr>
            <a:r>
              <a:rPr lang="en-CA" sz="2000" dirty="0" smtClean="0">
                <a:solidFill>
                  <a:srgbClr val="7030A0"/>
                </a:solidFill>
              </a:rPr>
              <a:t>	Rakesh,35</a:t>
            </a:r>
            <a:endParaRPr lang="en-CA" sz="2000" dirty="0">
              <a:solidFill>
                <a:srgbClr val="7030A0"/>
              </a:solidFill>
            </a:endParaRPr>
          </a:p>
          <a:p>
            <a:pPr marL="0" indent="0" algn="just">
              <a:lnSpc>
                <a:spcPct val="150000"/>
              </a:lnSpc>
              <a:buNone/>
            </a:pPr>
            <a:r>
              <a:rPr lang="en-CA" sz="2000" dirty="0" smtClean="0">
                <a:solidFill>
                  <a:srgbClr val="7030A0"/>
                </a:solidFill>
              </a:rPr>
              <a:t>	Niti,30</a:t>
            </a:r>
            <a:endParaRPr lang="en-CA" sz="2000" dirty="0">
              <a:solidFill>
                <a:srgbClr val="7030A0"/>
              </a:solidFill>
            </a:endParaRPr>
          </a:p>
          <a:p>
            <a:pPr marL="0" indent="0" algn="just">
              <a:lnSpc>
                <a:spcPct val="150000"/>
              </a:lnSpc>
              <a:buNone/>
            </a:pPr>
            <a:r>
              <a:rPr lang="en-CA" sz="2000" dirty="0" smtClean="0">
                <a:solidFill>
                  <a:srgbClr val="7030A0"/>
                </a:solidFill>
              </a:rPr>
              <a:t>	Shlok,5</a:t>
            </a:r>
            <a:endParaRPr lang="en-CA" sz="2000" dirty="0">
              <a:solidFill>
                <a:srgbClr val="7030A0"/>
              </a:solidFill>
            </a:endParaRPr>
          </a:p>
          <a:p>
            <a:pPr marL="0" indent="0" algn="just">
              <a:lnSpc>
                <a:spcPct val="150000"/>
              </a:lnSpc>
              <a:buNone/>
            </a:pPr>
            <a:r>
              <a:rPr lang="en-CA" sz="2000" dirty="0" smtClean="0">
                <a:solidFill>
                  <a:schemeClr val="tx1"/>
                </a:solidFill>
              </a:rPr>
              <a:t>Giving </a:t>
            </a:r>
            <a:r>
              <a:rPr lang="en-CA" sz="2000" dirty="0">
                <a:solidFill>
                  <a:schemeClr val="tx1"/>
                </a:solidFill>
              </a:rPr>
              <a:t>1,3 means to retrieve the first and third fields which happens to be name and age respectively.</a:t>
            </a:r>
          </a:p>
        </p:txBody>
      </p:sp>
    </p:spTree>
    <p:extLst>
      <p:ext uri="{BB962C8B-B14F-4D97-AF65-F5344CB8AC3E}">
        <p14:creationId xmlns:p14="http://schemas.microsoft.com/office/powerpoint/2010/main" val="2493697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marL="0" indent="0" algn="just">
              <a:lnSpc>
                <a:spcPct val="150000"/>
              </a:lnSpc>
              <a:buNone/>
            </a:pPr>
            <a:r>
              <a:rPr lang="en-CA" sz="2000" dirty="0" smtClean="0">
                <a:solidFill>
                  <a:srgbClr val="FF0000"/>
                </a:solidFill>
              </a:rPr>
              <a:t>Example 8:</a:t>
            </a:r>
            <a:r>
              <a:rPr lang="en-CA" sz="2000" dirty="0" smtClean="0">
                <a:solidFill>
                  <a:srgbClr val="7030A0"/>
                </a:solidFill>
              </a:rPr>
              <a:t> </a:t>
            </a:r>
            <a:r>
              <a:rPr lang="en-CA" sz="2000" dirty="0">
                <a:solidFill>
                  <a:schemeClr val="tx1"/>
                </a:solidFill>
              </a:rPr>
              <a:t>To retrieve all the fields except the name field. </a:t>
            </a:r>
            <a:r>
              <a:rPr lang="en-CA" sz="2000" dirty="0" err="1">
                <a:solidFill>
                  <a:schemeClr val="tx1"/>
                </a:solidFill>
              </a:rPr>
              <a:t>i.e</a:t>
            </a:r>
            <a:r>
              <a:rPr lang="en-CA" sz="2000" dirty="0">
                <a:solidFill>
                  <a:schemeClr val="tx1"/>
                </a:solidFill>
              </a:rPr>
              <a:t>, to retrieve from field 2 to field 4:</a:t>
            </a:r>
          </a:p>
          <a:p>
            <a:pPr marL="0" indent="0" algn="just">
              <a:lnSpc>
                <a:spcPct val="150000"/>
              </a:lnSpc>
              <a:buNone/>
            </a:pPr>
            <a:r>
              <a:rPr lang="en-CA" sz="2000" dirty="0" smtClean="0">
                <a:solidFill>
                  <a:schemeClr val="tx1"/>
                </a:solidFill>
              </a:rPr>
              <a:t>	</a:t>
            </a:r>
            <a:r>
              <a:rPr lang="en-CA" sz="2000" dirty="0" smtClean="0">
                <a:solidFill>
                  <a:srgbClr val="7030A0"/>
                </a:solidFill>
              </a:rPr>
              <a:t>$ </a:t>
            </a:r>
            <a:r>
              <a:rPr lang="en-CA" sz="2000" dirty="0">
                <a:solidFill>
                  <a:srgbClr val="7030A0"/>
                </a:solidFill>
              </a:rPr>
              <a:t>cut -d, -f 2- file1</a:t>
            </a:r>
          </a:p>
          <a:p>
            <a:pPr marL="0" indent="0" algn="just">
              <a:lnSpc>
                <a:spcPct val="150000"/>
              </a:lnSpc>
              <a:buNone/>
            </a:pPr>
            <a:r>
              <a:rPr lang="en-CA" sz="2000" dirty="0" smtClean="0">
                <a:solidFill>
                  <a:schemeClr val="tx1"/>
                </a:solidFill>
              </a:rPr>
              <a:t>	</a:t>
            </a:r>
            <a:r>
              <a:rPr lang="en-CA" sz="2000" dirty="0" smtClean="0">
                <a:solidFill>
                  <a:srgbClr val="002060"/>
                </a:solidFill>
              </a:rPr>
              <a:t>Father,35,Manager</a:t>
            </a:r>
            <a:endParaRPr lang="en-CA" sz="2000" dirty="0">
              <a:solidFill>
                <a:srgbClr val="002060"/>
              </a:solidFill>
            </a:endParaRPr>
          </a:p>
          <a:p>
            <a:pPr marL="0" indent="0" algn="just">
              <a:lnSpc>
                <a:spcPct val="150000"/>
              </a:lnSpc>
              <a:buNone/>
            </a:pPr>
            <a:r>
              <a:rPr lang="en-CA" sz="2000" dirty="0" smtClean="0">
                <a:solidFill>
                  <a:srgbClr val="002060"/>
                </a:solidFill>
              </a:rPr>
              <a:t>	Mother,30,Group </a:t>
            </a:r>
            <a:r>
              <a:rPr lang="en-CA" sz="2000" dirty="0">
                <a:solidFill>
                  <a:srgbClr val="002060"/>
                </a:solidFill>
              </a:rPr>
              <a:t>Lead</a:t>
            </a:r>
          </a:p>
          <a:p>
            <a:pPr marL="0" indent="0" algn="just">
              <a:lnSpc>
                <a:spcPct val="150000"/>
              </a:lnSpc>
              <a:buNone/>
            </a:pPr>
            <a:r>
              <a:rPr lang="en-CA" sz="2000" dirty="0" smtClean="0">
                <a:solidFill>
                  <a:srgbClr val="002060"/>
                </a:solidFill>
              </a:rPr>
              <a:t>	Son,5,Student</a:t>
            </a:r>
            <a:endParaRPr lang="en-CA" sz="2000" dirty="0">
              <a:solidFill>
                <a:srgbClr val="002060"/>
              </a:solidFill>
            </a:endParaRPr>
          </a:p>
          <a:p>
            <a:pPr marL="0" indent="0" algn="just">
              <a:lnSpc>
                <a:spcPct val="150000"/>
              </a:lnSpc>
              <a:buNone/>
            </a:pPr>
            <a:r>
              <a:rPr lang="en-CA" sz="2000" dirty="0">
                <a:solidFill>
                  <a:schemeClr val="tx1"/>
                </a:solidFill>
              </a:rPr>
              <a:t>  Similar to the last result, </a:t>
            </a:r>
            <a:r>
              <a:rPr lang="en-CA" sz="2000" dirty="0">
                <a:solidFill>
                  <a:srgbClr val="FF0000"/>
                </a:solidFill>
              </a:rPr>
              <a:t>"2-" means from the second field till the end </a:t>
            </a:r>
            <a:r>
              <a:rPr lang="en-CA" sz="2000" dirty="0">
                <a:solidFill>
                  <a:schemeClr val="tx1"/>
                </a:solidFill>
              </a:rPr>
              <a:t>which is the 4th field. Whenever the beginning of the range is not specified, it defaults to 1, similarly when the end of the range is not given, it defaults to the last field. The same result could have been achieved using the option </a:t>
            </a:r>
            <a:r>
              <a:rPr lang="en-CA" sz="2000" dirty="0">
                <a:solidFill>
                  <a:srgbClr val="002060"/>
                </a:solidFill>
              </a:rPr>
              <a:t>"2-4" </a:t>
            </a:r>
            <a:r>
              <a:rPr lang="en-CA" sz="2000" dirty="0">
                <a:solidFill>
                  <a:schemeClr val="tx1"/>
                </a:solidFill>
              </a:rPr>
              <a:t>as well.</a:t>
            </a:r>
          </a:p>
        </p:txBody>
      </p:sp>
    </p:spTree>
    <p:extLst>
      <p:ext uri="{BB962C8B-B14F-4D97-AF65-F5344CB8AC3E}">
        <p14:creationId xmlns:p14="http://schemas.microsoft.com/office/powerpoint/2010/main" val="483546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cut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marL="0" indent="0" algn="just">
              <a:lnSpc>
                <a:spcPct val="150000"/>
              </a:lnSpc>
              <a:buNone/>
            </a:pPr>
            <a:r>
              <a:rPr lang="en-CA" sz="2000" dirty="0" smtClean="0">
                <a:solidFill>
                  <a:srgbClr val="FF0000"/>
                </a:solidFill>
              </a:rPr>
              <a:t>Example 9:</a:t>
            </a:r>
            <a:r>
              <a:rPr lang="en-CA" sz="2000" dirty="0" smtClean="0">
                <a:solidFill>
                  <a:srgbClr val="7030A0"/>
                </a:solidFill>
              </a:rPr>
              <a:t> </a:t>
            </a:r>
            <a:r>
              <a:rPr lang="en-CA" sz="2000" dirty="0">
                <a:solidFill>
                  <a:schemeClr val="tx1"/>
                </a:solidFill>
              </a:rPr>
              <a:t>To retrieve </a:t>
            </a:r>
            <a:r>
              <a:rPr lang="en-CA" sz="2000" dirty="0" smtClean="0">
                <a:solidFill>
                  <a:schemeClr val="tx1"/>
                </a:solidFill>
              </a:rPr>
              <a:t>name and position from file1.</a:t>
            </a:r>
            <a:endParaRPr lang="en-CA" sz="2000" dirty="0">
              <a:solidFill>
                <a:schemeClr val="tx1"/>
              </a:solidFill>
            </a:endParaRPr>
          </a:p>
          <a:p>
            <a:pPr marL="0" indent="0" algn="just">
              <a:lnSpc>
                <a:spcPct val="150000"/>
              </a:lnSpc>
              <a:buNone/>
            </a:pPr>
            <a:r>
              <a:rPr lang="en-CA" sz="2000" dirty="0" smtClean="0">
                <a:solidFill>
                  <a:schemeClr val="tx1"/>
                </a:solidFill>
              </a:rPr>
              <a:t>	</a:t>
            </a:r>
            <a:r>
              <a:rPr lang="en-CA" sz="2000" dirty="0" smtClean="0">
                <a:solidFill>
                  <a:srgbClr val="7030A0"/>
                </a:solidFill>
              </a:rPr>
              <a:t>$ </a:t>
            </a:r>
            <a:r>
              <a:rPr lang="en-CA" sz="2000" dirty="0">
                <a:solidFill>
                  <a:srgbClr val="7030A0"/>
                </a:solidFill>
              </a:rPr>
              <a:t>cut -d, -f </a:t>
            </a:r>
            <a:r>
              <a:rPr lang="en-CA" sz="2000" dirty="0" smtClean="0">
                <a:solidFill>
                  <a:srgbClr val="7030A0"/>
                </a:solidFill>
              </a:rPr>
              <a:t>2,4 </a:t>
            </a:r>
            <a:r>
              <a:rPr lang="en-CA" sz="2000" dirty="0">
                <a:solidFill>
                  <a:srgbClr val="7030A0"/>
                </a:solidFill>
              </a:rPr>
              <a:t>file1</a:t>
            </a:r>
          </a:p>
          <a:p>
            <a:pPr marL="0" indent="0" algn="just">
              <a:lnSpc>
                <a:spcPct val="150000"/>
              </a:lnSpc>
              <a:buNone/>
            </a:pPr>
            <a:r>
              <a:rPr lang="en-CA" sz="2000" dirty="0" smtClean="0">
                <a:solidFill>
                  <a:schemeClr val="tx1"/>
                </a:solidFill>
              </a:rPr>
              <a:t>	</a:t>
            </a:r>
            <a:r>
              <a:rPr lang="en-CA" sz="2000" dirty="0" err="1" smtClean="0">
                <a:solidFill>
                  <a:srgbClr val="002060"/>
                </a:solidFill>
              </a:rPr>
              <a:t>Father,Manager</a:t>
            </a:r>
            <a:endParaRPr lang="en-CA" sz="2000" dirty="0">
              <a:solidFill>
                <a:srgbClr val="002060"/>
              </a:solidFill>
            </a:endParaRPr>
          </a:p>
          <a:p>
            <a:pPr marL="0" indent="0" algn="just">
              <a:lnSpc>
                <a:spcPct val="150000"/>
              </a:lnSpc>
              <a:buNone/>
            </a:pPr>
            <a:r>
              <a:rPr lang="en-CA" sz="2000" dirty="0" smtClean="0">
                <a:solidFill>
                  <a:srgbClr val="002060"/>
                </a:solidFill>
              </a:rPr>
              <a:t>	</a:t>
            </a:r>
            <a:r>
              <a:rPr lang="en-CA" sz="2000" dirty="0" err="1" smtClean="0">
                <a:solidFill>
                  <a:srgbClr val="002060"/>
                </a:solidFill>
              </a:rPr>
              <a:t>Mother,Group</a:t>
            </a:r>
            <a:r>
              <a:rPr lang="en-CA" sz="2000" dirty="0" smtClean="0">
                <a:solidFill>
                  <a:srgbClr val="002060"/>
                </a:solidFill>
              </a:rPr>
              <a:t> </a:t>
            </a:r>
            <a:r>
              <a:rPr lang="en-CA" sz="2000" dirty="0">
                <a:solidFill>
                  <a:srgbClr val="002060"/>
                </a:solidFill>
              </a:rPr>
              <a:t>Lead</a:t>
            </a:r>
          </a:p>
          <a:p>
            <a:pPr marL="0" indent="0" algn="just">
              <a:lnSpc>
                <a:spcPct val="150000"/>
              </a:lnSpc>
              <a:buNone/>
            </a:pPr>
            <a:r>
              <a:rPr lang="en-CA" sz="2000" dirty="0" smtClean="0">
                <a:solidFill>
                  <a:srgbClr val="002060"/>
                </a:solidFill>
              </a:rPr>
              <a:t>	</a:t>
            </a:r>
            <a:r>
              <a:rPr lang="en-CA" sz="2000" dirty="0" err="1" smtClean="0">
                <a:solidFill>
                  <a:srgbClr val="002060"/>
                </a:solidFill>
              </a:rPr>
              <a:t>Son,Student</a:t>
            </a:r>
            <a:endParaRPr lang="en-CA" sz="2000" dirty="0">
              <a:solidFill>
                <a:srgbClr val="002060"/>
              </a:solidFill>
            </a:endParaRPr>
          </a:p>
          <a:p>
            <a:pPr marL="0" indent="0" algn="just">
              <a:lnSpc>
                <a:spcPct val="150000"/>
              </a:lnSpc>
              <a:buNone/>
            </a:pPr>
            <a:r>
              <a:rPr lang="en-CA" sz="2000" dirty="0">
                <a:solidFill>
                  <a:schemeClr val="tx1"/>
                </a:solidFill>
              </a:rPr>
              <a:t>  Similar to the last result, "2-" means from the second field till the end which is the 4th field. Whenever the beginning of the range is not specified, it defaults to 1, similarly when the end of the range is not given, it defaults to the last field. The same result could have been achieved using the option </a:t>
            </a:r>
            <a:r>
              <a:rPr lang="en-CA" sz="2000" dirty="0">
                <a:solidFill>
                  <a:srgbClr val="002060"/>
                </a:solidFill>
              </a:rPr>
              <a:t>"2-4" </a:t>
            </a:r>
            <a:r>
              <a:rPr lang="en-CA" sz="2000" dirty="0">
                <a:solidFill>
                  <a:schemeClr val="tx1"/>
                </a:solidFill>
              </a:rPr>
              <a:t>as well.</a:t>
            </a:r>
          </a:p>
        </p:txBody>
      </p:sp>
    </p:spTree>
    <p:extLst>
      <p:ext uri="{BB962C8B-B14F-4D97-AF65-F5344CB8AC3E}">
        <p14:creationId xmlns:p14="http://schemas.microsoft.com/office/powerpoint/2010/main" val="3540472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paste command</a:t>
            </a:r>
            <a:endParaRPr lang="en-US" b="1" dirty="0">
              <a:solidFill>
                <a:srgbClr val="C00000"/>
              </a:solidFill>
            </a:endParaRPr>
          </a:p>
        </p:txBody>
      </p:sp>
      <p:sp>
        <p:nvSpPr>
          <p:cNvPr id="3" name="Content Placeholder 2"/>
          <p:cNvSpPr>
            <a:spLocks noGrp="1"/>
          </p:cNvSpPr>
          <p:nvPr>
            <p:ph idx="1"/>
          </p:nvPr>
        </p:nvSpPr>
        <p:spPr>
          <a:xfrm>
            <a:off x="301554" y="668055"/>
            <a:ext cx="10245362" cy="5267346"/>
          </a:xfrm>
        </p:spPr>
        <p:txBody>
          <a:bodyPr>
            <a:noAutofit/>
          </a:bodyPr>
          <a:lstStyle/>
          <a:p>
            <a:pPr algn="just">
              <a:lnSpc>
                <a:spcPct val="150000"/>
              </a:lnSpc>
            </a:pPr>
            <a:r>
              <a:rPr lang="en-CA" sz="2000" dirty="0">
                <a:solidFill>
                  <a:schemeClr val="tx1"/>
                </a:solidFill>
              </a:rPr>
              <a:t>Paste combines the first line of the first file with the first line of the second file and writes the result to standard output</a:t>
            </a:r>
            <a:r>
              <a:rPr lang="en-CA" sz="2000" dirty="0" smtClean="0">
                <a:solidFill>
                  <a:schemeClr val="tx1"/>
                </a:solidFill>
              </a:rPr>
              <a:t>.</a:t>
            </a:r>
          </a:p>
          <a:p>
            <a:pPr algn="just">
              <a:lnSpc>
                <a:spcPct val="150000"/>
              </a:lnSpc>
            </a:pPr>
            <a:r>
              <a:rPr lang="en-CA" sz="2000" dirty="0" smtClean="0">
                <a:solidFill>
                  <a:schemeClr val="tx1"/>
                </a:solidFill>
              </a:rPr>
              <a:t>It </a:t>
            </a:r>
            <a:r>
              <a:rPr lang="en-CA" sz="2000" dirty="0">
                <a:solidFill>
                  <a:schemeClr val="tx1"/>
                </a:solidFill>
              </a:rPr>
              <a:t>writes a tab between the columns and a new line character at the end of the last column. It continues with the next two lines. </a:t>
            </a:r>
          </a:p>
          <a:p>
            <a:pPr algn="just">
              <a:lnSpc>
                <a:spcPct val="150000"/>
              </a:lnSpc>
            </a:pPr>
            <a:endParaRPr lang="en-CA" sz="2000"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365" y="2804787"/>
            <a:ext cx="65849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040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paste command</a:t>
            </a:r>
            <a:endParaRPr lang="en-US" b="1" dirty="0">
              <a:solidFill>
                <a:srgbClr val="C00000"/>
              </a:solidFill>
            </a:endParaRPr>
          </a:p>
        </p:txBody>
      </p:sp>
      <p:sp>
        <p:nvSpPr>
          <p:cNvPr id="3" name="Content Placeholder 2"/>
          <p:cNvSpPr>
            <a:spLocks noGrp="1"/>
          </p:cNvSpPr>
          <p:nvPr>
            <p:ph idx="1"/>
          </p:nvPr>
        </p:nvSpPr>
        <p:spPr>
          <a:xfrm>
            <a:off x="609626" y="747264"/>
            <a:ext cx="10245362" cy="5267346"/>
          </a:xfrm>
        </p:spPr>
        <p:txBody>
          <a:bodyPr>
            <a:noAutofit/>
          </a:bodyPr>
          <a:lstStyle/>
          <a:p>
            <a:pPr algn="just">
              <a:lnSpc>
                <a:spcPct val="150000"/>
              </a:lnSpc>
            </a:pPr>
            <a:r>
              <a:rPr lang="en-CA" sz="2000" dirty="0">
                <a:solidFill>
                  <a:schemeClr val="tx1"/>
                </a:solidFill>
              </a:rPr>
              <a:t>Create the following three files </a:t>
            </a:r>
            <a:r>
              <a:rPr lang="en-CA" sz="2000" dirty="0" smtClean="0">
                <a:solidFill>
                  <a:schemeClr val="tx1"/>
                </a:solidFill>
              </a:rPr>
              <a:t>to </a:t>
            </a:r>
            <a:r>
              <a:rPr lang="en-CA" sz="2000" dirty="0">
                <a:solidFill>
                  <a:schemeClr val="tx1"/>
                </a:solidFill>
              </a:rPr>
              <a:t>practice the examples:</a:t>
            </a:r>
          </a:p>
          <a:p>
            <a:pPr marL="0" indent="0" algn="just">
              <a:buNone/>
            </a:pPr>
            <a:r>
              <a:rPr lang="en-CA" sz="2000" dirty="0" smtClean="0">
                <a:solidFill>
                  <a:srgbClr val="7030A0"/>
                </a:solidFill>
              </a:rPr>
              <a:t>$ </a:t>
            </a:r>
            <a:r>
              <a:rPr lang="en-CA" sz="2000" dirty="0">
                <a:solidFill>
                  <a:srgbClr val="7030A0"/>
                </a:solidFill>
              </a:rPr>
              <a:t>cat file1</a:t>
            </a:r>
          </a:p>
          <a:p>
            <a:pPr marL="0" indent="0" algn="just">
              <a:buNone/>
            </a:pPr>
            <a:r>
              <a:rPr lang="en-CA" sz="2000" dirty="0" smtClean="0">
                <a:solidFill>
                  <a:schemeClr val="tx1"/>
                </a:solidFill>
              </a:rPr>
              <a:t>	</a:t>
            </a:r>
            <a:r>
              <a:rPr lang="en-CA" sz="2000" dirty="0" smtClean="0">
                <a:solidFill>
                  <a:srgbClr val="002060"/>
                </a:solidFill>
              </a:rPr>
              <a:t>Unix</a:t>
            </a:r>
            <a:endParaRPr lang="en-CA" sz="2000" dirty="0">
              <a:solidFill>
                <a:srgbClr val="002060"/>
              </a:solidFill>
            </a:endParaRPr>
          </a:p>
          <a:p>
            <a:pPr marL="0" indent="0" algn="just">
              <a:buNone/>
            </a:pPr>
            <a:r>
              <a:rPr lang="en-CA" sz="2000" dirty="0" smtClean="0">
                <a:solidFill>
                  <a:srgbClr val="002060"/>
                </a:solidFill>
              </a:rPr>
              <a:t>	Linux</a:t>
            </a:r>
            <a:endParaRPr lang="en-CA" sz="2000" dirty="0">
              <a:solidFill>
                <a:srgbClr val="002060"/>
              </a:solidFill>
            </a:endParaRPr>
          </a:p>
          <a:p>
            <a:pPr marL="0" indent="0" algn="just">
              <a:buNone/>
            </a:pPr>
            <a:r>
              <a:rPr lang="en-CA" sz="2000" dirty="0" smtClean="0">
                <a:solidFill>
                  <a:srgbClr val="002060"/>
                </a:solidFill>
              </a:rPr>
              <a:t>	Windows</a:t>
            </a:r>
            <a:endParaRPr lang="en-CA" sz="2000" dirty="0">
              <a:solidFill>
                <a:srgbClr val="002060"/>
              </a:solidFill>
            </a:endParaRPr>
          </a:p>
          <a:p>
            <a:pPr marL="0" indent="0" algn="just">
              <a:buNone/>
            </a:pPr>
            <a:r>
              <a:rPr lang="en-CA" sz="2000" dirty="0" smtClean="0">
                <a:solidFill>
                  <a:srgbClr val="7030A0"/>
                </a:solidFill>
              </a:rPr>
              <a:t>$ </a:t>
            </a:r>
            <a:r>
              <a:rPr lang="en-CA" sz="2000" dirty="0" smtClean="0">
                <a:solidFill>
                  <a:srgbClr val="7030A0"/>
                </a:solidFill>
              </a:rPr>
              <a:t>cat </a:t>
            </a:r>
            <a:r>
              <a:rPr lang="en-CA" sz="2000" dirty="0">
                <a:solidFill>
                  <a:srgbClr val="7030A0"/>
                </a:solidFill>
              </a:rPr>
              <a:t>file2</a:t>
            </a:r>
          </a:p>
          <a:p>
            <a:pPr marL="0" indent="0" algn="just">
              <a:buNone/>
            </a:pPr>
            <a:r>
              <a:rPr lang="en-CA" sz="2000" dirty="0" smtClean="0">
                <a:solidFill>
                  <a:schemeClr val="tx1"/>
                </a:solidFill>
              </a:rPr>
              <a:t>	</a:t>
            </a:r>
            <a:r>
              <a:rPr lang="en-CA" sz="2000" dirty="0" smtClean="0">
                <a:solidFill>
                  <a:srgbClr val="002060"/>
                </a:solidFill>
              </a:rPr>
              <a:t>Dedicated </a:t>
            </a:r>
            <a:r>
              <a:rPr lang="en-CA" sz="2000" dirty="0">
                <a:solidFill>
                  <a:srgbClr val="002060"/>
                </a:solidFill>
              </a:rPr>
              <a:t>server</a:t>
            </a:r>
          </a:p>
          <a:p>
            <a:pPr marL="0" indent="0" algn="just">
              <a:buNone/>
            </a:pPr>
            <a:r>
              <a:rPr lang="en-CA" sz="2000" dirty="0" smtClean="0">
                <a:solidFill>
                  <a:srgbClr val="002060"/>
                </a:solidFill>
              </a:rPr>
              <a:t>	Virtual </a:t>
            </a:r>
            <a:r>
              <a:rPr lang="en-CA" sz="2000" dirty="0">
                <a:solidFill>
                  <a:srgbClr val="002060"/>
                </a:solidFill>
              </a:rPr>
              <a:t>server</a:t>
            </a:r>
          </a:p>
          <a:p>
            <a:pPr marL="0" indent="0" algn="just">
              <a:buNone/>
            </a:pPr>
            <a:r>
              <a:rPr lang="en-CA" sz="2000" dirty="0" smtClean="0">
                <a:solidFill>
                  <a:srgbClr val="7030A0"/>
                </a:solidFill>
              </a:rPr>
              <a:t>$ </a:t>
            </a:r>
            <a:r>
              <a:rPr lang="en-CA" sz="2000" dirty="0" smtClean="0">
                <a:solidFill>
                  <a:srgbClr val="7030A0"/>
                </a:solidFill>
              </a:rPr>
              <a:t>cat </a:t>
            </a:r>
            <a:r>
              <a:rPr lang="en-CA" sz="2000" dirty="0">
                <a:solidFill>
                  <a:srgbClr val="7030A0"/>
                </a:solidFill>
              </a:rPr>
              <a:t>file3</a:t>
            </a:r>
          </a:p>
          <a:p>
            <a:pPr marL="0" indent="0" algn="just">
              <a:buNone/>
            </a:pPr>
            <a:r>
              <a:rPr lang="en-CA" sz="2000" dirty="0" smtClean="0">
                <a:solidFill>
                  <a:schemeClr val="tx1"/>
                </a:solidFill>
              </a:rPr>
              <a:t>	</a:t>
            </a:r>
            <a:r>
              <a:rPr lang="en-CA" sz="2000" dirty="0" smtClean="0">
                <a:solidFill>
                  <a:srgbClr val="002060"/>
                </a:solidFill>
              </a:rPr>
              <a:t>Hosting</a:t>
            </a:r>
            <a:endParaRPr lang="en-CA" sz="2000" dirty="0">
              <a:solidFill>
                <a:srgbClr val="002060"/>
              </a:solidFill>
            </a:endParaRPr>
          </a:p>
          <a:p>
            <a:pPr marL="0" indent="0" algn="just">
              <a:buNone/>
            </a:pPr>
            <a:r>
              <a:rPr lang="en-CA" sz="2000" dirty="0" smtClean="0">
                <a:solidFill>
                  <a:srgbClr val="002060"/>
                </a:solidFill>
              </a:rPr>
              <a:t>	Machine</a:t>
            </a:r>
            <a:endParaRPr lang="en-CA" sz="2000" dirty="0">
              <a:solidFill>
                <a:srgbClr val="002060"/>
              </a:solidFill>
            </a:endParaRPr>
          </a:p>
          <a:p>
            <a:pPr marL="0" indent="0" algn="just">
              <a:buNone/>
            </a:pPr>
            <a:r>
              <a:rPr lang="en-CA" sz="2000" dirty="0" smtClean="0">
                <a:solidFill>
                  <a:srgbClr val="002060"/>
                </a:solidFill>
              </a:rPr>
              <a:t>	Operating </a:t>
            </a:r>
            <a:r>
              <a:rPr lang="en-CA" sz="2000" dirty="0">
                <a:solidFill>
                  <a:srgbClr val="002060"/>
                </a:solidFill>
              </a:rPr>
              <a:t>system</a:t>
            </a:r>
          </a:p>
        </p:txBody>
      </p:sp>
    </p:spTree>
    <p:extLst>
      <p:ext uri="{BB962C8B-B14F-4D97-AF65-F5344CB8AC3E}">
        <p14:creationId xmlns:p14="http://schemas.microsoft.com/office/powerpoint/2010/main" val="1293749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paste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a:solidFill>
                  <a:srgbClr val="FF0000"/>
                </a:solidFill>
              </a:rPr>
              <a:t>Example 1</a:t>
            </a:r>
            <a:r>
              <a:rPr lang="en-CA" sz="2000" dirty="0" smtClean="0">
                <a:solidFill>
                  <a:srgbClr val="FF0000"/>
                </a:solidFill>
              </a:rPr>
              <a:t>: </a:t>
            </a:r>
            <a:r>
              <a:rPr lang="en-CA" sz="2000" dirty="0" smtClean="0">
                <a:solidFill>
                  <a:schemeClr val="tx1"/>
                </a:solidFill>
              </a:rPr>
              <a:t>Merging </a:t>
            </a:r>
            <a:r>
              <a:rPr lang="en-CA" sz="2000" dirty="0">
                <a:solidFill>
                  <a:schemeClr val="tx1"/>
                </a:solidFill>
              </a:rPr>
              <a:t>files in parallel</a:t>
            </a:r>
          </a:p>
          <a:p>
            <a:pPr marL="0" indent="0" algn="just">
              <a:lnSpc>
                <a:spcPct val="150000"/>
              </a:lnSpc>
              <a:buNone/>
            </a:pPr>
            <a:r>
              <a:rPr lang="en-CA" sz="2000" dirty="0" smtClean="0">
                <a:solidFill>
                  <a:schemeClr val="tx1"/>
                </a:solidFill>
              </a:rPr>
              <a:t>By </a:t>
            </a:r>
            <a:r>
              <a:rPr lang="en-CA" sz="2000" dirty="0">
                <a:solidFill>
                  <a:schemeClr val="tx1"/>
                </a:solidFill>
              </a:rPr>
              <a:t>default, the paste command merges the files in parallel. The paste command writes corresponding lines from the files as a tab delimited on the terminal. </a:t>
            </a:r>
            <a:endParaRPr lang="en-CA" sz="2000" dirty="0" smtClean="0">
              <a:solidFill>
                <a:schemeClr val="tx1"/>
              </a:solidFill>
            </a:endParaRPr>
          </a:p>
          <a:p>
            <a:pPr marL="0" indent="0" algn="just">
              <a:lnSpc>
                <a:spcPct val="150000"/>
              </a:lnSpc>
              <a:buNone/>
            </a:pPr>
            <a:r>
              <a:rPr lang="en-CA" sz="2000" dirty="0" smtClean="0">
                <a:solidFill>
                  <a:srgbClr val="002060"/>
                </a:solidFill>
              </a:rPr>
              <a:t>	</a:t>
            </a:r>
            <a:r>
              <a:rPr lang="en-CA" sz="2000" dirty="0" smtClean="0">
                <a:solidFill>
                  <a:srgbClr val="7030A0"/>
                </a:solidFill>
              </a:rPr>
              <a:t>$ paste </a:t>
            </a:r>
            <a:r>
              <a:rPr lang="en-CA" sz="2000" dirty="0">
                <a:solidFill>
                  <a:srgbClr val="7030A0"/>
                </a:solidFill>
              </a:rPr>
              <a:t>file1 file2</a:t>
            </a:r>
          </a:p>
          <a:p>
            <a:pPr marL="0" indent="0" algn="just">
              <a:lnSpc>
                <a:spcPct val="150000"/>
              </a:lnSpc>
              <a:buNone/>
            </a:pPr>
            <a:r>
              <a:rPr lang="en-CA" sz="2000" dirty="0" smtClean="0">
                <a:solidFill>
                  <a:srgbClr val="002060"/>
                </a:solidFill>
              </a:rPr>
              <a:t>	Unix    </a:t>
            </a:r>
            <a:r>
              <a:rPr lang="en-CA" sz="2000" dirty="0">
                <a:solidFill>
                  <a:srgbClr val="002060"/>
                </a:solidFill>
              </a:rPr>
              <a:t>Dedicated server</a:t>
            </a:r>
          </a:p>
          <a:p>
            <a:pPr marL="0" indent="0" algn="just">
              <a:lnSpc>
                <a:spcPct val="150000"/>
              </a:lnSpc>
              <a:buNone/>
            </a:pPr>
            <a:r>
              <a:rPr lang="en-CA" sz="2000" dirty="0" smtClean="0">
                <a:solidFill>
                  <a:srgbClr val="002060"/>
                </a:solidFill>
              </a:rPr>
              <a:t>	Linux   </a:t>
            </a:r>
            <a:r>
              <a:rPr lang="en-CA" sz="2000" dirty="0">
                <a:solidFill>
                  <a:srgbClr val="002060"/>
                </a:solidFill>
              </a:rPr>
              <a:t>Virtual server</a:t>
            </a:r>
          </a:p>
          <a:p>
            <a:pPr marL="0" indent="0" algn="just">
              <a:lnSpc>
                <a:spcPct val="150000"/>
              </a:lnSpc>
              <a:buNone/>
            </a:pPr>
            <a:r>
              <a:rPr lang="en-CA" sz="2000" dirty="0" smtClean="0">
                <a:solidFill>
                  <a:srgbClr val="002060"/>
                </a:solidFill>
              </a:rPr>
              <a:t>	Windows</a:t>
            </a:r>
            <a:endParaRPr lang="en-CA" sz="2000" dirty="0">
              <a:solidFill>
                <a:srgbClr val="002060"/>
              </a:solidFill>
            </a:endParaRPr>
          </a:p>
          <a:p>
            <a:pPr marL="0" indent="0" algn="just">
              <a:lnSpc>
                <a:spcPct val="150000"/>
              </a:lnSpc>
              <a:buNone/>
            </a:pPr>
            <a:r>
              <a:rPr lang="en-CA" sz="2000" dirty="0" smtClean="0">
                <a:solidFill>
                  <a:srgbClr val="002060"/>
                </a:solidFill>
              </a:rPr>
              <a:t>	</a:t>
            </a:r>
            <a:r>
              <a:rPr lang="en-CA" sz="2000" dirty="0" smtClean="0">
                <a:solidFill>
                  <a:srgbClr val="7030A0"/>
                </a:solidFill>
              </a:rPr>
              <a:t>$ </a:t>
            </a:r>
            <a:r>
              <a:rPr lang="en-CA" sz="2000" dirty="0">
                <a:solidFill>
                  <a:srgbClr val="7030A0"/>
                </a:solidFill>
              </a:rPr>
              <a:t>paste file2 file1</a:t>
            </a:r>
          </a:p>
          <a:p>
            <a:pPr marL="0" indent="0" algn="just">
              <a:lnSpc>
                <a:spcPct val="150000"/>
              </a:lnSpc>
              <a:buNone/>
            </a:pPr>
            <a:r>
              <a:rPr lang="en-CA" sz="2000" dirty="0" smtClean="0">
                <a:solidFill>
                  <a:srgbClr val="002060"/>
                </a:solidFill>
              </a:rPr>
              <a:t>	Dedicated </a:t>
            </a:r>
            <a:r>
              <a:rPr lang="en-CA" sz="2000" dirty="0">
                <a:solidFill>
                  <a:srgbClr val="002060"/>
                </a:solidFill>
              </a:rPr>
              <a:t>server  Unix</a:t>
            </a:r>
          </a:p>
          <a:p>
            <a:pPr marL="0" indent="0" algn="just">
              <a:lnSpc>
                <a:spcPct val="150000"/>
              </a:lnSpc>
              <a:buNone/>
            </a:pPr>
            <a:r>
              <a:rPr lang="en-CA" sz="2000" dirty="0" smtClean="0">
                <a:solidFill>
                  <a:srgbClr val="002060"/>
                </a:solidFill>
              </a:rPr>
              <a:t>	Virtual </a:t>
            </a:r>
            <a:r>
              <a:rPr lang="en-CA" sz="2000" dirty="0">
                <a:solidFill>
                  <a:srgbClr val="002060"/>
                </a:solidFill>
              </a:rPr>
              <a:t>server    Linux</a:t>
            </a:r>
          </a:p>
          <a:p>
            <a:pPr marL="0" indent="0" algn="just">
              <a:lnSpc>
                <a:spcPct val="150000"/>
              </a:lnSpc>
              <a:buNone/>
            </a:pPr>
            <a:r>
              <a:rPr lang="en-CA" sz="2000" dirty="0" smtClean="0">
                <a:solidFill>
                  <a:srgbClr val="002060"/>
                </a:solidFill>
              </a:rPr>
              <a:t>	                   </a:t>
            </a:r>
            <a:r>
              <a:rPr lang="en-CA" sz="2000" dirty="0">
                <a:solidFill>
                  <a:srgbClr val="002060"/>
                </a:solidFill>
              </a:rPr>
              <a:t>Windows</a:t>
            </a:r>
          </a:p>
        </p:txBody>
      </p:sp>
    </p:spTree>
    <p:extLst>
      <p:ext uri="{BB962C8B-B14F-4D97-AF65-F5344CB8AC3E}">
        <p14:creationId xmlns:p14="http://schemas.microsoft.com/office/powerpoint/2010/main" val="2790795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paste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a:solidFill>
                  <a:srgbClr val="FF0000"/>
                </a:solidFill>
              </a:rPr>
              <a:t>Example </a:t>
            </a:r>
            <a:r>
              <a:rPr lang="en-CA" sz="2000" dirty="0" smtClean="0">
                <a:solidFill>
                  <a:srgbClr val="FF0000"/>
                </a:solidFill>
              </a:rPr>
              <a:t>2: </a:t>
            </a:r>
            <a:r>
              <a:rPr lang="en-CA" sz="2000" dirty="0" smtClean="0">
                <a:solidFill>
                  <a:schemeClr val="tx1"/>
                </a:solidFill>
              </a:rPr>
              <a:t>Specifying </a:t>
            </a:r>
            <a:r>
              <a:rPr lang="en-CA" sz="2000" dirty="0">
                <a:solidFill>
                  <a:schemeClr val="tx1"/>
                </a:solidFill>
              </a:rPr>
              <a:t>the delimiter</a:t>
            </a:r>
          </a:p>
          <a:p>
            <a:pPr marL="0" indent="0" algn="just">
              <a:lnSpc>
                <a:spcPct val="150000"/>
              </a:lnSpc>
              <a:buNone/>
            </a:pPr>
            <a:r>
              <a:rPr lang="en-CA" sz="2000" dirty="0" smtClean="0">
                <a:solidFill>
                  <a:schemeClr val="tx1"/>
                </a:solidFill>
              </a:rPr>
              <a:t>Paste </a:t>
            </a:r>
            <a:r>
              <a:rPr lang="en-CA" sz="2000" dirty="0">
                <a:solidFill>
                  <a:schemeClr val="tx1"/>
                </a:solidFill>
              </a:rPr>
              <a:t>command uses the tab delimiter by default for merging the files. You can change the delimiter to any other character by using the -d option.</a:t>
            </a:r>
          </a:p>
          <a:p>
            <a:pPr marL="0" indent="0" algn="just">
              <a:lnSpc>
                <a:spcPct val="150000"/>
              </a:lnSpc>
              <a:buNone/>
            </a:pPr>
            <a:r>
              <a:rPr lang="en-CA" sz="2000" dirty="0" smtClean="0">
                <a:solidFill>
                  <a:srgbClr val="7030A0"/>
                </a:solidFill>
              </a:rPr>
              <a:t>	$ </a:t>
            </a:r>
            <a:r>
              <a:rPr lang="en-CA" sz="2000" dirty="0">
                <a:solidFill>
                  <a:srgbClr val="7030A0"/>
                </a:solidFill>
              </a:rPr>
              <a:t>paste -d"|" file1 file2</a:t>
            </a:r>
          </a:p>
          <a:p>
            <a:pPr marL="0" indent="0" algn="just">
              <a:lnSpc>
                <a:spcPct val="150000"/>
              </a:lnSpc>
              <a:buNone/>
            </a:pPr>
            <a:r>
              <a:rPr lang="en-CA" sz="2000" dirty="0" smtClean="0">
                <a:solidFill>
                  <a:srgbClr val="FF0000"/>
                </a:solidFill>
              </a:rPr>
              <a:t>	</a:t>
            </a:r>
            <a:r>
              <a:rPr lang="en-CA" sz="2000" dirty="0" err="1" smtClean="0">
                <a:solidFill>
                  <a:srgbClr val="002060"/>
                </a:solidFill>
              </a:rPr>
              <a:t>Unix|Dedicated</a:t>
            </a:r>
            <a:r>
              <a:rPr lang="en-CA" sz="2000" dirty="0" smtClean="0">
                <a:solidFill>
                  <a:srgbClr val="002060"/>
                </a:solidFill>
              </a:rPr>
              <a:t> </a:t>
            </a:r>
            <a:r>
              <a:rPr lang="en-CA" sz="2000" dirty="0">
                <a:solidFill>
                  <a:srgbClr val="002060"/>
                </a:solidFill>
              </a:rPr>
              <a:t>server</a:t>
            </a:r>
          </a:p>
          <a:p>
            <a:pPr marL="0" indent="0" algn="just">
              <a:lnSpc>
                <a:spcPct val="150000"/>
              </a:lnSpc>
              <a:buNone/>
            </a:pPr>
            <a:r>
              <a:rPr lang="en-CA" sz="2000" dirty="0" smtClean="0">
                <a:solidFill>
                  <a:srgbClr val="002060"/>
                </a:solidFill>
              </a:rPr>
              <a:t>	</a:t>
            </a:r>
            <a:r>
              <a:rPr lang="en-CA" sz="2000" dirty="0" err="1" smtClean="0">
                <a:solidFill>
                  <a:srgbClr val="002060"/>
                </a:solidFill>
              </a:rPr>
              <a:t>Linux|Virtual</a:t>
            </a:r>
            <a:r>
              <a:rPr lang="en-CA" sz="2000" dirty="0" smtClean="0">
                <a:solidFill>
                  <a:srgbClr val="002060"/>
                </a:solidFill>
              </a:rPr>
              <a:t> </a:t>
            </a:r>
            <a:r>
              <a:rPr lang="en-CA" sz="2000" dirty="0">
                <a:solidFill>
                  <a:srgbClr val="002060"/>
                </a:solidFill>
              </a:rPr>
              <a:t>server</a:t>
            </a:r>
          </a:p>
          <a:p>
            <a:pPr marL="0" indent="0" algn="just">
              <a:lnSpc>
                <a:spcPct val="150000"/>
              </a:lnSpc>
              <a:buNone/>
            </a:pPr>
            <a:r>
              <a:rPr lang="en-CA" sz="2000" dirty="0" smtClean="0">
                <a:solidFill>
                  <a:srgbClr val="002060"/>
                </a:solidFill>
              </a:rPr>
              <a:t>	Windows</a:t>
            </a:r>
            <a:r>
              <a:rPr lang="en-CA" sz="2000" dirty="0">
                <a:solidFill>
                  <a:srgbClr val="002060"/>
                </a:solidFill>
              </a:rPr>
              <a:t>|</a:t>
            </a:r>
          </a:p>
          <a:p>
            <a:pPr algn="just">
              <a:lnSpc>
                <a:spcPct val="150000"/>
              </a:lnSpc>
            </a:pPr>
            <a:r>
              <a:rPr lang="en-CA" sz="2000" dirty="0" smtClean="0">
                <a:solidFill>
                  <a:schemeClr val="tx1"/>
                </a:solidFill>
              </a:rPr>
              <a:t>In </a:t>
            </a:r>
            <a:r>
              <a:rPr lang="en-CA" sz="2000" dirty="0">
                <a:solidFill>
                  <a:schemeClr val="tx1"/>
                </a:solidFill>
              </a:rPr>
              <a:t>the above example, pipe delimiter is specified</a:t>
            </a:r>
          </a:p>
        </p:txBody>
      </p:sp>
    </p:spTree>
    <p:extLst>
      <p:ext uri="{BB962C8B-B14F-4D97-AF65-F5344CB8AC3E}">
        <p14:creationId xmlns:p14="http://schemas.microsoft.com/office/powerpoint/2010/main" val="143592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paste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marL="0" indent="0" algn="just">
              <a:lnSpc>
                <a:spcPct val="150000"/>
              </a:lnSpc>
              <a:buNone/>
            </a:pPr>
            <a:r>
              <a:rPr lang="en-CA" sz="2000" dirty="0">
                <a:solidFill>
                  <a:srgbClr val="FF0000"/>
                </a:solidFill>
              </a:rPr>
              <a:t>Example </a:t>
            </a:r>
            <a:r>
              <a:rPr lang="en-CA" sz="2000" dirty="0" smtClean="0">
                <a:solidFill>
                  <a:srgbClr val="FF0000"/>
                </a:solidFill>
              </a:rPr>
              <a:t>3:</a:t>
            </a:r>
            <a:r>
              <a:rPr lang="en-CA" sz="2000" dirty="0" smtClean="0">
                <a:solidFill>
                  <a:srgbClr val="002060"/>
                </a:solidFill>
              </a:rPr>
              <a:t> </a:t>
            </a:r>
            <a:r>
              <a:rPr lang="en-CA" sz="2000" dirty="0">
                <a:solidFill>
                  <a:schemeClr val="tx1"/>
                </a:solidFill>
              </a:rPr>
              <a:t>Specifying multiple delimiters.</a:t>
            </a:r>
          </a:p>
          <a:p>
            <a:pPr algn="just">
              <a:lnSpc>
                <a:spcPct val="150000"/>
              </a:lnSpc>
            </a:pPr>
            <a:r>
              <a:rPr lang="en-CA" sz="2000" dirty="0" smtClean="0">
                <a:solidFill>
                  <a:schemeClr val="tx1"/>
                </a:solidFill>
              </a:rPr>
              <a:t>Multiple </a:t>
            </a:r>
            <a:r>
              <a:rPr lang="en-CA" sz="2000" dirty="0">
                <a:solidFill>
                  <a:schemeClr val="tx1"/>
                </a:solidFill>
              </a:rPr>
              <a:t>delimiters come in handy when you want to merge more than two files with different delimiters. For example I want to merge file1, file2 with pipe delimiter and file2, file3 with comma delimiter. In this case multiple delimiters will be helpful.</a:t>
            </a:r>
          </a:p>
          <a:p>
            <a:pPr marL="0" indent="0" algn="just">
              <a:lnSpc>
                <a:spcPct val="150000"/>
              </a:lnSpc>
              <a:buNone/>
            </a:pPr>
            <a:r>
              <a:rPr lang="en-CA" sz="2000" dirty="0" smtClean="0">
                <a:solidFill>
                  <a:srgbClr val="7030A0"/>
                </a:solidFill>
              </a:rPr>
              <a:t>	$ </a:t>
            </a:r>
            <a:r>
              <a:rPr lang="en-CA" sz="2000" dirty="0">
                <a:solidFill>
                  <a:srgbClr val="7030A0"/>
                </a:solidFill>
              </a:rPr>
              <a:t>paste -d"|," file1 file2 file3</a:t>
            </a:r>
          </a:p>
          <a:p>
            <a:pPr marL="0" indent="0" algn="just">
              <a:lnSpc>
                <a:spcPct val="150000"/>
              </a:lnSpc>
              <a:buNone/>
            </a:pPr>
            <a:r>
              <a:rPr lang="en-CA" sz="2000" dirty="0" smtClean="0">
                <a:solidFill>
                  <a:srgbClr val="FF0000"/>
                </a:solidFill>
              </a:rPr>
              <a:t>	</a:t>
            </a:r>
            <a:r>
              <a:rPr lang="en-CA" sz="2000" dirty="0" err="1" smtClean="0">
                <a:solidFill>
                  <a:srgbClr val="002060"/>
                </a:solidFill>
              </a:rPr>
              <a:t>Unix|Dedicated</a:t>
            </a:r>
            <a:r>
              <a:rPr lang="en-CA" sz="2000" dirty="0" smtClean="0">
                <a:solidFill>
                  <a:srgbClr val="002060"/>
                </a:solidFill>
              </a:rPr>
              <a:t> </a:t>
            </a:r>
            <a:r>
              <a:rPr lang="en-CA" sz="2000" dirty="0" err="1">
                <a:solidFill>
                  <a:srgbClr val="002060"/>
                </a:solidFill>
              </a:rPr>
              <a:t>server,Hosting</a:t>
            </a:r>
            <a:endParaRPr lang="en-CA" sz="2000" dirty="0">
              <a:solidFill>
                <a:srgbClr val="002060"/>
              </a:solidFill>
            </a:endParaRPr>
          </a:p>
          <a:p>
            <a:pPr marL="0" indent="0" algn="just">
              <a:lnSpc>
                <a:spcPct val="150000"/>
              </a:lnSpc>
              <a:buNone/>
            </a:pPr>
            <a:r>
              <a:rPr lang="en-CA" sz="2000" dirty="0" smtClean="0">
                <a:solidFill>
                  <a:srgbClr val="002060"/>
                </a:solidFill>
              </a:rPr>
              <a:t>	</a:t>
            </a:r>
            <a:r>
              <a:rPr lang="en-CA" sz="2000" dirty="0" err="1" smtClean="0">
                <a:solidFill>
                  <a:srgbClr val="002060"/>
                </a:solidFill>
              </a:rPr>
              <a:t>Linux|Virtual</a:t>
            </a:r>
            <a:r>
              <a:rPr lang="en-CA" sz="2000" dirty="0" smtClean="0">
                <a:solidFill>
                  <a:srgbClr val="002060"/>
                </a:solidFill>
              </a:rPr>
              <a:t> </a:t>
            </a:r>
            <a:r>
              <a:rPr lang="en-CA" sz="2000" dirty="0" err="1">
                <a:solidFill>
                  <a:srgbClr val="002060"/>
                </a:solidFill>
              </a:rPr>
              <a:t>server,Machine</a:t>
            </a:r>
            <a:endParaRPr lang="en-CA" sz="2000" dirty="0">
              <a:solidFill>
                <a:srgbClr val="002060"/>
              </a:solidFill>
            </a:endParaRPr>
          </a:p>
          <a:p>
            <a:pPr marL="0" indent="0" algn="just">
              <a:lnSpc>
                <a:spcPct val="150000"/>
              </a:lnSpc>
              <a:buNone/>
            </a:pPr>
            <a:r>
              <a:rPr lang="en-CA" sz="2000" dirty="0" smtClean="0">
                <a:solidFill>
                  <a:srgbClr val="002060"/>
                </a:solidFill>
              </a:rPr>
              <a:t>	</a:t>
            </a:r>
            <a:r>
              <a:rPr lang="en-CA" sz="2000" dirty="0" err="1" smtClean="0">
                <a:solidFill>
                  <a:srgbClr val="002060"/>
                </a:solidFill>
              </a:rPr>
              <a:t>Windows</a:t>
            </a:r>
            <a:r>
              <a:rPr lang="en-CA" sz="2000" dirty="0" err="1">
                <a:solidFill>
                  <a:srgbClr val="002060"/>
                </a:solidFill>
              </a:rPr>
              <a:t>|,Operating</a:t>
            </a:r>
            <a:r>
              <a:rPr lang="en-CA" sz="2000" dirty="0">
                <a:solidFill>
                  <a:srgbClr val="002060"/>
                </a:solidFill>
              </a:rPr>
              <a:t> system</a:t>
            </a:r>
          </a:p>
        </p:txBody>
      </p:sp>
    </p:spTree>
    <p:extLst>
      <p:ext uri="{BB962C8B-B14F-4D97-AF65-F5344CB8AC3E}">
        <p14:creationId xmlns:p14="http://schemas.microsoft.com/office/powerpoint/2010/main" val="1932208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fontScale="90000"/>
          </a:bodyPr>
          <a:lstStyle/>
          <a:p>
            <a:r>
              <a:rPr lang="en-US" b="1" dirty="0" smtClean="0">
                <a:solidFill>
                  <a:srgbClr val="C00000"/>
                </a:solidFill>
              </a:rPr>
              <a:t>Using Filter with Pipe</a:t>
            </a:r>
            <a:endParaRPr lang="en-US" b="1" dirty="0">
              <a:solidFill>
                <a:srgbClr val="C00000"/>
              </a:solidFill>
            </a:endParaRPr>
          </a:p>
        </p:txBody>
      </p:sp>
      <p:sp>
        <p:nvSpPr>
          <p:cNvPr id="3" name="Content Placeholder 2"/>
          <p:cNvSpPr>
            <a:spLocks noGrp="1"/>
          </p:cNvSpPr>
          <p:nvPr>
            <p:ph idx="1"/>
          </p:nvPr>
        </p:nvSpPr>
        <p:spPr>
          <a:xfrm>
            <a:off x="564600" y="1020720"/>
            <a:ext cx="10245362" cy="5267346"/>
          </a:xfrm>
        </p:spPr>
        <p:txBody>
          <a:bodyPr>
            <a:noAutofit/>
          </a:bodyPr>
          <a:lstStyle/>
          <a:p>
            <a:pPr algn="just">
              <a:lnSpc>
                <a:spcPct val="150000"/>
              </a:lnSpc>
            </a:pPr>
            <a:r>
              <a:rPr lang="en-CA" sz="2000" dirty="0">
                <a:solidFill>
                  <a:schemeClr val="tx1"/>
                </a:solidFill>
              </a:rPr>
              <a:t>Filters work naturally with pipes.</a:t>
            </a:r>
          </a:p>
          <a:p>
            <a:pPr algn="just">
              <a:lnSpc>
                <a:spcPct val="150000"/>
              </a:lnSpc>
            </a:pPr>
            <a:r>
              <a:rPr lang="en-CA" sz="2000" dirty="0">
                <a:solidFill>
                  <a:schemeClr val="tx1"/>
                </a:solidFill>
              </a:rPr>
              <a:t>A filter can be used on the left of a pipe, between two pipes, and on the right of a pipe.</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69" y="2810329"/>
            <a:ext cx="8216705"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4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smtClean="0">
                <a:solidFill>
                  <a:schemeClr val="tx1"/>
                </a:solidFill>
              </a:rPr>
              <a:t>Used </a:t>
            </a:r>
            <a:r>
              <a:rPr lang="en-CA" sz="2000" dirty="0">
                <a:solidFill>
                  <a:schemeClr val="tx1"/>
                </a:solidFill>
              </a:rPr>
              <a:t>to sort a file, arranging the records in a particular order</a:t>
            </a:r>
            <a:r>
              <a:rPr lang="en-CA" sz="2000" dirty="0" smtClean="0">
                <a:solidFill>
                  <a:schemeClr val="tx1"/>
                </a:solidFill>
              </a:rPr>
              <a:t>.</a:t>
            </a:r>
          </a:p>
          <a:p>
            <a:pPr algn="just">
              <a:lnSpc>
                <a:spcPct val="150000"/>
              </a:lnSpc>
            </a:pPr>
            <a:r>
              <a:rPr lang="en-CA" sz="2000" dirty="0" smtClean="0">
                <a:solidFill>
                  <a:schemeClr val="tx1"/>
                </a:solidFill>
              </a:rPr>
              <a:t>By </a:t>
            </a:r>
            <a:r>
              <a:rPr lang="en-CA" sz="2000" dirty="0">
                <a:solidFill>
                  <a:schemeClr val="tx1"/>
                </a:solidFill>
              </a:rPr>
              <a:t>default, the sort command sorts file assuming the contents are </a:t>
            </a:r>
            <a:r>
              <a:rPr lang="en-CA" sz="2000" dirty="0" smtClean="0">
                <a:solidFill>
                  <a:schemeClr val="tx1"/>
                </a:solidFill>
              </a:rPr>
              <a:t>ASCII. </a:t>
            </a:r>
            <a:r>
              <a:rPr lang="en-CA" sz="2000" dirty="0">
                <a:solidFill>
                  <a:schemeClr val="tx1"/>
                </a:solidFill>
              </a:rPr>
              <a:t>Using options in sort command, it can also be used to sort numerically.</a:t>
            </a:r>
            <a:endParaRPr lang="en-CA" sz="2000" dirty="0">
              <a:solidFill>
                <a:srgbClr val="00206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862" y="2404996"/>
            <a:ext cx="6581775" cy="4453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834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a:solidFill>
                  <a:schemeClr val="tx1"/>
                </a:solidFill>
              </a:rPr>
              <a:t> Let us consider a file with the following contents: </a:t>
            </a:r>
          </a:p>
          <a:p>
            <a:pPr marL="0" indent="0" algn="just">
              <a:lnSpc>
                <a:spcPct val="150000"/>
              </a:lnSpc>
              <a:buNone/>
            </a:pPr>
            <a:r>
              <a:rPr lang="en-CA" sz="2000" dirty="0" smtClean="0">
                <a:solidFill>
                  <a:schemeClr val="tx1"/>
                </a:solidFill>
              </a:rPr>
              <a:t>	</a:t>
            </a:r>
            <a:r>
              <a:rPr lang="en-CA" sz="2000" dirty="0" smtClean="0">
                <a:solidFill>
                  <a:srgbClr val="7030A0"/>
                </a:solidFill>
              </a:rPr>
              <a:t>$ </a:t>
            </a:r>
            <a:r>
              <a:rPr lang="en-CA" sz="2000" dirty="0">
                <a:solidFill>
                  <a:srgbClr val="7030A0"/>
                </a:solidFill>
              </a:rPr>
              <a:t>cat file</a:t>
            </a:r>
          </a:p>
          <a:p>
            <a:pPr marL="0" indent="0" algn="just">
              <a:lnSpc>
                <a:spcPct val="150000"/>
              </a:lnSpc>
              <a:buNone/>
            </a:pPr>
            <a:r>
              <a:rPr lang="en-CA" sz="2000" dirty="0" smtClean="0">
                <a:solidFill>
                  <a:schemeClr val="tx1"/>
                </a:solidFill>
              </a:rPr>
              <a:t>	</a:t>
            </a:r>
            <a:r>
              <a:rPr lang="en-CA" sz="2000" dirty="0" smtClean="0">
                <a:solidFill>
                  <a:srgbClr val="002060"/>
                </a:solidFill>
              </a:rPr>
              <a:t>Unix</a:t>
            </a:r>
            <a:endParaRPr lang="en-CA" sz="2000" dirty="0">
              <a:solidFill>
                <a:srgbClr val="002060"/>
              </a:solidFill>
            </a:endParaRPr>
          </a:p>
          <a:p>
            <a:pPr marL="0" indent="0" algn="just">
              <a:lnSpc>
                <a:spcPct val="150000"/>
              </a:lnSpc>
              <a:buNone/>
            </a:pPr>
            <a:r>
              <a:rPr lang="en-CA" sz="2000" dirty="0" smtClean="0">
                <a:solidFill>
                  <a:srgbClr val="002060"/>
                </a:solidFill>
              </a:rPr>
              <a:t>	Linux</a:t>
            </a:r>
            <a:endParaRPr lang="en-CA" sz="2000" dirty="0">
              <a:solidFill>
                <a:srgbClr val="002060"/>
              </a:solidFill>
            </a:endParaRPr>
          </a:p>
          <a:p>
            <a:pPr marL="0" indent="0" algn="just">
              <a:lnSpc>
                <a:spcPct val="150000"/>
              </a:lnSpc>
              <a:buNone/>
            </a:pPr>
            <a:r>
              <a:rPr lang="en-CA" sz="2000" dirty="0" smtClean="0">
                <a:solidFill>
                  <a:srgbClr val="002060"/>
                </a:solidFill>
              </a:rPr>
              <a:t>	Solaris</a:t>
            </a:r>
            <a:endParaRPr lang="en-CA" sz="2000" dirty="0">
              <a:solidFill>
                <a:srgbClr val="002060"/>
              </a:solidFill>
            </a:endParaRPr>
          </a:p>
          <a:p>
            <a:pPr marL="0" indent="0" algn="just">
              <a:lnSpc>
                <a:spcPct val="150000"/>
              </a:lnSpc>
              <a:buNone/>
            </a:pPr>
            <a:r>
              <a:rPr lang="en-CA" sz="2000" dirty="0" smtClean="0">
                <a:solidFill>
                  <a:srgbClr val="002060"/>
                </a:solidFill>
              </a:rPr>
              <a:t>	AIX</a:t>
            </a:r>
            <a:endParaRPr lang="en-CA" sz="2000" dirty="0">
              <a:solidFill>
                <a:srgbClr val="002060"/>
              </a:solidFill>
            </a:endParaRPr>
          </a:p>
          <a:p>
            <a:pPr marL="0" indent="0" algn="just">
              <a:lnSpc>
                <a:spcPct val="150000"/>
              </a:lnSpc>
              <a:buNone/>
            </a:pPr>
            <a:r>
              <a:rPr lang="en-CA" sz="2000" dirty="0" smtClean="0">
                <a:solidFill>
                  <a:srgbClr val="002060"/>
                </a:solidFill>
              </a:rPr>
              <a:t>	Linux</a:t>
            </a:r>
            <a:endParaRPr lang="en-CA" sz="2000" dirty="0">
              <a:solidFill>
                <a:srgbClr val="002060"/>
              </a:solidFill>
            </a:endParaRPr>
          </a:p>
          <a:p>
            <a:pPr marL="0" indent="0" algn="just">
              <a:lnSpc>
                <a:spcPct val="150000"/>
              </a:lnSpc>
              <a:buNone/>
            </a:pPr>
            <a:r>
              <a:rPr lang="en-CA" sz="2000" dirty="0" smtClean="0">
                <a:solidFill>
                  <a:srgbClr val="002060"/>
                </a:solidFill>
              </a:rPr>
              <a:t>	HPUX</a:t>
            </a:r>
            <a:endParaRPr lang="en-CA" sz="2000" dirty="0">
              <a:solidFill>
                <a:srgbClr val="002060"/>
              </a:solidFill>
            </a:endParaRPr>
          </a:p>
        </p:txBody>
      </p:sp>
    </p:spTree>
    <p:extLst>
      <p:ext uri="{BB962C8B-B14F-4D97-AF65-F5344CB8AC3E}">
        <p14:creationId xmlns:p14="http://schemas.microsoft.com/office/powerpoint/2010/main" val="507264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smtClean="0">
                <a:solidFill>
                  <a:srgbClr val="FF0000"/>
                </a:solidFill>
              </a:rPr>
              <a:t>Example 1:</a:t>
            </a:r>
            <a:r>
              <a:rPr lang="en-CA" sz="2000" dirty="0" smtClean="0">
                <a:solidFill>
                  <a:schemeClr val="tx1"/>
                </a:solidFill>
              </a:rPr>
              <a:t>  Sort </a:t>
            </a:r>
            <a:r>
              <a:rPr lang="en-CA" sz="2000" dirty="0">
                <a:solidFill>
                  <a:schemeClr val="tx1"/>
                </a:solidFill>
              </a:rPr>
              <a:t>simply </a:t>
            </a:r>
            <a:r>
              <a:rPr lang="en-CA" sz="2000" dirty="0" smtClean="0">
                <a:solidFill>
                  <a:schemeClr val="tx1"/>
                </a:solidFill>
              </a:rPr>
              <a:t>the </a:t>
            </a:r>
            <a:r>
              <a:rPr lang="en-CA" sz="2000" dirty="0">
                <a:solidFill>
                  <a:schemeClr val="tx1"/>
                </a:solidFill>
              </a:rPr>
              <a:t>file in alphabetical order: </a:t>
            </a:r>
          </a:p>
          <a:p>
            <a:pPr marL="0" indent="0" algn="just">
              <a:lnSpc>
                <a:spcPct val="150000"/>
              </a:lnSpc>
              <a:buNone/>
            </a:pPr>
            <a:r>
              <a:rPr lang="en-CA" sz="2000" dirty="0" smtClean="0">
                <a:solidFill>
                  <a:srgbClr val="7030A0"/>
                </a:solidFill>
              </a:rPr>
              <a:t>	$ </a:t>
            </a:r>
            <a:r>
              <a:rPr lang="en-CA" sz="2000" dirty="0">
                <a:solidFill>
                  <a:srgbClr val="7030A0"/>
                </a:solidFill>
              </a:rPr>
              <a:t>sort file</a:t>
            </a:r>
          </a:p>
          <a:p>
            <a:pPr marL="0" indent="0" algn="just">
              <a:lnSpc>
                <a:spcPct val="150000"/>
              </a:lnSpc>
              <a:buNone/>
            </a:pPr>
            <a:r>
              <a:rPr lang="en-CA" sz="2000" dirty="0" smtClean="0">
                <a:solidFill>
                  <a:srgbClr val="002060"/>
                </a:solidFill>
              </a:rPr>
              <a:t>	AIX</a:t>
            </a:r>
            <a:endParaRPr lang="en-CA" sz="2000" dirty="0">
              <a:solidFill>
                <a:srgbClr val="002060"/>
              </a:solidFill>
            </a:endParaRPr>
          </a:p>
          <a:p>
            <a:pPr marL="0" indent="0" algn="just">
              <a:lnSpc>
                <a:spcPct val="150000"/>
              </a:lnSpc>
              <a:buNone/>
            </a:pPr>
            <a:r>
              <a:rPr lang="en-CA" sz="2000" dirty="0" smtClean="0">
                <a:solidFill>
                  <a:srgbClr val="002060"/>
                </a:solidFill>
              </a:rPr>
              <a:t>	HPUX</a:t>
            </a:r>
            <a:endParaRPr lang="en-CA" sz="2000" dirty="0">
              <a:solidFill>
                <a:srgbClr val="002060"/>
              </a:solidFill>
            </a:endParaRPr>
          </a:p>
          <a:p>
            <a:pPr marL="0" indent="0" algn="just">
              <a:lnSpc>
                <a:spcPct val="150000"/>
              </a:lnSpc>
              <a:buNone/>
            </a:pPr>
            <a:r>
              <a:rPr lang="en-CA" sz="2000" dirty="0" smtClean="0">
                <a:solidFill>
                  <a:srgbClr val="002060"/>
                </a:solidFill>
              </a:rPr>
              <a:t>	Linux</a:t>
            </a:r>
            <a:endParaRPr lang="en-CA" sz="2000" dirty="0">
              <a:solidFill>
                <a:srgbClr val="002060"/>
              </a:solidFill>
            </a:endParaRPr>
          </a:p>
          <a:p>
            <a:pPr marL="0" indent="0" algn="just">
              <a:lnSpc>
                <a:spcPct val="150000"/>
              </a:lnSpc>
              <a:buNone/>
            </a:pPr>
            <a:r>
              <a:rPr lang="en-CA" sz="2000" dirty="0" smtClean="0">
                <a:solidFill>
                  <a:srgbClr val="002060"/>
                </a:solidFill>
              </a:rPr>
              <a:t>	Linux</a:t>
            </a:r>
            <a:endParaRPr lang="en-CA" sz="2000" dirty="0">
              <a:solidFill>
                <a:srgbClr val="002060"/>
              </a:solidFill>
            </a:endParaRPr>
          </a:p>
          <a:p>
            <a:pPr marL="0" indent="0" algn="just">
              <a:lnSpc>
                <a:spcPct val="150000"/>
              </a:lnSpc>
              <a:buNone/>
            </a:pPr>
            <a:r>
              <a:rPr lang="en-CA" sz="2000" dirty="0" smtClean="0">
                <a:solidFill>
                  <a:srgbClr val="002060"/>
                </a:solidFill>
              </a:rPr>
              <a:t>	Solaris</a:t>
            </a:r>
            <a:endParaRPr lang="en-CA" sz="2000" dirty="0">
              <a:solidFill>
                <a:srgbClr val="002060"/>
              </a:solidFill>
            </a:endParaRPr>
          </a:p>
          <a:p>
            <a:pPr marL="0" indent="0" algn="just">
              <a:lnSpc>
                <a:spcPct val="150000"/>
              </a:lnSpc>
              <a:buNone/>
            </a:pPr>
            <a:r>
              <a:rPr lang="en-CA" sz="2000" dirty="0" smtClean="0">
                <a:solidFill>
                  <a:srgbClr val="002060"/>
                </a:solidFill>
              </a:rPr>
              <a:t>	Unix</a:t>
            </a:r>
            <a:endParaRPr lang="en-CA" sz="2000" dirty="0">
              <a:solidFill>
                <a:srgbClr val="002060"/>
              </a:solidFill>
            </a:endParaRPr>
          </a:p>
        </p:txBody>
      </p:sp>
    </p:spTree>
    <p:extLst>
      <p:ext uri="{BB962C8B-B14F-4D97-AF65-F5344CB8AC3E}">
        <p14:creationId xmlns:p14="http://schemas.microsoft.com/office/powerpoint/2010/main" val="2187824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marL="0" indent="0" algn="just">
              <a:lnSpc>
                <a:spcPct val="150000"/>
              </a:lnSpc>
              <a:buNone/>
            </a:pPr>
            <a:r>
              <a:rPr lang="en-CA" sz="2000" u="sng" dirty="0" smtClean="0">
                <a:solidFill>
                  <a:srgbClr val="FF0000"/>
                </a:solidFill>
              </a:rPr>
              <a:t>Print unique record using (-u) option.</a:t>
            </a:r>
          </a:p>
          <a:p>
            <a:pPr algn="just">
              <a:lnSpc>
                <a:spcPct val="150000"/>
              </a:lnSpc>
            </a:pPr>
            <a:r>
              <a:rPr lang="en-CA" sz="2000" dirty="0" smtClean="0">
                <a:solidFill>
                  <a:srgbClr val="FF0000"/>
                </a:solidFill>
              </a:rPr>
              <a:t>Example 2: </a:t>
            </a:r>
            <a:r>
              <a:rPr lang="en-CA" sz="2000" dirty="0" smtClean="0">
                <a:solidFill>
                  <a:schemeClr val="tx1"/>
                </a:solidFill>
              </a:rPr>
              <a:t>Sort the file and display only unique record.</a:t>
            </a:r>
            <a:endParaRPr lang="en-CA" sz="2000" dirty="0">
              <a:solidFill>
                <a:schemeClr val="tx1"/>
              </a:solidFill>
            </a:endParaRPr>
          </a:p>
          <a:p>
            <a:pPr marL="0" indent="0" algn="just">
              <a:lnSpc>
                <a:spcPct val="150000"/>
              </a:lnSpc>
              <a:buNone/>
            </a:pPr>
            <a:r>
              <a:rPr lang="en-CA" sz="2000" dirty="0" smtClean="0">
                <a:solidFill>
                  <a:srgbClr val="7030A0"/>
                </a:solidFill>
              </a:rPr>
              <a:t>	$ </a:t>
            </a:r>
            <a:r>
              <a:rPr lang="en-CA" sz="2000" dirty="0">
                <a:solidFill>
                  <a:srgbClr val="7030A0"/>
                </a:solidFill>
              </a:rPr>
              <a:t>sort -u file</a:t>
            </a:r>
          </a:p>
          <a:p>
            <a:pPr marL="0" indent="0" algn="just">
              <a:lnSpc>
                <a:spcPct val="150000"/>
              </a:lnSpc>
              <a:buNone/>
            </a:pPr>
            <a:r>
              <a:rPr lang="en-CA" sz="2000" dirty="0" smtClean="0">
                <a:solidFill>
                  <a:srgbClr val="002060"/>
                </a:solidFill>
              </a:rPr>
              <a:t>	AIX</a:t>
            </a:r>
            <a:endParaRPr lang="en-CA" sz="2000" dirty="0">
              <a:solidFill>
                <a:srgbClr val="002060"/>
              </a:solidFill>
            </a:endParaRPr>
          </a:p>
          <a:p>
            <a:pPr marL="0" indent="0" algn="just">
              <a:lnSpc>
                <a:spcPct val="150000"/>
              </a:lnSpc>
              <a:buNone/>
            </a:pPr>
            <a:r>
              <a:rPr lang="en-CA" sz="2000" dirty="0" smtClean="0">
                <a:solidFill>
                  <a:srgbClr val="002060"/>
                </a:solidFill>
              </a:rPr>
              <a:t>	HPUX</a:t>
            </a:r>
            <a:endParaRPr lang="en-CA" sz="2000" dirty="0">
              <a:solidFill>
                <a:srgbClr val="002060"/>
              </a:solidFill>
            </a:endParaRPr>
          </a:p>
          <a:p>
            <a:pPr marL="0" indent="0" algn="just">
              <a:lnSpc>
                <a:spcPct val="150000"/>
              </a:lnSpc>
              <a:buNone/>
            </a:pPr>
            <a:r>
              <a:rPr lang="en-CA" sz="2000" dirty="0" smtClean="0">
                <a:solidFill>
                  <a:srgbClr val="002060"/>
                </a:solidFill>
              </a:rPr>
              <a:t>	Linux</a:t>
            </a:r>
            <a:endParaRPr lang="en-CA" sz="2000" dirty="0">
              <a:solidFill>
                <a:srgbClr val="002060"/>
              </a:solidFill>
            </a:endParaRPr>
          </a:p>
          <a:p>
            <a:pPr marL="0" indent="0" algn="just">
              <a:lnSpc>
                <a:spcPct val="150000"/>
              </a:lnSpc>
              <a:buNone/>
            </a:pPr>
            <a:r>
              <a:rPr lang="en-CA" sz="2000" dirty="0" smtClean="0">
                <a:solidFill>
                  <a:srgbClr val="002060"/>
                </a:solidFill>
              </a:rPr>
              <a:t>	Solaris</a:t>
            </a:r>
            <a:endParaRPr lang="en-CA" sz="2000" dirty="0">
              <a:solidFill>
                <a:srgbClr val="002060"/>
              </a:solidFill>
            </a:endParaRPr>
          </a:p>
          <a:p>
            <a:pPr marL="0" indent="0" algn="just">
              <a:lnSpc>
                <a:spcPct val="150000"/>
              </a:lnSpc>
              <a:buNone/>
            </a:pPr>
            <a:r>
              <a:rPr lang="en-CA" sz="2000" dirty="0" smtClean="0">
                <a:solidFill>
                  <a:srgbClr val="002060"/>
                </a:solidFill>
              </a:rPr>
              <a:t>	Unix</a:t>
            </a:r>
            <a:endParaRPr lang="en-CA" sz="2000" dirty="0">
              <a:solidFill>
                <a:srgbClr val="002060"/>
              </a:solidFill>
            </a:endParaRPr>
          </a:p>
          <a:p>
            <a:pPr algn="just">
              <a:lnSpc>
                <a:spcPct val="150000"/>
              </a:lnSpc>
            </a:pPr>
            <a:r>
              <a:rPr lang="en-CA" sz="2000" dirty="0">
                <a:solidFill>
                  <a:schemeClr val="tx1"/>
                </a:solidFill>
              </a:rPr>
              <a:t>The duplicate 'Linux' record got removed. '-u' option removes all the duplicate records in the file. Even if the file have had 10 'Linux' records, with -u option, only the first record is retained.</a:t>
            </a:r>
          </a:p>
        </p:txBody>
      </p:sp>
    </p:spTree>
    <p:extLst>
      <p:ext uri="{BB962C8B-B14F-4D97-AF65-F5344CB8AC3E}">
        <p14:creationId xmlns:p14="http://schemas.microsoft.com/office/powerpoint/2010/main" val="217493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marL="0" indent="0" algn="just">
              <a:lnSpc>
                <a:spcPct val="150000"/>
              </a:lnSpc>
              <a:buNone/>
            </a:pPr>
            <a:r>
              <a:rPr lang="en-CA" sz="2000" dirty="0" smtClean="0">
                <a:solidFill>
                  <a:srgbClr val="FF0000"/>
                </a:solidFill>
              </a:rPr>
              <a:t>Sort File </a:t>
            </a:r>
            <a:r>
              <a:rPr lang="en-CA" sz="2000" dirty="0">
                <a:solidFill>
                  <a:srgbClr val="FF0000"/>
                </a:solidFill>
              </a:rPr>
              <a:t>with numbers:</a:t>
            </a:r>
          </a:p>
          <a:p>
            <a:pPr algn="just">
              <a:lnSpc>
                <a:spcPct val="150000"/>
              </a:lnSpc>
            </a:pPr>
            <a:r>
              <a:rPr lang="en-CA" sz="2000" dirty="0">
                <a:solidFill>
                  <a:srgbClr val="FF0000"/>
                </a:solidFill>
              </a:rPr>
              <a:t> </a:t>
            </a:r>
            <a:r>
              <a:rPr lang="en-CA" sz="2000" dirty="0">
                <a:solidFill>
                  <a:schemeClr val="tx1"/>
                </a:solidFill>
              </a:rPr>
              <a:t>Let us consider a file with numbers: </a:t>
            </a:r>
          </a:p>
          <a:p>
            <a:pPr marL="0" indent="0" algn="just">
              <a:lnSpc>
                <a:spcPct val="150000"/>
              </a:lnSpc>
              <a:buNone/>
            </a:pPr>
            <a:r>
              <a:rPr lang="en-CA" sz="2000" dirty="0" smtClean="0">
                <a:solidFill>
                  <a:srgbClr val="7030A0"/>
                </a:solidFill>
              </a:rPr>
              <a:t>	</a:t>
            </a:r>
            <a:endParaRPr lang="en-CA" sz="20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95448019"/>
              </p:ext>
            </p:extLst>
          </p:nvPr>
        </p:nvGraphicFramePr>
        <p:xfrm>
          <a:off x="917183" y="2222789"/>
          <a:ext cx="8128000" cy="2931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dirty="0" smtClean="0"/>
                        <a:t>File</a:t>
                      </a:r>
                      <a:r>
                        <a:rPr lang="en-US" baseline="0" dirty="0" smtClean="0"/>
                        <a:t> </a:t>
                      </a:r>
                      <a:endParaRPr lang="en-US" dirty="0"/>
                    </a:p>
                  </a:txBody>
                  <a:tcPr/>
                </a:tc>
                <a:tc>
                  <a:txBody>
                    <a:bodyPr/>
                    <a:lstStyle/>
                    <a:p>
                      <a:pPr algn="ctr"/>
                      <a:r>
                        <a:rPr lang="en-US" dirty="0" smtClean="0"/>
                        <a:t>File 2</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cat file</a:t>
                      </a:r>
                    </a:p>
                    <a:p>
                      <a:pPr marL="0" indent="0" algn="just">
                        <a:lnSpc>
                          <a:spcPct val="150000"/>
                        </a:lnSpc>
                        <a:buNone/>
                      </a:pPr>
                      <a:r>
                        <a:rPr lang="en-CA" sz="1800" dirty="0" smtClean="0">
                          <a:solidFill>
                            <a:srgbClr val="002060"/>
                          </a:solidFill>
                        </a:rPr>
                        <a:t>	20</a:t>
                      </a:r>
                    </a:p>
                    <a:p>
                      <a:pPr marL="0" indent="0" algn="just">
                        <a:lnSpc>
                          <a:spcPct val="150000"/>
                        </a:lnSpc>
                        <a:buNone/>
                      </a:pPr>
                      <a:r>
                        <a:rPr lang="en-CA" sz="1800" dirty="0" smtClean="0">
                          <a:solidFill>
                            <a:srgbClr val="002060"/>
                          </a:solidFill>
                        </a:rPr>
                        <a:t>	19</a:t>
                      </a:r>
                    </a:p>
                    <a:p>
                      <a:pPr marL="0" indent="0" algn="just">
                        <a:lnSpc>
                          <a:spcPct val="150000"/>
                        </a:lnSpc>
                        <a:buNone/>
                      </a:pPr>
                      <a:r>
                        <a:rPr lang="en-CA" sz="1800" dirty="0" smtClean="0">
                          <a:solidFill>
                            <a:srgbClr val="002060"/>
                          </a:solidFill>
                        </a:rPr>
                        <a:t>	5</a:t>
                      </a:r>
                    </a:p>
                    <a:p>
                      <a:pPr marL="0" indent="0" algn="just">
                        <a:lnSpc>
                          <a:spcPct val="150000"/>
                        </a:lnSpc>
                        <a:buNone/>
                      </a:pPr>
                      <a:r>
                        <a:rPr lang="en-CA" sz="1800" dirty="0" smtClean="0">
                          <a:solidFill>
                            <a:srgbClr val="002060"/>
                          </a:solidFill>
                        </a:rPr>
                        <a:t>	49</a:t>
                      </a:r>
                    </a:p>
                    <a:p>
                      <a:pPr marL="0" indent="0" algn="just">
                        <a:lnSpc>
                          <a:spcPct val="150000"/>
                        </a:lnSpc>
                        <a:buNone/>
                      </a:pPr>
                      <a:r>
                        <a:rPr lang="en-CA" sz="1800" dirty="0" smtClean="0">
                          <a:solidFill>
                            <a:srgbClr val="002060"/>
                          </a:solidFill>
                        </a:rPr>
                        <a:t>	200</a:t>
                      </a:r>
                      <a:endParaRPr lang="en-CA" sz="1800" dirty="0">
                        <a:solidFill>
                          <a:srgbClr val="002060"/>
                        </a:solidFill>
                      </a:endParaRPr>
                    </a:p>
                  </a:txBody>
                  <a:tcPr/>
                </a:tc>
                <a:tc>
                  <a:txBody>
                    <a:bodyPr/>
                    <a:lstStyle/>
                    <a:p>
                      <a:pPr>
                        <a:lnSpc>
                          <a:spcPct val="150000"/>
                        </a:lnSpc>
                      </a:pPr>
                      <a:r>
                        <a:rPr lang="en-US" dirty="0" smtClean="0">
                          <a:solidFill>
                            <a:srgbClr val="7030A0"/>
                          </a:solidFill>
                        </a:rPr>
                        <a:t>$ cat file2</a:t>
                      </a:r>
                    </a:p>
                    <a:p>
                      <a:pPr>
                        <a:lnSpc>
                          <a:spcPct val="150000"/>
                        </a:lnSpc>
                      </a:pPr>
                      <a:r>
                        <a:rPr lang="en-US" dirty="0" smtClean="0">
                          <a:solidFill>
                            <a:srgbClr val="002060"/>
                          </a:solidFill>
                        </a:rPr>
                        <a:t>25</a:t>
                      </a:r>
                    </a:p>
                    <a:p>
                      <a:pPr>
                        <a:lnSpc>
                          <a:spcPct val="150000"/>
                        </a:lnSpc>
                      </a:pPr>
                      <a:r>
                        <a:rPr lang="en-US" dirty="0" smtClean="0">
                          <a:solidFill>
                            <a:srgbClr val="002060"/>
                          </a:solidFill>
                        </a:rPr>
                        <a:t>18</a:t>
                      </a:r>
                    </a:p>
                    <a:p>
                      <a:pPr>
                        <a:lnSpc>
                          <a:spcPct val="150000"/>
                        </a:lnSpc>
                      </a:pPr>
                      <a:r>
                        <a:rPr lang="en-US" dirty="0" smtClean="0">
                          <a:solidFill>
                            <a:srgbClr val="002060"/>
                          </a:solidFill>
                        </a:rPr>
                        <a:t>5</a:t>
                      </a:r>
                    </a:p>
                    <a:p>
                      <a:pPr>
                        <a:lnSpc>
                          <a:spcPct val="150000"/>
                        </a:lnSpc>
                      </a:pPr>
                      <a:r>
                        <a:rPr lang="en-US" dirty="0" smtClean="0">
                          <a:solidFill>
                            <a:srgbClr val="002060"/>
                          </a:solidFill>
                        </a:rPr>
                        <a:t>48</a:t>
                      </a:r>
                    </a:p>
                    <a:p>
                      <a:pPr>
                        <a:lnSpc>
                          <a:spcPct val="150000"/>
                        </a:lnSpc>
                      </a:pPr>
                      <a:r>
                        <a:rPr lang="en-US" dirty="0" smtClean="0">
                          <a:solidFill>
                            <a:srgbClr val="002060"/>
                          </a:solidFill>
                        </a:rPr>
                        <a:t>200</a:t>
                      </a:r>
                      <a:endParaRPr lang="en-US" dirty="0">
                        <a:solidFill>
                          <a:srgbClr val="00206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39580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405009"/>
            <a:ext cx="11472912" cy="5267346"/>
          </a:xfrm>
        </p:spPr>
        <p:txBody>
          <a:bodyPr>
            <a:noAutofit/>
          </a:bodyPr>
          <a:lstStyle/>
          <a:p>
            <a:pPr marL="0" indent="0" algn="just">
              <a:lnSpc>
                <a:spcPct val="150000"/>
              </a:lnSpc>
              <a:buNone/>
            </a:pPr>
            <a:r>
              <a:rPr lang="en-CA" sz="2000" dirty="0" smtClean="0">
                <a:solidFill>
                  <a:srgbClr val="FF0000"/>
                </a:solidFill>
              </a:rPr>
              <a:t>The </a:t>
            </a:r>
            <a:r>
              <a:rPr lang="en-CA" sz="2000" dirty="0">
                <a:solidFill>
                  <a:srgbClr val="FF0000"/>
                </a:solidFill>
              </a:rPr>
              <a:t>default sort 'might' give incorrect result on a file containing numbers: </a:t>
            </a:r>
          </a:p>
          <a:p>
            <a:pPr marL="0" indent="0" algn="just">
              <a:lnSpc>
                <a:spcPct val="150000"/>
              </a:lnSpc>
              <a:buNone/>
            </a:pPr>
            <a:r>
              <a:rPr lang="en-CA" sz="2000" dirty="0" smtClean="0">
                <a:solidFill>
                  <a:srgbClr val="7030A0"/>
                </a:solidFill>
              </a:rPr>
              <a:t>	$ </a:t>
            </a:r>
            <a:r>
              <a:rPr lang="en-CA" sz="2000" dirty="0">
                <a:solidFill>
                  <a:srgbClr val="7030A0"/>
                </a:solidFill>
              </a:rPr>
              <a:t>sort file</a:t>
            </a:r>
          </a:p>
          <a:p>
            <a:pPr marL="0" indent="0" algn="just">
              <a:lnSpc>
                <a:spcPct val="150000"/>
              </a:lnSpc>
              <a:buNone/>
            </a:pPr>
            <a:r>
              <a:rPr lang="en-CA" sz="2000" dirty="0" smtClean="0">
                <a:solidFill>
                  <a:srgbClr val="002060"/>
                </a:solidFill>
              </a:rPr>
              <a:t>	19</a:t>
            </a:r>
            <a:endParaRPr lang="en-CA" sz="2000" dirty="0">
              <a:solidFill>
                <a:srgbClr val="002060"/>
              </a:solidFill>
            </a:endParaRPr>
          </a:p>
          <a:p>
            <a:pPr marL="0" indent="0" algn="just">
              <a:lnSpc>
                <a:spcPct val="150000"/>
              </a:lnSpc>
              <a:buNone/>
            </a:pPr>
            <a:r>
              <a:rPr lang="en-CA" sz="2000" dirty="0" smtClean="0">
                <a:solidFill>
                  <a:srgbClr val="002060"/>
                </a:solidFill>
              </a:rPr>
              <a:t>	20</a:t>
            </a:r>
            <a:endParaRPr lang="en-CA" sz="2000" dirty="0">
              <a:solidFill>
                <a:srgbClr val="002060"/>
              </a:solidFill>
            </a:endParaRPr>
          </a:p>
          <a:p>
            <a:pPr marL="0" indent="0" algn="just">
              <a:lnSpc>
                <a:spcPct val="150000"/>
              </a:lnSpc>
              <a:buNone/>
            </a:pPr>
            <a:r>
              <a:rPr lang="en-CA" sz="2000" dirty="0" smtClean="0">
                <a:solidFill>
                  <a:srgbClr val="002060"/>
                </a:solidFill>
              </a:rPr>
              <a:t>	200</a:t>
            </a:r>
            <a:endParaRPr lang="en-CA" sz="2000" dirty="0">
              <a:solidFill>
                <a:srgbClr val="002060"/>
              </a:solidFill>
            </a:endParaRPr>
          </a:p>
          <a:p>
            <a:pPr marL="0" indent="0" algn="just">
              <a:lnSpc>
                <a:spcPct val="150000"/>
              </a:lnSpc>
              <a:buNone/>
            </a:pPr>
            <a:r>
              <a:rPr lang="en-CA" sz="2000" dirty="0" smtClean="0">
                <a:solidFill>
                  <a:srgbClr val="002060"/>
                </a:solidFill>
              </a:rPr>
              <a:t>	49</a:t>
            </a:r>
            <a:endParaRPr lang="en-CA" sz="2000" dirty="0">
              <a:solidFill>
                <a:srgbClr val="002060"/>
              </a:solidFill>
            </a:endParaRPr>
          </a:p>
          <a:p>
            <a:pPr marL="0" indent="0" algn="just">
              <a:lnSpc>
                <a:spcPct val="150000"/>
              </a:lnSpc>
              <a:buNone/>
            </a:pPr>
            <a:r>
              <a:rPr lang="en-CA" sz="2000" dirty="0" smtClean="0">
                <a:solidFill>
                  <a:srgbClr val="002060"/>
                </a:solidFill>
              </a:rPr>
              <a:t>	5</a:t>
            </a:r>
            <a:endParaRPr lang="en-CA" sz="2000" dirty="0">
              <a:solidFill>
                <a:srgbClr val="002060"/>
              </a:solidFill>
            </a:endParaRPr>
          </a:p>
          <a:p>
            <a:pPr algn="just">
              <a:lnSpc>
                <a:spcPct val="150000"/>
              </a:lnSpc>
            </a:pPr>
            <a:r>
              <a:rPr lang="en-CA" sz="2000" dirty="0">
                <a:solidFill>
                  <a:schemeClr val="tx1"/>
                </a:solidFill>
              </a:rPr>
              <a:t>In the above result, 200 got placed immediately below 20, not at the end which is incorrect. This is because the sort did  ASCII sort. </a:t>
            </a:r>
            <a:endParaRPr lang="en-CA" sz="2000" dirty="0" smtClean="0">
              <a:solidFill>
                <a:schemeClr val="tx1"/>
              </a:solidFill>
            </a:endParaRPr>
          </a:p>
          <a:p>
            <a:pPr algn="just">
              <a:lnSpc>
                <a:spcPct val="150000"/>
              </a:lnSpc>
            </a:pPr>
            <a:r>
              <a:rPr lang="en-CA" sz="2000" dirty="0" smtClean="0">
                <a:solidFill>
                  <a:schemeClr val="tx1"/>
                </a:solidFill>
              </a:rPr>
              <a:t>If </a:t>
            </a:r>
            <a:r>
              <a:rPr lang="en-CA" sz="2000" dirty="0">
                <a:solidFill>
                  <a:schemeClr val="tx1"/>
                </a:solidFill>
              </a:rPr>
              <a:t>the file had not contained '200', the default sort would have given proper result. However, it is incorrect to sort a numerical file in this way since the sorting logic is incorrect.</a:t>
            </a:r>
          </a:p>
          <a:p>
            <a:pPr algn="just">
              <a:lnSpc>
                <a:spcPct val="150000"/>
              </a:lnSpc>
            </a:pPr>
            <a:endParaRPr lang="en-CA" sz="2000" dirty="0">
              <a:solidFill>
                <a:srgbClr val="FF0000"/>
              </a:solidFill>
            </a:endParaRPr>
          </a:p>
        </p:txBody>
      </p:sp>
    </p:spTree>
    <p:extLst>
      <p:ext uri="{BB962C8B-B14F-4D97-AF65-F5344CB8AC3E}">
        <p14:creationId xmlns:p14="http://schemas.microsoft.com/office/powerpoint/2010/main" val="1863575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marL="0" indent="0" algn="just">
              <a:lnSpc>
                <a:spcPct val="150000"/>
              </a:lnSpc>
              <a:buNone/>
            </a:pPr>
            <a:r>
              <a:rPr lang="en-CA" sz="2000" u="sng" dirty="0" smtClean="0">
                <a:solidFill>
                  <a:srgbClr val="FF0000"/>
                </a:solidFill>
              </a:rPr>
              <a:t>Sort Numerically using (-n)  and in reverse using (-r) option</a:t>
            </a:r>
          </a:p>
          <a:p>
            <a:pPr algn="just">
              <a:lnSpc>
                <a:spcPct val="150000"/>
              </a:lnSpc>
            </a:pPr>
            <a:r>
              <a:rPr lang="en-CA" sz="2000" dirty="0" smtClean="0">
                <a:solidFill>
                  <a:srgbClr val="FF0000"/>
                </a:solidFill>
              </a:rPr>
              <a:t>Example </a:t>
            </a:r>
            <a:r>
              <a:rPr lang="en-CA" sz="2000" dirty="0">
                <a:solidFill>
                  <a:srgbClr val="FF0000"/>
                </a:solidFill>
              </a:rPr>
              <a:t>3</a:t>
            </a:r>
            <a:r>
              <a:rPr lang="en-CA" sz="2000" dirty="0" smtClean="0">
                <a:solidFill>
                  <a:srgbClr val="FF0000"/>
                </a:solidFill>
              </a:rPr>
              <a:t>: </a:t>
            </a:r>
            <a:r>
              <a:rPr lang="en-CA" sz="2000" dirty="0" smtClean="0">
                <a:solidFill>
                  <a:schemeClr val="tx1"/>
                </a:solidFill>
              </a:rPr>
              <a:t>Sort the numeric file </a:t>
            </a:r>
            <a:r>
              <a:rPr lang="en-CA" sz="2000" dirty="0" smtClean="0">
                <a:solidFill>
                  <a:srgbClr val="FF0000"/>
                </a:solidFill>
              </a:rPr>
              <a:t>OR</a:t>
            </a:r>
            <a:r>
              <a:rPr lang="en-CA" sz="2000" dirty="0" smtClean="0">
                <a:solidFill>
                  <a:schemeClr val="tx1"/>
                </a:solidFill>
              </a:rPr>
              <a:t> Sort file numerically.</a:t>
            </a:r>
          </a:p>
          <a:p>
            <a:pPr marL="0" indent="0" algn="just">
              <a:lnSpc>
                <a:spcPct val="150000"/>
              </a:lnSpc>
              <a:buNone/>
            </a:pPr>
            <a:r>
              <a:rPr lang="en-CA" sz="2000" dirty="0" smtClean="0">
                <a:solidFill>
                  <a:srgbClr val="7030A0"/>
                </a:solidFill>
              </a:rPr>
              <a:t>	-r option is also use with text file to print record or data reversely.</a:t>
            </a:r>
            <a:endParaRPr lang="en-CA" sz="2000" dirty="0" smtClean="0">
              <a:solidFill>
                <a:srgbClr val="00206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88487934"/>
              </p:ext>
            </p:extLst>
          </p:nvPr>
        </p:nvGraphicFramePr>
        <p:xfrm>
          <a:off x="854554" y="1809430"/>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smtClean="0"/>
                        <a:t>Sorting in ASCENDING</a:t>
                      </a:r>
                      <a:r>
                        <a:rPr lang="en-US" baseline="0" dirty="0" smtClean="0"/>
                        <a:t> order</a:t>
                      </a:r>
                      <a:endParaRPr lang="en-US" dirty="0"/>
                    </a:p>
                  </a:txBody>
                  <a:tcPr/>
                </a:tc>
                <a:tc>
                  <a:txBody>
                    <a:bodyPr/>
                    <a:lstStyle/>
                    <a:p>
                      <a:r>
                        <a:rPr lang="en-US" dirty="0" smtClean="0"/>
                        <a:t>Sorting in DESCENDING order</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sort –n file</a:t>
                      </a:r>
                    </a:p>
                    <a:p>
                      <a:pPr marL="0" indent="0" algn="just">
                        <a:lnSpc>
                          <a:spcPct val="150000"/>
                        </a:lnSpc>
                        <a:buNone/>
                      </a:pPr>
                      <a:r>
                        <a:rPr lang="en-CA" sz="1800" dirty="0" smtClean="0">
                          <a:solidFill>
                            <a:srgbClr val="002060"/>
                          </a:solidFill>
                        </a:rPr>
                        <a:t>	5</a:t>
                      </a:r>
                    </a:p>
                    <a:p>
                      <a:pPr marL="0" indent="0" algn="just">
                        <a:lnSpc>
                          <a:spcPct val="150000"/>
                        </a:lnSpc>
                        <a:buNone/>
                      </a:pPr>
                      <a:r>
                        <a:rPr lang="en-CA" sz="1800" dirty="0" smtClean="0">
                          <a:solidFill>
                            <a:srgbClr val="002060"/>
                          </a:solidFill>
                        </a:rPr>
                        <a:t>	19</a:t>
                      </a:r>
                    </a:p>
                    <a:p>
                      <a:pPr marL="0" indent="0" algn="just">
                        <a:lnSpc>
                          <a:spcPct val="150000"/>
                        </a:lnSpc>
                        <a:buNone/>
                      </a:pPr>
                      <a:r>
                        <a:rPr lang="en-CA" sz="1800" dirty="0" smtClean="0">
                          <a:solidFill>
                            <a:srgbClr val="002060"/>
                          </a:solidFill>
                        </a:rPr>
                        <a:t>	20</a:t>
                      </a:r>
                    </a:p>
                    <a:p>
                      <a:pPr marL="0" indent="0" algn="just">
                        <a:lnSpc>
                          <a:spcPct val="150000"/>
                        </a:lnSpc>
                        <a:buNone/>
                      </a:pPr>
                      <a:r>
                        <a:rPr lang="en-CA" sz="1800" dirty="0" smtClean="0">
                          <a:solidFill>
                            <a:srgbClr val="002060"/>
                          </a:solidFill>
                        </a:rPr>
                        <a:t>	49</a:t>
                      </a:r>
                    </a:p>
                    <a:p>
                      <a:pPr marL="0" indent="0" algn="just">
                        <a:lnSpc>
                          <a:spcPct val="150000"/>
                        </a:lnSpc>
                        <a:buNone/>
                      </a:pPr>
                      <a:r>
                        <a:rPr lang="en-CA" sz="1800" dirty="0" smtClean="0">
                          <a:solidFill>
                            <a:srgbClr val="002060"/>
                          </a:solidFill>
                        </a:rPr>
                        <a:t>	200</a:t>
                      </a:r>
                    </a:p>
                    <a:p>
                      <a:endParaRPr lang="en-US" dirty="0"/>
                    </a:p>
                  </a:txBody>
                  <a:tcPr/>
                </a:tc>
                <a:tc>
                  <a:txBody>
                    <a:bodyPr/>
                    <a:lstStyle/>
                    <a:p>
                      <a:pPr>
                        <a:lnSpc>
                          <a:spcPct val="150000"/>
                        </a:lnSpc>
                      </a:pPr>
                      <a:r>
                        <a:rPr lang="nn-NO" dirty="0" smtClean="0">
                          <a:solidFill>
                            <a:srgbClr val="7030A0"/>
                          </a:solidFill>
                        </a:rPr>
                        <a:t>$ sort -nr file</a:t>
                      </a:r>
                    </a:p>
                    <a:p>
                      <a:pPr>
                        <a:lnSpc>
                          <a:spcPct val="150000"/>
                        </a:lnSpc>
                      </a:pPr>
                      <a:r>
                        <a:rPr lang="nn-NO" dirty="0" smtClean="0">
                          <a:solidFill>
                            <a:srgbClr val="002060"/>
                          </a:solidFill>
                        </a:rPr>
                        <a:t>200</a:t>
                      </a:r>
                    </a:p>
                    <a:p>
                      <a:pPr>
                        <a:lnSpc>
                          <a:spcPct val="150000"/>
                        </a:lnSpc>
                      </a:pPr>
                      <a:r>
                        <a:rPr lang="nn-NO" dirty="0" smtClean="0">
                          <a:solidFill>
                            <a:srgbClr val="002060"/>
                          </a:solidFill>
                        </a:rPr>
                        <a:t>49</a:t>
                      </a:r>
                    </a:p>
                    <a:p>
                      <a:pPr>
                        <a:lnSpc>
                          <a:spcPct val="150000"/>
                        </a:lnSpc>
                      </a:pPr>
                      <a:r>
                        <a:rPr lang="nn-NO" dirty="0" smtClean="0">
                          <a:solidFill>
                            <a:srgbClr val="002060"/>
                          </a:solidFill>
                        </a:rPr>
                        <a:t>20</a:t>
                      </a:r>
                    </a:p>
                    <a:p>
                      <a:pPr>
                        <a:lnSpc>
                          <a:spcPct val="150000"/>
                        </a:lnSpc>
                      </a:pPr>
                      <a:r>
                        <a:rPr lang="nn-NO" dirty="0" smtClean="0">
                          <a:solidFill>
                            <a:srgbClr val="002060"/>
                          </a:solidFill>
                        </a:rPr>
                        <a:t>19</a:t>
                      </a:r>
                    </a:p>
                    <a:p>
                      <a:pPr>
                        <a:lnSpc>
                          <a:spcPct val="150000"/>
                        </a:lnSpc>
                      </a:pPr>
                      <a:r>
                        <a:rPr lang="nn-NO" dirty="0" smtClean="0">
                          <a:solidFill>
                            <a:srgbClr val="002060"/>
                          </a:solidFill>
                        </a:rPr>
                        <a:t>5</a:t>
                      </a:r>
                      <a:endParaRPr lang="en-US" dirty="0">
                        <a:solidFill>
                          <a:srgbClr val="00206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9368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3" y="405009"/>
            <a:ext cx="11047027" cy="5267346"/>
          </a:xfrm>
        </p:spPr>
        <p:txBody>
          <a:bodyPr>
            <a:noAutofit/>
          </a:bodyPr>
          <a:lstStyle/>
          <a:p>
            <a:pPr marL="0" indent="0" algn="just">
              <a:lnSpc>
                <a:spcPct val="150000"/>
              </a:lnSpc>
              <a:buNone/>
            </a:pPr>
            <a:r>
              <a:rPr lang="en-CA" sz="2000" u="sng" dirty="0" smtClean="0">
                <a:solidFill>
                  <a:srgbClr val="FF0000"/>
                </a:solidFill>
              </a:rPr>
              <a:t>Display Unique record using (-u) option</a:t>
            </a:r>
          </a:p>
          <a:p>
            <a:pPr algn="just">
              <a:lnSpc>
                <a:spcPct val="150000"/>
              </a:lnSpc>
            </a:pPr>
            <a:r>
              <a:rPr lang="en-CA" sz="2000" dirty="0" smtClean="0">
                <a:solidFill>
                  <a:srgbClr val="FF0000"/>
                </a:solidFill>
              </a:rPr>
              <a:t>Example 4: </a:t>
            </a:r>
            <a:r>
              <a:rPr lang="en-CA" sz="2000" dirty="0" smtClean="0">
                <a:solidFill>
                  <a:schemeClr val="tx1"/>
                </a:solidFill>
              </a:rPr>
              <a:t>Sort the multiple numeric file </a:t>
            </a:r>
            <a:r>
              <a:rPr lang="en-CA" sz="2000" dirty="0" smtClean="0">
                <a:solidFill>
                  <a:srgbClr val="FF0000"/>
                </a:solidFill>
              </a:rPr>
              <a:t>OR</a:t>
            </a:r>
            <a:r>
              <a:rPr lang="en-CA" sz="2000" dirty="0" smtClean="0">
                <a:solidFill>
                  <a:schemeClr val="tx1"/>
                </a:solidFill>
              </a:rPr>
              <a:t> Sort , Merge and Remove duplicates from file</a:t>
            </a:r>
          </a:p>
          <a:p>
            <a:pPr marL="0" indent="0" algn="just">
              <a:lnSpc>
                <a:spcPct val="150000"/>
              </a:lnSpc>
              <a:buNone/>
            </a:pPr>
            <a:r>
              <a:rPr lang="en-CA" sz="2000" dirty="0" smtClean="0">
                <a:solidFill>
                  <a:srgbClr val="7030A0"/>
                </a:solidFill>
              </a:rPr>
              <a:t>	</a:t>
            </a:r>
            <a:endParaRPr lang="en-CA" sz="2000" dirty="0" smtClean="0">
              <a:solidFill>
                <a:srgbClr val="00206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20788557"/>
              </p:ext>
            </p:extLst>
          </p:nvPr>
        </p:nvGraphicFramePr>
        <p:xfrm>
          <a:off x="1142652" y="1656750"/>
          <a:ext cx="8128000" cy="4988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smtClean="0"/>
                        <a:t>Sort Multiple files</a:t>
                      </a:r>
                      <a:endParaRPr lang="en-US" dirty="0"/>
                    </a:p>
                  </a:txBody>
                  <a:tcPr/>
                </a:tc>
                <a:tc>
                  <a:txBody>
                    <a:bodyPr/>
                    <a:lstStyle/>
                    <a:p>
                      <a:r>
                        <a:rPr lang="en-US" dirty="0" smtClean="0"/>
                        <a:t>Sort, Merge</a:t>
                      </a:r>
                      <a:r>
                        <a:rPr lang="en-US" baseline="0" dirty="0" smtClean="0"/>
                        <a:t> and Remove duplicates</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sort –n file, file2</a:t>
                      </a:r>
                    </a:p>
                    <a:p>
                      <a:pPr marL="0" indent="0" algn="just">
                        <a:lnSpc>
                          <a:spcPct val="150000"/>
                        </a:lnSpc>
                        <a:buNone/>
                      </a:pPr>
                      <a:r>
                        <a:rPr lang="en-CA" sz="1800" dirty="0" smtClean="0">
                          <a:solidFill>
                            <a:srgbClr val="002060"/>
                          </a:solidFill>
                        </a:rPr>
                        <a:t>5</a:t>
                      </a:r>
                    </a:p>
                    <a:p>
                      <a:pPr marL="0" indent="0" algn="just">
                        <a:lnSpc>
                          <a:spcPct val="150000"/>
                        </a:lnSpc>
                        <a:buNone/>
                      </a:pPr>
                      <a:r>
                        <a:rPr lang="en-CA" sz="1800" dirty="0" smtClean="0">
                          <a:solidFill>
                            <a:srgbClr val="002060"/>
                          </a:solidFill>
                        </a:rPr>
                        <a:t>5</a:t>
                      </a:r>
                    </a:p>
                    <a:p>
                      <a:pPr marL="0" indent="0" algn="just">
                        <a:lnSpc>
                          <a:spcPct val="150000"/>
                        </a:lnSpc>
                        <a:buNone/>
                      </a:pPr>
                      <a:r>
                        <a:rPr lang="en-CA" sz="1800" dirty="0" smtClean="0">
                          <a:solidFill>
                            <a:srgbClr val="002060"/>
                          </a:solidFill>
                        </a:rPr>
                        <a:t>18</a:t>
                      </a:r>
                    </a:p>
                    <a:p>
                      <a:pPr marL="0" indent="0" algn="just">
                        <a:lnSpc>
                          <a:spcPct val="150000"/>
                        </a:lnSpc>
                        <a:buNone/>
                      </a:pPr>
                      <a:r>
                        <a:rPr lang="en-CA" sz="1800" dirty="0" smtClean="0">
                          <a:solidFill>
                            <a:srgbClr val="002060"/>
                          </a:solidFill>
                        </a:rPr>
                        <a:t>19</a:t>
                      </a:r>
                    </a:p>
                    <a:p>
                      <a:pPr marL="0" indent="0" algn="just">
                        <a:lnSpc>
                          <a:spcPct val="150000"/>
                        </a:lnSpc>
                        <a:buNone/>
                      </a:pPr>
                      <a:r>
                        <a:rPr lang="en-CA" sz="1800" dirty="0" smtClean="0">
                          <a:solidFill>
                            <a:srgbClr val="002060"/>
                          </a:solidFill>
                        </a:rPr>
                        <a:t>20</a:t>
                      </a:r>
                    </a:p>
                    <a:p>
                      <a:pPr marL="0" indent="0" algn="just">
                        <a:lnSpc>
                          <a:spcPct val="150000"/>
                        </a:lnSpc>
                        <a:buNone/>
                      </a:pPr>
                      <a:r>
                        <a:rPr lang="en-CA" sz="1800" dirty="0" smtClean="0">
                          <a:solidFill>
                            <a:srgbClr val="002060"/>
                          </a:solidFill>
                        </a:rPr>
                        <a:t>25</a:t>
                      </a:r>
                    </a:p>
                    <a:p>
                      <a:pPr marL="0" indent="0" algn="just">
                        <a:lnSpc>
                          <a:spcPct val="150000"/>
                        </a:lnSpc>
                        <a:buNone/>
                      </a:pPr>
                      <a:r>
                        <a:rPr lang="en-CA" sz="1800" dirty="0" smtClean="0">
                          <a:solidFill>
                            <a:srgbClr val="002060"/>
                          </a:solidFill>
                        </a:rPr>
                        <a:t>48</a:t>
                      </a:r>
                    </a:p>
                    <a:p>
                      <a:pPr marL="0" indent="0" algn="just">
                        <a:lnSpc>
                          <a:spcPct val="150000"/>
                        </a:lnSpc>
                        <a:buNone/>
                      </a:pPr>
                      <a:r>
                        <a:rPr lang="en-CA" sz="1800" dirty="0" smtClean="0">
                          <a:solidFill>
                            <a:srgbClr val="002060"/>
                          </a:solidFill>
                        </a:rPr>
                        <a:t>49</a:t>
                      </a:r>
                    </a:p>
                    <a:p>
                      <a:pPr marL="0" indent="0" algn="just">
                        <a:lnSpc>
                          <a:spcPct val="150000"/>
                        </a:lnSpc>
                        <a:buNone/>
                      </a:pPr>
                      <a:r>
                        <a:rPr lang="en-CA" sz="1800" dirty="0" smtClean="0">
                          <a:solidFill>
                            <a:srgbClr val="002060"/>
                          </a:solidFill>
                        </a:rPr>
                        <a:t>200</a:t>
                      </a:r>
                    </a:p>
                    <a:p>
                      <a:pPr marL="0" indent="0" algn="just">
                        <a:lnSpc>
                          <a:spcPct val="150000"/>
                        </a:lnSpc>
                        <a:buNone/>
                      </a:pPr>
                      <a:r>
                        <a:rPr lang="en-CA" sz="1800" dirty="0" smtClean="0">
                          <a:solidFill>
                            <a:srgbClr val="002060"/>
                          </a:solidFill>
                        </a:rPr>
                        <a:t>200</a:t>
                      </a:r>
                      <a:endParaRPr lang="en-US" dirty="0"/>
                    </a:p>
                  </a:txBody>
                  <a:tcPr/>
                </a:tc>
                <a:tc>
                  <a:txBody>
                    <a:bodyPr/>
                    <a:lstStyle/>
                    <a:p>
                      <a:pPr>
                        <a:lnSpc>
                          <a:spcPct val="150000"/>
                        </a:lnSpc>
                      </a:pPr>
                      <a:r>
                        <a:rPr lang="nn-NO" dirty="0" smtClean="0">
                          <a:solidFill>
                            <a:srgbClr val="7030A0"/>
                          </a:solidFill>
                        </a:rPr>
                        <a:t>$ sort -nu file</a:t>
                      </a:r>
                    </a:p>
                    <a:p>
                      <a:pPr>
                        <a:lnSpc>
                          <a:spcPct val="150000"/>
                        </a:lnSpc>
                      </a:pPr>
                      <a:r>
                        <a:rPr lang="nn-NO" dirty="0" smtClean="0">
                          <a:solidFill>
                            <a:srgbClr val="002060"/>
                          </a:solidFill>
                        </a:rPr>
                        <a:t>5</a:t>
                      </a:r>
                    </a:p>
                    <a:p>
                      <a:pPr>
                        <a:lnSpc>
                          <a:spcPct val="150000"/>
                        </a:lnSpc>
                      </a:pPr>
                      <a:r>
                        <a:rPr lang="nn-NO" dirty="0" smtClean="0">
                          <a:solidFill>
                            <a:srgbClr val="002060"/>
                          </a:solidFill>
                        </a:rPr>
                        <a:t>18</a:t>
                      </a:r>
                    </a:p>
                    <a:p>
                      <a:pPr>
                        <a:lnSpc>
                          <a:spcPct val="150000"/>
                        </a:lnSpc>
                      </a:pPr>
                      <a:r>
                        <a:rPr lang="nn-NO" dirty="0" smtClean="0">
                          <a:solidFill>
                            <a:srgbClr val="002060"/>
                          </a:solidFill>
                        </a:rPr>
                        <a:t>19</a:t>
                      </a:r>
                    </a:p>
                    <a:p>
                      <a:pPr>
                        <a:lnSpc>
                          <a:spcPct val="150000"/>
                        </a:lnSpc>
                      </a:pPr>
                      <a:r>
                        <a:rPr lang="nn-NO" dirty="0" smtClean="0">
                          <a:solidFill>
                            <a:srgbClr val="002060"/>
                          </a:solidFill>
                        </a:rPr>
                        <a:t>20</a:t>
                      </a:r>
                    </a:p>
                    <a:p>
                      <a:pPr>
                        <a:lnSpc>
                          <a:spcPct val="150000"/>
                        </a:lnSpc>
                      </a:pPr>
                      <a:r>
                        <a:rPr lang="nn-NO" dirty="0" smtClean="0">
                          <a:solidFill>
                            <a:srgbClr val="002060"/>
                          </a:solidFill>
                        </a:rPr>
                        <a:t>25</a:t>
                      </a:r>
                    </a:p>
                    <a:p>
                      <a:pPr>
                        <a:lnSpc>
                          <a:spcPct val="150000"/>
                        </a:lnSpc>
                      </a:pPr>
                      <a:r>
                        <a:rPr lang="nn-NO" dirty="0" smtClean="0">
                          <a:solidFill>
                            <a:srgbClr val="002060"/>
                          </a:solidFill>
                        </a:rPr>
                        <a:t>48</a:t>
                      </a:r>
                    </a:p>
                    <a:p>
                      <a:pPr>
                        <a:lnSpc>
                          <a:spcPct val="150000"/>
                        </a:lnSpc>
                      </a:pPr>
                      <a:r>
                        <a:rPr lang="nn-NO" dirty="0" smtClean="0">
                          <a:solidFill>
                            <a:srgbClr val="002060"/>
                          </a:solidFill>
                        </a:rPr>
                        <a:t>49</a:t>
                      </a:r>
                    </a:p>
                    <a:p>
                      <a:pPr>
                        <a:lnSpc>
                          <a:spcPct val="150000"/>
                        </a:lnSpc>
                      </a:pPr>
                      <a:r>
                        <a:rPr lang="nn-NO" dirty="0" smtClean="0">
                          <a:solidFill>
                            <a:srgbClr val="002060"/>
                          </a:solidFill>
                        </a:rPr>
                        <a:t>200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29669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marL="0" indent="0" algn="just">
              <a:lnSpc>
                <a:spcPct val="150000"/>
              </a:lnSpc>
              <a:buNone/>
            </a:pPr>
            <a:r>
              <a:rPr lang="en-CA" sz="2000" u="sng" dirty="0">
                <a:solidFill>
                  <a:srgbClr val="FF0000"/>
                </a:solidFill>
              </a:rPr>
              <a:t>File </a:t>
            </a:r>
            <a:r>
              <a:rPr lang="en-CA" sz="2000" u="sng" dirty="0" smtClean="0">
                <a:solidFill>
                  <a:srgbClr val="FF0000"/>
                </a:solidFill>
              </a:rPr>
              <a:t>with multiple fields and delimiter:</a:t>
            </a:r>
            <a:endParaRPr lang="en-CA" sz="2000" u="sng" dirty="0">
              <a:solidFill>
                <a:srgbClr val="FF0000"/>
              </a:solidFill>
            </a:endParaRPr>
          </a:p>
          <a:p>
            <a:pPr algn="just">
              <a:lnSpc>
                <a:spcPct val="150000"/>
              </a:lnSpc>
            </a:pPr>
            <a:r>
              <a:rPr lang="en-CA" sz="2000" dirty="0">
                <a:solidFill>
                  <a:srgbClr val="FF0000"/>
                </a:solidFill>
              </a:rPr>
              <a:t> </a:t>
            </a:r>
            <a:r>
              <a:rPr lang="en-CA" sz="2000" dirty="0">
                <a:solidFill>
                  <a:schemeClr val="tx1"/>
                </a:solidFill>
              </a:rPr>
              <a:t>Let us consider a </a:t>
            </a:r>
            <a:r>
              <a:rPr lang="en-CA" sz="2000" dirty="0" smtClean="0">
                <a:solidFill>
                  <a:schemeClr val="tx1"/>
                </a:solidFill>
              </a:rPr>
              <a:t>file with delimiter “,”.</a:t>
            </a:r>
          </a:p>
          <a:p>
            <a:pPr algn="just">
              <a:lnSpc>
                <a:spcPct val="150000"/>
              </a:lnSpc>
            </a:pPr>
            <a:r>
              <a:rPr lang="en-CA" sz="2000" dirty="0" smtClean="0">
                <a:solidFill>
                  <a:schemeClr val="tx1"/>
                </a:solidFill>
              </a:rPr>
              <a:t>By default delimiter is space. </a:t>
            </a:r>
            <a:endParaRPr lang="en-CA" sz="2000" dirty="0">
              <a:solidFill>
                <a:schemeClr val="tx1"/>
              </a:solidFill>
            </a:endParaRPr>
          </a:p>
          <a:p>
            <a:pPr marL="0" indent="0" algn="just">
              <a:lnSpc>
                <a:spcPct val="150000"/>
              </a:lnSpc>
              <a:buNone/>
            </a:pPr>
            <a:r>
              <a:rPr lang="en-CA" sz="2000" dirty="0" smtClean="0">
                <a:solidFill>
                  <a:srgbClr val="7030A0"/>
                </a:solidFill>
              </a:rPr>
              <a:t>	</a:t>
            </a:r>
            <a:endParaRPr lang="en-CA" sz="20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67186791"/>
              </p:ext>
            </p:extLst>
          </p:nvPr>
        </p:nvGraphicFramePr>
        <p:xfrm>
          <a:off x="2645775" y="2761408"/>
          <a:ext cx="4064000" cy="2931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tblGrid>
              <a:tr h="370840">
                <a:tc>
                  <a:txBody>
                    <a:bodyPr/>
                    <a:lstStyle/>
                    <a:p>
                      <a:pPr algn="ctr"/>
                      <a:r>
                        <a:rPr lang="en-US" dirty="0" smtClean="0"/>
                        <a:t>File</a:t>
                      </a:r>
                      <a:r>
                        <a:rPr lang="en-US" baseline="0" dirty="0" smtClean="0"/>
                        <a:t> </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cat file</a:t>
                      </a:r>
                    </a:p>
                    <a:p>
                      <a:pPr marL="0" indent="0" algn="just">
                        <a:lnSpc>
                          <a:spcPct val="150000"/>
                        </a:lnSpc>
                        <a:buNone/>
                      </a:pPr>
                      <a:r>
                        <a:rPr lang="en-CA" sz="1800" dirty="0" smtClean="0">
                          <a:solidFill>
                            <a:srgbClr val="002060"/>
                          </a:solidFill>
                        </a:rPr>
                        <a:t>	OM,20,SURAT,BCA,258307</a:t>
                      </a:r>
                    </a:p>
                    <a:p>
                      <a:pPr marL="0" indent="0" algn="just">
                        <a:lnSpc>
                          <a:spcPct val="150000"/>
                        </a:lnSpc>
                        <a:buNone/>
                      </a:pPr>
                      <a:r>
                        <a:rPr lang="en-CA" sz="1800" dirty="0" smtClean="0">
                          <a:solidFill>
                            <a:srgbClr val="002060"/>
                          </a:solidFill>
                        </a:rPr>
                        <a:t>	SAI,19,BARDOLI,BBA,245678</a:t>
                      </a:r>
                    </a:p>
                    <a:p>
                      <a:pPr marL="0" indent="0" algn="just">
                        <a:lnSpc>
                          <a:spcPct val="150000"/>
                        </a:lnSpc>
                        <a:buNone/>
                      </a:pPr>
                      <a:r>
                        <a:rPr lang="en-CA" sz="1800" dirty="0" smtClean="0">
                          <a:solidFill>
                            <a:srgbClr val="002060"/>
                          </a:solidFill>
                        </a:rPr>
                        <a:t>	RAM,5,NAVSARI,BBA,222434</a:t>
                      </a:r>
                    </a:p>
                    <a:p>
                      <a:pPr marL="0" indent="0" algn="just">
                        <a:lnSpc>
                          <a:spcPct val="150000"/>
                        </a:lnSpc>
                        <a:buNone/>
                      </a:pPr>
                      <a:r>
                        <a:rPr lang="en-CA" sz="1800" dirty="0" smtClean="0">
                          <a:solidFill>
                            <a:srgbClr val="002060"/>
                          </a:solidFill>
                        </a:rPr>
                        <a:t>	VATSHAL,49,BARODA,BCA,258783</a:t>
                      </a:r>
                    </a:p>
                    <a:p>
                      <a:pPr marL="0" indent="0" algn="just">
                        <a:lnSpc>
                          <a:spcPct val="150000"/>
                        </a:lnSpc>
                        <a:buNone/>
                      </a:pPr>
                      <a:r>
                        <a:rPr lang="en-CA" sz="1800" dirty="0" smtClean="0">
                          <a:solidFill>
                            <a:srgbClr val="002060"/>
                          </a:solidFill>
                        </a:rPr>
                        <a:t>	AADI,200,SURAT,BCA,264416</a:t>
                      </a:r>
                      <a:endParaRPr lang="en-CA" sz="1800" dirty="0">
                        <a:solidFill>
                          <a:srgbClr val="00206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3638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78893" y="114127"/>
            <a:ext cx="39757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3300"/>
                </a:solidFill>
              </a:rPr>
              <a:t>Fields Within A Line</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481" y="2081475"/>
            <a:ext cx="8599487" cy="174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48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a:solidFill>
                  <a:srgbClr val="C00000"/>
                </a:solidFill>
              </a:rPr>
              <a:t>h</a:t>
            </a:r>
            <a:r>
              <a:rPr lang="en-US" b="1" dirty="0" smtClean="0">
                <a:solidFill>
                  <a:srgbClr val="C00000"/>
                </a:solidFill>
              </a:rPr>
              <a:t>ead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a:solidFill>
                  <a:schemeClr val="tx1"/>
                </a:solidFill>
              </a:rPr>
              <a:t>The head command copies </a:t>
            </a:r>
            <a:r>
              <a:rPr lang="en-CA" sz="2000" dirty="0">
                <a:solidFill>
                  <a:srgbClr val="FF0000"/>
                </a:solidFill>
              </a:rPr>
              <a:t>N</a:t>
            </a:r>
            <a:r>
              <a:rPr lang="en-CA" sz="2000" dirty="0">
                <a:solidFill>
                  <a:schemeClr val="tx1"/>
                </a:solidFill>
              </a:rPr>
              <a:t> (10 by default) lines from the beginning of one or more files to standard output.</a:t>
            </a:r>
          </a:p>
          <a:p>
            <a:pPr algn="just">
              <a:lnSpc>
                <a:spcPct val="150000"/>
              </a:lnSpc>
            </a:pPr>
            <a:r>
              <a:rPr lang="en-CA" sz="2000" dirty="0">
                <a:solidFill>
                  <a:schemeClr val="tx1"/>
                </a:solidFill>
              </a:rPr>
              <a:t>The option is used to specify the number of lines</a:t>
            </a:r>
            <a:r>
              <a:rPr lang="en-CA" sz="2000" dirty="0" smtClean="0">
                <a:solidFill>
                  <a:schemeClr val="tx1"/>
                </a:solidFill>
              </a:rPr>
              <a:t>. If the number of lines is larger than the total number of lines in the file, the total file is used.</a:t>
            </a:r>
          </a:p>
          <a:p>
            <a:pPr algn="just">
              <a:lnSpc>
                <a:spcPct val="150000"/>
              </a:lnSpc>
            </a:pPr>
            <a:r>
              <a:rPr lang="en-CA" sz="2000" dirty="0" smtClean="0">
                <a:solidFill>
                  <a:schemeClr val="tx1"/>
                </a:solidFill>
              </a:rPr>
              <a:t>If </a:t>
            </a:r>
            <a:r>
              <a:rPr lang="en-CA" sz="2000" dirty="0">
                <a:solidFill>
                  <a:schemeClr val="tx1"/>
                </a:solidFill>
              </a:rPr>
              <a:t>no files are specified, it gets </a:t>
            </a:r>
            <a:r>
              <a:rPr lang="en-CA" sz="2000" dirty="0" smtClean="0">
                <a:solidFill>
                  <a:schemeClr val="tx1"/>
                </a:solidFill>
              </a:rPr>
              <a:t>the </a:t>
            </a:r>
            <a:r>
              <a:rPr lang="en-CA" sz="2000" dirty="0">
                <a:solidFill>
                  <a:schemeClr val="tx1"/>
                </a:solidFill>
              </a:rPr>
              <a:t>lines from standard </a:t>
            </a:r>
            <a:r>
              <a:rPr lang="en-CA" sz="2000" dirty="0" smtClean="0">
                <a:solidFill>
                  <a:schemeClr val="tx1"/>
                </a:solidFill>
              </a:rPr>
              <a:t>input.</a:t>
            </a:r>
            <a:endParaRPr lang="en-CA" sz="2000" dirty="0">
              <a:solidFill>
                <a:schemeClr val="tx1"/>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609" y="3567013"/>
            <a:ext cx="8217074" cy="3384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2476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62400" y="101601"/>
            <a:ext cx="47860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FF3300"/>
                </a:solidFill>
              </a:rPr>
              <a:t>Field Specifier Examples</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78" y="1883059"/>
            <a:ext cx="87757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95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marL="0" indent="0" algn="just">
              <a:lnSpc>
                <a:spcPct val="150000"/>
              </a:lnSpc>
              <a:buNone/>
            </a:pPr>
            <a:r>
              <a:rPr lang="en-CA" sz="2000" u="sng" dirty="0" smtClean="0">
                <a:solidFill>
                  <a:srgbClr val="FF0000"/>
                </a:solidFill>
              </a:rPr>
              <a:t>Sorting on Primary filed using (-k) key option:</a:t>
            </a:r>
          </a:p>
          <a:p>
            <a:pPr algn="just">
              <a:lnSpc>
                <a:spcPct val="150000"/>
              </a:lnSpc>
            </a:pPr>
            <a:r>
              <a:rPr lang="en-CA" sz="2000" dirty="0" smtClean="0">
                <a:solidFill>
                  <a:srgbClr val="FF0000"/>
                </a:solidFill>
              </a:rPr>
              <a:t>Example 5: </a:t>
            </a:r>
            <a:r>
              <a:rPr lang="en-CA" sz="2000" dirty="0" smtClean="0">
                <a:solidFill>
                  <a:schemeClr val="tx1"/>
                </a:solidFill>
              </a:rPr>
              <a:t>Sort the record in the file on primary field.</a:t>
            </a:r>
          </a:p>
        </p:txBody>
      </p:sp>
      <p:graphicFrame>
        <p:nvGraphicFramePr>
          <p:cNvPr id="4" name="Table 3"/>
          <p:cNvGraphicFramePr>
            <a:graphicFrameLocks noGrp="1"/>
          </p:cNvGraphicFramePr>
          <p:nvPr>
            <p:extLst>
              <p:ext uri="{D42A27DB-BD31-4B8C-83A1-F6EECF244321}">
                <p14:modId xmlns:p14="http://schemas.microsoft.com/office/powerpoint/2010/main" val="638977514"/>
              </p:ext>
            </p:extLst>
          </p:nvPr>
        </p:nvGraphicFramePr>
        <p:xfrm>
          <a:off x="0" y="1828801"/>
          <a:ext cx="12192000" cy="4584526"/>
        </p:xfrm>
        <a:graphic>
          <a:graphicData uri="http://schemas.openxmlformats.org/drawingml/2006/table">
            <a:tbl>
              <a:tblPr firstRow="1" bandRow="1">
                <a:tableStyleId>{5C22544A-7EE6-4342-B048-85BDC9FD1C3A}</a:tableStyleId>
              </a:tblPr>
              <a:tblGrid>
                <a:gridCol w="3726824">
                  <a:extLst>
                    <a:ext uri="{9D8B030D-6E8A-4147-A177-3AD203B41FA5}">
                      <a16:colId xmlns:a16="http://schemas.microsoft.com/office/drawing/2014/main" val="20000"/>
                    </a:ext>
                  </a:extLst>
                </a:gridCol>
                <a:gridCol w="3701896">
                  <a:extLst>
                    <a:ext uri="{9D8B030D-6E8A-4147-A177-3AD203B41FA5}">
                      <a16:colId xmlns:a16="http://schemas.microsoft.com/office/drawing/2014/main" val="20001"/>
                    </a:ext>
                  </a:extLst>
                </a:gridCol>
                <a:gridCol w="4763280">
                  <a:extLst>
                    <a:ext uri="{9D8B030D-6E8A-4147-A177-3AD203B41FA5}">
                      <a16:colId xmlns:a16="http://schemas.microsoft.com/office/drawing/2014/main" val="20002"/>
                    </a:ext>
                  </a:extLst>
                </a:gridCol>
              </a:tblGrid>
              <a:tr h="370505">
                <a:tc>
                  <a:txBody>
                    <a:bodyPr/>
                    <a:lstStyle/>
                    <a:p>
                      <a:r>
                        <a:rPr lang="en-US" dirty="0" smtClean="0"/>
                        <a:t>Sorting in ASCENDING</a:t>
                      </a:r>
                      <a:r>
                        <a:rPr lang="en-US" baseline="0" dirty="0" smtClean="0"/>
                        <a:t> order</a:t>
                      </a:r>
                      <a:endParaRPr lang="en-US" dirty="0"/>
                    </a:p>
                  </a:txBody>
                  <a:tcPr/>
                </a:tc>
                <a:tc>
                  <a:txBody>
                    <a:bodyPr/>
                    <a:lstStyle/>
                    <a:p>
                      <a:r>
                        <a:rPr lang="en-US" dirty="0" smtClean="0"/>
                        <a:t>Sorting in DESCENDING order</a:t>
                      </a:r>
                      <a:endParaRPr lang="en-US" dirty="0"/>
                    </a:p>
                  </a:txBody>
                  <a:tcPr/>
                </a:tc>
                <a:tc>
                  <a:txBody>
                    <a:bodyPr/>
                    <a:lstStyle/>
                    <a:p>
                      <a:r>
                        <a:rPr lang="en-US" dirty="0" smtClean="0"/>
                        <a:t>Sorting</a:t>
                      </a:r>
                      <a:r>
                        <a:rPr lang="en-US" baseline="0" dirty="0" smtClean="0"/>
                        <a:t> on NUMERIC Field</a:t>
                      </a:r>
                      <a:endParaRPr lang="en-US" dirty="0"/>
                    </a:p>
                  </a:txBody>
                  <a:tcPr/>
                </a:tc>
                <a:extLst>
                  <a:ext uri="{0D108BD9-81ED-4DB2-BD59-A6C34878D82A}">
                    <a16:rowId xmlns:a16="http://schemas.microsoft.com/office/drawing/2014/main" val="10000"/>
                  </a:ext>
                </a:extLst>
              </a:tr>
              <a:tr h="4214021">
                <a:tc>
                  <a:txBody>
                    <a:bodyPr/>
                    <a:lstStyle/>
                    <a:p>
                      <a:pPr marL="0" indent="0" algn="just">
                        <a:lnSpc>
                          <a:spcPct val="150000"/>
                        </a:lnSpc>
                        <a:buNone/>
                      </a:pPr>
                      <a:r>
                        <a:rPr lang="en-CA" sz="1800" dirty="0" smtClean="0">
                          <a:solidFill>
                            <a:srgbClr val="7030A0"/>
                          </a:solidFill>
                        </a:rPr>
                        <a:t>$ sort  file</a:t>
                      </a:r>
                    </a:p>
                    <a:p>
                      <a:pPr marL="0" indent="0" algn="just">
                        <a:lnSpc>
                          <a:spcPct val="150000"/>
                        </a:lnSpc>
                        <a:buNone/>
                      </a:pPr>
                      <a:r>
                        <a:rPr lang="en-CA" sz="1800" dirty="0" smtClean="0">
                          <a:solidFill>
                            <a:srgbClr val="FF0000"/>
                          </a:solidFill>
                        </a:rPr>
                        <a:t>       OR</a:t>
                      </a:r>
                    </a:p>
                    <a:p>
                      <a:pPr marL="0" indent="0" algn="just">
                        <a:lnSpc>
                          <a:spcPct val="150000"/>
                        </a:lnSpc>
                        <a:buNone/>
                      </a:pPr>
                      <a:r>
                        <a:rPr lang="en-US" dirty="0" smtClean="0">
                          <a:solidFill>
                            <a:srgbClr val="7030A0"/>
                          </a:solidFill>
                        </a:rPr>
                        <a:t>$ sort -t"," -k1,1 file</a:t>
                      </a:r>
                    </a:p>
                    <a:p>
                      <a:pPr marL="0" indent="0" algn="just">
                        <a:lnSpc>
                          <a:spcPct val="150000"/>
                        </a:lnSpc>
                        <a:buNone/>
                      </a:pPr>
                      <a:endParaRPr lang="en-CA" sz="1800" dirty="0" smtClean="0">
                        <a:solidFill>
                          <a:srgbClr val="7030A0"/>
                        </a:solidFill>
                      </a:endParaRPr>
                    </a:p>
                    <a:p>
                      <a:pPr marL="0" indent="0" algn="just">
                        <a:lnSpc>
                          <a:spcPct val="150000"/>
                        </a:lnSpc>
                        <a:buNone/>
                      </a:pPr>
                      <a:r>
                        <a:rPr lang="en-CA" sz="1800" dirty="0" smtClean="0">
                          <a:solidFill>
                            <a:srgbClr val="002060"/>
                          </a:solidFill>
                        </a:rPr>
                        <a:t>AADI,200,SURAT,BCA,264416</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OM,20,SURAT,BCA,258307</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RAM,5,NAVSARI,BBA,222434</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SAI,19,BARDOLI,BBA,245678</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VATSHAL,49,BARODA,BCA,258783</a:t>
                      </a:r>
                      <a:endParaRPr lang="en-US" dirty="0"/>
                    </a:p>
                  </a:txBody>
                  <a:tcPr/>
                </a:tc>
                <a:tc>
                  <a:txBody>
                    <a:bodyPr/>
                    <a:lstStyle/>
                    <a:p>
                      <a:pPr>
                        <a:lnSpc>
                          <a:spcPct val="150000"/>
                        </a:lnSpc>
                      </a:pPr>
                      <a:r>
                        <a:rPr lang="nn-NO" dirty="0" smtClean="0">
                          <a:solidFill>
                            <a:srgbClr val="7030A0"/>
                          </a:solidFill>
                        </a:rPr>
                        <a:t>$ sort -r file</a:t>
                      </a:r>
                    </a:p>
                    <a:p>
                      <a:pPr marL="0" marR="0" indent="0" algn="just" defTabSz="457200" rtl="0" eaLnBrk="1" fontAlgn="auto" latinLnBrk="0" hangingPunct="1">
                        <a:lnSpc>
                          <a:spcPct val="150000"/>
                        </a:lnSpc>
                        <a:spcBef>
                          <a:spcPts val="0"/>
                        </a:spcBef>
                        <a:spcAft>
                          <a:spcPts val="0"/>
                        </a:spcAft>
                        <a:buClrTx/>
                        <a:buSzTx/>
                        <a:buFontTx/>
                        <a:buNone/>
                        <a:tabLst/>
                        <a:defRPr/>
                      </a:pPr>
                      <a:endParaRPr lang="en-CA" sz="1800"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CA" sz="1800"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CA" sz="1800"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VATSHAL,49,BARODA,BCA,258783</a:t>
                      </a:r>
                      <a:endParaRPr lang="en-US" dirty="0" smtClean="0"/>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SAI,19,BARDOLI,BBA,245678</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RAM,5,NAVSARI,BBA,222434</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OM,20,SURAT,BCA,258307</a:t>
                      </a:r>
                    </a:p>
                    <a:p>
                      <a:pPr marL="0" marR="0" indent="0" algn="l"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AADI,200,SURAT,BCA,264416</a:t>
                      </a:r>
                      <a:endParaRPr lang="en-US" dirty="0">
                        <a:solidFill>
                          <a:srgbClr val="002060"/>
                        </a:solidFill>
                      </a:endParaRPr>
                    </a:p>
                  </a:txBody>
                  <a:tcPr/>
                </a:tc>
                <a:tc>
                  <a:txBody>
                    <a:bodyPr/>
                    <a:lstStyle/>
                    <a:p>
                      <a:r>
                        <a:rPr lang="en-US" dirty="0" smtClean="0">
                          <a:solidFill>
                            <a:srgbClr val="7030A0"/>
                          </a:solidFill>
                        </a:rPr>
                        <a:t>$ sort –t”,” –k2n,2 file</a:t>
                      </a:r>
                    </a:p>
                    <a:p>
                      <a:endParaRPr lang="en-US" dirty="0" smtClean="0">
                        <a:solidFill>
                          <a:srgbClr val="7030A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smtClean="0">
                          <a:solidFill>
                            <a:srgbClr val="002060"/>
                          </a:solidFill>
                        </a:rPr>
                        <a:t>RAM,5,NAVSARI,BBA,222434</a:t>
                      </a:r>
                    </a:p>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smtClean="0">
                          <a:solidFill>
                            <a:srgbClr val="002060"/>
                          </a:solidFill>
                        </a:rPr>
                        <a:t>SAI,19,BARDOLI,BBA,245678</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OM,20,SURAT,BCA,258307</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VATSHAL,49,BARODA,BCA,258783</a:t>
                      </a:r>
                      <a:endParaRPr lang="en-US" dirty="0" smtClean="0"/>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AADI,200,SURAT,BCA,264416</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FF0000"/>
                          </a:solidFill>
                        </a:rPr>
                        <a:t>To reverser order.</a:t>
                      </a:r>
                      <a:r>
                        <a:rPr lang="en-CA" sz="1800" dirty="0" smtClean="0">
                          <a:solidFill>
                            <a:srgbClr val="002060"/>
                          </a:solidFill>
                        </a:rPr>
                        <a:t> </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 sort</a:t>
                      </a:r>
                      <a:r>
                        <a:rPr lang="en-CA" sz="1800" baseline="0" dirty="0" smtClean="0">
                          <a:solidFill>
                            <a:srgbClr val="002060"/>
                          </a:solidFill>
                        </a:rPr>
                        <a:t> –t “,”-k2nr,2 file</a:t>
                      </a:r>
                      <a:endParaRPr lang="en-US"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CA" sz="1800" dirty="0" smtClean="0">
                        <a:solidFill>
                          <a:srgbClr val="00206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51295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smtClean="0">
                <a:solidFill>
                  <a:srgbClr val="FF0000"/>
                </a:solidFill>
              </a:rPr>
              <a:t>'-</a:t>
            </a:r>
            <a:r>
              <a:rPr lang="en-CA" sz="2000" dirty="0">
                <a:solidFill>
                  <a:srgbClr val="FF0000"/>
                </a:solidFill>
              </a:rPr>
              <a:t>t' </a:t>
            </a:r>
            <a:r>
              <a:rPr lang="en-CA" sz="2000" dirty="0">
                <a:solidFill>
                  <a:schemeClr val="tx1"/>
                </a:solidFill>
              </a:rPr>
              <a:t>option is used to provide the delimiter in case of files with delimiter. </a:t>
            </a:r>
            <a:endParaRPr lang="en-CA" sz="2000" dirty="0" smtClean="0">
              <a:solidFill>
                <a:schemeClr val="tx1"/>
              </a:solidFill>
            </a:endParaRPr>
          </a:p>
          <a:p>
            <a:pPr algn="just">
              <a:lnSpc>
                <a:spcPct val="150000"/>
              </a:lnSpc>
            </a:pPr>
            <a:r>
              <a:rPr lang="en-CA" sz="2000" dirty="0" smtClean="0">
                <a:solidFill>
                  <a:srgbClr val="FF0000"/>
                </a:solidFill>
              </a:rPr>
              <a:t>'-</a:t>
            </a:r>
            <a:r>
              <a:rPr lang="en-CA" sz="2000" dirty="0">
                <a:solidFill>
                  <a:srgbClr val="FF0000"/>
                </a:solidFill>
              </a:rPr>
              <a:t>k' </a:t>
            </a:r>
            <a:r>
              <a:rPr lang="en-CA" sz="2000" dirty="0">
                <a:solidFill>
                  <a:schemeClr val="tx1"/>
                </a:solidFill>
              </a:rPr>
              <a:t>is used to specify the keys on the basis of which the sorting has to be done. </a:t>
            </a:r>
            <a:endParaRPr lang="en-CA" sz="2000" dirty="0" smtClean="0">
              <a:solidFill>
                <a:schemeClr val="tx1"/>
              </a:solidFill>
            </a:endParaRPr>
          </a:p>
          <a:p>
            <a:pPr algn="just">
              <a:lnSpc>
                <a:spcPct val="150000"/>
              </a:lnSpc>
            </a:pPr>
            <a:r>
              <a:rPr lang="en-CA" sz="2000" dirty="0" smtClean="0">
                <a:solidFill>
                  <a:schemeClr val="tx1"/>
                </a:solidFill>
              </a:rPr>
              <a:t>The </a:t>
            </a:r>
            <a:r>
              <a:rPr lang="en-CA" sz="2000" dirty="0">
                <a:solidFill>
                  <a:schemeClr val="tx1"/>
                </a:solidFill>
              </a:rPr>
              <a:t>format of '-k' is : </a:t>
            </a:r>
            <a:r>
              <a:rPr lang="en-CA" sz="2000" dirty="0">
                <a:solidFill>
                  <a:srgbClr val="FF0000"/>
                </a:solidFill>
              </a:rPr>
              <a:t>'-</a:t>
            </a:r>
            <a:r>
              <a:rPr lang="en-CA" sz="2000" dirty="0" err="1">
                <a:solidFill>
                  <a:srgbClr val="FF0000"/>
                </a:solidFill>
              </a:rPr>
              <a:t>km,n</a:t>
            </a:r>
            <a:r>
              <a:rPr lang="en-CA" sz="2000" dirty="0">
                <a:solidFill>
                  <a:srgbClr val="FF0000"/>
                </a:solidFill>
              </a:rPr>
              <a:t>' </a:t>
            </a:r>
            <a:endParaRPr lang="en-CA" sz="2000" dirty="0" smtClean="0">
              <a:solidFill>
                <a:srgbClr val="FF0000"/>
              </a:solidFill>
            </a:endParaRPr>
          </a:p>
          <a:p>
            <a:pPr lvl="1" algn="just">
              <a:lnSpc>
                <a:spcPct val="150000"/>
              </a:lnSpc>
            </a:pPr>
            <a:r>
              <a:rPr lang="en-CA" sz="2000" dirty="0" smtClean="0">
                <a:solidFill>
                  <a:schemeClr val="tx1"/>
                </a:solidFill>
              </a:rPr>
              <a:t>where</a:t>
            </a:r>
            <a:r>
              <a:rPr lang="en-CA" sz="2000" dirty="0">
                <a:solidFill>
                  <a:schemeClr val="tx1"/>
                </a:solidFill>
              </a:rPr>
              <a:t> </a:t>
            </a:r>
            <a:r>
              <a:rPr lang="en-CA" sz="2000" i="1" dirty="0">
                <a:solidFill>
                  <a:schemeClr val="tx1"/>
                </a:solidFill>
              </a:rPr>
              <a:t>m </a:t>
            </a:r>
            <a:r>
              <a:rPr lang="en-CA" sz="2000" dirty="0">
                <a:solidFill>
                  <a:schemeClr val="tx1"/>
                </a:solidFill>
              </a:rPr>
              <a:t>is the starting key and </a:t>
            </a:r>
            <a:r>
              <a:rPr lang="en-CA" sz="2000" i="1" dirty="0">
                <a:solidFill>
                  <a:schemeClr val="tx1"/>
                </a:solidFill>
              </a:rPr>
              <a:t>n </a:t>
            </a:r>
            <a:r>
              <a:rPr lang="en-CA" sz="2000" dirty="0">
                <a:solidFill>
                  <a:schemeClr val="tx1"/>
                </a:solidFill>
              </a:rPr>
              <a:t>is the ending key</a:t>
            </a:r>
            <a:r>
              <a:rPr lang="en-CA" sz="2000" dirty="0" smtClean="0">
                <a:solidFill>
                  <a:schemeClr val="tx1"/>
                </a:solidFill>
              </a:rPr>
              <a:t>.</a:t>
            </a:r>
          </a:p>
          <a:p>
            <a:pPr algn="just">
              <a:lnSpc>
                <a:spcPct val="150000"/>
              </a:lnSpc>
            </a:pPr>
            <a:r>
              <a:rPr lang="en-CA" sz="2000" dirty="0" smtClean="0">
                <a:solidFill>
                  <a:schemeClr val="tx1"/>
                </a:solidFill>
              </a:rPr>
              <a:t>In </a:t>
            </a:r>
            <a:r>
              <a:rPr lang="en-CA" sz="2000" dirty="0">
                <a:solidFill>
                  <a:schemeClr val="tx1"/>
                </a:solidFill>
              </a:rPr>
              <a:t>our case, since the sorting is on the 1st field alone, we </a:t>
            </a:r>
            <a:r>
              <a:rPr lang="en-CA" sz="2000" dirty="0" err="1">
                <a:solidFill>
                  <a:schemeClr val="tx1"/>
                </a:solidFill>
              </a:rPr>
              <a:t>speciy</a:t>
            </a:r>
            <a:r>
              <a:rPr lang="en-CA" sz="2000" dirty="0">
                <a:solidFill>
                  <a:schemeClr val="tx1"/>
                </a:solidFill>
              </a:rPr>
              <a:t> '1,1'. </a:t>
            </a:r>
            <a:endParaRPr lang="en-CA" sz="2000" dirty="0" smtClean="0">
              <a:solidFill>
                <a:schemeClr val="tx1"/>
              </a:solidFill>
            </a:endParaRPr>
          </a:p>
          <a:p>
            <a:pPr algn="just">
              <a:lnSpc>
                <a:spcPct val="150000"/>
              </a:lnSpc>
            </a:pPr>
            <a:r>
              <a:rPr lang="en-CA" sz="2000" dirty="0" smtClean="0">
                <a:solidFill>
                  <a:schemeClr val="tx1"/>
                </a:solidFill>
              </a:rPr>
              <a:t>Similarly</a:t>
            </a:r>
            <a:r>
              <a:rPr lang="en-CA" sz="2000" dirty="0">
                <a:solidFill>
                  <a:schemeClr val="tx1"/>
                </a:solidFill>
              </a:rPr>
              <a:t>, if the sorting is to be done on the basis of first 3 fields, it will be: '-k 1,3</a:t>
            </a:r>
            <a:r>
              <a:rPr lang="en-CA" sz="2000" dirty="0" smtClean="0">
                <a:solidFill>
                  <a:schemeClr val="tx1"/>
                </a:solidFill>
              </a:rPr>
              <a:t>'.</a:t>
            </a:r>
          </a:p>
          <a:p>
            <a:pPr algn="just">
              <a:lnSpc>
                <a:spcPct val="150000"/>
              </a:lnSpc>
            </a:pPr>
            <a:r>
              <a:rPr lang="en-CA" sz="2000" dirty="0">
                <a:solidFill>
                  <a:schemeClr val="tx1"/>
                </a:solidFill>
              </a:rPr>
              <a:t>if the sorting is to be done </a:t>
            </a:r>
            <a:r>
              <a:rPr lang="en-CA" sz="2000" dirty="0" smtClean="0">
                <a:solidFill>
                  <a:schemeClr val="tx1"/>
                </a:solidFill>
              </a:rPr>
              <a:t>2 and 4 field, </a:t>
            </a:r>
            <a:r>
              <a:rPr lang="en-CA" sz="2000" dirty="0">
                <a:solidFill>
                  <a:schemeClr val="tx1"/>
                </a:solidFill>
              </a:rPr>
              <a:t>it will be: '-</a:t>
            </a:r>
            <a:r>
              <a:rPr lang="en-CA" sz="2000" dirty="0" smtClean="0">
                <a:solidFill>
                  <a:schemeClr val="tx1"/>
                </a:solidFill>
              </a:rPr>
              <a:t>k2, -k4'.</a:t>
            </a:r>
          </a:p>
          <a:p>
            <a:pPr algn="just">
              <a:lnSpc>
                <a:spcPct val="150000"/>
              </a:lnSpc>
            </a:pPr>
            <a:r>
              <a:rPr lang="en-CA" sz="2000" dirty="0" smtClean="0">
                <a:solidFill>
                  <a:srgbClr val="FF0000"/>
                </a:solidFill>
              </a:rPr>
              <a:t>-</a:t>
            </a:r>
            <a:r>
              <a:rPr lang="en-CA" sz="2000" dirty="0">
                <a:solidFill>
                  <a:srgbClr val="FF0000"/>
                </a:solidFill>
              </a:rPr>
              <a:t>k2,2 specifies sorting on the key starting and ending with column 2. </a:t>
            </a:r>
            <a:endParaRPr lang="en-CA" sz="2000" dirty="0" smtClean="0">
              <a:solidFill>
                <a:srgbClr val="FF0000"/>
              </a:solidFill>
            </a:endParaRPr>
          </a:p>
          <a:p>
            <a:pPr algn="just">
              <a:lnSpc>
                <a:spcPct val="150000"/>
              </a:lnSpc>
            </a:pPr>
            <a:r>
              <a:rPr lang="en-CA" sz="2000" dirty="0" smtClean="0">
                <a:solidFill>
                  <a:srgbClr val="FF0000"/>
                </a:solidFill>
              </a:rPr>
              <a:t>If </a:t>
            </a:r>
            <a:r>
              <a:rPr lang="en-CA" sz="2000" dirty="0">
                <a:solidFill>
                  <a:srgbClr val="FF0000"/>
                </a:solidFill>
              </a:rPr>
              <a:t>-k2 is used instead, the sort key would begin at column 2 and extend to the end of the line, spanning all the fields in between.</a:t>
            </a:r>
          </a:p>
          <a:p>
            <a:pPr algn="just">
              <a:lnSpc>
                <a:spcPct val="150000"/>
              </a:lnSpc>
            </a:pPr>
            <a:endParaRPr lang="en-CA" sz="2000" dirty="0" smtClean="0">
              <a:solidFill>
                <a:schemeClr val="tx1"/>
              </a:solidFill>
            </a:endParaRPr>
          </a:p>
          <a:p>
            <a:pPr marL="0" indent="0" algn="just">
              <a:lnSpc>
                <a:spcPct val="150000"/>
              </a:lnSpc>
              <a:buNone/>
            </a:pPr>
            <a:r>
              <a:rPr lang="en-CA" sz="2000" dirty="0"/>
              <a:t/>
            </a:r>
            <a:br>
              <a:rPr lang="en-CA" sz="2000" dirty="0"/>
            </a:br>
            <a:endParaRPr lang="en-CA" sz="2000" dirty="0" smtClean="0">
              <a:solidFill>
                <a:srgbClr val="002060"/>
              </a:solidFill>
            </a:endParaRPr>
          </a:p>
        </p:txBody>
      </p:sp>
    </p:spTree>
    <p:extLst>
      <p:ext uri="{BB962C8B-B14F-4D97-AF65-F5344CB8AC3E}">
        <p14:creationId xmlns:p14="http://schemas.microsoft.com/office/powerpoint/2010/main" val="4085096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0245362" cy="5267346"/>
          </a:xfrm>
        </p:spPr>
        <p:txBody>
          <a:bodyPr>
            <a:noAutofit/>
          </a:bodyPr>
          <a:lstStyle/>
          <a:p>
            <a:pPr algn="just">
              <a:lnSpc>
                <a:spcPct val="150000"/>
              </a:lnSpc>
            </a:pPr>
            <a:r>
              <a:rPr lang="en-CA" sz="2000" dirty="0" smtClean="0">
                <a:solidFill>
                  <a:srgbClr val="FF0000"/>
                </a:solidFill>
              </a:rPr>
              <a:t>'-</a:t>
            </a:r>
            <a:r>
              <a:rPr lang="en-CA" sz="2000" dirty="0">
                <a:solidFill>
                  <a:srgbClr val="FF0000"/>
                </a:solidFill>
              </a:rPr>
              <a:t>t' </a:t>
            </a:r>
            <a:r>
              <a:rPr lang="en-CA" sz="2000" dirty="0">
                <a:solidFill>
                  <a:schemeClr val="tx1"/>
                </a:solidFill>
              </a:rPr>
              <a:t>option is used to provide the delimiter in case of files with delimiter. </a:t>
            </a:r>
            <a:endParaRPr lang="en-CA" sz="2000" dirty="0" smtClean="0">
              <a:solidFill>
                <a:schemeClr val="tx1"/>
              </a:solidFill>
            </a:endParaRPr>
          </a:p>
          <a:p>
            <a:pPr algn="just">
              <a:lnSpc>
                <a:spcPct val="150000"/>
              </a:lnSpc>
            </a:pPr>
            <a:r>
              <a:rPr lang="en-CA" sz="2000" dirty="0" smtClean="0">
                <a:solidFill>
                  <a:srgbClr val="FF0000"/>
                </a:solidFill>
              </a:rPr>
              <a:t>'-</a:t>
            </a:r>
            <a:r>
              <a:rPr lang="en-CA" sz="2000" dirty="0">
                <a:solidFill>
                  <a:srgbClr val="FF0000"/>
                </a:solidFill>
              </a:rPr>
              <a:t>k' </a:t>
            </a:r>
            <a:r>
              <a:rPr lang="en-CA" sz="2000" dirty="0">
                <a:solidFill>
                  <a:schemeClr val="tx1"/>
                </a:solidFill>
              </a:rPr>
              <a:t>is used to specify the keys on the basis of which the sorting has to be done. </a:t>
            </a:r>
            <a:endParaRPr lang="en-CA" sz="2000" dirty="0" smtClean="0">
              <a:solidFill>
                <a:schemeClr val="tx1"/>
              </a:solidFill>
            </a:endParaRPr>
          </a:p>
          <a:p>
            <a:pPr algn="just">
              <a:lnSpc>
                <a:spcPct val="150000"/>
              </a:lnSpc>
            </a:pPr>
            <a:r>
              <a:rPr lang="en-CA" sz="2000" dirty="0" smtClean="0">
                <a:solidFill>
                  <a:schemeClr val="tx1"/>
                </a:solidFill>
              </a:rPr>
              <a:t>The </a:t>
            </a:r>
            <a:r>
              <a:rPr lang="en-CA" sz="2000" dirty="0">
                <a:solidFill>
                  <a:schemeClr val="tx1"/>
                </a:solidFill>
              </a:rPr>
              <a:t>format of '-k' is : </a:t>
            </a:r>
            <a:r>
              <a:rPr lang="en-CA" sz="2000" dirty="0">
                <a:solidFill>
                  <a:srgbClr val="FF0000"/>
                </a:solidFill>
              </a:rPr>
              <a:t>'-</a:t>
            </a:r>
            <a:r>
              <a:rPr lang="en-CA" sz="2000" dirty="0" err="1">
                <a:solidFill>
                  <a:srgbClr val="FF0000"/>
                </a:solidFill>
              </a:rPr>
              <a:t>km,n</a:t>
            </a:r>
            <a:r>
              <a:rPr lang="en-CA" sz="2000" dirty="0">
                <a:solidFill>
                  <a:srgbClr val="FF0000"/>
                </a:solidFill>
              </a:rPr>
              <a:t>' </a:t>
            </a:r>
            <a:endParaRPr lang="en-CA" sz="2000" dirty="0" smtClean="0">
              <a:solidFill>
                <a:srgbClr val="FF0000"/>
              </a:solidFill>
            </a:endParaRPr>
          </a:p>
          <a:p>
            <a:pPr lvl="1" algn="just">
              <a:lnSpc>
                <a:spcPct val="150000"/>
              </a:lnSpc>
            </a:pPr>
            <a:r>
              <a:rPr lang="en-CA" sz="2000" dirty="0" smtClean="0">
                <a:solidFill>
                  <a:schemeClr val="tx1"/>
                </a:solidFill>
              </a:rPr>
              <a:t>where</a:t>
            </a:r>
            <a:r>
              <a:rPr lang="en-CA" sz="2000" dirty="0">
                <a:solidFill>
                  <a:schemeClr val="tx1"/>
                </a:solidFill>
              </a:rPr>
              <a:t> </a:t>
            </a:r>
            <a:r>
              <a:rPr lang="en-CA" sz="2000" i="1" dirty="0">
                <a:solidFill>
                  <a:schemeClr val="tx1"/>
                </a:solidFill>
              </a:rPr>
              <a:t>m </a:t>
            </a:r>
            <a:r>
              <a:rPr lang="en-CA" sz="2000" dirty="0">
                <a:solidFill>
                  <a:schemeClr val="tx1"/>
                </a:solidFill>
              </a:rPr>
              <a:t>is the starting key and </a:t>
            </a:r>
            <a:r>
              <a:rPr lang="en-CA" sz="2000" i="1" dirty="0">
                <a:solidFill>
                  <a:schemeClr val="tx1"/>
                </a:solidFill>
              </a:rPr>
              <a:t>n </a:t>
            </a:r>
            <a:r>
              <a:rPr lang="en-CA" sz="2000" dirty="0">
                <a:solidFill>
                  <a:schemeClr val="tx1"/>
                </a:solidFill>
              </a:rPr>
              <a:t>is the ending key</a:t>
            </a:r>
            <a:r>
              <a:rPr lang="en-CA" sz="2000" dirty="0" smtClean="0">
                <a:solidFill>
                  <a:schemeClr val="tx1"/>
                </a:solidFill>
              </a:rPr>
              <a:t>.</a:t>
            </a:r>
          </a:p>
          <a:p>
            <a:pPr algn="just">
              <a:lnSpc>
                <a:spcPct val="150000"/>
              </a:lnSpc>
            </a:pPr>
            <a:r>
              <a:rPr lang="en-CA" sz="2000" dirty="0" smtClean="0">
                <a:solidFill>
                  <a:schemeClr val="tx1"/>
                </a:solidFill>
              </a:rPr>
              <a:t>In </a:t>
            </a:r>
            <a:r>
              <a:rPr lang="en-CA" sz="2000" dirty="0">
                <a:solidFill>
                  <a:schemeClr val="tx1"/>
                </a:solidFill>
              </a:rPr>
              <a:t>our case, since the sorting is on the 1st field alone, we </a:t>
            </a:r>
            <a:r>
              <a:rPr lang="en-CA" sz="2000" dirty="0" err="1">
                <a:solidFill>
                  <a:schemeClr val="tx1"/>
                </a:solidFill>
              </a:rPr>
              <a:t>speciy</a:t>
            </a:r>
            <a:r>
              <a:rPr lang="en-CA" sz="2000" dirty="0">
                <a:solidFill>
                  <a:schemeClr val="tx1"/>
                </a:solidFill>
              </a:rPr>
              <a:t> '1,1'. </a:t>
            </a:r>
            <a:endParaRPr lang="en-CA" sz="2000" dirty="0" smtClean="0">
              <a:solidFill>
                <a:schemeClr val="tx1"/>
              </a:solidFill>
            </a:endParaRPr>
          </a:p>
          <a:p>
            <a:pPr algn="just">
              <a:lnSpc>
                <a:spcPct val="150000"/>
              </a:lnSpc>
            </a:pPr>
            <a:r>
              <a:rPr lang="en-CA" sz="2000" dirty="0" smtClean="0">
                <a:solidFill>
                  <a:schemeClr val="tx1"/>
                </a:solidFill>
              </a:rPr>
              <a:t>Similarly</a:t>
            </a:r>
            <a:r>
              <a:rPr lang="en-CA" sz="2000" dirty="0">
                <a:solidFill>
                  <a:schemeClr val="tx1"/>
                </a:solidFill>
              </a:rPr>
              <a:t>, if the sorting is to be done on the basis of first 3 fields, it will be: '-k 1,3</a:t>
            </a:r>
            <a:r>
              <a:rPr lang="en-CA" sz="2000" dirty="0" smtClean="0">
                <a:solidFill>
                  <a:schemeClr val="tx1"/>
                </a:solidFill>
              </a:rPr>
              <a:t>'.</a:t>
            </a:r>
          </a:p>
          <a:p>
            <a:pPr algn="just">
              <a:lnSpc>
                <a:spcPct val="150000"/>
              </a:lnSpc>
            </a:pPr>
            <a:r>
              <a:rPr lang="en-CA" sz="2000" dirty="0">
                <a:solidFill>
                  <a:schemeClr val="tx1"/>
                </a:solidFill>
              </a:rPr>
              <a:t>if the sorting is to be done </a:t>
            </a:r>
            <a:r>
              <a:rPr lang="en-CA" sz="2000" dirty="0" smtClean="0">
                <a:solidFill>
                  <a:schemeClr val="tx1"/>
                </a:solidFill>
              </a:rPr>
              <a:t>2 and 4 field, </a:t>
            </a:r>
            <a:r>
              <a:rPr lang="en-CA" sz="2000" dirty="0">
                <a:solidFill>
                  <a:schemeClr val="tx1"/>
                </a:solidFill>
              </a:rPr>
              <a:t>it will be: '-k </a:t>
            </a:r>
            <a:r>
              <a:rPr lang="en-CA" sz="2000" dirty="0" smtClean="0">
                <a:solidFill>
                  <a:schemeClr val="tx1"/>
                </a:solidFill>
              </a:rPr>
              <a:t>2, -k4'.</a:t>
            </a:r>
          </a:p>
          <a:p>
            <a:pPr algn="just">
              <a:lnSpc>
                <a:spcPct val="150000"/>
              </a:lnSpc>
            </a:pPr>
            <a:r>
              <a:rPr lang="en-CA" sz="2000" dirty="0" smtClean="0">
                <a:solidFill>
                  <a:srgbClr val="FF0000"/>
                </a:solidFill>
              </a:rPr>
              <a:t>-</a:t>
            </a:r>
            <a:r>
              <a:rPr lang="en-CA" sz="2000" dirty="0">
                <a:solidFill>
                  <a:srgbClr val="FF0000"/>
                </a:solidFill>
              </a:rPr>
              <a:t>k2,2 specifies sorting on the key starting and ending with column 2. </a:t>
            </a:r>
            <a:endParaRPr lang="en-CA" sz="2000" dirty="0" smtClean="0">
              <a:solidFill>
                <a:srgbClr val="FF0000"/>
              </a:solidFill>
            </a:endParaRPr>
          </a:p>
          <a:p>
            <a:pPr algn="just">
              <a:lnSpc>
                <a:spcPct val="150000"/>
              </a:lnSpc>
            </a:pPr>
            <a:r>
              <a:rPr lang="en-CA" sz="2000" dirty="0" smtClean="0">
                <a:solidFill>
                  <a:srgbClr val="FF0000"/>
                </a:solidFill>
              </a:rPr>
              <a:t>If </a:t>
            </a:r>
            <a:r>
              <a:rPr lang="en-CA" sz="2000" dirty="0">
                <a:solidFill>
                  <a:srgbClr val="FF0000"/>
                </a:solidFill>
              </a:rPr>
              <a:t>-k2 is used instead, the sort key would begin at column 2 and extend to the end of the line, spanning all the fields in between.</a:t>
            </a:r>
          </a:p>
          <a:p>
            <a:pPr algn="just">
              <a:lnSpc>
                <a:spcPct val="150000"/>
              </a:lnSpc>
            </a:pPr>
            <a:endParaRPr lang="en-CA" sz="2000" dirty="0" smtClean="0">
              <a:solidFill>
                <a:schemeClr val="tx1"/>
              </a:solidFill>
            </a:endParaRPr>
          </a:p>
          <a:p>
            <a:pPr marL="0" indent="0" algn="just">
              <a:lnSpc>
                <a:spcPct val="150000"/>
              </a:lnSpc>
              <a:buNone/>
            </a:pPr>
            <a:r>
              <a:rPr lang="en-CA" sz="2000" dirty="0"/>
              <a:t/>
            </a:r>
            <a:br>
              <a:rPr lang="en-CA" sz="2000" dirty="0"/>
            </a:br>
            <a:endParaRPr lang="en-CA" sz="2000" dirty="0" smtClean="0">
              <a:solidFill>
                <a:srgbClr val="002060"/>
              </a:solidFill>
            </a:endParaRPr>
          </a:p>
        </p:txBody>
      </p:sp>
    </p:spTree>
    <p:extLst>
      <p:ext uri="{BB962C8B-B14F-4D97-AF65-F5344CB8AC3E}">
        <p14:creationId xmlns:p14="http://schemas.microsoft.com/office/powerpoint/2010/main" val="2898165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Sorting on Secondary filed using (-k) key option:</a:t>
            </a:r>
          </a:p>
          <a:p>
            <a:pPr algn="just">
              <a:lnSpc>
                <a:spcPct val="150000"/>
              </a:lnSpc>
            </a:pPr>
            <a:r>
              <a:rPr lang="en-CA" sz="2000" dirty="0" smtClean="0">
                <a:solidFill>
                  <a:srgbClr val="FF0000"/>
                </a:solidFill>
              </a:rPr>
              <a:t>Example 6: </a:t>
            </a:r>
            <a:r>
              <a:rPr lang="en-CA" sz="2000" dirty="0" smtClean="0">
                <a:solidFill>
                  <a:schemeClr val="tx1"/>
                </a:solidFill>
              </a:rPr>
              <a:t>Sort the record in the file on 3 field as primary field &amp; 2 field as secondary key.</a:t>
            </a:r>
          </a:p>
        </p:txBody>
      </p:sp>
      <p:graphicFrame>
        <p:nvGraphicFramePr>
          <p:cNvPr id="4" name="Table 3"/>
          <p:cNvGraphicFramePr>
            <a:graphicFrameLocks noGrp="1"/>
          </p:cNvGraphicFramePr>
          <p:nvPr>
            <p:extLst>
              <p:ext uri="{D42A27DB-BD31-4B8C-83A1-F6EECF244321}">
                <p14:modId xmlns:p14="http://schemas.microsoft.com/office/powerpoint/2010/main" val="43369070"/>
              </p:ext>
            </p:extLst>
          </p:nvPr>
        </p:nvGraphicFramePr>
        <p:xfrm>
          <a:off x="7841294" y="1665962"/>
          <a:ext cx="3726824" cy="4609579"/>
        </p:xfrm>
        <a:graphic>
          <a:graphicData uri="http://schemas.openxmlformats.org/drawingml/2006/table">
            <a:tbl>
              <a:tblPr firstRow="1" bandRow="1">
                <a:tableStyleId>{5C22544A-7EE6-4342-B048-85BDC9FD1C3A}</a:tableStyleId>
              </a:tblPr>
              <a:tblGrid>
                <a:gridCol w="3726824">
                  <a:extLst>
                    <a:ext uri="{9D8B030D-6E8A-4147-A177-3AD203B41FA5}">
                      <a16:colId xmlns:a16="http://schemas.microsoft.com/office/drawing/2014/main" val="20000"/>
                    </a:ext>
                  </a:extLst>
                </a:gridCol>
              </a:tblGrid>
              <a:tr h="395558">
                <a:tc>
                  <a:txBody>
                    <a:bodyPr/>
                    <a:lstStyle/>
                    <a:p>
                      <a:r>
                        <a:rPr lang="en-US" dirty="0" smtClean="0"/>
                        <a:t>Sorting in ASCENDING</a:t>
                      </a:r>
                      <a:r>
                        <a:rPr lang="en-US" baseline="0" dirty="0" smtClean="0"/>
                        <a:t> order</a:t>
                      </a:r>
                      <a:endParaRPr lang="en-US" dirty="0"/>
                    </a:p>
                  </a:txBody>
                  <a:tcPr/>
                </a:tc>
                <a:extLst>
                  <a:ext uri="{0D108BD9-81ED-4DB2-BD59-A6C34878D82A}">
                    <a16:rowId xmlns:a16="http://schemas.microsoft.com/office/drawing/2014/main" val="10000"/>
                  </a:ext>
                </a:extLst>
              </a:tr>
              <a:tr h="4214021">
                <a:tc>
                  <a:txBody>
                    <a:bodyPr/>
                    <a:lstStyle/>
                    <a:p>
                      <a:pPr marL="0" indent="0" algn="just">
                        <a:lnSpc>
                          <a:spcPct val="150000"/>
                        </a:lnSpc>
                        <a:buNone/>
                      </a:pPr>
                      <a:r>
                        <a:rPr lang="en-CA" sz="1800" dirty="0" smtClean="0">
                          <a:solidFill>
                            <a:srgbClr val="7030A0"/>
                          </a:solidFill>
                        </a:rPr>
                        <a:t>$ </a:t>
                      </a:r>
                      <a:r>
                        <a:rPr lang="en-US" dirty="0" smtClean="0">
                          <a:solidFill>
                            <a:srgbClr val="7030A0"/>
                          </a:solidFill>
                        </a:rPr>
                        <a:t> sort -t"," –k 3,3 –k 2n,2 file</a:t>
                      </a:r>
                    </a:p>
                    <a:p>
                      <a:pPr marL="0" indent="0" algn="just">
                        <a:lnSpc>
                          <a:spcPct val="150000"/>
                        </a:lnSpc>
                        <a:buNone/>
                      </a:pPr>
                      <a:endParaRPr lang="en-CA" sz="1800" dirty="0" smtClean="0">
                        <a:solidFill>
                          <a:srgbClr val="7030A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SAI,19,BARDOLI,BBA,245678</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VATSHAL,49,BARODA,BCA,258783</a:t>
                      </a:r>
                      <a:endParaRPr lang="en-US" sz="1800"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RAM,5,NAVSARI,BBA,222434</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OM,20,SURAT,BCA,258307</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AADI,200,SURAT,BCA,264416</a:t>
                      </a:r>
                    </a:p>
                    <a:p>
                      <a:pPr marL="0" marR="0" indent="0" algn="just" defTabSz="457200" rtl="0" eaLnBrk="1" fontAlgn="auto" latinLnBrk="0" hangingPunct="1">
                        <a:lnSpc>
                          <a:spcPct val="150000"/>
                        </a:lnSpc>
                        <a:spcBef>
                          <a:spcPts val="0"/>
                        </a:spcBef>
                        <a:spcAft>
                          <a:spcPts val="0"/>
                        </a:spcAft>
                        <a:buClrTx/>
                        <a:buSzTx/>
                        <a:buFontTx/>
                        <a:buNone/>
                        <a:tabLst/>
                        <a:defRPr/>
                      </a:pPr>
                      <a:endParaRPr lang="en-CA" sz="1800"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CA" sz="1800" dirty="0" smtClean="0">
                        <a:solidFill>
                          <a:srgbClr val="00206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301554" y="2605414"/>
            <a:ext cx="7414479" cy="1420838"/>
          </a:xfrm>
          <a:prstGeom prst="rect">
            <a:avLst/>
          </a:prstGeom>
          <a:noFill/>
        </p:spPr>
        <p:txBody>
          <a:bodyPr wrap="square" rtlCol="0">
            <a:spAutoFit/>
          </a:bodyPr>
          <a:lstStyle/>
          <a:p>
            <a:pPr algn="just">
              <a:lnSpc>
                <a:spcPct val="150000"/>
              </a:lnSpc>
            </a:pPr>
            <a:r>
              <a:rPr lang="en-US" sz="2000" dirty="0" smtClean="0"/>
              <a:t>You can sort on more than one key by providing secondary key. </a:t>
            </a:r>
          </a:p>
          <a:p>
            <a:pPr algn="just">
              <a:lnSpc>
                <a:spcPct val="150000"/>
              </a:lnSpc>
            </a:pPr>
            <a:r>
              <a:rPr lang="en-US" sz="2000" dirty="0" smtClean="0"/>
              <a:t>In this situation, you need to specify  for every –k option, where the sort ends.</a:t>
            </a:r>
            <a:endParaRPr lang="en-US" sz="2000" dirty="0"/>
          </a:p>
        </p:txBody>
      </p:sp>
    </p:spTree>
    <p:extLst>
      <p:ext uri="{BB962C8B-B14F-4D97-AF65-F5344CB8AC3E}">
        <p14:creationId xmlns:p14="http://schemas.microsoft.com/office/powerpoint/2010/main" val="4003560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smtClean="0">
                <a:solidFill>
                  <a:srgbClr val="C00000"/>
                </a:solidFill>
              </a:rPr>
              <a:t>sort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Sorting on columns</a:t>
            </a:r>
          </a:p>
          <a:p>
            <a:pPr algn="just">
              <a:lnSpc>
                <a:spcPct val="150000"/>
              </a:lnSpc>
            </a:pPr>
            <a:r>
              <a:rPr lang="en-CA" sz="2000" dirty="0" smtClean="0">
                <a:solidFill>
                  <a:srgbClr val="FF0000"/>
                </a:solidFill>
              </a:rPr>
              <a:t>Example 6: </a:t>
            </a:r>
            <a:r>
              <a:rPr lang="en-CA" sz="2000" dirty="0" smtClean="0">
                <a:solidFill>
                  <a:schemeClr val="tx1"/>
                </a:solidFill>
              </a:rPr>
              <a:t>Sort the record in the file on the date of birth year.</a:t>
            </a:r>
          </a:p>
        </p:txBody>
      </p:sp>
      <p:sp>
        <p:nvSpPr>
          <p:cNvPr id="5" name="TextBox 4"/>
          <p:cNvSpPr txBox="1"/>
          <p:nvPr/>
        </p:nvSpPr>
        <p:spPr>
          <a:xfrm>
            <a:off x="301554" y="1661562"/>
            <a:ext cx="11890446" cy="1477328"/>
          </a:xfrm>
          <a:prstGeom prst="rect">
            <a:avLst/>
          </a:prstGeom>
          <a:noFill/>
        </p:spPr>
        <p:txBody>
          <a:bodyPr wrap="square" rtlCol="0">
            <a:spAutoFit/>
          </a:bodyPr>
          <a:lstStyle/>
          <a:p>
            <a:pPr algn="just">
              <a:lnSpc>
                <a:spcPct val="150000"/>
              </a:lnSpc>
            </a:pPr>
            <a:r>
              <a:rPr lang="en-US" sz="2000" dirty="0" smtClean="0"/>
              <a:t>You can specify a character position within a field to be the </a:t>
            </a:r>
            <a:r>
              <a:rPr lang="en-US" sz="2000" dirty="0" err="1" smtClean="0"/>
              <a:t>beginging</a:t>
            </a:r>
            <a:r>
              <a:rPr lang="en-US" sz="2000" dirty="0" smtClean="0"/>
              <a:t> of sort.</a:t>
            </a:r>
          </a:p>
          <a:p>
            <a:pPr algn="just">
              <a:lnSpc>
                <a:spcPct val="150000"/>
              </a:lnSpc>
            </a:pPr>
            <a:r>
              <a:rPr lang="en-US" sz="2000" dirty="0" smtClean="0"/>
              <a:t>If you are to sort the file according to the year of birth, they you need to sort on the </a:t>
            </a:r>
            <a:r>
              <a:rPr lang="en-US" sz="2000" dirty="0" err="1" smtClean="0"/>
              <a:t>nineth</a:t>
            </a:r>
            <a:r>
              <a:rPr lang="en-US" sz="2000" dirty="0" smtClean="0"/>
              <a:t> and tenth column positions within the 6</a:t>
            </a:r>
            <a:r>
              <a:rPr lang="en-US" sz="2000" baseline="30000" dirty="0" smtClean="0"/>
              <a:t>th</a:t>
            </a:r>
            <a:r>
              <a:rPr lang="en-US" sz="2000" dirty="0" smtClean="0"/>
              <a:t> field.</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204463620"/>
              </p:ext>
            </p:extLst>
          </p:nvPr>
        </p:nvGraphicFramePr>
        <p:xfrm>
          <a:off x="438410" y="3138890"/>
          <a:ext cx="11336056" cy="3754120"/>
        </p:xfrm>
        <a:graphic>
          <a:graphicData uri="http://schemas.openxmlformats.org/drawingml/2006/table">
            <a:tbl>
              <a:tblPr firstRow="1" bandRow="1">
                <a:tableStyleId>{5C22544A-7EE6-4342-B048-85BDC9FD1C3A}</a:tableStyleId>
              </a:tblPr>
              <a:tblGrid>
                <a:gridCol w="6177138">
                  <a:extLst>
                    <a:ext uri="{9D8B030D-6E8A-4147-A177-3AD203B41FA5}">
                      <a16:colId xmlns:a16="http://schemas.microsoft.com/office/drawing/2014/main" val="20000"/>
                    </a:ext>
                  </a:extLst>
                </a:gridCol>
                <a:gridCol w="5158918">
                  <a:extLst>
                    <a:ext uri="{9D8B030D-6E8A-4147-A177-3AD203B41FA5}">
                      <a16:colId xmlns:a16="http://schemas.microsoft.com/office/drawing/2014/main" val="20001"/>
                    </a:ext>
                  </a:extLst>
                </a:gridCol>
              </a:tblGrid>
              <a:tr h="370840">
                <a:tc>
                  <a:txBody>
                    <a:bodyPr/>
                    <a:lstStyle/>
                    <a:p>
                      <a:pPr algn="ctr"/>
                      <a:r>
                        <a:rPr lang="en-US" dirty="0" smtClean="0"/>
                        <a:t>File</a:t>
                      </a:r>
                      <a:r>
                        <a:rPr lang="en-US" baseline="0" dirty="0" smtClean="0"/>
                        <a:t> </a:t>
                      </a:r>
                      <a:endParaRPr lang="en-US" dirty="0"/>
                    </a:p>
                  </a:txBody>
                  <a:tcPr/>
                </a:tc>
                <a:tc>
                  <a:txBody>
                    <a:bodyPr/>
                    <a:lstStyle/>
                    <a:p>
                      <a:r>
                        <a:rPr lang="en-US" dirty="0" smtClean="0"/>
                        <a:t>Sorting on Year of Birth</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cat file</a:t>
                      </a:r>
                    </a:p>
                    <a:p>
                      <a:pPr marL="0" indent="0" algn="just">
                        <a:lnSpc>
                          <a:spcPct val="150000"/>
                        </a:lnSpc>
                        <a:buNone/>
                      </a:pPr>
                      <a:endParaRPr lang="en-CA" sz="1800" dirty="0" smtClean="0">
                        <a:solidFill>
                          <a:srgbClr val="7030A0"/>
                        </a:solidFill>
                      </a:endParaRPr>
                    </a:p>
                    <a:p>
                      <a:pPr marL="0" indent="0" algn="just">
                        <a:lnSpc>
                          <a:spcPct val="150000"/>
                        </a:lnSpc>
                        <a:buNone/>
                      </a:pPr>
                      <a:r>
                        <a:rPr lang="en-CA" sz="1800" dirty="0" smtClean="0">
                          <a:solidFill>
                            <a:srgbClr val="002060"/>
                          </a:solidFill>
                        </a:rPr>
                        <a:t>OM|20|SURAT|BCA|258307|11/08/1997</a:t>
                      </a:r>
                    </a:p>
                    <a:p>
                      <a:pPr marL="0" indent="0" algn="just">
                        <a:lnSpc>
                          <a:spcPct val="150000"/>
                        </a:lnSpc>
                        <a:buNone/>
                      </a:pPr>
                      <a:r>
                        <a:rPr lang="en-CA" sz="1800" dirty="0" smtClean="0">
                          <a:solidFill>
                            <a:srgbClr val="002060"/>
                          </a:solidFill>
                        </a:rPr>
                        <a:t>SAI|19|BARDOLI|BBA|245678|10/12/1994</a:t>
                      </a:r>
                    </a:p>
                    <a:p>
                      <a:pPr marL="0" indent="0" algn="just">
                        <a:lnSpc>
                          <a:spcPct val="150000"/>
                        </a:lnSpc>
                        <a:buNone/>
                      </a:pPr>
                      <a:r>
                        <a:rPr lang="en-CA" sz="1800" dirty="0" smtClean="0">
                          <a:solidFill>
                            <a:srgbClr val="002060"/>
                          </a:solidFill>
                        </a:rPr>
                        <a:t>RAM|5|NAVSARI|BBA|222434|10/11/1991</a:t>
                      </a:r>
                    </a:p>
                    <a:p>
                      <a:pPr marL="0" indent="0" algn="just">
                        <a:lnSpc>
                          <a:spcPct val="150000"/>
                        </a:lnSpc>
                        <a:buNone/>
                      </a:pPr>
                      <a:r>
                        <a:rPr lang="en-CA" sz="1800" dirty="0" smtClean="0">
                          <a:solidFill>
                            <a:srgbClr val="002060"/>
                          </a:solidFill>
                        </a:rPr>
                        <a:t>VATSHAL|49|BARODA|BCA|258783|01/04/1992</a:t>
                      </a:r>
                    </a:p>
                    <a:p>
                      <a:pPr marL="0" indent="0" algn="just">
                        <a:lnSpc>
                          <a:spcPct val="150000"/>
                        </a:lnSpc>
                        <a:buNone/>
                      </a:pPr>
                      <a:r>
                        <a:rPr lang="en-CA" sz="1800" dirty="0" smtClean="0">
                          <a:solidFill>
                            <a:srgbClr val="002060"/>
                          </a:solidFill>
                        </a:rPr>
                        <a:t>AADI|200|SURAT|BCA|264416|07/02/1990</a:t>
                      </a:r>
                      <a:endParaRPr lang="en-CA" sz="1800" dirty="0">
                        <a:solidFill>
                          <a:srgbClr val="002060"/>
                        </a:solidFill>
                      </a:endParaRPr>
                    </a:p>
                  </a:txBody>
                  <a:tcPr/>
                </a:tc>
                <a:tc>
                  <a:txBody>
                    <a:bodyPr/>
                    <a:lstStyle/>
                    <a:p>
                      <a:pPr marL="0" indent="0" algn="just">
                        <a:lnSpc>
                          <a:spcPct val="150000"/>
                        </a:lnSpc>
                        <a:buNone/>
                      </a:pPr>
                      <a:r>
                        <a:rPr lang="en-CA" sz="1800" dirty="0" smtClean="0">
                          <a:solidFill>
                            <a:srgbClr val="7030A0"/>
                          </a:solidFill>
                        </a:rPr>
                        <a:t>$ </a:t>
                      </a:r>
                      <a:r>
                        <a:rPr lang="en-US" dirty="0" smtClean="0">
                          <a:solidFill>
                            <a:srgbClr val="7030A0"/>
                          </a:solidFill>
                        </a:rPr>
                        <a:t> sort -t“|" –k 6.9,6.10 file</a:t>
                      </a:r>
                    </a:p>
                    <a:p>
                      <a:pPr marL="0" indent="0" algn="just">
                        <a:lnSpc>
                          <a:spcPct val="150000"/>
                        </a:lnSpc>
                        <a:buNone/>
                      </a:pPr>
                      <a:endParaRPr lang="en-US" dirty="0" smtClean="0">
                        <a:solidFill>
                          <a:srgbClr val="7030A0"/>
                        </a:solidFill>
                      </a:endParaRP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AADI|200|SURAT|BCA|264416|07/02/1990</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RAM|5|NAVSARI|BBA|222434|10/11/1991</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VATSHAL|49|BARODA|BCA|258783|01/04/1992</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SAI|19|BARDOLI|BBA|245678|10/12/1994</a:t>
                      </a:r>
                    </a:p>
                    <a:p>
                      <a:pPr marL="0" marR="0" indent="0" algn="just" defTabSz="457200" rtl="0" eaLnBrk="1" fontAlgn="auto" latinLnBrk="0" hangingPunct="1">
                        <a:lnSpc>
                          <a:spcPct val="150000"/>
                        </a:lnSpc>
                        <a:spcBef>
                          <a:spcPts val="0"/>
                        </a:spcBef>
                        <a:spcAft>
                          <a:spcPts val="0"/>
                        </a:spcAft>
                        <a:buClrTx/>
                        <a:buSzTx/>
                        <a:buFontTx/>
                        <a:buNone/>
                        <a:tabLst/>
                        <a:defRPr/>
                      </a:pPr>
                      <a:r>
                        <a:rPr lang="en-CA" sz="1800" dirty="0" smtClean="0">
                          <a:solidFill>
                            <a:srgbClr val="002060"/>
                          </a:solidFill>
                        </a:rPr>
                        <a:t>OM|20|SURAT|BCA|258307|11/08/1997</a:t>
                      </a:r>
                    </a:p>
                    <a:p>
                      <a:pPr marL="0" indent="0" algn="just">
                        <a:lnSpc>
                          <a:spcPct val="150000"/>
                        </a:lnSpc>
                        <a:buNone/>
                      </a:pPr>
                      <a:endParaRPr lang="en-CA" sz="1800" dirty="0" smtClean="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88999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uniq</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algn="just">
              <a:lnSpc>
                <a:spcPct val="150000"/>
              </a:lnSpc>
            </a:pPr>
            <a:r>
              <a:rPr lang="en-CA" sz="2000" dirty="0" smtClean="0">
                <a:solidFill>
                  <a:schemeClr val="tx1"/>
                </a:solidFill>
              </a:rPr>
              <a:t>used </a:t>
            </a:r>
            <a:r>
              <a:rPr lang="en-CA" sz="2000" dirty="0">
                <a:solidFill>
                  <a:schemeClr val="tx1"/>
                </a:solidFill>
              </a:rPr>
              <a:t>to suppress the duplicate lines from a file. </a:t>
            </a:r>
            <a:endParaRPr lang="en-CA" sz="2000" dirty="0" smtClean="0">
              <a:solidFill>
                <a:schemeClr val="tx1"/>
              </a:solidFill>
            </a:endParaRPr>
          </a:p>
          <a:p>
            <a:pPr algn="just">
              <a:lnSpc>
                <a:spcPct val="150000"/>
              </a:lnSpc>
            </a:pPr>
            <a:r>
              <a:rPr lang="en-CA" sz="2000" dirty="0" smtClean="0">
                <a:solidFill>
                  <a:schemeClr val="tx1"/>
                </a:solidFill>
              </a:rPr>
              <a:t>It </a:t>
            </a:r>
            <a:r>
              <a:rPr lang="en-CA" sz="2000" dirty="0">
                <a:solidFill>
                  <a:schemeClr val="tx1"/>
                </a:solidFill>
              </a:rPr>
              <a:t>discards all the successive identical lines except one from the input and writes the output. </a:t>
            </a:r>
          </a:p>
          <a:p>
            <a:pPr algn="just">
              <a:lnSpc>
                <a:spcPct val="150000"/>
              </a:lnSpc>
            </a:pPr>
            <a:r>
              <a:rPr lang="en-CA" sz="2000" dirty="0">
                <a:solidFill>
                  <a:srgbClr val="FF0000"/>
                </a:solidFill>
              </a:rPr>
              <a:t>S</a:t>
            </a:r>
            <a:r>
              <a:rPr lang="en-CA" sz="2000" dirty="0" smtClean="0">
                <a:solidFill>
                  <a:srgbClr val="FF0000"/>
                </a:solidFill>
              </a:rPr>
              <a:t>yntax :</a:t>
            </a:r>
            <a:r>
              <a:rPr lang="en-CA" sz="2000" dirty="0" smtClean="0">
                <a:solidFill>
                  <a:schemeClr val="tx1"/>
                </a:solidFill>
              </a:rPr>
              <a:t> </a:t>
            </a:r>
            <a:r>
              <a:rPr lang="en-CA" sz="2000" dirty="0" err="1" smtClean="0">
                <a:solidFill>
                  <a:schemeClr val="tx1"/>
                </a:solidFill>
              </a:rPr>
              <a:t>uniq</a:t>
            </a:r>
            <a:r>
              <a:rPr lang="en-CA" sz="2000" dirty="0" smtClean="0">
                <a:solidFill>
                  <a:schemeClr val="tx1"/>
                </a:solidFill>
              </a:rPr>
              <a:t> </a:t>
            </a:r>
            <a:r>
              <a:rPr lang="en-CA" sz="2000" dirty="0">
                <a:solidFill>
                  <a:schemeClr val="tx1"/>
                </a:solidFill>
              </a:rPr>
              <a:t>[option] filename</a:t>
            </a:r>
            <a:endParaRPr lang="en-CA" sz="20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82572715"/>
              </p:ext>
            </p:extLst>
          </p:nvPr>
        </p:nvGraphicFramePr>
        <p:xfrm>
          <a:off x="1280438" y="2648674"/>
          <a:ext cx="8128000" cy="1483360"/>
        </p:xfrm>
        <a:graphic>
          <a:graphicData uri="http://schemas.openxmlformats.org/drawingml/2006/table">
            <a:tbl>
              <a:tblPr firstRow="1" bandRow="1">
                <a:tableStyleId>{5C22544A-7EE6-4342-B048-85BDC9FD1C3A}</a:tableStyleId>
              </a:tblPr>
              <a:tblGrid>
                <a:gridCol w="1212241">
                  <a:extLst>
                    <a:ext uri="{9D8B030D-6E8A-4147-A177-3AD203B41FA5}">
                      <a16:colId xmlns:a16="http://schemas.microsoft.com/office/drawing/2014/main" val="20000"/>
                    </a:ext>
                  </a:extLst>
                </a:gridCol>
                <a:gridCol w="6915759">
                  <a:extLst>
                    <a:ext uri="{9D8B030D-6E8A-4147-A177-3AD203B41FA5}">
                      <a16:colId xmlns:a16="http://schemas.microsoft.com/office/drawing/2014/main" val="20001"/>
                    </a:ext>
                  </a:extLst>
                </a:gridCol>
              </a:tblGrid>
              <a:tr h="370840">
                <a:tc>
                  <a:txBody>
                    <a:bodyPr/>
                    <a:lstStyle/>
                    <a:p>
                      <a:r>
                        <a:rPr lang="en-US" dirty="0" smtClean="0"/>
                        <a:t>OPTION</a:t>
                      </a:r>
                      <a:endParaRPr lang="en-US" dirty="0"/>
                    </a:p>
                  </a:txBody>
                  <a:tcPr/>
                </a:tc>
                <a:tc>
                  <a:txBody>
                    <a:bodyPr/>
                    <a:lstStyle/>
                    <a:p>
                      <a:r>
                        <a:rPr lang="en-US" dirty="0" smtClean="0"/>
                        <a:t>MEANING</a:t>
                      </a:r>
                      <a:endParaRPr lang="en-US" dirty="0"/>
                    </a:p>
                  </a:txBody>
                  <a:tcPr/>
                </a:tc>
                <a:extLst>
                  <a:ext uri="{0D108BD9-81ED-4DB2-BD59-A6C34878D82A}">
                    <a16:rowId xmlns:a16="http://schemas.microsoft.com/office/drawing/2014/main" val="10000"/>
                  </a:ext>
                </a:extLst>
              </a:tr>
              <a:tr h="370840">
                <a:tc>
                  <a:txBody>
                    <a:bodyPr/>
                    <a:lstStyle/>
                    <a:p>
                      <a:r>
                        <a:rPr lang="en-US" dirty="0" smtClean="0"/>
                        <a:t>u</a:t>
                      </a:r>
                      <a:endParaRPr lang="en-US" dirty="0"/>
                    </a:p>
                  </a:txBody>
                  <a:tcPr/>
                </a:tc>
                <a:tc>
                  <a:txBody>
                    <a:bodyPr/>
                    <a:lstStyle/>
                    <a:p>
                      <a:r>
                        <a:rPr lang="en-US" dirty="0" smtClean="0"/>
                        <a:t>Select only unique lines.</a:t>
                      </a:r>
                      <a:endParaRPr lang="en-US" dirty="0"/>
                    </a:p>
                  </a:txBody>
                  <a:tcPr/>
                </a:tc>
                <a:extLst>
                  <a:ext uri="{0D108BD9-81ED-4DB2-BD59-A6C34878D82A}">
                    <a16:rowId xmlns:a16="http://schemas.microsoft.com/office/drawing/2014/main" val="10001"/>
                  </a:ext>
                </a:extLst>
              </a:tr>
              <a:tr h="370840">
                <a:tc>
                  <a:txBody>
                    <a:bodyPr/>
                    <a:lstStyle/>
                    <a:p>
                      <a:r>
                        <a:rPr lang="en-US" dirty="0" smtClean="0"/>
                        <a:t>d</a:t>
                      </a:r>
                      <a:r>
                        <a:rPr lang="en-US" baseline="0" dirty="0" smtClean="0"/>
                        <a:t>   </a:t>
                      </a:r>
                      <a:endParaRPr lang="en-US" dirty="0"/>
                    </a:p>
                  </a:txBody>
                  <a:tcPr/>
                </a:tc>
                <a:tc>
                  <a:txBody>
                    <a:bodyPr/>
                    <a:lstStyle/>
                    <a:p>
                      <a:r>
                        <a:rPr lang="en-US" dirty="0" smtClean="0"/>
                        <a:t>Select duplicate lines.</a:t>
                      </a:r>
                      <a:endParaRPr lang="en-US" dirty="0"/>
                    </a:p>
                  </a:txBody>
                  <a:tcPr/>
                </a:tc>
                <a:extLst>
                  <a:ext uri="{0D108BD9-81ED-4DB2-BD59-A6C34878D82A}">
                    <a16:rowId xmlns:a16="http://schemas.microsoft.com/office/drawing/2014/main" val="10002"/>
                  </a:ext>
                </a:extLst>
              </a:tr>
              <a:tr h="370840">
                <a:tc>
                  <a:txBody>
                    <a:bodyPr/>
                    <a:lstStyle/>
                    <a:p>
                      <a:r>
                        <a:rPr lang="en-US" dirty="0" smtClean="0"/>
                        <a:t>c</a:t>
                      </a:r>
                      <a:r>
                        <a:rPr lang="en-US" baseline="0" dirty="0" smtClean="0"/>
                        <a:t>   </a:t>
                      </a:r>
                      <a:endParaRPr lang="en-US" dirty="0"/>
                    </a:p>
                  </a:txBody>
                  <a:tcPr/>
                </a:tc>
                <a:tc>
                  <a:txBody>
                    <a:bodyPr/>
                    <a:lstStyle/>
                    <a:p>
                      <a:r>
                        <a:rPr lang="en-US" dirty="0" smtClean="0"/>
                        <a:t>Counting frequency</a:t>
                      </a:r>
                      <a:r>
                        <a:rPr lang="en-US" baseline="0" dirty="0" smtClean="0"/>
                        <a:t> of </a:t>
                      </a:r>
                      <a:r>
                        <a:rPr lang="en-US" baseline="0" dirty="0" err="1" smtClean="0"/>
                        <a:t>occurances</a:t>
                      </a:r>
                      <a:r>
                        <a:rPr lang="en-US" baseline="0" dirty="0" smtClean="0"/>
                        <a:t>.</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744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uniq</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Suppress duplicate line</a:t>
            </a:r>
          </a:p>
          <a:p>
            <a:pPr marL="0" indent="0" algn="just">
              <a:lnSpc>
                <a:spcPct val="150000"/>
              </a:lnSpc>
              <a:buNone/>
            </a:pPr>
            <a:r>
              <a:rPr lang="en-CA" sz="2000" dirty="0" smtClean="0">
                <a:solidFill>
                  <a:srgbClr val="FF0000"/>
                </a:solidFill>
              </a:rPr>
              <a:t>Example 1</a:t>
            </a:r>
            <a:r>
              <a:rPr lang="en-CA" sz="2000" dirty="0">
                <a:solidFill>
                  <a:srgbClr val="FF0000"/>
                </a:solidFill>
              </a:rPr>
              <a:t>: </a:t>
            </a:r>
            <a:r>
              <a:rPr lang="en-CA" sz="2000" dirty="0">
                <a:solidFill>
                  <a:schemeClr val="tx1"/>
                </a:solidFill>
              </a:rPr>
              <a:t>Suppress duplicate lines </a:t>
            </a:r>
            <a:r>
              <a:rPr lang="en-CA" sz="2000" dirty="0" smtClean="0">
                <a:solidFill>
                  <a:schemeClr val="tx1"/>
                </a:solidFill>
              </a:rPr>
              <a:t>from file</a:t>
            </a:r>
            <a:endParaRPr lang="en-CA" sz="2000" dirty="0">
              <a:solidFill>
                <a:schemeClr val="tx1"/>
              </a:solidFill>
            </a:endParaRPr>
          </a:p>
          <a:p>
            <a:pPr algn="just">
              <a:lnSpc>
                <a:spcPct val="150000"/>
              </a:lnSpc>
            </a:pPr>
            <a:r>
              <a:rPr lang="en-CA" sz="2000" dirty="0" smtClean="0">
                <a:solidFill>
                  <a:schemeClr val="tx1"/>
                </a:solidFill>
              </a:rPr>
              <a:t>The </a:t>
            </a:r>
            <a:r>
              <a:rPr lang="en-CA" sz="2000" dirty="0">
                <a:solidFill>
                  <a:schemeClr val="tx1"/>
                </a:solidFill>
              </a:rPr>
              <a:t>default behavior of the </a:t>
            </a:r>
            <a:r>
              <a:rPr lang="en-CA" sz="2000" dirty="0" err="1">
                <a:solidFill>
                  <a:schemeClr val="tx1"/>
                </a:solidFill>
              </a:rPr>
              <a:t>uniq</a:t>
            </a:r>
            <a:r>
              <a:rPr lang="en-CA" sz="2000" dirty="0">
                <a:solidFill>
                  <a:schemeClr val="tx1"/>
                </a:solidFill>
              </a:rPr>
              <a:t> command is to suppress the duplicate line. Note that, you have to pass sorted input to the </a:t>
            </a:r>
            <a:r>
              <a:rPr lang="en-CA" sz="2000" dirty="0" err="1">
                <a:solidFill>
                  <a:schemeClr val="tx1"/>
                </a:solidFill>
              </a:rPr>
              <a:t>uniq</a:t>
            </a:r>
            <a:r>
              <a:rPr lang="en-CA" sz="2000" dirty="0">
                <a:solidFill>
                  <a:schemeClr val="tx1"/>
                </a:solidFill>
              </a:rPr>
              <a:t>, as it compares only successive lines. </a:t>
            </a:r>
            <a:endParaRPr lang="en-CA" sz="20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57007459"/>
              </p:ext>
            </p:extLst>
          </p:nvPr>
        </p:nvGraphicFramePr>
        <p:xfrm>
          <a:off x="1054970" y="3199819"/>
          <a:ext cx="8128000" cy="2870200"/>
        </p:xfrm>
        <a:graphic>
          <a:graphicData uri="http://schemas.openxmlformats.org/drawingml/2006/table">
            <a:tbl>
              <a:tblPr firstRow="1" bandRow="1">
                <a:tableStyleId>{5C22544A-7EE6-4342-B048-85BDC9FD1C3A}</a:tableStyleId>
              </a:tblPr>
              <a:tblGrid>
                <a:gridCol w="3667343">
                  <a:extLst>
                    <a:ext uri="{9D8B030D-6E8A-4147-A177-3AD203B41FA5}">
                      <a16:colId xmlns:a16="http://schemas.microsoft.com/office/drawing/2014/main" val="20000"/>
                    </a:ext>
                  </a:extLst>
                </a:gridCol>
                <a:gridCol w="4460657">
                  <a:extLst>
                    <a:ext uri="{9D8B030D-6E8A-4147-A177-3AD203B41FA5}">
                      <a16:colId xmlns:a16="http://schemas.microsoft.com/office/drawing/2014/main" val="20001"/>
                    </a:ext>
                  </a:extLst>
                </a:gridCol>
              </a:tblGrid>
              <a:tr h="370840">
                <a:tc>
                  <a:txBody>
                    <a:bodyPr/>
                    <a:lstStyle/>
                    <a:p>
                      <a:r>
                        <a:rPr lang="en-US" dirty="0" smtClean="0"/>
                        <a:t>File</a:t>
                      </a:r>
                      <a:endParaRPr lang="en-US" dirty="0"/>
                    </a:p>
                  </a:txBody>
                  <a:tcPr/>
                </a:tc>
                <a:tc>
                  <a:txBody>
                    <a:bodyPr/>
                    <a:lstStyle/>
                    <a:p>
                      <a:r>
                        <a:rPr lang="en-US" dirty="0" smtClean="0"/>
                        <a:t>Suppress duplicate line</a:t>
                      </a:r>
                      <a:endParaRPr lang="en-US" dirty="0"/>
                    </a:p>
                  </a:txBody>
                  <a:tcPr/>
                </a:tc>
                <a:extLst>
                  <a:ext uri="{0D108BD9-81ED-4DB2-BD59-A6C34878D82A}">
                    <a16:rowId xmlns:a16="http://schemas.microsoft.com/office/drawing/2014/main" val="10000"/>
                  </a:ext>
                </a:extLst>
              </a:tr>
              <a:tr h="370840">
                <a:tc>
                  <a:txBody>
                    <a:bodyPr/>
                    <a:lstStyle/>
                    <a:p>
                      <a:r>
                        <a:rPr lang="en-US" sz="2000" dirty="0" smtClean="0">
                          <a:solidFill>
                            <a:srgbClr val="7030A0"/>
                          </a:solidFill>
                        </a:rPr>
                        <a:t>$</a:t>
                      </a:r>
                      <a:r>
                        <a:rPr lang="en-US" sz="2000" baseline="0" dirty="0" smtClean="0">
                          <a:solidFill>
                            <a:srgbClr val="7030A0"/>
                          </a:solidFill>
                        </a:rPr>
                        <a:t> cat file</a:t>
                      </a:r>
                    </a:p>
                    <a:p>
                      <a:endParaRPr lang="en-US" baseline="0" dirty="0" smtClean="0"/>
                    </a:p>
                    <a:p>
                      <a:pPr>
                        <a:lnSpc>
                          <a:spcPct val="150000"/>
                        </a:lnSpc>
                      </a:pPr>
                      <a:r>
                        <a:rPr lang="en-CA" sz="2000" dirty="0" smtClean="0">
                          <a:solidFill>
                            <a:srgbClr val="002060"/>
                          </a:solidFill>
                        </a:rPr>
                        <a:t>Unix operating system </a:t>
                      </a:r>
                    </a:p>
                    <a:p>
                      <a:pPr>
                        <a:lnSpc>
                          <a:spcPct val="150000"/>
                        </a:lnSpc>
                      </a:pPr>
                      <a:r>
                        <a:rPr lang="en-CA" sz="2000" dirty="0" err="1" smtClean="0">
                          <a:solidFill>
                            <a:srgbClr val="002060"/>
                          </a:solidFill>
                        </a:rPr>
                        <a:t>unix</a:t>
                      </a:r>
                      <a:r>
                        <a:rPr lang="en-CA" sz="2000" dirty="0" smtClean="0">
                          <a:solidFill>
                            <a:srgbClr val="002060"/>
                          </a:solidFill>
                        </a:rPr>
                        <a:t> operating system </a:t>
                      </a:r>
                    </a:p>
                    <a:p>
                      <a:pPr>
                        <a:lnSpc>
                          <a:spcPct val="150000"/>
                        </a:lnSpc>
                      </a:pPr>
                      <a:r>
                        <a:rPr lang="en-CA" sz="2000" dirty="0" err="1" smtClean="0">
                          <a:solidFill>
                            <a:srgbClr val="002060"/>
                          </a:solidFill>
                        </a:rPr>
                        <a:t>unix</a:t>
                      </a:r>
                      <a:r>
                        <a:rPr lang="en-CA" sz="2000" dirty="0" smtClean="0">
                          <a:solidFill>
                            <a:srgbClr val="002060"/>
                          </a:solidFill>
                        </a:rPr>
                        <a:t> dedicated server</a:t>
                      </a:r>
                    </a:p>
                    <a:p>
                      <a:pPr>
                        <a:lnSpc>
                          <a:spcPct val="150000"/>
                        </a:lnSpc>
                      </a:pPr>
                      <a:r>
                        <a:rPr lang="en-CA" sz="2000" dirty="0" err="1" smtClean="0">
                          <a:solidFill>
                            <a:srgbClr val="002060"/>
                          </a:solidFill>
                        </a:rPr>
                        <a:t>linux</a:t>
                      </a:r>
                      <a:r>
                        <a:rPr lang="en-CA" sz="2000" dirty="0" smtClean="0">
                          <a:solidFill>
                            <a:srgbClr val="002060"/>
                          </a:solidFill>
                        </a:rPr>
                        <a:t> dedicated server</a:t>
                      </a:r>
                      <a:endParaRPr lang="en-US" sz="2000" dirty="0">
                        <a:solidFill>
                          <a:srgbClr val="002060"/>
                        </a:solidFill>
                      </a:endParaRPr>
                    </a:p>
                  </a:txBody>
                  <a:tcPr/>
                </a:tc>
                <a:tc>
                  <a:txBody>
                    <a:bodyPr/>
                    <a:lstStyle/>
                    <a:p>
                      <a:r>
                        <a:rPr lang="en-US" dirty="0" smtClean="0">
                          <a:solidFill>
                            <a:srgbClr val="7030A0"/>
                          </a:solidFill>
                        </a:rPr>
                        <a:t>$ </a:t>
                      </a:r>
                      <a:r>
                        <a:rPr lang="en-US" dirty="0" err="1" smtClean="0">
                          <a:solidFill>
                            <a:srgbClr val="7030A0"/>
                          </a:solidFill>
                        </a:rPr>
                        <a:t>uniq</a:t>
                      </a:r>
                      <a:r>
                        <a:rPr lang="en-US" dirty="0" smtClean="0">
                          <a:solidFill>
                            <a:srgbClr val="7030A0"/>
                          </a:solidFill>
                        </a:rPr>
                        <a:t> file</a:t>
                      </a:r>
                    </a:p>
                    <a:p>
                      <a:endParaRPr lang="en-US" dirty="0" smtClean="0">
                        <a:solidFill>
                          <a:srgbClr val="7030A0"/>
                        </a:solidFill>
                      </a:endParaRPr>
                    </a:p>
                    <a:p>
                      <a:pPr>
                        <a:lnSpc>
                          <a:spcPct val="150000"/>
                        </a:lnSpc>
                      </a:pPr>
                      <a:r>
                        <a:rPr lang="en-CA" sz="1800" dirty="0" err="1" smtClean="0">
                          <a:solidFill>
                            <a:srgbClr val="002060"/>
                          </a:solidFill>
                        </a:rPr>
                        <a:t>unix</a:t>
                      </a:r>
                      <a:r>
                        <a:rPr lang="en-CA" sz="1800" dirty="0" smtClean="0">
                          <a:solidFill>
                            <a:srgbClr val="002060"/>
                          </a:solidFill>
                        </a:rPr>
                        <a:t> operating system </a:t>
                      </a:r>
                    </a:p>
                    <a:p>
                      <a:pPr>
                        <a:lnSpc>
                          <a:spcPct val="150000"/>
                        </a:lnSpc>
                      </a:pPr>
                      <a:r>
                        <a:rPr lang="en-CA" sz="1800" dirty="0" err="1" smtClean="0">
                          <a:solidFill>
                            <a:srgbClr val="002060"/>
                          </a:solidFill>
                        </a:rPr>
                        <a:t>unix</a:t>
                      </a:r>
                      <a:r>
                        <a:rPr lang="en-CA" sz="1800" dirty="0" smtClean="0">
                          <a:solidFill>
                            <a:srgbClr val="002060"/>
                          </a:solidFill>
                        </a:rPr>
                        <a:t> dedicated server</a:t>
                      </a:r>
                    </a:p>
                    <a:p>
                      <a:pPr>
                        <a:lnSpc>
                          <a:spcPct val="150000"/>
                        </a:lnSpc>
                      </a:pPr>
                      <a:r>
                        <a:rPr lang="en-CA" sz="1800" dirty="0" err="1" smtClean="0">
                          <a:solidFill>
                            <a:srgbClr val="002060"/>
                          </a:solidFill>
                        </a:rPr>
                        <a:t>linux</a:t>
                      </a:r>
                      <a:r>
                        <a:rPr lang="en-CA" sz="1800" dirty="0" smtClean="0">
                          <a:solidFill>
                            <a:srgbClr val="002060"/>
                          </a:solidFill>
                        </a:rPr>
                        <a:t> dedicated server</a:t>
                      </a:r>
                      <a:endParaRPr lang="en-US" sz="1800" dirty="0" smtClean="0">
                        <a:solidFill>
                          <a:srgbClr val="002060"/>
                        </a:solidFill>
                      </a:endParaRPr>
                    </a:p>
                    <a:p>
                      <a:endParaRPr lang="en-US" dirty="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18344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uniq</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Count of Lines</a:t>
            </a:r>
          </a:p>
          <a:p>
            <a:pPr marL="0" indent="0" algn="just">
              <a:lnSpc>
                <a:spcPct val="150000"/>
              </a:lnSpc>
              <a:buNone/>
            </a:pPr>
            <a:r>
              <a:rPr lang="en-CA" sz="2000" dirty="0" smtClean="0">
                <a:solidFill>
                  <a:schemeClr val="tx1"/>
                </a:solidFill>
              </a:rPr>
              <a:t>The </a:t>
            </a:r>
            <a:r>
              <a:rPr lang="en-CA" sz="2000" dirty="0">
                <a:solidFill>
                  <a:schemeClr val="tx1"/>
                </a:solidFill>
              </a:rPr>
              <a:t>-c option is used to find how many times each line occurs in the file. It prefixes each line with the count. </a:t>
            </a:r>
          </a:p>
        </p:txBody>
      </p:sp>
      <p:graphicFrame>
        <p:nvGraphicFramePr>
          <p:cNvPr id="4" name="Table 3"/>
          <p:cNvGraphicFramePr>
            <a:graphicFrameLocks noGrp="1"/>
          </p:cNvGraphicFramePr>
          <p:nvPr>
            <p:extLst>
              <p:ext uri="{D42A27DB-BD31-4B8C-83A1-F6EECF244321}">
                <p14:modId xmlns:p14="http://schemas.microsoft.com/office/powerpoint/2010/main" val="3238132387"/>
              </p:ext>
            </p:extLst>
          </p:nvPr>
        </p:nvGraphicFramePr>
        <p:xfrm>
          <a:off x="754346" y="2711304"/>
          <a:ext cx="8128000" cy="2870200"/>
        </p:xfrm>
        <a:graphic>
          <a:graphicData uri="http://schemas.openxmlformats.org/drawingml/2006/table">
            <a:tbl>
              <a:tblPr firstRow="1" bandRow="1">
                <a:tableStyleId>{5C22544A-7EE6-4342-B048-85BDC9FD1C3A}</a:tableStyleId>
              </a:tblPr>
              <a:tblGrid>
                <a:gridCol w="3667343">
                  <a:extLst>
                    <a:ext uri="{9D8B030D-6E8A-4147-A177-3AD203B41FA5}">
                      <a16:colId xmlns:a16="http://schemas.microsoft.com/office/drawing/2014/main" val="20000"/>
                    </a:ext>
                  </a:extLst>
                </a:gridCol>
                <a:gridCol w="4460657">
                  <a:extLst>
                    <a:ext uri="{9D8B030D-6E8A-4147-A177-3AD203B41FA5}">
                      <a16:colId xmlns:a16="http://schemas.microsoft.com/office/drawing/2014/main" val="20001"/>
                    </a:ext>
                  </a:extLst>
                </a:gridCol>
              </a:tblGrid>
              <a:tr h="370840">
                <a:tc>
                  <a:txBody>
                    <a:bodyPr/>
                    <a:lstStyle/>
                    <a:p>
                      <a:r>
                        <a:rPr lang="en-US" dirty="0" smtClean="0"/>
                        <a:t>File</a:t>
                      </a:r>
                      <a:endParaRPr lang="en-US" dirty="0"/>
                    </a:p>
                  </a:txBody>
                  <a:tcPr/>
                </a:tc>
                <a:tc>
                  <a:txBody>
                    <a:bodyPr/>
                    <a:lstStyle/>
                    <a:p>
                      <a:r>
                        <a:rPr lang="en-US" dirty="0" smtClean="0"/>
                        <a:t>Suppress duplicate line</a:t>
                      </a:r>
                      <a:endParaRPr lang="en-US" dirty="0"/>
                    </a:p>
                  </a:txBody>
                  <a:tcPr/>
                </a:tc>
                <a:extLst>
                  <a:ext uri="{0D108BD9-81ED-4DB2-BD59-A6C34878D82A}">
                    <a16:rowId xmlns:a16="http://schemas.microsoft.com/office/drawing/2014/main" val="10000"/>
                  </a:ext>
                </a:extLst>
              </a:tr>
              <a:tr h="370840">
                <a:tc>
                  <a:txBody>
                    <a:bodyPr/>
                    <a:lstStyle/>
                    <a:p>
                      <a:r>
                        <a:rPr lang="en-US" sz="2000" dirty="0" smtClean="0">
                          <a:solidFill>
                            <a:srgbClr val="7030A0"/>
                          </a:solidFill>
                        </a:rPr>
                        <a:t>$</a:t>
                      </a:r>
                      <a:r>
                        <a:rPr lang="en-US" sz="2000" baseline="0" dirty="0" smtClean="0">
                          <a:solidFill>
                            <a:srgbClr val="7030A0"/>
                          </a:solidFill>
                        </a:rPr>
                        <a:t> cat file</a:t>
                      </a:r>
                    </a:p>
                    <a:p>
                      <a:endParaRPr lang="en-US" baseline="0" dirty="0" smtClean="0"/>
                    </a:p>
                    <a:p>
                      <a:pPr>
                        <a:lnSpc>
                          <a:spcPct val="150000"/>
                        </a:lnSpc>
                      </a:pPr>
                      <a:r>
                        <a:rPr lang="en-CA" sz="2000" dirty="0" smtClean="0">
                          <a:solidFill>
                            <a:srgbClr val="002060"/>
                          </a:solidFill>
                        </a:rPr>
                        <a:t>Unix operating system </a:t>
                      </a:r>
                    </a:p>
                    <a:p>
                      <a:pPr>
                        <a:lnSpc>
                          <a:spcPct val="150000"/>
                        </a:lnSpc>
                      </a:pPr>
                      <a:r>
                        <a:rPr lang="en-CA" sz="2000" dirty="0" err="1" smtClean="0">
                          <a:solidFill>
                            <a:srgbClr val="002060"/>
                          </a:solidFill>
                        </a:rPr>
                        <a:t>unix</a:t>
                      </a:r>
                      <a:r>
                        <a:rPr lang="en-CA" sz="2000" dirty="0" smtClean="0">
                          <a:solidFill>
                            <a:srgbClr val="002060"/>
                          </a:solidFill>
                        </a:rPr>
                        <a:t> operating system </a:t>
                      </a:r>
                    </a:p>
                    <a:p>
                      <a:pPr>
                        <a:lnSpc>
                          <a:spcPct val="150000"/>
                        </a:lnSpc>
                      </a:pPr>
                      <a:r>
                        <a:rPr lang="en-CA" sz="2000" dirty="0" err="1" smtClean="0">
                          <a:solidFill>
                            <a:srgbClr val="002060"/>
                          </a:solidFill>
                        </a:rPr>
                        <a:t>unix</a:t>
                      </a:r>
                      <a:r>
                        <a:rPr lang="en-CA" sz="2000" dirty="0" smtClean="0">
                          <a:solidFill>
                            <a:srgbClr val="002060"/>
                          </a:solidFill>
                        </a:rPr>
                        <a:t> dedicated server</a:t>
                      </a:r>
                    </a:p>
                    <a:p>
                      <a:pPr>
                        <a:lnSpc>
                          <a:spcPct val="150000"/>
                        </a:lnSpc>
                      </a:pPr>
                      <a:r>
                        <a:rPr lang="en-CA" sz="2000" dirty="0" err="1" smtClean="0">
                          <a:solidFill>
                            <a:srgbClr val="002060"/>
                          </a:solidFill>
                        </a:rPr>
                        <a:t>linux</a:t>
                      </a:r>
                      <a:r>
                        <a:rPr lang="en-CA" sz="2000" dirty="0" smtClean="0">
                          <a:solidFill>
                            <a:srgbClr val="002060"/>
                          </a:solidFill>
                        </a:rPr>
                        <a:t> dedicated server</a:t>
                      </a:r>
                      <a:endParaRPr lang="en-US" sz="2000" dirty="0">
                        <a:solidFill>
                          <a:srgbClr val="002060"/>
                        </a:solidFill>
                      </a:endParaRPr>
                    </a:p>
                  </a:txBody>
                  <a:tcPr/>
                </a:tc>
                <a:tc>
                  <a:txBody>
                    <a:bodyPr/>
                    <a:lstStyle/>
                    <a:p>
                      <a:r>
                        <a:rPr lang="en-US" dirty="0" smtClean="0">
                          <a:solidFill>
                            <a:srgbClr val="7030A0"/>
                          </a:solidFill>
                        </a:rPr>
                        <a:t>$ </a:t>
                      </a:r>
                      <a:r>
                        <a:rPr lang="en-US" dirty="0" err="1" smtClean="0">
                          <a:solidFill>
                            <a:srgbClr val="7030A0"/>
                          </a:solidFill>
                        </a:rPr>
                        <a:t>uniq</a:t>
                      </a:r>
                      <a:r>
                        <a:rPr lang="en-US" dirty="0" smtClean="0">
                          <a:solidFill>
                            <a:srgbClr val="7030A0"/>
                          </a:solidFill>
                        </a:rPr>
                        <a:t> –c file</a:t>
                      </a:r>
                    </a:p>
                    <a:p>
                      <a:endParaRPr lang="en-US" dirty="0" smtClean="0">
                        <a:solidFill>
                          <a:srgbClr val="7030A0"/>
                        </a:solidFill>
                      </a:endParaRPr>
                    </a:p>
                    <a:p>
                      <a:pPr>
                        <a:lnSpc>
                          <a:spcPct val="150000"/>
                        </a:lnSpc>
                      </a:pPr>
                      <a:r>
                        <a:rPr lang="en-CA" sz="1800" dirty="0" smtClean="0">
                          <a:solidFill>
                            <a:srgbClr val="002060"/>
                          </a:solidFill>
                        </a:rPr>
                        <a:t>2 </a:t>
                      </a:r>
                      <a:r>
                        <a:rPr lang="en-CA" sz="1800" dirty="0" err="1" smtClean="0">
                          <a:solidFill>
                            <a:srgbClr val="002060"/>
                          </a:solidFill>
                        </a:rPr>
                        <a:t>unix</a:t>
                      </a:r>
                      <a:r>
                        <a:rPr lang="en-CA" sz="1800" dirty="0" smtClean="0">
                          <a:solidFill>
                            <a:srgbClr val="002060"/>
                          </a:solidFill>
                        </a:rPr>
                        <a:t> operating system </a:t>
                      </a:r>
                    </a:p>
                    <a:p>
                      <a:pPr>
                        <a:lnSpc>
                          <a:spcPct val="150000"/>
                        </a:lnSpc>
                      </a:pPr>
                      <a:r>
                        <a:rPr lang="en-CA" sz="1800" dirty="0" smtClean="0">
                          <a:solidFill>
                            <a:srgbClr val="002060"/>
                          </a:solidFill>
                        </a:rPr>
                        <a:t>1 </a:t>
                      </a:r>
                      <a:r>
                        <a:rPr lang="en-CA" sz="1800" dirty="0" err="1" smtClean="0">
                          <a:solidFill>
                            <a:srgbClr val="002060"/>
                          </a:solidFill>
                        </a:rPr>
                        <a:t>unix</a:t>
                      </a:r>
                      <a:r>
                        <a:rPr lang="en-CA" sz="1800" dirty="0" smtClean="0">
                          <a:solidFill>
                            <a:srgbClr val="002060"/>
                          </a:solidFill>
                        </a:rPr>
                        <a:t> dedicated server</a:t>
                      </a:r>
                    </a:p>
                    <a:p>
                      <a:pPr>
                        <a:lnSpc>
                          <a:spcPct val="150000"/>
                        </a:lnSpc>
                      </a:pPr>
                      <a:r>
                        <a:rPr lang="en-CA" sz="1800" dirty="0" smtClean="0">
                          <a:solidFill>
                            <a:srgbClr val="002060"/>
                          </a:solidFill>
                        </a:rPr>
                        <a:t>1 </a:t>
                      </a:r>
                      <a:r>
                        <a:rPr lang="en-CA" sz="1800" dirty="0" err="1" smtClean="0">
                          <a:solidFill>
                            <a:srgbClr val="002060"/>
                          </a:solidFill>
                        </a:rPr>
                        <a:t>linux</a:t>
                      </a:r>
                      <a:r>
                        <a:rPr lang="en-CA" sz="1800" dirty="0" smtClean="0">
                          <a:solidFill>
                            <a:srgbClr val="002060"/>
                          </a:solidFill>
                        </a:rPr>
                        <a:t> dedicated server</a:t>
                      </a:r>
                      <a:endParaRPr lang="en-US" sz="1800" dirty="0" smtClean="0">
                        <a:solidFill>
                          <a:srgbClr val="002060"/>
                        </a:solidFill>
                      </a:endParaRPr>
                    </a:p>
                    <a:p>
                      <a:endParaRPr lang="en-US" dirty="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44875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uniq</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Display only duplicate lines</a:t>
            </a:r>
          </a:p>
          <a:p>
            <a:pPr marL="0" indent="0" algn="just">
              <a:lnSpc>
                <a:spcPct val="150000"/>
              </a:lnSpc>
              <a:buNone/>
            </a:pPr>
            <a:r>
              <a:rPr lang="en-CA" sz="2000" dirty="0">
                <a:solidFill>
                  <a:schemeClr val="tx1"/>
                </a:solidFill>
              </a:rPr>
              <a:t>You can print only the lines that occur more than once in a file using the -d option</a:t>
            </a:r>
          </a:p>
        </p:txBody>
      </p:sp>
      <p:graphicFrame>
        <p:nvGraphicFramePr>
          <p:cNvPr id="4" name="Table 3"/>
          <p:cNvGraphicFramePr>
            <a:graphicFrameLocks noGrp="1"/>
          </p:cNvGraphicFramePr>
          <p:nvPr>
            <p:extLst>
              <p:ext uri="{D42A27DB-BD31-4B8C-83A1-F6EECF244321}">
                <p14:modId xmlns:p14="http://schemas.microsoft.com/office/powerpoint/2010/main" val="4021681295"/>
              </p:ext>
            </p:extLst>
          </p:nvPr>
        </p:nvGraphicFramePr>
        <p:xfrm>
          <a:off x="754346" y="2711304"/>
          <a:ext cx="8128000" cy="2870200"/>
        </p:xfrm>
        <a:graphic>
          <a:graphicData uri="http://schemas.openxmlformats.org/drawingml/2006/table">
            <a:tbl>
              <a:tblPr firstRow="1" bandRow="1">
                <a:tableStyleId>{5C22544A-7EE6-4342-B048-85BDC9FD1C3A}</a:tableStyleId>
              </a:tblPr>
              <a:tblGrid>
                <a:gridCol w="3667343">
                  <a:extLst>
                    <a:ext uri="{9D8B030D-6E8A-4147-A177-3AD203B41FA5}">
                      <a16:colId xmlns:a16="http://schemas.microsoft.com/office/drawing/2014/main" val="20000"/>
                    </a:ext>
                  </a:extLst>
                </a:gridCol>
                <a:gridCol w="4460657">
                  <a:extLst>
                    <a:ext uri="{9D8B030D-6E8A-4147-A177-3AD203B41FA5}">
                      <a16:colId xmlns:a16="http://schemas.microsoft.com/office/drawing/2014/main" val="20001"/>
                    </a:ext>
                  </a:extLst>
                </a:gridCol>
              </a:tblGrid>
              <a:tr h="370840">
                <a:tc>
                  <a:txBody>
                    <a:bodyPr/>
                    <a:lstStyle/>
                    <a:p>
                      <a:r>
                        <a:rPr lang="en-US" dirty="0" smtClean="0"/>
                        <a:t>File</a:t>
                      </a:r>
                      <a:endParaRPr lang="en-US" dirty="0"/>
                    </a:p>
                  </a:txBody>
                  <a:tcPr/>
                </a:tc>
                <a:tc>
                  <a:txBody>
                    <a:bodyPr/>
                    <a:lstStyle/>
                    <a:p>
                      <a:r>
                        <a:rPr lang="en-US" dirty="0" smtClean="0"/>
                        <a:t>Suppress duplicate line</a:t>
                      </a:r>
                      <a:endParaRPr lang="en-US" dirty="0"/>
                    </a:p>
                  </a:txBody>
                  <a:tcPr/>
                </a:tc>
                <a:extLst>
                  <a:ext uri="{0D108BD9-81ED-4DB2-BD59-A6C34878D82A}">
                    <a16:rowId xmlns:a16="http://schemas.microsoft.com/office/drawing/2014/main" val="10000"/>
                  </a:ext>
                </a:extLst>
              </a:tr>
              <a:tr h="370840">
                <a:tc>
                  <a:txBody>
                    <a:bodyPr/>
                    <a:lstStyle/>
                    <a:p>
                      <a:r>
                        <a:rPr lang="en-US" sz="2000" dirty="0" smtClean="0">
                          <a:solidFill>
                            <a:srgbClr val="7030A0"/>
                          </a:solidFill>
                        </a:rPr>
                        <a:t>$</a:t>
                      </a:r>
                      <a:r>
                        <a:rPr lang="en-US" sz="2000" baseline="0" dirty="0" smtClean="0">
                          <a:solidFill>
                            <a:srgbClr val="7030A0"/>
                          </a:solidFill>
                        </a:rPr>
                        <a:t> cat file</a:t>
                      </a:r>
                    </a:p>
                    <a:p>
                      <a:endParaRPr lang="en-US" baseline="0" dirty="0" smtClean="0"/>
                    </a:p>
                    <a:p>
                      <a:pPr>
                        <a:lnSpc>
                          <a:spcPct val="150000"/>
                        </a:lnSpc>
                      </a:pPr>
                      <a:r>
                        <a:rPr lang="en-CA" sz="2000" dirty="0" smtClean="0">
                          <a:solidFill>
                            <a:srgbClr val="002060"/>
                          </a:solidFill>
                        </a:rPr>
                        <a:t>Unix operating system </a:t>
                      </a:r>
                    </a:p>
                    <a:p>
                      <a:pPr>
                        <a:lnSpc>
                          <a:spcPct val="150000"/>
                        </a:lnSpc>
                      </a:pPr>
                      <a:r>
                        <a:rPr lang="en-CA" sz="2000" dirty="0" err="1" smtClean="0">
                          <a:solidFill>
                            <a:srgbClr val="002060"/>
                          </a:solidFill>
                        </a:rPr>
                        <a:t>unix</a:t>
                      </a:r>
                      <a:r>
                        <a:rPr lang="en-CA" sz="2000" dirty="0" smtClean="0">
                          <a:solidFill>
                            <a:srgbClr val="002060"/>
                          </a:solidFill>
                        </a:rPr>
                        <a:t> operating system </a:t>
                      </a:r>
                    </a:p>
                    <a:p>
                      <a:pPr>
                        <a:lnSpc>
                          <a:spcPct val="150000"/>
                        </a:lnSpc>
                      </a:pPr>
                      <a:r>
                        <a:rPr lang="en-CA" sz="2000" dirty="0" err="1" smtClean="0">
                          <a:solidFill>
                            <a:srgbClr val="002060"/>
                          </a:solidFill>
                        </a:rPr>
                        <a:t>unix</a:t>
                      </a:r>
                      <a:r>
                        <a:rPr lang="en-CA" sz="2000" dirty="0" smtClean="0">
                          <a:solidFill>
                            <a:srgbClr val="002060"/>
                          </a:solidFill>
                        </a:rPr>
                        <a:t> dedicated server</a:t>
                      </a:r>
                    </a:p>
                    <a:p>
                      <a:pPr>
                        <a:lnSpc>
                          <a:spcPct val="150000"/>
                        </a:lnSpc>
                      </a:pPr>
                      <a:r>
                        <a:rPr lang="en-CA" sz="2000" dirty="0" err="1" smtClean="0">
                          <a:solidFill>
                            <a:srgbClr val="002060"/>
                          </a:solidFill>
                        </a:rPr>
                        <a:t>linux</a:t>
                      </a:r>
                      <a:r>
                        <a:rPr lang="en-CA" sz="2000" dirty="0" smtClean="0">
                          <a:solidFill>
                            <a:srgbClr val="002060"/>
                          </a:solidFill>
                        </a:rPr>
                        <a:t> dedicated server</a:t>
                      </a:r>
                      <a:endParaRPr lang="en-US" sz="2000" dirty="0">
                        <a:solidFill>
                          <a:srgbClr val="002060"/>
                        </a:solidFill>
                      </a:endParaRPr>
                    </a:p>
                  </a:txBody>
                  <a:tcPr/>
                </a:tc>
                <a:tc>
                  <a:txBody>
                    <a:bodyPr/>
                    <a:lstStyle/>
                    <a:p>
                      <a:r>
                        <a:rPr lang="en-US" dirty="0" smtClean="0">
                          <a:solidFill>
                            <a:srgbClr val="7030A0"/>
                          </a:solidFill>
                        </a:rPr>
                        <a:t>$ </a:t>
                      </a:r>
                      <a:r>
                        <a:rPr lang="en-US" dirty="0" err="1" smtClean="0">
                          <a:solidFill>
                            <a:srgbClr val="7030A0"/>
                          </a:solidFill>
                        </a:rPr>
                        <a:t>uniq</a:t>
                      </a:r>
                      <a:r>
                        <a:rPr lang="en-US" dirty="0" smtClean="0">
                          <a:solidFill>
                            <a:srgbClr val="7030A0"/>
                          </a:solidFill>
                        </a:rPr>
                        <a:t> –d file</a:t>
                      </a:r>
                    </a:p>
                    <a:p>
                      <a:endParaRPr lang="en-US" dirty="0" smtClean="0">
                        <a:solidFill>
                          <a:srgbClr val="7030A0"/>
                        </a:solidFill>
                      </a:endParaRPr>
                    </a:p>
                    <a:p>
                      <a:pPr>
                        <a:lnSpc>
                          <a:spcPct val="150000"/>
                        </a:lnSpc>
                      </a:pPr>
                      <a:r>
                        <a:rPr lang="en-CA" sz="1800" dirty="0" smtClean="0">
                          <a:solidFill>
                            <a:srgbClr val="002060"/>
                          </a:solidFill>
                        </a:rPr>
                        <a:t> </a:t>
                      </a:r>
                      <a:r>
                        <a:rPr lang="en-CA" sz="1800" dirty="0" err="1" smtClean="0">
                          <a:solidFill>
                            <a:srgbClr val="002060"/>
                          </a:solidFill>
                        </a:rPr>
                        <a:t>unix</a:t>
                      </a:r>
                      <a:r>
                        <a:rPr lang="en-CA" sz="1800" dirty="0" smtClean="0">
                          <a:solidFill>
                            <a:srgbClr val="002060"/>
                          </a:solidFill>
                        </a:rPr>
                        <a:t> operating system </a:t>
                      </a:r>
                    </a:p>
                    <a:p>
                      <a:endParaRPr lang="en-US" dirty="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918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a:solidFill>
                  <a:srgbClr val="C00000"/>
                </a:solidFill>
              </a:rPr>
              <a:t>h</a:t>
            </a:r>
            <a:r>
              <a:rPr lang="en-US" b="1" dirty="0" smtClean="0">
                <a:solidFill>
                  <a:srgbClr val="C00000"/>
                </a:solidFill>
              </a:rPr>
              <a:t>ead command</a:t>
            </a:r>
            <a:endParaRPr lang="en-US" b="1" dirty="0">
              <a:solidFill>
                <a:srgbClr val="C00000"/>
              </a:solidFill>
            </a:endParaRPr>
          </a:p>
        </p:txBody>
      </p:sp>
      <p:sp>
        <p:nvSpPr>
          <p:cNvPr id="3" name="Content Placeholder 2"/>
          <p:cNvSpPr>
            <a:spLocks noGrp="1"/>
          </p:cNvSpPr>
          <p:nvPr>
            <p:ph idx="1"/>
          </p:nvPr>
        </p:nvSpPr>
        <p:spPr>
          <a:xfrm>
            <a:off x="276502" y="557258"/>
            <a:ext cx="10245362" cy="5267346"/>
          </a:xfrm>
        </p:spPr>
        <p:txBody>
          <a:bodyPr>
            <a:noAutofit/>
          </a:bodyPr>
          <a:lstStyle/>
          <a:p>
            <a:pPr algn="just">
              <a:lnSpc>
                <a:spcPct val="150000"/>
              </a:lnSpc>
            </a:pPr>
            <a:r>
              <a:rPr lang="en-CA" sz="2000" dirty="0" smtClean="0">
                <a:solidFill>
                  <a:srgbClr val="FF0000"/>
                </a:solidFill>
              </a:rPr>
              <a:t>Example 1:</a:t>
            </a:r>
            <a:r>
              <a:rPr lang="en-CA" sz="2000" dirty="0" smtClean="0">
                <a:solidFill>
                  <a:schemeClr val="tx1"/>
                </a:solidFill>
              </a:rPr>
              <a:t> Display first 2 line of file “Hello.txt”</a:t>
            </a:r>
          </a:p>
          <a:p>
            <a:pPr marL="0" indent="0" algn="just">
              <a:lnSpc>
                <a:spcPct val="150000"/>
              </a:lnSpc>
              <a:buNone/>
            </a:pPr>
            <a:r>
              <a:rPr lang="en-CA" sz="2000" dirty="0" smtClean="0">
                <a:solidFill>
                  <a:srgbClr val="7030A0"/>
                </a:solidFill>
              </a:rPr>
              <a:t>	$ head -2 hello.txt</a:t>
            </a:r>
          </a:p>
          <a:p>
            <a:pPr marL="0" indent="0" algn="just">
              <a:lnSpc>
                <a:spcPct val="150000"/>
              </a:lnSpc>
              <a:buNone/>
            </a:pPr>
            <a:r>
              <a:rPr lang="en-CA" sz="2000" dirty="0" smtClean="0">
                <a:solidFill>
                  <a:srgbClr val="002060"/>
                </a:solidFill>
              </a:rPr>
              <a:t>	Hi</a:t>
            </a:r>
          </a:p>
          <a:p>
            <a:pPr marL="0" indent="0" algn="just">
              <a:lnSpc>
                <a:spcPct val="150000"/>
              </a:lnSpc>
              <a:buNone/>
            </a:pPr>
            <a:r>
              <a:rPr lang="en-CA" sz="2000" dirty="0" smtClean="0">
                <a:solidFill>
                  <a:srgbClr val="002060"/>
                </a:solidFill>
              </a:rPr>
              <a:t>	Good Morning</a:t>
            </a:r>
          </a:p>
          <a:p>
            <a:pPr algn="just">
              <a:lnSpc>
                <a:spcPct val="150000"/>
              </a:lnSpc>
            </a:pPr>
            <a:r>
              <a:rPr lang="en-CA" sz="2000" dirty="0">
                <a:solidFill>
                  <a:srgbClr val="FF0000"/>
                </a:solidFill>
              </a:rPr>
              <a:t>Example </a:t>
            </a:r>
            <a:r>
              <a:rPr lang="en-CA" sz="2000" dirty="0" smtClean="0">
                <a:solidFill>
                  <a:srgbClr val="FF0000"/>
                </a:solidFill>
              </a:rPr>
              <a:t>2:</a:t>
            </a:r>
            <a:r>
              <a:rPr lang="en-CA" sz="2000" dirty="0" smtClean="0">
                <a:solidFill>
                  <a:schemeClr val="tx1"/>
                </a:solidFill>
              </a:rPr>
              <a:t> </a:t>
            </a:r>
            <a:r>
              <a:rPr lang="en-CA" sz="2000" dirty="0">
                <a:solidFill>
                  <a:schemeClr val="tx1"/>
                </a:solidFill>
              </a:rPr>
              <a:t>Display first 2 line of file “Hello.txt</a:t>
            </a:r>
            <a:r>
              <a:rPr lang="en-CA" sz="2000" dirty="0" smtClean="0">
                <a:solidFill>
                  <a:schemeClr val="tx1"/>
                </a:solidFill>
              </a:rPr>
              <a:t>” and “Sample.txt”</a:t>
            </a:r>
            <a:endParaRPr lang="en-CA" sz="2000" dirty="0">
              <a:solidFill>
                <a:schemeClr val="tx1"/>
              </a:solidFill>
            </a:endParaRPr>
          </a:p>
          <a:p>
            <a:pPr marL="0" indent="0" algn="just">
              <a:lnSpc>
                <a:spcPct val="150000"/>
              </a:lnSpc>
              <a:buNone/>
            </a:pPr>
            <a:r>
              <a:rPr lang="en-CA" sz="2000" dirty="0">
                <a:solidFill>
                  <a:srgbClr val="7030A0"/>
                </a:solidFill>
              </a:rPr>
              <a:t>	$ head -2 </a:t>
            </a:r>
            <a:r>
              <a:rPr lang="en-CA" sz="2000" dirty="0" smtClean="0">
                <a:solidFill>
                  <a:srgbClr val="7030A0"/>
                </a:solidFill>
              </a:rPr>
              <a:t>hello.txt sample.txt</a:t>
            </a:r>
          </a:p>
          <a:p>
            <a:pPr marL="0" indent="0" algn="just">
              <a:lnSpc>
                <a:spcPct val="150000"/>
              </a:lnSpc>
              <a:buNone/>
            </a:pPr>
            <a:r>
              <a:rPr lang="en-CA" sz="2000" dirty="0" smtClean="0">
                <a:solidFill>
                  <a:srgbClr val="002060"/>
                </a:solidFill>
              </a:rPr>
              <a:t>	== &gt; hello.txt&lt; ==</a:t>
            </a:r>
            <a:endParaRPr lang="en-CA" sz="2000" dirty="0">
              <a:solidFill>
                <a:srgbClr val="002060"/>
              </a:solidFill>
            </a:endParaRPr>
          </a:p>
          <a:p>
            <a:pPr marL="0" indent="0" algn="just">
              <a:lnSpc>
                <a:spcPct val="150000"/>
              </a:lnSpc>
              <a:buNone/>
            </a:pPr>
            <a:r>
              <a:rPr lang="en-CA" sz="2000" dirty="0">
                <a:solidFill>
                  <a:srgbClr val="002060"/>
                </a:solidFill>
              </a:rPr>
              <a:t>	Hi</a:t>
            </a:r>
          </a:p>
          <a:p>
            <a:pPr marL="0" indent="0" algn="just">
              <a:lnSpc>
                <a:spcPct val="150000"/>
              </a:lnSpc>
              <a:buNone/>
            </a:pPr>
            <a:r>
              <a:rPr lang="en-CA" sz="2000" dirty="0">
                <a:solidFill>
                  <a:srgbClr val="002060"/>
                </a:solidFill>
              </a:rPr>
              <a:t>	Good Morning</a:t>
            </a:r>
          </a:p>
          <a:p>
            <a:pPr marL="0" indent="0" algn="just">
              <a:lnSpc>
                <a:spcPct val="150000"/>
              </a:lnSpc>
              <a:buNone/>
            </a:pPr>
            <a:r>
              <a:rPr lang="en-CA" sz="2000" dirty="0" smtClean="0">
                <a:solidFill>
                  <a:srgbClr val="002060"/>
                </a:solidFill>
              </a:rPr>
              <a:t>	== </a:t>
            </a:r>
            <a:r>
              <a:rPr lang="en-CA" sz="2000" dirty="0">
                <a:solidFill>
                  <a:srgbClr val="002060"/>
                </a:solidFill>
              </a:rPr>
              <a:t>&gt; </a:t>
            </a:r>
            <a:r>
              <a:rPr lang="en-CA" sz="2000" dirty="0" smtClean="0">
                <a:solidFill>
                  <a:srgbClr val="002060"/>
                </a:solidFill>
              </a:rPr>
              <a:t>sample.txt</a:t>
            </a:r>
            <a:r>
              <a:rPr lang="en-CA" sz="2000" dirty="0">
                <a:solidFill>
                  <a:srgbClr val="002060"/>
                </a:solidFill>
              </a:rPr>
              <a:t>	&lt; ==</a:t>
            </a:r>
          </a:p>
          <a:p>
            <a:pPr marL="0" indent="0" algn="just">
              <a:lnSpc>
                <a:spcPct val="150000"/>
              </a:lnSpc>
              <a:buNone/>
            </a:pPr>
            <a:r>
              <a:rPr lang="en-CA" sz="2000" dirty="0">
                <a:solidFill>
                  <a:srgbClr val="002060"/>
                </a:solidFill>
              </a:rPr>
              <a:t>	</a:t>
            </a:r>
            <a:r>
              <a:rPr lang="en-CA" sz="2000" dirty="0" smtClean="0">
                <a:solidFill>
                  <a:srgbClr val="002060"/>
                </a:solidFill>
              </a:rPr>
              <a:t>Head command example</a:t>
            </a:r>
            <a:endParaRPr lang="en-CA" sz="2000" dirty="0">
              <a:solidFill>
                <a:srgbClr val="002060"/>
              </a:solidFill>
            </a:endParaRPr>
          </a:p>
          <a:p>
            <a:pPr marL="0" indent="0" algn="just">
              <a:lnSpc>
                <a:spcPct val="150000"/>
              </a:lnSpc>
              <a:buNone/>
            </a:pPr>
            <a:endParaRPr lang="en-CA" sz="2000" dirty="0" smtClean="0">
              <a:solidFill>
                <a:srgbClr val="002060"/>
              </a:solidFill>
            </a:endParaRPr>
          </a:p>
          <a:p>
            <a:pPr marL="0" indent="0" algn="just">
              <a:lnSpc>
                <a:spcPct val="150000"/>
              </a:lnSpc>
              <a:buNone/>
            </a:pPr>
            <a:endParaRPr lang="en-CA" sz="2000" dirty="0">
              <a:solidFill>
                <a:srgbClr val="002060"/>
              </a:solidFill>
            </a:endParaRPr>
          </a:p>
        </p:txBody>
      </p:sp>
    </p:spTree>
    <p:extLst>
      <p:ext uri="{BB962C8B-B14F-4D97-AF65-F5344CB8AC3E}">
        <p14:creationId xmlns:p14="http://schemas.microsoft.com/office/powerpoint/2010/main" val="40525109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uniq</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Skip the N field in comparison</a:t>
            </a:r>
          </a:p>
          <a:p>
            <a:pPr marL="0" indent="0" algn="just">
              <a:lnSpc>
                <a:spcPct val="150000"/>
              </a:lnSpc>
              <a:buNone/>
            </a:pPr>
            <a:r>
              <a:rPr lang="en-CA" sz="2000" dirty="0"/>
              <a:t>The -f option is used to skip the first N columns in comparison. Here the fields are delimited by the space character. </a:t>
            </a:r>
            <a:endParaRPr lang="en-CA" sz="2000" dirty="0" smtClean="0"/>
          </a:p>
          <a:p>
            <a:pPr marL="0" indent="0" algn="just">
              <a:lnSpc>
                <a:spcPct val="150000"/>
              </a:lnSpc>
              <a:buNone/>
            </a:pPr>
            <a:r>
              <a:rPr lang="en-CA" sz="2000" dirty="0"/>
              <a:t>In the </a:t>
            </a:r>
            <a:r>
              <a:rPr lang="en-CA" sz="2000" dirty="0" smtClean="0"/>
              <a:t>example </a:t>
            </a:r>
            <a:r>
              <a:rPr lang="en-CA" sz="2000" dirty="0"/>
              <a:t>the </a:t>
            </a:r>
            <a:r>
              <a:rPr lang="en-CA" sz="2000" dirty="0" err="1"/>
              <a:t>uniq</a:t>
            </a:r>
            <a:r>
              <a:rPr lang="en-CA" sz="2000" dirty="0"/>
              <a:t> command, just compares the last fields. For the first two lines, the last field contains the string "system". </a:t>
            </a:r>
            <a:r>
              <a:rPr lang="en-CA" sz="2000" dirty="0" err="1"/>
              <a:t>Uniq</a:t>
            </a:r>
            <a:r>
              <a:rPr lang="en-CA" sz="2000" dirty="0"/>
              <a:t> prints the first line and skips the second. Similarly it prints the third line and skips the fourth line. </a:t>
            </a:r>
            <a:endParaRPr lang="en-CA" sz="2000" dirty="0" smtClean="0"/>
          </a:p>
          <a:p>
            <a:pPr marL="0" indent="0" algn="just">
              <a:lnSpc>
                <a:spcPct val="150000"/>
              </a:lnSpc>
              <a:buNone/>
            </a:pPr>
            <a:r>
              <a:rPr lang="en-CA" sz="2000" dirty="0"/>
              <a:t/>
            </a:r>
            <a:br>
              <a:rPr lang="en-CA" sz="2000" dirty="0"/>
            </a:br>
            <a:endParaRPr lang="en-CA"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35881015"/>
              </p:ext>
            </p:extLst>
          </p:nvPr>
        </p:nvGraphicFramePr>
        <p:xfrm>
          <a:off x="1756429" y="3763490"/>
          <a:ext cx="8128000" cy="2870200"/>
        </p:xfrm>
        <a:graphic>
          <a:graphicData uri="http://schemas.openxmlformats.org/drawingml/2006/table">
            <a:tbl>
              <a:tblPr firstRow="1" bandRow="1">
                <a:tableStyleId>{5C22544A-7EE6-4342-B048-85BDC9FD1C3A}</a:tableStyleId>
              </a:tblPr>
              <a:tblGrid>
                <a:gridCol w="3667343">
                  <a:extLst>
                    <a:ext uri="{9D8B030D-6E8A-4147-A177-3AD203B41FA5}">
                      <a16:colId xmlns:a16="http://schemas.microsoft.com/office/drawing/2014/main" val="20000"/>
                    </a:ext>
                  </a:extLst>
                </a:gridCol>
                <a:gridCol w="4460657">
                  <a:extLst>
                    <a:ext uri="{9D8B030D-6E8A-4147-A177-3AD203B41FA5}">
                      <a16:colId xmlns:a16="http://schemas.microsoft.com/office/drawing/2014/main" val="20001"/>
                    </a:ext>
                  </a:extLst>
                </a:gridCol>
              </a:tblGrid>
              <a:tr h="370840">
                <a:tc>
                  <a:txBody>
                    <a:bodyPr/>
                    <a:lstStyle/>
                    <a:p>
                      <a:r>
                        <a:rPr lang="en-US" dirty="0" smtClean="0"/>
                        <a:t>File</a:t>
                      </a:r>
                      <a:endParaRPr lang="en-US" dirty="0"/>
                    </a:p>
                  </a:txBody>
                  <a:tcPr/>
                </a:tc>
                <a:tc>
                  <a:txBody>
                    <a:bodyPr/>
                    <a:lstStyle/>
                    <a:p>
                      <a:r>
                        <a:rPr lang="en-US" dirty="0" smtClean="0"/>
                        <a:t>Suppress duplicate line</a:t>
                      </a:r>
                      <a:endParaRPr lang="en-US" dirty="0"/>
                    </a:p>
                  </a:txBody>
                  <a:tcPr/>
                </a:tc>
                <a:extLst>
                  <a:ext uri="{0D108BD9-81ED-4DB2-BD59-A6C34878D82A}">
                    <a16:rowId xmlns:a16="http://schemas.microsoft.com/office/drawing/2014/main" val="10000"/>
                  </a:ext>
                </a:extLst>
              </a:tr>
              <a:tr h="370840">
                <a:tc>
                  <a:txBody>
                    <a:bodyPr/>
                    <a:lstStyle/>
                    <a:p>
                      <a:r>
                        <a:rPr lang="en-US" sz="2000" dirty="0" smtClean="0">
                          <a:solidFill>
                            <a:srgbClr val="7030A0"/>
                          </a:solidFill>
                        </a:rPr>
                        <a:t>$</a:t>
                      </a:r>
                      <a:r>
                        <a:rPr lang="en-US" sz="2000" baseline="0" dirty="0" smtClean="0">
                          <a:solidFill>
                            <a:srgbClr val="7030A0"/>
                          </a:solidFill>
                        </a:rPr>
                        <a:t> cat file</a:t>
                      </a:r>
                    </a:p>
                    <a:p>
                      <a:endParaRPr lang="en-US" baseline="0" dirty="0" smtClean="0"/>
                    </a:p>
                    <a:p>
                      <a:pPr>
                        <a:lnSpc>
                          <a:spcPct val="150000"/>
                        </a:lnSpc>
                      </a:pPr>
                      <a:r>
                        <a:rPr lang="en-CA" sz="2000" dirty="0" smtClean="0">
                          <a:solidFill>
                            <a:srgbClr val="002060"/>
                          </a:solidFill>
                        </a:rPr>
                        <a:t>Unix operating system </a:t>
                      </a:r>
                    </a:p>
                    <a:p>
                      <a:pPr>
                        <a:lnSpc>
                          <a:spcPct val="150000"/>
                        </a:lnSpc>
                      </a:pPr>
                      <a:r>
                        <a:rPr lang="en-CA" sz="2000" dirty="0" err="1" smtClean="0">
                          <a:solidFill>
                            <a:srgbClr val="002060"/>
                          </a:solidFill>
                        </a:rPr>
                        <a:t>unix</a:t>
                      </a:r>
                      <a:r>
                        <a:rPr lang="en-CA" sz="2000" dirty="0" smtClean="0">
                          <a:solidFill>
                            <a:srgbClr val="002060"/>
                          </a:solidFill>
                        </a:rPr>
                        <a:t> operating system </a:t>
                      </a:r>
                    </a:p>
                    <a:p>
                      <a:pPr>
                        <a:lnSpc>
                          <a:spcPct val="150000"/>
                        </a:lnSpc>
                      </a:pPr>
                      <a:r>
                        <a:rPr lang="en-CA" sz="2000" dirty="0" err="1" smtClean="0">
                          <a:solidFill>
                            <a:srgbClr val="002060"/>
                          </a:solidFill>
                        </a:rPr>
                        <a:t>unix</a:t>
                      </a:r>
                      <a:r>
                        <a:rPr lang="en-CA" sz="2000" dirty="0" smtClean="0">
                          <a:solidFill>
                            <a:srgbClr val="002060"/>
                          </a:solidFill>
                        </a:rPr>
                        <a:t> dedicated server</a:t>
                      </a:r>
                    </a:p>
                    <a:p>
                      <a:pPr>
                        <a:lnSpc>
                          <a:spcPct val="150000"/>
                        </a:lnSpc>
                      </a:pPr>
                      <a:r>
                        <a:rPr lang="en-CA" sz="2000" dirty="0" err="1" smtClean="0">
                          <a:solidFill>
                            <a:srgbClr val="002060"/>
                          </a:solidFill>
                        </a:rPr>
                        <a:t>linux</a:t>
                      </a:r>
                      <a:r>
                        <a:rPr lang="en-CA" sz="2000" dirty="0" smtClean="0">
                          <a:solidFill>
                            <a:srgbClr val="002060"/>
                          </a:solidFill>
                        </a:rPr>
                        <a:t> dedicated server</a:t>
                      </a:r>
                      <a:endParaRPr lang="en-US" sz="2000" dirty="0">
                        <a:solidFill>
                          <a:srgbClr val="002060"/>
                        </a:solidFill>
                      </a:endParaRPr>
                    </a:p>
                  </a:txBody>
                  <a:tcPr/>
                </a:tc>
                <a:tc>
                  <a:txBody>
                    <a:bodyPr/>
                    <a:lstStyle/>
                    <a:p>
                      <a:r>
                        <a:rPr lang="en-US" dirty="0" smtClean="0">
                          <a:solidFill>
                            <a:srgbClr val="7030A0"/>
                          </a:solidFill>
                        </a:rPr>
                        <a:t>$ </a:t>
                      </a:r>
                      <a:r>
                        <a:rPr lang="en-US" dirty="0" err="1" smtClean="0">
                          <a:solidFill>
                            <a:srgbClr val="7030A0"/>
                          </a:solidFill>
                        </a:rPr>
                        <a:t>uniq</a:t>
                      </a:r>
                      <a:r>
                        <a:rPr lang="en-US" dirty="0" smtClean="0">
                          <a:solidFill>
                            <a:srgbClr val="7030A0"/>
                          </a:solidFill>
                        </a:rPr>
                        <a:t> –f2 file</a:t>
                      </a:r>
                    </a:p>
                    <a:p>
                      <a:endParaRPr lang="en-US" dirty="0" smtClean="0">
                        <a:solidFill>
                          <a:srgbClr val="7030A0"/>
                        </a:solidFill>
                      </a:endParaRPr>
                    </a:p>
                    <a:p>
                      <a:pPr>
                        <a:lnSpc>
                          <a:spcPct val="150000"/>
                        </a:lnSpc>
                      </a:pPr>
                      <a:r>
                        <a:rPr lang="en-CA" sz="1800" dirty="0" err="1" smtClean="0">
                          <a:solidFill>
                            <a:srgbClr val="002060"/>
                          </a:solidFill>
                        </a:rPr>
                        <a:t>unix</a:t>
                      </a:r>
                      <a:r>
                        <a:rPr lang="en-CA" sz="1800" dirty="0" smtClean="0">
                          <a:solidFill>
                            <a:srgbClr val="002060"/>
                          </a:solidFill>
                        </a:rPr>
                        <a:t> operating system </a:t>
                      </a:r>
                    </a:p>
                    <a:p>
                      <a:pPr>
                        <a:lnSpc>
                          <a:spcPct val="150000"/>
                        </a:lnSpc>
                      </a:pPr>
                      <a:r>
                        <a:rPr lang="en-CA" sz="1800" dirty="0" err="1" smtClean="0">
                          <a:solidFill>
                            <a:srgbClr val="002060"/>
                          </a:solidFill>
                        </a:rPr>
                        <a:t>unix</a:t>
                      </a:r>
                      <a:r>
                        <a:rPr lang="en-CA" sz="1800" dirty="0" smtClean="0">
                          <a:solidFill>
                            <a:srgbClr val="002060"/>
                          </a:solidFill>
                        </a:rPr>
                        <a:t> dedicated server</a:t>
                      </a:r>
                    </a:p>
                    <a:p>
                      <a:endParaRPr lang="en-US" dirty="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3755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tr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algn="just">
              <a:lnSpc>
                <a:spcPct val="150000"/>
              </a:lnSpc>
            </a:pPr>
            <a:r>
              <a:rPr lang="en-CA" sz="2000" dirty="0" smtClean="0">
                <a:solidFill>
                  <a:schemeClr val="tx1"/>
                </a:solidFill>
              </a:rPr>
              <a:t>Used to </a:t>
            </a:r>
            <a:r>
              <a:rPr lang="en-CA" sz="2000" dirty="0">
                <a:solidFill>
                  <a:schemeClr val="tx1"/>
                </a:solidFill>
              </a:rPr>
              <a:t>replaces each character on a user-specified set of characters with a corresponding character in a second set.  </a:t>
            </a:r>
            <a:endParaRPr lang="en-CA" sz="2000" dirty="0" smtClean="0">
              <a:solidFill>
                <a:schemeClr val="tx1"/>
              </a:solidFill>
            </a:endParaRPr>
          </a:p>
          <a:p>
            <a:pPr algn="just">
              <a:lnSpc>
                <a:spcPct val="150000"/>
              </a:lnSpc>
            </a:pPr>
            <a:r>
              <a:rPr lang="en-CA" sz="2000" dirty="0" smtClean="0">
                <a:solidFill>
                  <a:schemeClr val="tx1"/>
                </a:solidFill>
              </a:rPr>
              <a:t>It handling either entire lines or columns.</a:t>
            </a:r>
          </a:p>
          <a:p>
            <a:pPr algn="just">
              <a:lnSpc>
                <a:spcPct val="150000"/>
              </a:lnSpc>
            </a:pPr>
            <a:r>
              <a:rPr lang="en-CA" sz="2000" dirty="0" smtClean="0">
                <a:solidFill>
                  <a:schemeClr val="tx1"/>
                </a:solidFill>
              </a:rPr>
              <a:t>It takes input only from standard input ; it doesn’t take a filename as arguments.</a:t>
            </a:r>
          </a:p>
          <a:p>
            <a:pPr algn="just">
              <a:lnSpc>
                <a:spcPct val="150000"/>
              </a:lnSpc>
            </a:pPr>
            <a:endParaRPr lang="en-CA" sz="2000" dirty="0">
              <a:solidFill>
                <a:schemeClr val="tx1"/>
              </a:solidFill>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35" y="2679527"/>
            <a:ext cx="8489321" cy="397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447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tr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algn="just">
              <a:lnSpc>
                <a:spcPct val="150000"/>
              </a:lnSpc>
            </a:pPr>
            <a:r>
              <a:rPr lang="en-CA" sz="2000" dirty="0">
                <a:solidFill>
                  <a:schemeClr val="tx1"/>
                </a:solidFill>
              </a:rPr>
              <a:t>It translates each characters in </a:t>
            </a:r>
            <a:r>
              <a:rPr lang="en-CA" sz="2000" dirty="0">
                <a:solidFill>
                  <a:srgbClr val="FF0000"/>
                </a:solidFill>
              </a:rPr>
              <a:t>string1</a:t>
            </a:r>
            <a:r>
              <a:rPr lang="en-CA" sz="2000" dirty="0">
                <a:solidFill>
                  <a:schemeClr val="tx1"/>
                </a:solidFill>
              </a:rPr>
              <a:t> to its mapped counterpart in </a:t>
            </a:r>
            <a:r>
              <a:rPr lang="en-CA" sz="2000" dirty="0">
                <a:solidFill>
                  <a:srgbClr val="FF0000"/>
                </a:solidFill>
              </a:rPr>
              <a:t>string2.</a:t>
            </a:r>
          </a:p>
          <a:p>
            <a:pPr algn="just">
              <a:lnSpc>
                <a:spcPct val="150000"/>
              </a:lnSpc>
            </a:pPr>
            <a:r>
              <a:rPr lang="en-CA" sz="2000" dirty="0">
                <a:solidFill>
                  <a:schemeClr val="tx1"/>
                </a:solidFill>
              </a:rPr>
              <a:t>The first character in the first string is replaced with the first character in the second expression and similarly for other characters</a:t>
            </a:r>
            <a:r>
              <a:rPr lang="en-CA" sz="2000" dirty="0" smtClean="0">
                <a:solidFill>
                  <a:schemeClr val="tx1"/>
                </a:solidFill>
              </a:rPr>
              <a:t>.</a:t>
            </a:r>
          </a:p>
          <a:p>
            <a:pPr algn="just">
              <a:lnSpc>
                <a:spcPct val="150000"/>
              </a:lnSpc>
            </a:pPr>
            <a:r>
              <a:rPr lang="en-CA" sz="2000" u="sng" dirty="0" smtClean="0">
                <a:solidFill>
                  <a:srgbClr val="FF0000"/>
                </a:solidFill>
              </a:rPr>
              <a:t>Translating Characters</a:t>
            </a:r>
          </a:p>
          <a:p>
            <a:pPr marL="0" indent="0" algn="just">
              <a:lnSpc>
                <a:spcPct val="150000"/>
              </a:lnSpc>
              <a:buNone/>
            </a:pPr>
            <a:r>
              <a:rPr lang="en-CA" sz="2000" u="sng" dirty="0" smtClean="0">
                <a:solidFill>
                  <a:srgbClr val="FF0000"/>
                </a:solidFill>
              </a:rPr>
              <a:t>Example 1</a:t>
            </a:r>
            <a:r>
              <a:rPr lang="en-CA" sz="2000" u="sng" dirty="0">
                <a:solidFill>
                  <a:srgbClr val="FF0000"/>
                </a:solidFill>
              </a:rPr>
              <a:t>: </a:t>
            </a:r>
            <a:r>
              <a:rPr lang="en-CA" sz="2000" dirty="0">
                <a:solidFill>
                  <a:schemeClr val="tx1"/>
                </a:solidFill>
              </a:rPr>
              <a:t>Convert lower case to upper </a:t>
            </a:r>
            <a:r>
              <a:rPr lang="en-CA" sz="2000" dirty="0" smtClean="0">
                <a:solidFill>
                  <a:schemeClr val="tx1"/>
                </a:solidFill>
              </a:rPr>
              <a:t>case</a:t>
            </a:r>
            <a:endParaRPr lang="en-CA" sz="20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29888772"/>
              </p:ext>
            </p:extLst>
          </p:nvPr>
        </p:nvGraphicFramePr>
        <p:xfrm>
          <a:off x="541402" y="3575600"/>
          <a:ext cx="10160001" cy="2656840"/>
        </p:xfrm>
        <a:graphic>
          <a:graphicData uri="http://schemas.openxmlformats.org/drawingml/2006/table">
            <a:tbl>
              <a:tblPr firstRow="1" bandRow="1">
                <a:tableStyleId>{5C22544A-7EE6-4342-B048-85BDC9FD1C3A}</a:tableStyleId>
              </a:tblPr>
              <a:tblGrid>
                <a:gridCol w="2908823">
                  <a:extLst>
                    <a:ext uri="{9D8B030D-6E8A-4147-A177-3AD203B41FA5}">
                      <a16:colId xmlns:a16="http://schemas.microsoft.com/office/drawing/2014/main" val="20000"/>
                    </a:ext>
                  </a:extLst>
                </a:gridCol>
                <a:gridCol w="7251178">
                  <a:extLst>
                    <a:ext uri="{9D8B030D-6E8A-4147-A177-3AD203B41FA5}">
                      <a16:colId xmlns:a16="http://schemas.microsoft.com/office/drawing/2014/main" val="20001"/>
                    </a:ext>
                  </a:extLst>
                </a:gridCol>
              </a:tblGrid>
              <a:tr h="370840">
                <a:tc>
                  <a:txBody>
                    <a:bodyPr/>
                    <a:lstStyle/>
                    <a:p>
                      <a:r>
                        <a:rPr lang="en-US" dirty="0" smtClean="0"/>
                        <a:t>Test</a:t>
                      </a:r>
                      <a:endParaRPr lang="en-US" dirty="0"/>
                    </a:p>
                  </a:txBody>
                  <a:tcPr/>
                </a:tc>
                <a:tc>
                  <a:txBody>
                    <a:bodyPr/>
                    <a:lstStyle/>
                    <a:p>
                      <a:r>
                        <a:rPr lang="en-US" dirty="0" smtClean="0"/>
                        <a:t>Translating Test</a:t>
                      </a:r>
                      <a:endParaRPr lang="en-US" dirty="0"/>
                    </a:p>
                  </a:txBody>
                  <a:tcPr/>
                </a:tc>
                <a:extLst>
                  <a:ext uri="{0D108BD9-81ED-4DB2-BD59-A6C34878D82A}">
                    <a16:rowId xmlns:a16="http://schemas.microsoft.com/office/drawing/2014/main" val="10000"/>
                  </a:ext>
                </a:extLst>
              </a:tr>
              <a:tr h="370840">
                <a:tc>
                  <a:txBody>
                    <a:bodyPr/>
                    <a:lstStyle/>
                    <a:p>
                      <a:r>
                        <a:rPr lang="en-US" dirty="0" smtClean="0">
                          <a:solidFill>
                            <a:srgbClr val="7030A0"/>
                          </a:solidFill>
                        </a:rPr>
                        <a:t>$</a:t>
                      </a:r>
                      <a:r>
                        <a:rPr lang="en-US" baseline="0" dirty="0" smtClean="0">
                          <a:solidFill>
                            <a:srgbClr val="7030A0"/>
                          </a:solidFill>
                        </a:rPr>
                        <a:t> cat test</a:t>
                      </a:r>
                    </a:p>
                    <a:p>
                      <a:endParaRPr lang="en-US" baseline="0" dirty="0" smtClean="0"/>
                    </a:p>
                    <a:p>
                      <a:pPr marL="0" indent="0" algn="just">
                        <a:lnSpc>
                          <a:spcPct val="150000"/>
                        </a:lnSpc>
                        <a:buNone/>
                      </a:pPr>
                      <a:r>
                        <a:rPr lang="en-CA" sz="1800" dirty="0" err="1" smtClean="0">
                          <a:solidFill>
                            <a:srgbClr val="002060"/>
                          </a:solidFill>
                        </a:rPr>
                        <a:t>Thegeekstuff</a:t>
                      </a:r>
                      <a:endParaRPr lang="en-CA" sz="1800" dirty="0">
                        <a:solidFill>
                          <a:srgbClr val="00206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smtClean="0">
                          <a:solidFill>
                            <a:srgbClr val="7030A0"/>
                          </a:solidFill>
                        </a:rPr>
                        <a:t>$ </a:t>
                      </a:r>
                      <a:r>
                        <a:rPr lang="en-CA" sz="1800" dirty="0" err="1" smtClean="0">
                          <a:solidFill>
                            <a:srgbClr val="7030A0"/>
                          </a:solidFill>
                        </a:rPr>
                        <a:t>tr</a:t>
                      </a:r>
                      <a:r>
                        <a:rPr lang="en-CA" sz="1800" dirty="0" smtClean="0">
                          <a:solidFill>
                            <a:srgbClr val="7030A0"/>
                          </a:solidFill>
                        </a:rPr>
                        <a:t> </a:t>
                      </a:r>
                      <a:r>
                        <a:rPr lang="en-CA" sz="1800" dirty="0" err="1" smtClean="0">
                          <a:solidFill>
                            <a:srgbClr val="7030A0"/>
                          </a:solidFill>
                        </a:rPr>
                        <a:t>abcdefghijklmnopqrstuvwxyz</a:t>
                      </a:r>
                      <a:r>
                        <a:rPr lang="en-CA" sz="1800" dirty="0" smtClean="0">
                          <a:solidFill>
                            <a:srgbClr val="7030A0"/>
                          </a:solidFill>
                        </a:rPr>
                        <a:t> ABCDEFGHIJKLMNOPQRSTUVWXYZ</a:t>
                      </a:r>
                    </a:p>
                    <a:p>
                      <a:endParaRPr lang="en-US" dirty="0" smtClean="0"/>
                    </a:p>
                    <a:p>
                      <a:r>
                        <a:rPr lang="en-US" u="sng" dirty="0" smtClean="0">
                          <a:solidFill>
                            <a:srgbClr val="FF0000"/>
                          </a:solidFill>
                        </a:rPr>
                        <a:t>OR</a:t>
                      </a:r>
                    </a:p>
                    <a:p>
                      <a:endParaRPr lang="en-US" u="sng" dirty="0" smtClean="0">
                        <a:solidFill>
                          <a:srgbClr val="FF0000"/>
                        </a:solidFill>
                      </a:endParaRPr>
                    </a:p>
                    <a:p>
                      <a:r>
                        <a:rPr lang="en-US" u="none" dirty="0" smtClean="0">
                          <a:solidFill>
                            <a:schemeClr val="tx1"/>
                          </a:solidFill>
                        </a:rPr>
                        <a:t>$ </a:t>
                      </a:r>
                      <a:r>
                        <a:rPr lang="en-US" u="none" dirty="0" err="1" smtClean="0">
                          <a:solidFill>
                            <a:schemeClr val="tx1"/>
                          </a:solidFill>
                        </a:rPr>
                        <a:t>tr</a:t>
                      </a:r>
                      <a:r>
                        <a:rPr lang="en-US" u="none" dirty="0" smtClean="0">
                          <a:solidFill>
                            <a:schemeClr val="tx1"/>
                          </a:solidFill>
                        </a:rPr>
                        <a:t> [a-z] [A-Z]</a:t>
                      </a:r>
                    </a:p>
                    <a:p>
                      <a:endParaRPr lang="en-US" u="none"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smtClean="0">
                          <a:solidFill>
                            <a:srgbClr val="002060"/>
                          </a:solidFill>
                        </a:rPr>
                        <a:t>THEGEEKSTUFF</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06275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tr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Example 2: </a:t>
            </a:r>
            <a:r>
              <a:rPr lang="en-CA" sz="2000" dirty="0" smtClean="0">
                <a:solidFill>
                  <a:schemeClr val="tx1"/>
                </a:solidFill>
              </a:rPr>
              <a:t> Convert delimiter “|” to “,” and print only first 3 record.</a:t>
            </a:r>
            <a:endParaRPr lang="en-CA" sz="20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49477524"/>
              </p:ext>
            </p:extLst>
          </p:nvPr>
        </p:nvGraphicFramePr>
        <p:xfrm>
          <a:off x="175363" y="1573136"/>
          <a:ext cx="11336056" cy="3342640"/>
        </p:xfrm>
        <a:graphic>
          <a:graphicData uri="http://schemas.openxmlformats.org/drawingml/2006/table">
            <a:tbl>
              <a:tblPr firstRow="1" bandRow="1">
                <a:tableStyleId>{5C22544A-7EE6-4342-B048-85BDC9FD1C3A}</a:tableStyleId>
              </a:tblPr>
              <a:tblGrid>
                <a:gridCol w="6177138">
                  <a:extLst>
                    <a:ext uri="{9D8B030D-6E8A-4147-A177-3AD203B41FA5}">
                      <a16:colId xmlns:a16="http://schemas.microsoft.com/office/drawing/2014/main" val="20000"/>
                    </a:ext>
                  </a:extLst>
                </a:gridCol>
                <a:gridCol w="5158918">
                  <a:extLst>
                    <a:ext uri="{9D8B030D-6E8A-4147-A177-3AD203B41FA5}">
                      <a16:colId xmlns:a16="http://schemas.microsoft.com/office/drawing/2014/main" val="20001"/>
                    </a:ext>
                  </a:extLst>
                </a:gridCol>
              </a:tblGrid>
              <a:tr h="370840">
                <a:tc>
                  <a:txBody>
                    <a:bodyPr/>
                    <a:lstStyle/>
                    <a:p>
                      <a:pPr algn="ctr"/>
                      <a:r>
                        <a:rPr lang="en-US" dirty="0" smtClean="0"/>
                        <a:t>File</a:t>
                      </a:r>
                      <a:r>
                        <a:rPr lang="en-US" baseline="0" dirty="0" smtClean="0"/>
                        <a:t> </a:t>
                      </a:r>
                      <a:endParaRPr lang="en-US" dirty="0"/>
                    </a:p>
                  </a:txBody>
                  <a:tcPr/>
                </a:tc>
                <a:tc>
                  <a:txBody>
                    <a:bodyPr/>
                    <a:lstStyle/>
                    <a:p>
                      <a:r>
                        <a:rPr lang="en-US" dirty="0" smtClean="0"/>
                        <a:t>Translating and print only 3 record.</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cat file</a:t>
                      </a:r>
                    </a:p>
                    <a:p>
                      <a:pPr marL="0" indent="0" algn="just">
                        <a:lnSpc>
                          <a:spcPct val="150000"/>
                        </a:lnSpc>
                        <a:buNone/>
                      </a:pPr>
                      <a:endParaRPr lang="en-CA" sz="1800" dirty="0" smtClean="0">
                        <a:solidFill>
                          <a:srgbClr val="7030A0"/>
                        </a:solidFill>
                      </a:endParaRPr>
                    </a:p>
                    <a:p>
                      <a:pPr marL="0" indent="0" algn="just">
                        <a:lnSpc>
                          <a:spcPct val="150000"/>
                        </a:lnSpc>
                        <a:buNone/>
                      </a:pPr>
                      <a:r>
                        <a:rPr lang="en-CA" sz="1800" dirty="0" smtClean="0">
                          <a:solidFill>
                            <a:srgbClr val="002060"/>
                          </a:solidFill>
                        </a:rPr>
                        <a:t>OM|20|SURAT|BCA|258307|11/08/1997</a:t>
                      </a:r>
                    </a:p>
                    <a:p>
                      <a:pPr marL="0" indent="0" algn="just">
                        <a:lnSpc>
                          <a:spcPct val="150000"/>
                        </a:lnSpc>
                        <a:buNone/>
                      </a:pPr>
                      <a:r>
                        <a:rPr lang="en-CA" sz="1800" dirty="0" smtClean="0">
                          <a:solidFill>
                            <a:srgbClr val="002060"/>
                          </a:solidFill>
                        </a:rPr>
                        <a:t>SAI|19|BARDOLI|BBA|245678|10/12/1994</a:t>
                      </a:r>
                    </a:p>
                    <a:p>
                      <a:pPr marL="0" indent="0" algn="just">
                        <a:lnSpc>
                          <a:spcPct val="150000"/>
                        </a:lnSpc>
                        <a:buNone/>
                      </a:pPr>
                      <a:r>
                        <a:rPr lang="en-CA" sz="1800" dirty="0" smtClean="0">
                          <a:solidFill>
                            <a:srgbClr val="002060"/>
                          </a:solidFill>
                        </a:rPr>
                        <a:t>RAM|5|NAVSARI|BBA|222434|10/11/1991</a:t>
                      </a:r>
                    </a:p>
                    <a:p>
                      <a:pPr marL="0" indent="0" algn="just">
                        <a:lnSpc>
                          <a:spcPct val="150000"/>
                        </a:lnSpc>
                        <a:buNone/>
                      </a:pPr>
                      <a:r>
                        <a:rPr lang="en-CA" sz="1800" dirty="0" smtClean="0">
                          <a:solidFill>
                            <a:srgbClr val="002060"/>
                          </a:solidFill>
                        </a:rPr>
                        <a:t>VATSHAL|49|BARODA|BCA|258783|01/04/1992</a:t>
                      </a:r>
                    </a:p>
                    <a:p>
                      <a:pPr marL="0" indent="0" algn="just">
                        <a:lnSpc>
                          <a:spcPct val="150000"/>
                        </a:lnSpc>
                        <a:buNone/>
                      </a:pPr>
                      <a:r>
                        <a:rPr lang="en-CA" sz="1800" dirty="0" smtClean="0">
                          <a:solidFill>
                            <a:srgbClr val="002060"/>
                          </a:solidFill>
                        </a:rPr>
                        <a:t>AADI|200|SURAT|BCA|264416|07/02/1990</a:t>
                      </a:r>
                      <a:endParaRPr lang="en-CA" sz="1800" dirty="0">
                        <a:solidFill>
                          <a:srgbClr val="002060"/>
                        </a:solidFill>
                      </a:endParaRPr>
                    </a:p>
                  </a:txBody>
                  <a:tcPr/>
                </a:tc>
                <a:tc>
                  <a:txBody>
                    <a:bodyPr/>
                    <a:lstStyle/>
                    <a:p>
                      <a:pPr marL="0" indent="0" algn="just">
                        <a:lnSpc>
                          <a:spcPct val="150000"/>
                        </a:lnSpc>
                        <a:buNone/>
                      </a:pPr>
                      <a:r>
                        <a:rPr lang="en-CA" sz="1800" dirty="0" smtClean="0">
                          <a:solidFill>
                            <a:srgbClr val="7030A0"/>
                          </a:solidFill>
                        </a:rPr>
                        <a:t>$ cat file |</a:t>
                      </a:r>
                      <a:r>
                        <a:rPr lang="en-US" dirty="0" smtClean="0">
                          <a:solidFill>
                            <a:srgbClr val="7030A0"/>
                          </a:solidFill>
                        </a:rPr>
                        <a:t> </a:t>
                      </a:r>
                      <a:r>
                        <a:rPr lang="en-US" dirty="0" err="1" smtClean="0">
                          <a:solidFill>
                            <a:srgbClr val="7030A0"/>
                          </a:solidFill>
                        </a:rPr>
                        <a:t>tr</a:t>
                      </a:r>
                      <a:r>
                        <a:rPr lang="en-US" dirty="0" smtClean="0">
                          <a:solidFill>
                            <a:srgbClr val="7030A0"/>
                          </a:solidFill>
                        </a:rPr>
                        <a:t> ‘|/’ ‘,-’ | head -3</a:t>
                      </a:r>
                    </a:p>
                    <a:p>
                      <a:pPr marL="0" indent="0" algn="just">
                        <a:lnSpc>
                          <a:spcPct val="150000"/>
                        </a:lnSpc>
                        <a:buNone/>
                      </a:pPr>
                      <a:endParaRPr lang="en-US" dirty="0" smtClean="0">
                        <a:solidFill>
                          <a:srgbClr val="7030A0"/>
                        </a:solidFill>
                      </a:endParaRPr>
                    </a:p>
                    <a:p>
                      <a:pPr marL="0" indent="0" algn="just">
                        <a:lnSpc>
                          <a:spcPct val="150000"/>
                        </a:lnSpc>
                        <a:buNone/>
                      </a:pPr>
                      <a:r>
                        <a:rPr lang="en-CA" sz="1800" dirty="0" smtClean="0">
                          <a:solidFill>
                            <a:srgbClr val="002060"/>
                          </a:solidFill>
                        </a:rPr>
                        <a:t>OM,20,SURAT,BCA,258307,11-08-1997</a:t>
                      </a:r>
                    </a:p>
                    <a:p>
                      <a:pPr marL="0" indent="0" algn="just">
                        <a:lnSpc>
                          <a:spcPct val="150000"/>
                        </a:lnSpc>
                        <a:buNone/>
                      </a:pPr>
                      <a:r>
                        <a:rPr lang="en-CA" sz="1800" dirty="0" smtClean="0">
                          <a:solidFill>
                            <a:srgbClr val="002060"/>
                          </a:solidFill>
                        </a:rPr>
                        <a:t>SAI,19,BARDOLI,BBA,245678,10-12-1994</a:t>
                      </a:r>
                    </a:p>
                    <a:p>
                      <a:pPr marL="0" indent="0" algn="just">
                        <a:lnSpc>
                          <a:spcPct val="150000"/>
                        </a:lnSpc>
                        <a:buNone/>
                      </a:pPr>
                      <a:r>
                        <a:rPr lang="en-CA" sz="1800" dirty="0" smtClean="0">
                          <a:solidFill>
                            <a:srgbClr val="002060"/>
                          </a:solidFill>
                        </a:rPr>
                        <a:t>RAM,5,NAVSARI,BBA,222434,10-11-1991</a:t>
                      </a:r>
                    </a:p>
                    <a:p>
                      <a:pPr marL="0" indent="0" algn="just">
                        <a:lnSpc>
                          <a:spcPct val="150000"/>
                        </a:lnSpc>
                        <a:buNone/>
                      </a:pPr>
                      <a:endParaRPr lang="en-CA" sz="1800" dirty="0" smtClean="0">
                        <a:solidFill>
                          <a:srgbClr val="7030A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9581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tr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smtClean="0">
                <a:solidFill>
                  <a:srgbClr val="FF0000"/>
                </a:solidFill>
              </a:rPr>
              <a:t>Deleting Character using option (-d)</a:t>
            </a:r>
          </a:p>
          <a:p>
            <a:pPr marL="0" indent="0" algn="just">
              <a:lnSpc>
                <a:spcPct val="150000"/>
              </a:lnSpc>
              <a:buNone/>
            </a:pPr>
            <a:r>
              <a:rPr lang="en-CA" sz="2000" u="sng" dirty="0" smtClean="0">
                <a:solidFill>
                  <a:srgbClr val="FF0000"/>
                </a:solidFill>
              </a:rPr>
              <a:t>Example 2: </a:t>
            </a:r>
            <a:r>
              <a:rPr lang="en-CA" sz="2000" dirty="0" smtClean="0">
                <a:solidFill>
                  <a:schemeClr val="tx1"/>
                </a:solidFill>
              </a:rPr>
              <a:t> Delete field delimiter and date delimiter and print only first 3 records </a:t>
            </a:r>
            <a:endParaRPr lang="en-CA" sz="20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05825146"/>
              </p:ext>
            </p:extLst>
          </p:nvPr>
        </p:nvGraphicFramePr>
        <p:xfrm>
          <a:off x="0" y="1761027"/>
          <a:ext cx="11336056" cy="3342640"/>
        </p:xfrm>
        <a:graphic>
          <a:graphicData uri="http://schemas.openxmlformats.org/drawingml/2006/table">
            <a:tbl>
              <a:tblPr firstRow="1" bandRow="1">
                <a:tableStyleId>{5C22544A-7EE6-4342-B048-85BDC9FD1C3A}</a:tableStyleId>
              </a:tblPr>
              <a:tblGrid>
                <a:gridCol w="6177138">
                  <a:extLst>
                    <a:ext uri="{9D8B030D-6E8A-4147-A177-3AD203B41FA5}">
                      <a16:colId xmlns:a16="http://schemas.microsoft.com/office/drawing/2014/main" val="20000"/>
                    </a:ext>
                  </a:extLst>
                </a:gridCol>
                <a:gridCol w="5158918">
                  <a:extLst>
                    <a:ext uri="{9D8B030D-6E8A-4147-A177-3AD203B41FA5}">
                      <a16:colId xmlns:a16="http://schemas.microsoft.com/office/drawing/2014/main" val="20001"/>
                    </a:ext>
                  </a:extLst>
                </a:gridCol>
              </a:tblGrid>
              <a:tr h="370840">
                <a:tc>
                  <a:txBody>
                    <a:bodyPr/>
                    <a:lstStyle/>
                    <a:p>
                      <a:pPr algn="ctr"/>
                      <a:r>
                        <a:rPr lang="en-US" dirty="0" smtClean="0"/>
                        <a:t>File</a:t>
                      </a:r>
                      <a:r>
                        <a:rPr lang="en-US" baseline="0" dirty="0" smtClean="0"/>
                        <a:t> </a:t>
                      </a:r>
                      <a:endParaRPr lang="en-US" dirty="0"/>
                    </a:p>
                  </a:txBody>
                  <a:tcPr/>
                </a:tc>
                <a:tc>
                  <a:txBody>
                    <a:bodyPr/>
                    <a:lstStyle/>
                    <a:p>
                      <a:r>
                        <a:rPr lang="en-US" dirty="0" smtClean="0"/>
                        <a:t>Translating and print only 3 record.</a:t>
                      </a:r>
                      <a:endParaRPr lang="en-US" dirty="0"/>
                    </a:p>
                  </a:txBody>
                  <a:tcPr/>
                </a:tc>
                <a:extLst>
                  <a:ext uri="{0D108BD9-81ED-4DB2-BD59-A6C34878D82A}">
                    <a16:rowId xmlns:a16="http://schemas.microsoft.com/office/drawing/2014/main" val="10000"/>
                  </a:ext>
                </a:extLst>
              </a:tr>
              <a:tr h="370840">
                <a:tc>
                  <a:txBody>
                    <a:bodyPr/>
                    <a:lstStyle/>
                    <a:p>
                      <a:pPr marL="0" indent="0" algn="just">
                        <a:lnSpc>
                          <a:spcPct val="150000"/>
                        </a:lnSpc>
                        <a:buNone/>
                      </a:pPr>
                      <a:r>
                        <a:rPr lang="en-CA" sz="1800" dirty="0" smtClean="0">
                          <a:solidFill>
                            <a:srgbClr val="7030A0"/>
                          </a:solidFill>
                        </a:rPr>
                        <a:t>$ cat file</a:t>
                      </a:r>
                    </a:p>
                    <a:p>
                      <a:pPr marL="0" indent="0" algn="just">
                        <a:lnSpc>
                          <a:spcPct val="150000"/>
                        </a:lnSpc>
                        <a:buNone/>
                      </a:pPr>
                      <a:endParaRPr lang="en-CA" sz="1800" dirty="0" smtClean="0">
                        <a:solidFill>
                          <a:srgbClr val="7030A0"/>
                        </a:solidFill>
                      </a:endParaRPr>
                    </a:p>
                    <a:p>
                      <a:pPr marL="0" indent="0" algn="just">
                        <a:lnSpc>
                          <a:spcPct val="150000"/>
                        </a:lnSpc>
                        <a:buNone/>
                      </a:pPr>
                      <a:r>
                        <a:rPr lang="en-CA" sz="1800" dirty="0" smtClean="0">
                          <a:solidFill>
                            <a:srgbClr val="002060"/>
                          </a:solidFill>
                        </a:rPr>
                        <a:t>OM|20|SURAT|BCA|258307|11/08/1997</a:t>
                      </a:r>
                    </a:p>
                    <a:p>
                      <a:pPr marL="0" indent="0" algn="just">
                        <a:lnSpc>
                          <a:spcPct val="150000"/>
                        </a:lnSpc>
                        <a:buNone/>
                      </a:pPr>
                      <a:r>
                        <a:rPr lang="en-CA" sz="1800" dirty="0" smtClean="0">
                          <a:solidFill>
                            <a:srgbClr val="002060"/>
                          </a:solidFill>
                        </a:rPr>
                        <a:t>SAI|19|BARDOLI|BBA|245678|10/12/1994</a:t>
                      </a:r>
                    </a:p>
                    <a:p>
                      <a:pPr marL="0" indent="0" algn="just">
                        <a:lnSpc>
                          <a:spcPct val="150000"/>
                        </a:lnSpc>
                        <a:buNone/>
                      </a:pPr>
                      <a:r>
                        <a:rPr lang="en-CA" sz="1800" dirty="0" smtClean="0">
                          <a:solidFill>
                            <a:srgbClr val="002060"/>
                          </a:solidFill>
                        </a:rPr>
                        <a:t>RAM|5|NAVSARI|BBA|222434|10/11/1991</a:t>
                      </a:r>
                    </a:p>
                    <a:p>
                      <a:pPr marL="0" indent="0" algn="just">
                        <a:lnSpc>
                          <a:spcPct val="150000"/>
                        </a:lnSpc>
                        <a:buNone/>
                      </a:pPr>
                      <a:r>
                        <a:rPr lang="en-CA" sz="1800" dirty="0" smtClean="0">
                          <a:solidFill>
                            <a:srgbClr val="002060"/>
                          </a:solidFill>
                        </a:rPr>
                        <a:t>VATSHAL|49|BARODA|BCA|258783|01/04/1992</a:t>
                      </a:r>
                    </a:p>
                    <a:p>
                      <a:pPr marL="0" indent="0" algn="just">
                        <a:lnSpc>
                          <a:spcPct val="150000"/>
                        </a:lnSpc>
                        <a:buNone/>
                      </a:pPr>
                      <a:r>
                        <a:rPr lang="en-CA" sz="1800" dirty="0" smtClean="0">
                          <a:solidFill>
                            <a:srgbClr val="002060"/>
                          </a:solidFill>
                        </a:rPr>
                        <a:t>AADI|200|SURAT|BCA|264416|07/02/1990</a:t>
                      </a:r>
                      <a:endParaRPr lang="en-CA" sz="1800" dirty="0">
                        <a:solidFill>
                          <a:srgbClr val="002060"/>
                        </a:solidFill>
                      </a:endParaRPr>
                    </a:p>
                  </a:txBody>
                  <a:tcPr/>
                </a:tc>
                <a:tc>
                  <a:txBody>
                    <a:bodyPr/>
                    <a:lstStyle/>
                    <a:p>
                      <a:pPr marL="0" indent="0" algn="just">
                        <a:lnSpc>
                          <a:spcPct val="150000"/>
                        </a:lnSpc>
                        <a:buNone/>
                      </a:pPr>
                      <a:r>
                        <a:rPr lang="en-CA" sz="1800" dirty="0" smtClean="0">
                          <a:solidFill>
                            <a:srgbClr val="7030A0"/>
                          </a:solidFill>
                        </a:rPr>
                        <a:t>$ </a:t>
                      </a:r>
                      <a:r>
                        <a:rPr lang="en-US" dirty="0" smtClean="0">
                          <a:solidFill>
                            <a:srgbClr val="7030A0"/>
                          </a:solidFill>
                        </a:rPr>
                        <a:t> </a:t>
                      </a:r>
                      <a:r>
                        <a:rPr lang="en-US" dirty="0" err="1" smtClean="0">
                          <a:solidFill>
                            <a:srgbClr val="7030A0"/>
                          </a:solidFill>
                        </a:rPr>
                        <a:t>tr</a:t>
                      </a:r>
                      <a:r>
                        <a:rPr lang="en-US" dirty="0" smtClean="0">
                          <a:solidFill>
                            <a:srgbClr val="7030A0"/>
                          </a:solidFill>
                        </a:rPr>
                        <a:t>  -d ‘|/’  &lt; file| head -3</a:t>
                      </a:r>
                    </a:p>
                    <a:p>
                      <a:pPr marL="0" indent="0" algn="just">
                        <a:lnSpc>
                          <a:spcPct val="150000"/>
                        </a:lnSpc>
                        <a:buNone/>
                      </a:pPr>
                      <a:endParaRPr lang="en-US" dirty="0" smtClean="0">
                        <a:solidFill>
                          <a:srgbClr val="7030A0"/>
                        </a:solidFill>
                      </a:endParaRPr>
                    </a:p>
                    <a:p>
                      <a:pPr marL="0" indent="0" algn="just">
                        <a:lnSpc>
                          <a:spcPct val="150000"/>
                        </a:lnSpc>
                        <a:buNone/>
                      </a:pPr>
                      <a:r>
                        <a:rPr lang="en-CA" sz="1800" dirty="0" smtClean="0">
                          <a:solidFill>
                            <a:srgbClr val="002060"/>
                          </a:solidFill>
                        </a:rPr>
                        <a:t>OM20SURATBCA25830711081997</a:t>
                      </a:r>
                    </a:p>
                    <a:p>
                      <a:pPr marL="0" indent="0" algn="just">
                        <a:lnSpc>
                          <a:spcPct val="150000"/>
                        </a:lnSpc>
                        <a:buNone/>
                      </a:pPr>
                      <a:r>
                        <a:rPr lang="en-CA" sz="1800" dirty="0" smtClean="0">
                          <a:solidFill>
                            <a:srgbClr val="002060"/>
                          </a:solidFill>
                        </a:rPr>
                        <a:t>SAI19BARDOLIBBA24567810121994</a:t>
                      </a:r>
                    </a:p>
                    <a:p>
                      <a:pPr marL="0" indent="0" algn="just">
                        <a:lnSpc>
                          <a:spcPct val="150000"/>
                        </a:lnSpc>
                        <a:buNone/>
                      </a:pPr>
                      <a:r>
                        <a:rPr lang="en-CA" sz="1800" dirty="0" smtClean="0">
                          <a:solidFill>
                            <a:srgbClr val="002060"/>
                          </a:solidFill>
                        </a:rPr>
                        <a:t>RAM5NAVSARIBBA22243410111991</a:t>
                      </a:r>
                    </a:p>
                    <a:p>
                      <a:pPr marL="0" indent="0" algn="just">
                        <a:lnSpc>
                          <a:spcPct val="150000"/>
                        </a:lnSpc>
                        <a:buNone/>
                      </a:pPr>
                      <a:endParaRPr lang="en-CA" sz="1800" dirty="0" smtClean="0">
                        <a:solidFill>
                          <a:srgbClr val="7030A0"/>
                        </a:solidFill>
                      </a:endParaRPr>
                    </a:p>
                  </a:txBody>
                  <a:tcPr/>
                </a:tc>
                <a:extLst>
                  <a:ext uri="{0D108BD9-81ED-4DB2-BD59-A6C34878D82A}">
                    <a16:rowId xmlns:a16="http://schemas.microsoft.com/office/drawing/2014/main" val="10001"/>
                  </a:ext>
                </a:extLst>
              </a:tr>
            </a:tbl>
          </a:graphicData>
        </a:graphic>
      </p:graphicFrame>
      <p:sp>
        <p:nvSpPr>
          <p:cNvPr id="4" name="Rectangle 3"/>
          <p:cNvSpPr/>
          <p:nvPr/>
        </p:nvSpPr>
        <p:spPr>
          <a:xfrm>
            <a:off x="893523" y="5449397"/>
            <a:ext cx="6096000" cy="959173"/>
          </a:xfrm>
          <a:prstGeom prst="rect">
            <a:avLst/>
          </a:prstGeom>
        </p:spPr>
        <p:txBody>
          <a:bodyPr>
            <a:spAutoFit/>
          </a:bodyPr>
          <a:lstStyle/>
          <a:p>
            <a:pPr>
              <a:lnSpc>
                <a:spcPct val="150000"/>
              </a:lnSpc>
            </a:pPr>
            <a:r>
              <a:rPr lang="en-CA" sz="2000" dirty="0"/>
              <a:t>$ echo "the geek stuff" | </a:t>
            </a:r>
            <a:r>
              <a:rPr lang="en-CA" sz="2000" dirty="0" err="1"/>
              <a:t>tr</a:t>
            </a:r>
            <a:r>
              <a:rPr lang="en-CA" sz="2000" dirty="0"/>
              <a:t> -d 't'</a:t>
            </a:r>
          </a:p>
          <a:p>
            <a:pPr>
              <a:lnSpc>
                <a:spcPct val="150000"/>
              </a:lnSpc>
            </a:pPr>
            <a:r>
              <a:rPr lang="en-CA" sz="2000" dirty="0"/>
              <a:t>he geek </a:t>
            </a:r>
            <a:r>
              <a:rPr lang="en-CA" sz="2000" dirty="0" err="1"/>
              <a:t>suff</a:t>
            </a:r>
            <a:endParaRPr lang="en-US" sz="2000" dirty="0"/>
          </a:p>
        </p:txBody>
      </p:sp>
    </p:spTree>
    <p:extLst>
      <p:ext uri="{BB962C8B-B14F-4D97-AF65-F5344CB8AC3E}">
        <p14:creationId xmlns:p14="http://schemas.microsoft.com/office/powerpoint/2010/main" val="745941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87682"/>
            <a:ext cx="4443440" cy="668055"/>
          </a:xfrm>
        </p:spPr>
        <p:txBody>
          <a:bodyPr>
            <a:normAutofit/>
          </a:bodyPr>
          <a:lstStyle/>
          <a:p>
            <a:r>
              <a:rPr lang="en-US" b="1" dirty="0" err="1" smtClean="0">
                <a:solidFill>
                  <a:srgbClr val="C00000"/>
                </a:solidFill>
              </a:rPr>
              <a:t>tr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marL="0" indent="0" algn="just">
              <a:lnSpc>
                <a:spcPct val="150000"/>
              </a:lnSpc>
              <a:buNone/>
            </a:pPr>
            <a:r>
              <a:rPr lang="en-CA" sz="2000" u="sng" dirty="0">
                <a:solidFill>
                  <a:srgbClr val="FF0000"/>
                </a:solidFill>
              </a:rPr>
              <a:t>Replace non-matching </a:t>
            </a:r>
            <a:r>
              <a:rPr lang="en-CA" sz="2000" u="sng" dirty="0" smtClean="0">
                <a:solidFill>
                  <a:srgbClr val="FF0000"/>
                </a:solidFill>
              </a:rPr>
              <a:t>characters using option (-c) . </a:t>
            </a:r>
            <a:endParaRPr lang="en-CA" sz="2000" u="sng" dirty="0">
              <a:solidFill>
                <a:srgbClr val="FF0000"/>
              </a:solidFill>
            </a:endParaRPr>
          </a:p>
          <a:p>
            <a:pPr marL="0" indent="0" algn="just">
              <a:lnSpc>
                <a:spcPct val="150000"/>
              </a:lnSpc>
              <a:buNone/>
            </a:pPr>
            <a:r>
              <a:rPr lang="en-CA" sz="2000" dirty="0" smtClean="0">
                <a:solidFill>
                  <a:schemeClr val="tx1"/>
                </a:solidFill>
              </a:rPr>
              <a:t>The </a:t>
            </a:r>
            <a:r>
              <a:rPr lang="en-CA" sz="2000" dirty="0">
                <a:solidFill>
                  <a:schemeClr val="tx1"/>
                </a:solidFill>
              </a:rPr>
              <a:t>-c option is used to replace the non-matching characters with another set of characters. </a:t>
            </a:r>
          </a:p>
          <a:p>
            <a:pPr marL="0" indent="0" algn="just">
              <a:lnSpc>
                <a:spcPct val="150000"/>
              </a:lnSpc>
              <a:buNone/>
            </a:pPr>
            <a:r>
              <a:rPr lang="en-CA" sz="2000" dirty="0" smtClean="0">
                <a:solidFill>
                  <a:schemeClr val="tx1"/>
                </a:solidFill>
              </a:rPr>
              <a:t>	</a:t>
            </a:r>
            <a:r>
              <a:rPr lang="en-CA" sz="2000" dirty="0" smtClean="0">
                <a:solidFill>
                  <a:srgbClr val="7030A0"/>
                </a:solidFill>
              </a:rPr>
              <a:t>$ echo </a:t>
            </a:r>
            <a:r>
              <a:rPr lang="en-CA" sz="2000" dirty="0">
                <a:solidFill>
                  <a:srgbClr val="7030A0"/>
                </a:solidFill>
              </a:rPr>
              <a:t>"</a:t>
            </a:r>
            <a:r>
              <a:rPr lang="en-CA" sz="2000" dirty="0" err="1">
                <a:solidFill>
                  <a:srgbClr val="7030A0"/>
                </a:solidFill>
              </a:rPr>
              <a:t>unix</a:t>
            </a:r>
            <a:r>
              <a:rPr lang="en-CA" sz="2000" dirty="0">
                <a:solidFill>
                  <a:srgbClr val="7030A0"/>
                </a:solidFill>
              </a:rPr>
              <a:t>" | </a:t>
            </a:r>
            <a:r>
              <a:rPr lang="en-CA" sz="2000" dirty="0" err="1">
                <a:solidFill>
                  <a:srgbClr val="7030A0"/>
                </a:solidFill>
              </a:rPr>
              <a:t>tr</a:t>
            </a:r>
            <a:r>
              <a:rPr lang="en-CA" sz="2000" dirty="0">
                <a:solidFill>
                  <a:srgbClr val="7030A0"/>
                </a:solidFill>
              </a:rPr>
              <a:t> -c "u" "a"</a:t>
            </a:r>
          </a:p>
          <a:p>
            <a:pPr marL="0" indent="0" algn="just">
              <a:lnSpc>
                <a:spcPct val="150000"/>
              </a:lnSpc>
              <a:buNone/>
            </a:pPr>
            <a:r>
              <a:rPr lang="en-CA" sz="2000" dirty="0" smtClean="0">
                <a:solidFill>
                  <a:srgbClr val="002060"/>
                </a:solidFill>
              </a:rPr>
              <a:t>	</a:t>
            </a:r>
            <a:r>
              <a:rPr lang="en-CA" sz="2000" dirty="0" err="1" smtClean="0">
                <a:solidFill>
                  <a:srgbClr val="002060"/>
                </a:solidFill>
              </a:rPr>
              <a:t>uaaa</a:t>
            </a:r>
            <a:endParaRPr lang="en-CA" sz="2000" dirty="0" smtClean="0">
              <a:solidFill>
                <a:srgbClr val="002060"/>
              </a:solidFill>
            </a:endParaRPr>
          </a:p>
          <a:p>
            <a:pPr marL="0" indent="0" algn="just">
              <a:lnSpc>
                <a:spcPct val="150000"/>
              </a:lnSpc>
              <a:buNone/>
            </a:pPr>
            <a:r>
              <a:rPr lang="en-CA" sz="2000" u="sng" dirty="0">
                <a:solidFill>
                  <a:srgbClr val="FF0000"/>
                </a:solidFill>
              </a:rPr>
              <a:t>Squeezing </a:t>
            </a:r>
            <a:r>
              <a:rPr lang="en-CA" sz="2000" u="sng" dirty="0" smtClean="0">
                <a:solidFill>
                  <a:srgbClr val="FF0000"/>
                </a:solidFill>
              </a:rPr>
              <a:t>characters using option (-s) </a:t>
            </a:r>
            <a:endParaRPr lang="en-CA" sz="2000" u="sng" dirty="0">
              <a:solidFill>
                <a:srgbClr val="FF0000"/>
              </a:solidFill>
            </a:endParaRPr>
          </a:p>
          <a:p>
            <a:pPr marL="0" indent="0" algn="just">
              <a:lnSpc>
                <a:spcPct val="150000"/>
              </a:lnSpc>
              <a:buNone/>
            </a:pPr>
            <a:r>
              <a:rPr lang="en-CA" sz="2000" dirty="0" smtClean="0">
                <a:solidFill>
                  <a:schemeClr val="tx1"/>
                </a:solidFill>
              </a:rPr>
              <a:t>You </a:t>
            </a:r>
            <a:r>
              <a:rPr lang="en-CA" sz="2000" dirty="0">
                <a:solidFill>
                  <a:schemeClr val="tx1"/>
                </a:solidFill>
              </a:rPr>
              <a:t>can squeeze more than one occurrence of continuous characters with single occurrence. The following example squeezes two or more successive blank spaces into a single space. </a:t>
            </a:r>
          </a:p>
          <a:p>
            <a:pPr marL="0" indent="0" algn="just">
              <a:lnSpc>
                <a:spcPct val="150000"/>
              </a:lnSpc>
              <a:buNone/>
            </a:pPr>
            <a:r>
              <a:rPr lang="en-CA" sz="2000" dirty="0" smtClean="0">
                <a:solidFill>
                  <a:srgbClr val="002060"/>
                </a:solidFill>
              </a:rPr>
              <a:t>	</a:t>
            </a:r>
            <a:r>
              <a:rPr lang="en-CA" sz="2000" dirty="0" smtClean="0">
                <a:solidFill>
                  <a:srgbClr val="7030A0"/>
                </a:solidFill>
              </a:rPr>
              <a:t>$ echo </a:t>
            </a:r>
            <a:r>
              <a:rPr lang="en-CA" sz="2000" dirty="0">
                <a:solidFill>
                  <a:srgbClr val="7030A0"/>
                </a:solidFill>
              </a:rPr>
              <a:t>"</a:t>
            </a:r>
            <a:r>
              <a:rPr lang="en-CA" sz="2000" dirty="0" err="1">
                <a:solidFill>
                  <a:srgbClr val="7030A0"/>
                </a:solidFill>
              </a:rPr>
              <a:t>linux</a:t>
            </a:r>
            <a:r>
              <a:rPr lang="en-CA" sz="2000" dirty="0">
                <a:solidFill>
                  <a:srgbClr val="7030A0"/>
                </a:solidFill>
              </a:rPr>
              <a:t>    server" | </a:t>
            </a:r>
            <a:r>
              <a:rPr lang="en-CA" sz="2000" dirty="0" err="1">
                <a:solidFill>
                  <a:srgbClr val="7030A0"/>
                </a:solidFill>
              </a:rPr>
              <a:t>tr</a:t>
            </a:r>
            <a:r>
              <a:rPr lang="en-CA" sz="2000" dirty="0">
                <a:solidFill>
                  <a:srgbClr val="7030A0"/>
                </a:solidFill>
              </a:rPr>
              <a:t> -s " "</a:t>
            </a:r>
          </a:p>
          <a:p>
            <a:pPr marL="0" indent="0" algn="just">
              <a:lnSpc>
                <a:spcPct val="150000"/>
              </a:lnSpc>
              <a:buNone/>
            </a:pPr>
            <a:r>
              <a:rPr lang="en-CA" sz="2000" dirty="0" smtClean="0">
                <a:solidFill>
                  <a:srgbClr val="002060"/>
                </a:solidFill>
              </a:rPr>
              <a:t>	</a:t>
            </a:r>
            <a:r>
              <a:rPr lang="en-CA" sz="2000" dirty="0" err="1" smtClean="0">
                <a:solidFill>
                  <a:srgbClr val="002060"/>
                </a:solidFill>
              </a:rPr>
              <a:t>linux</a:t>
            </a:r>
            <a:r>
              <a:rPr lang="en-CA" sz="2000" dirty="0" smtClean="0">
                <a:solidFill>
                  <a:srgbClr val="002060"/>
                </a:solidFill>
              </a:rPr>
              <a:t> </a:t>
            </a:r>
            <a:r>
              <a:rPr lang="en-CA" sz="2000" dirty="0">
                <a:solidFill>
                  <a:srgbClr val="002060"/>
                </a:solidFill>
              </a:rPr>
              <a:t>server</a:t>
            </a:r>
          </a:p>
          <a:p>
            <a:pPr marL="0" indent="0" algn="just">
              <a:lnSpc>
                <a:spcPct val="150000"/>
              </a:lnSpc>
              <a:buNone/>
            </a:pPr>
            <a:endParaRPr lang="en-CA" sz="2000" dirty="0" smtClean="0">
              <a:solidFill>
                <a:srgbClr val="002060"/>
              </a:solidFill>
            </a:endParaRPr>
          </a:p>
          <a:p>
            <a:pPr marL="0" indent="0" algn="just">
              <a:lnSpc>
                <a:spcPct val="150000"/>
              </a:lnSpc>
              <a:buNone/>
            </a:pPr>
            <a:endParaRPr lang="en-CA" sz="2000" dirty="0">
              <a:solidFill>
                <a:srgbClr val="002060"/>
              </a:solidFill>
            </a:endParaRPr>
          </a:p>
        </p:txBody>
      </p:sp>
    </p:spTree>
    <p:extLst>
      <p:ext uri="{BB962C8B-B14F-4D97-AF65-F5344CB8AC3E}">
        <p14:creationId xmlns:p14="http://schemas.microsoft.com/office/powerpoint/2010/main" val="3413682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23" y="-87682"/>
            <a:ext cx="11022904" cy="668055"/>
          </a:xfrm>
        </p:spPr>
        <p:txBody>
          <a:bodyPr>
            <a:normAutofit fontScale="90000"/>
          </a:bodyPr>
          <a:lstStyle/>
          <a:p>
            <a:r>
              <a:rPr lang="en-US" b="1" dirty="0" smtClean="0">
                <a:solidFill>
                  <a:srgbClr val="C00000"/>
                </a:solidFill>
              </a:rPr>
              <a:t>Difference between Redirection, Pipe and Tee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algn="just">
              <a:lnSpc>
                <a:spcPct val="150000"/>
              </a:lnSpc>
            </a:pPr>
            <a:r>
              <a:rPr lang="en-CA" sz="2000" dirty="0" smtClean="0">
                <a:solidFill>
                  <a:schemeClr val="tx1"/>
                </a:solidFill>
              </a:rPr>
              <a:t>Redirection simply route the output to the files.</a:t>
            </a:r>
          </a:p>
          <a:p>
            <a:pPr algn="just">
              <a:lnSpc>
                <a:spcPct val="150000"/>
              </a:lnSpc>
            </a:pPr>
            <a:r>
              <a:rPr lang="en-CA" sz="2000" dirty="0" smtClean="0">
                <a:solidFill>
                  <a:schemeClr val="tx1"/>
                </a:solidFill>
              </a:rPr>
              <a:t>Pipe route the output to the other programs.</a:t>
            </a:r>
          </a:p>
          <a:p>
            <a:pPr algn="just">
              <a:lnSpc>
                <a:spcPct val="150000"/>
              </a:lnSpc>
            </a:pPr>
            <a:r>
              <a:rPr lang="en-CA" sz="2000" dirty="0" smtClean="0">
                <a:solidFill>
                  <a:schemeClr val="tx1"/>
                </a:solidFill>
              </a:rPr>
              <a:t>But if we want output in file as well as programs, we have to use “tee” command.</a:t>
            </a:r>
          </a:p>
          <a:p>
            <a:pPr algn="just">
              <a:lnSpc>
                <a:spcPct val="150000"/>
              </a:lnSpc>
            </a:pPr>
            <a:r>
              <a:rPr lang="en-CA" sz="2000" dirty="0" smtClean="0">
                <a:solidFill>
                  <a:schemeClr val="tx1"/>
                </a:solidFill>
              </a:rPr>
              <a:t>Tee command read the standard input and send it on the standard output. It also redirects copy of what it has read into file of your choice.</a:t>
            </a:r>
          </a:p>
          <a:p>
            <a:pPr algn="just">
              <a:lnSpc>
                <a:spcPct val="150000"/>
              </a:lnSpc>
            </a:pPr>
            <a:r>
              <a:rPr lang="en-CA" sz="2000" dirty="0" smtClean="0">
                <a:solidFill>
                  <a:srgbClr val="FF0000"/>
                </a:solidFill>
              </a:rPr>
              <a:t>For example:</a:t>
            </a:r>
            <a:r>
              <a:rPr lang="en-CA" sz="2000" dirty="0" smtClean="0">
                <a:solidFill>
                  <a:srgbClr val="002060"/>
                </a:solidFill>
              </a:rPr>
              <a:t>  who | tee </a:t>
            </a:r>
            <a:r>
              <a:rPr lang="en-CA" sz="2000" dirty="0" err="1" smtClean="0">
                <a:solidFill>
                  <a:srgbClr val="002060"/>
                </a:solidFill>
              </a:rPr>
              <a:t>logfile</a:t>
            </a:r>
            <a:r>
              <a:rPr lang="en-CA" sz="2000" dirty="0" smtClean="0">
                <a:solidFill>
                  <a:srgbClr val="002060"/>
                </a:solidFill>
              </a:rPr>
              <a:t> | sort</a:t>
            </a:r>
          </a:p>
          <a:p>
            <a:pPr marL="0" indent="0" algn="just">
              <a:lnSpc>
                <a:spcPct val="150000"/>
              </a:lnSpc>
              <a:buNone/>
            </a:pPr>
            <a:r>
              <a:rPr lang="en-CA" sz="2000" dirty="0" smtClean="0">
                <a:solidFill>
                  <a:schemeClr val="tx1"/>
                </a:solidFill>
              </a:rPr>
              <a:t>Output of who becomes the standard input of tee. Tee now send copy of input to sort through pipeline whereas the other copy is stored in the file called </a:t>
            </a:r>
            <a:r>
              <a:rPr lang="en-CA" sz="2000" dirty="0" err="1" smtClean="0">
                <a:solidFill>
                  <a:schemeClr val="tx1"/>
                </a:solidFill>
              </a:rPr>
              <a:t>logfile</a:t>
            </a:r>
            <a:r>
              <a:rPr lang="en-CA" sz="2000" dirty="0" smtClean="0">
                <a:solidFill>
                  <a:schemeClr val="tx1"/>
                </a:solidFill>
              </a:rPr>
              <a:t>.</a:t>
            </a:r>
          </a:p>
          <a:p>
            <a:pPr algn="just">
              <a:lnSpc>
                <a:spcPct val="150000"/>
              </a:lnSpc>
            </a:pPr>
            <a:r>
              <a:rPr lang="en-CA" sz="2000" dirty="0" smtClean="0">
                <a:solidFill>
                  <a:srgbClr val="FF0000"/>
                </a:solidFill>
              </a:rPr>
              <a:t>For example:</a:t>
            </a:r>
            <a:r>
              <a:rPr lang="en-CA" sz="2000" dirty="0" smtClean="0">
                <a:solidFill>
                  <a:srgbClr val="002060"/>
                </a:solidFill>
              </a:rPr>
              <a:t> who | tee logfile1 logfile2 | sort </a:t>
            </a:r>
          </a:p>
          <a:p>
            <a:pPr marL="0" indent="0" algn="just">
              <a:lnSpc>
                <a:spcPct val="150000"/>
              </a:lnSpc>
              <a:buNone/>
            </a:pPr>
            <a:r>
              <a:rPr lang="en-CA" sz="2000" dirty="0" smtClean="0">
                <a:solidFill>
                  <a:schemeClr val="tx1"/>
                </a:solidFill>
              </a:rPr>
              <a:t>Output of who command is store into two file logfile1, logfile2 and also </a:t>
            </a:r>
            <a:r>
              <a:rPr lang="en-CA" sz="2000" dirty="0" err="1" smtClean="0">
                <a:solidFill>
                  <a:schemeClr val="tx1"/>
                </a:solidFill>
              </a:rPr>
              <a:t>inputed</a:t>
            </a:r>
            <a:r>
              <a:rPr lang="en-CA" sz="2000" dirty="0" smtClean="0">
                <a:solidFill>
                  <a:schemeClr val="tx1"/>
                </a:solidFill>
              </a:rPr>
              <a:t> into sort command.</a:t>
            </a:r>
            <a:endParaRPr lang="en-CA" sz="2000" dirty="0">
              <a:solidFill>
                <a:schemeClr val="tx1"/>
              </a:solidFill>
            </a:endParaRPr>
          </a:p>
        </p:txBody>
      </p:sp>
    </p:spTree>
    <p:extLst>
      <p:ext uri="{BB962C8B-B14F-4D97-AF65-F5344CB8AC3E}">
        <p14:creationId xmlns:p14="http://schemas.microsoft.com/office/powerpoint/2010/main" val="1872274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723" y="-87682"/>
            <a:ext cx="11022904" cy="668055"/>
          </a:xfrm>
        </p:spPr>
        <p:txBody>
          <a:bodyPr>
            <a:normAutofit fontScale="90000"/>
          </a:bodyPr>
          <a:lstStyle/>
          <a:p>
            <a:r>
              <a:rPr lang="en-US" b="1" dirty="0" smtClean="0">
                <a:solidFill>
                  <a:srgbClr val="C00000"/>
                </a:solidFill>
              </a:rPr>
              <a:t>Difference between Redirection, Pipe and Tee command</a:t>
            </a:r>
            <a:endParaRPr lang="en-US" b="1" dirty="0">
              <a:solidFill>
                <a:srgbClr val="C00000"/>
              </a:solidFill>
            </a:endParaRPr>
          </a:p>
        </p:txBody>
      </p:sp>
      <p:sp>
        <p:nvSpPr>
          <p:cNvPr id="3" name="Content Placeholder 2"/>
          <p:cNvSpPr>
            <a:spLocks noGrp="1"/>
          </p:cNvSpPr>
          <p:nvPr>
            <p:ph idx="1"/>
          </p:nvPr>
        </p:nvSpPr>
        <p:spPr>
          <a:xfrm>
            <a:off x="301554" y="505217"/>
            <a:ext cx="11890446" cy="5267346"/>
          </a:xfrm>
        </p:spPr>
        <p:txBody>
          <a:bodyPr>
            <a:noAutofit/>
          </a:bodyPr>
          <a:lstStyle/>
          <a:p>
            <a:pPr algn="just">
              <a:lnSpc>
                <a:spcPct val="150000"/>
              </a:lnSpc>
            </a:pPr>
            <a:r>
              <a:rPr lang="en-CA" sz="2000" dirty="0" smtClean="0">
                <a:solidFill>
                  <a:schemeClr val="tx1"/>
                </a:solidFill>
              </a:rPr>
              <a:t>If we want to store the output in 2 file , display the same output on the screen and store the sorted output on file3 we use following command.</a:t>
            </a:r>
          </a:p>
          <a:p>
            <a:pPr algn="just">
              <a:lnSpc>
                <a:spcPct val="150000"/>
              </a:lnSpc>
            </a:pPr>
            <a:r>
              <a:rPr lang="en-CA" sz="2000" dirty="0" smtClean="0">
                <a:solidFill>
                  <a:srgbClr val="FF0000"/>
                </a:solidFill>
              </a:rPr>
              <a:t>For example:</a:t>
            </a:r>
            <a:r>
              <a:rPr lang="en-CA" sz="2000" dirty="0" smtClean="0">
                <a:solidFill>
                  <a:srgbClr val="002060"/>
                </a:solidFill>
              </a:rPr>
              <a:t> who | tee logfile1 logfile2  /</a:t>
            </a:r>
            <a:r>
              <a:rPr lang="en-CA" sz="2000" dirty="0" err="1" smtClean="0">
                <a:solidFill>
                  <a:srgbClr val="002060"/>
                </a:solidFill>
              </a:rPr>
              <a:t>dev</a:t>
            </a:r>
            <a:r>
              <a:rPr lang="en-CA" sz="2000" dirty="0" smtClean="0">
                <a:solidFill>
                  <a:srgbClr val="002060"/>
                </a:solidFill>
              </a:rPr>
              <a:t>/tty3| sort &gt;file3</a:t>
            </a:r>
          </a:p>
          <a:p>
            <a:pPr marL="0" indent="0" algn="just">
              <a:lnSpc>
                <a:spcPct val="150000"/>
              </a:lnSpc>
              <a:buNone/>
            </a:pPr>
            <a:r>
              <a:rPr lang="en-CA" sz="2000" dirty="0" smtClean="0">
                <a:solidFill>
                  <a:schemeClr val="tx1"/>
                </a:solidFill>
              </a:rPr>
              <a:t>Output of who command is store into two file logfile1, logfile2 and also display on the screen  using the file associated with our terminal. Hence it send output of who to 2 file as well as on the screen. It input output to sort command and output of sort command is redirect to file3</a:t>
            </a:r>
            <a:endParaRPr lang="en-CA" sz="2000" dirty="0">
              <a:solidFill>
                <a:schemeClr val="tx1"/>
              </a:solidFill>
            </a:endParaRPr>
          </a:p>
        </p:txBody>
      </p:sp>
    </p:spTree>
    <p:extLst>
      <p:ext uri="{BB962C8B-B14F-4D97-AF65-F5344CB8AC3E}">
        <p14:creationId xmlns:p14="http://schemas.microsoft.com/office/powerpoint/2010/main" val="3024923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7365" y="0"/>
            <a:ext cx="4998497" cy="751562"/>
          </a:xfrm>
        </p:spPr>
        <p:txBody>
          <a:bodyPr>
            <a:noAutofit/>
          </a:bodyPr>
          <a:lstStyle/>
          <a:p>
            <a:r>
              <a:rPr lang="en-US" b="1" dirty="0" smtClean="0">
                <a:solidFill>
                  <a:srgbClr val="C00000"/>
                </a:solidFill>
              </a:rPr>
              <a:t>Redirection Vs. Piping</a:t>
            </a:r>
            <a:endParaRPr lang="en-US"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3280369"/>
              </p:ext>
            </p:extLst>
          </p:nvPr>
        </p:nvGraphicFramePr>
        <p:xfrm>
          <a:off x="0" y="726510"/>
          <a:ext cx="12192000" cy="5994883"/>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99999">
                <a:tc>
                  <a:txBody>
                    <a:bodyPr/>
                    <a:lstStyle/>
                    <a:p>
                      <a:pPr algn="ctr"/>
                      <a:r>
                        <a:rPr lang="en-US" dirty="0" smtClean="0"/>
                        <a:t>REDIRECTION</a:t>
                      </a:r>
                      <a:endParaRPr lang="en-US" dirty="0"/>
                    </a:p>
                  </a:txBody>
                  <a:tcPr/>
                </a:tc>
                <a:tc>
                  <a:txBody>
                    <a:bodyPr/>
                    <a:lstStyle/>
                    <a:p>
                      <a:pPr algn="ctr"/>
                      <a:r>
                        <a:rPr lang="en-US" dirty="0" smtClean="0"/>
                        <a:t>PIPING</a:t>
                      </a:r>
                      <a:endParaRPr lang="en-US" dirty="0"/>
                    </a:p>
                  </a:txBody>
                  <a:tcPr/>
                </a:tc>
                <a:extLst>
                  <a:ext uri="{0D108BD9-81ED-4DB2-BD59-A6C34878D82A}">
                    <a16:rowId xmlns:a16="http://schemas.microsoft.com/office/drawing/2014/main" val="10000"/>
                  </a:ext>
                </a:extLst>
              </a:tr>
              <a:tr h="1366170">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CA" sz="1800" dirty="0" smtClean="0">
                          <a:solidFill>
                            <a:schemeClr val="tx1"/>
                          </a:solidFill>
                        </a:rPr>
                        <a:t>Redirection is the process by which we specify that a file is to be used in place of one of the standard files.</a:t>
                      </a:r>
                    </a:p>
                    <a:p>
                      <a:pPr>
                        <a:lnSpc>
                          <a:spcPct val="150000"/>
                        </a:lnSpc>
                      </a:pPr>
                      <a:endParaRPr lang="en-US" dirty="0"/>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GB" sz="1800" dirty="0" smtClean="0">
                          <a:solidFill>
                            <a:schemeClr val="tx1"/>
                          </a:solidFill>
                        </a:rPr>
                        <a:t>Pipe is an operator that temporarily saves the output of one command in a buffer that is used at the same time as an input of the next command.</a:t>
                      </a:r>
                    </a:p>
                    <a:p>
                      <a:pPr>
                        <a:lnSpc>
                          <a:spcPct val="150000"/>
                        </a:lnSpc>
                      </a:pPr>
                      <a:endParaRPr lang="en-US" dirty="0"/>
                    </a:p>
                  </a:txBody>
                  <a:tcPr/>
                </a:tc>
                <a:extLst>
                  <a:ext uri="{0D108BD9-81ED-4DB2-BD59-A6C34878D82A}">
                    <a16:rowId xmlns:a16="http://schemas.microsoft.com/office/drawing/2014/main" val="10001"/>
                  </a:ext>
                </a:extLst>
              </a:tr>
              <a:tr h="399999">
                <a:tc>
                  <a:txBody>
                    <a:bodyPr/>
                    <a:lstStyle/>
                    <a:p>
                      <a:r>
                        <a:rPr lang="en-US" dirty="0" smtClean="0"/>
                        <a:t>It connects command to the file.</a:t>
                      </a:r>
                      <a:endParaRPr lang="en-US" dirty="0"/>
                    </a:p>
                  </a:txBody>
                  <a:tcPr/>
                </a:tc>
                <a:tc>
                  <a:txBody>
                    <a:bodyPr/>
                    <a:lstStyle/>
                    <a:p>
                      <a:r>
                        <a:rPr lang="en-US" dirty="0" smtClean="0"/>
                        <a:t>It connect command to other commands.</a:t>
                      </a:r>
                      <a:endParaRPr lang="en-US" dirty="0"/>
                    </a:p>
                  </a:txBody>
                  <a:tcPr/>
                </a:tc>
                <a:extLst>
                  <a:ext uri="{0D108BD9-81ED-4DB2-BD59-A6C34878D82A}">
                    <a16:rowId xmlns:a16="http://schemas.microsoft.com/office/drawing/2014/main" val="10002"/>
                  </a:ext>
                </a:extLst>
              </a:tr>
              <a:tr h="3057526">
                <a:tc>
                  <a:txBody>
                    <a:bodyPr/>
                    <a:lstStyle/>
                    <a:p>
                      <a:pPr>
                        <a:lnSpc>
                          <a:spcPct val="150000"/>
                        </a:lnSpc>
                      </a:pPr>
                      <a:r>
                        <a:rPr lang="en-US" dirty="0" smtClean="0">
                          <a:solidFill>
                            <a:srgbClr val="FF0000"/>
                          </a:solidFill>
                        </a:rPr>
                        <a:t>For Example: </a:t>
                      </a:r>
                      <a:r>
                        <a:rPr lang="en-CA" sz="1800" dirty="0" smtClean="0">
                          <a:solidFill>
                            <a:schemeClr val="tx1"/>
                          </a:solidFill>
                        </a:rPr>
                        <a:t>Check following who command which would redirect complete output of the command in users file.</a:t>
                      </a:r>
                    </a:p>
                    <a:p>
                      <a:pPr marL="0" indent="0" algn="just">
                        <a:lnSpc>
                          <a:spcPct val="150000"/>
                        </a:lnSpc>
                        <a:buNone/>
                      </a:pPr>
                      <a:r>
                        <a:rPr lang="en-CA" sz="1800" dirty="0" smtClean="0">
                          <a:solidFill>
                            <a:schemeClr val="tx1"/>
                          </a:solidFill>
                        </a:rPr>
                        <a:t>		</a:t>
                      </a:r>
                      <a:r>
                        <a:rPr lang="en-CA" sz="1800" dirty="0" smtClean="0">
                          <a:solidFill>
                            <a:srgbClr val="7030A0"/>
                          </a:solidFill>
                        </a:rPr>
                        <a:t>$ </a:t>
                      </a:r>
                      <a:r>
                        <a:rPr lang="en-CA" sz="1800" dirty="0" err="1" smtClean="0">
                          <a:solidFill>
                            <a:srgbClr val="7030A0"/>
                          </a:solidFill>
                        </a:rPr>
                        <a:t>ls</a:t>
                      </a:r>
                      <a:r>
                        <a:rPr lang="en-CA" sz="1800" dirty="0" smtClean="0">
                          <a:solidFill>
                            <a:srgbClr val="7030A0"/>
                          </a:solidFill>
                        </a:rPr>
                        <a:t> &gt; files.txt</a:t>
                      </a:r>
                    </a:p>
                    <a:p>
                      <a:pPr>
                        <a:lnSpc>
                          <a:spcPct val="150000"/>
                        </a:lnSpc>
                      </a:pPr>
                      <a:endParaRPr lang="en-US" dirty="0"/>
                    </a:p>
                  </a:txBody>
                  <a:tcPr/>
                </a:tc>
                <a:tc>
                  <a:txBody>
                    <a:bodyPr/>
                    <a:lstStyle/>
                    <a:p>
                      <a:pPr>
                        <a:lnSpc>
                          <a:spcPct val="150000"/>
                        </a:lnSpc>
                      </a:pPr>
                      <a:r>
                        <a:rPr lang="en-US" dirty="0" smtClean="0">
                          <a:solidFill>
                            <a:srgbClr val="FF0000"/>
                          </a:solidFill>
                        </a:rPr>
                        <a:t>For Example:  </a:t>
                      </a:r>
                      <a:r>
                        <a:rPr lang="en-US" dirty="0" smtClean="0">
                          <a:solidFill>
                            <a:schemeClr val="tx1"/>
                          </a:solidFill>
                        </a:rPr>
                        <a:t>Following command count the number of line  in apple</a:t>
                      </a:r>
                      <a:r>
                        <a:rPr lang="en-US" baseline="0" dirty="0" smtClean="0">
                          <a:solidFill>
                            <a:schemeClr val="tx1"/>
                          </a:solidFill>
                        </a:rPr>
                        <a:t>.txt file using pipe. </a:t>
                      </a:r>
                      <a:endParaRPr lang="en-GB" sz="1800" dirty="0" smtClean="0"/>
                    </a:p>
                    <a:p>
                      <a:pPr marL="0" indent="0" algn="just">
                        <a:lnSpc>
                          <a:spcPct val="150000"/>
                        </a:lnSpc>
                        <a:buNone/>
                      </a:pPr>
                      <a:r>
                        <a:rPr lang="en-CA" sz="1800" dirty="0" smtClean="0">
                          <a:solidFill>
                            <a:srgbClr val="7030A0"/>
                          </a:solidFill>
                        </a:rPr>
                        <a:t>$ cat apple.txt | </a:t>
                      </a:r>
                      <a:r>
                        <a:rPr lang="en-CA" sz="1800" dirty="0" err="1" smtClean="0">
                          <a:solidFill>
                            <a:srgbClr val="7030A0"/>
                          </a:solidFill>
                        </a:rPr>
                        <a:t>wc</a:t>
                      </a:r>
                      <a:r>
                        <a:rPr lang="en-CA" sz="1800" dirty="0" smtClean="0">
                          <a:solidFill>
                            <a:srgbClr val="7030A0"/>
                          </a:solidFill>
                        </a:rPr>
                        <a:t> </a:t>
                      </a:r>
                    </a:p>
                    <a:p>
                      <a:pPr marL="0" indent="0" algn="just">
                        <a:lnSpc>
                          <a:spcPct val="150000"/>
                        </a:lnSpc>
                        <a:buNone/>
                      </a:pPr>
                      <a:r>
                        <a:rPr lang="en-CA" sz="1800" dirty="0" smtClean="0">
                          <a:solidFill>
                            <a:srgbClr val="002060"/>
                          </a:solidFill>
                        </a:rPr>
                        <a:t>	    3       4      21</a:t>
                      </a:r>
                    </a:p>
                    <a:p>
                      <a:pPr marL="0" indent="0" algn="just">
                        <a:lnSpc>
                          <a:spcPct val="150000"/>
                        </a:lnSpc>
                        <a:buNone/>
                      </a:pPr>
                      <a:r>
                        <a:rPr lang="en-CA" sz="1800" dirty="0" smtClean="0">
                          <a:solidFill>
                            <a:schemeClr val="tx1"/>
                          </a:solidFill>
                        </a:rPr>
                        <a:t>Here output of cat</a:t>
                      </a:r>
                      <a:r>
                        <a:rPr lang="en-CA" sz="1800" baseline="0" dirty="0" smtClean="0">
                          <a:solidFill>
                            <a:schemeClr val="tx1"/>
                          </a:solidFill>
                        </a:rPr>
                        <a:t> command becomes input of </a:t>
                      </a:r>
                      <a:r>
                        <a:rPr lang="en-CA" sz="1800" baseline="0" dirty="0" err="1" smtClean="0">
                          <a:solidFill>
                            <a:schemeClr val="tx1"/>
                          </a:solidFill>
                        </a:rPr>
                        <a:t>wc</a:t>
                      </a:r>
                      <a:r>
                        <a:rPr lang="en-CA" sz="1800" baseline="0" dirty="0" smtClean="0">
                          <a:solidFill>
                            <a:schemeClr val="tx1"/>
                          </a:solidFill>
                        </a:rPr>
                        <a:t> command using pipe.</a:t>
                      </a:r>
                      <a:endParaRPr lang="en-CA" sz="1800" dirty="0" smtClean="0">
                        <a:solidFill>
                          <a:schemeClr val="tx1"/>
                        </a:solidFill>
                      </a:endParaRPr>
                    </a:p>
                    <a:p>
                      <a:pPr>
                        <a:lnSpc>
                          <a:spcPct val="150000"/>
                        </a:lnSpc>
                      </a:pPr>
                      <a:endParaRPr lang="en-US" dirty="0"/>
                    </a:p>
                  </a:txBody>
                  <a:tcPr/>
                </a:tc>
                <a:extLst>
                  <a:ext uri="{0D108BD9-81ED-4DB2-BD59-A6C34878D82A}">
                    <a16:rowId xmlns:a16="http://schemas.microsoft.com/office/drawing/2014/main" val="10003"/>
                  </a:ext>
                </a:extLst>
              </a:tr>
              <a:tr h="399999">
                <a:tc>
                  <a:txBody>
                    <a:bodyPr/>
                    <a:lstStyle/>
                    <a:p>
                      <a:r>
                        <a:rPr lang="en-US" dirty="0" smtClean="0"/>
                        <a:t>Route output to files </a:t>
                      </a:r>
                      <a:endParaRPr lang="en-US" dirty="0"/>
                    </a:p>
                  </a:txBody>
                  <a:tcPr/>
                </a:tc>
                <a:tc>
                  <a:txBody>
                    <a:bodyPr/>
                    <a:lstStyle/>
                    <a:p>
                      <a:r>
                        <a:rPr lang="en-US" dirty="0" smtClean="0"/>
                        <a:t>Route</a:t>
                      </a:r>
                      <a:r>
                        <a:rPr lang="en-US" baseline="0" dirty="0" smtClean="0"/>
                        <a:t> output to other programs.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90650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a:solidFill>
                  <a:schemeClr val="tx1"/>
                </a:solidFill>
              </a:rPr>
              <a:t>The tail command outputs the data from the end of the </a:t>
            </a:r>
            <a:r>
              <a:rPr lang="en-CA" sz="2000" dirty="0" smtClean="0">
                <a:solidFill>
                  <a:schemeClr val="tx1"/>
                </a:solidFill>
              </a:rPr>
              <a:t>file.</a:t>
            </a:r>
            <a:endParaRPr lang="en-CA" sz="2000" dirty="0">
              <a:solidFill>
                <a:schemeClr val="tx1"/>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023" y="1336110"/>
            <a:ext cx="6024563" cy="536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585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smtClean="0">
                <a:solidFill>
                  <a:schemeClr val="tx1"/>
                </a:solidFill>
              </a:rPr>
              <a:t>If the option start with + sign, tail skip “N-1” line before it begins to output lines from the file and continues until it gets to the end of file.</a:t>
            </a:r>
          </a:p>
          <a:p>
            <a:pPr algn="just">
              <a:lnSpc>
                <a:spcPct val="150000"/>
              </a:lnSpc>
            </a:pPr>
            <a:r>
              <a:rPr lang="en-CA" sz="2000" dirty="0" smtClean="0">
                <a:solidFill>
                  <a:schemeClr val="tx1"/>
                </a:solidFill>
              </a:rPr>
              <a:t>If it start with “-” sign, such as -25, it outputs the last number of lines specified in the option.</a:t>
            </a:r>
          </a:p>
          <a:p>
            <a:pPr algn="just">
              <a:lnSpc>
                <a:spcPct val="150000"/>
              </a:lnSpc>
            </a:pPr>
            <a:r>
              <a:rPr lang="en-CA" sz="2000" dirty="0" smtClean="0">
                <a:solidFill>
                  <a:schemeClr val="tx1"/>
                </a:solidFill>
              </a:rPr>
              <a:t>If there are no line option, the default is the last 10 lines.</a:t>
            </a:r>
          </a:p>
          <a:p>
            <a:pPr algn="just">
              <a:lnSpc>
                <a:spcPct val="150000"/>
              </a:lnSpc>
            </a:pPr>
            <a:endParaRPr lang="en-CA" sz="20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55591138"/>
              </p:ext>
            </p:extLst>
          </p:nvPr>
        </p:nvGraphicFramePr>
        <p:xfrm>
          <a:off x="979813" y="3339521"/>
          <a:ext cx="8127999" cy="3388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857801">
                  <a:extLst>
                    <a:ext uri="{9D8B030D-6E8A-4147-A177-3AD203B41FA5}">
                      <a16:colId xmlns:a16="http://schemas.microsoft.com/office/drawing/2014/main" val="20001"/>
                    </a:ext>
                  </a:extLst>
                </a:gridCol>
                <a:gridCol w="4560865">
                  <a:extLst>
                    <a:ext uri="{9D8B030D-6E8A-4147-A177-3AD203B41FA5}">
                      <a16:colId xmlns:a16="http://schemas.microsoft.com/office/drawing/2014/main" val="20002"/>
                    </a:ext>
                  </a:extLst>
                </a:gridCol>
              </a:tblGrid>
              <a:tr h="370840">
                <a:tc>
                  <a:txBody>
                    <a:bodyPr/>
                    <a:lstStyle/>
                    <a:p>
                      <a:r>
                        <a:rPr lang="en-US" dirty="0" smtClean="0"/>
                        <a:t>OPTION</a:t>
                      </a:r>
                      <a:endParaRPr lang="en-US" dirty="0"/>
                    </a:p>
                  </a:txBody>
                  <a:tcPr/>
                </a:tc>
                <a:tc>
                  <a:txBody>
                    <a:bodyPr/>
                    <a:lstStyle/>
                    <a:p>
                      <a:r>
                        <a:rPr lang="en-US" dirty="0" smtClean="0"/>
                        <a:t>CODE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a:lnSpc>
                          <a:spcPct val="150000"/>
                        </a:lnSpc>
                      </a:pPr>
                      <a:r>
                        <a:rPr lang="en-US" dirty="0" smtClean="0"/>
                        <a:t>Count from beginning</a:t>
                      </a:r>
                      <a:endParaRPr lang="en-US" dirty="0"/>
                    </a:p>
                  </a:txBody>
                  <a:tcPr/>
                </a:tc>
                <a:tc>
                  <a:txBody>
                    <a:bodyPr/>
                    <a:lstStyle/>
                    <a:p>
                      <a:pPr>
                        <a:lnSpc>
                          <a:spcPct val="150000"/>
                        </a:lnSpc>
                      </a:pPr>
                      <a:r>
                        <a:rPr lang="en-US" dirty="0" smtClean="0"/>
                        <a:t>+N</a:t>
                      </a:r>
                      <a:endParaRPr lang="en-US" dirty="0"/>
                    </a:p>
                  </a:txBody>
                  <a:tcPr/>
                </a:tc>
                <a:tc>
                  <a:txBody>
                    <a:bodyPr/>
                    <a:lstStyle/>
                    <a:p>
                      <a:pPr>
                        <a:lnSpc>
                          <a:spcPct val="150000"/>
                        </a:lnSpc>
                      </a:pPr>
                      <a:r>
                        <a:rPr lang="en-US" dirty="0" smtClean="0"/>
                        <a:t>Skip N-1 line, copies rest to EOF.</a:t>
                      </a:r>
                      <a:endParaRPr lang="en-US" dirty="0"/>
                    </a:p>
                  </a:txBody>
                  <a:tcPr/>
                </a:tc>
                <a:extLst>
                  <a:ext uri="{0D108BD9-81ED-4DB2-BD59-A6C34878D82A}">
                    <a16:rowId xmlns:a16="http://schemas.microsoft.com/office/drawing/2014/main" val="10001"/>
                  </a:ext>
                </a:extLst>
              </a:tr>
              <a:tr h="370840">
                <a:tc>
                  <a:txBody>
                    <a:bodyPr/>
                    <a:lstStyle/>
                    <a:p>
                      <a:pPr>
                        <a:lnSpc>
                          <a:spcPct val="150000"/>
                        </a:lnSpc>
                      </a:pPr>
                      <a:r>
                        <a:rPr lang="en-US" dirty="0" smtClean="0"/>
                        <a:t>Count from end</a:t>
                      </a:r>
                      <a:endParaRPr lang="en-US" dirty="0"/>
                    </a:p>
                  </a:txBody>
                  <a:tcPr/>
                </a:tc>
                <a:tc>
                  <a:txBody>
                    <a:bodyPr/>
                    <a:lstStyle/>
                    <a:p>
                      <a:pPr>
                        <a:lnSpc>
                          <a:spcPct val="150000"/>
                        </a:lnSpc>
                      </a:pPr>
                      <a:r>
                        <a:rPr lang="en-US" dirty="0" smtClean="0"/>
                        <a:t>-N</a:t>
                      </a:r>
                      <a:endParaRPr lang="en-US" dirty="0"/>
                    </a:p>
                  </a:txBody>
                  <a:tcPr/>
                </a:tc>
                <a:tc>
                  <a:txBody>
                    <a:bodyPr/>
                    <a:lstStyle/>
                    <a:p>
                      <a:pPr>
                        <a:lnSpc>
                          <a:spcPct val="150000"/>
                        </a:lnSpc>
                      </a:pPr>
                      <a:r>
                        <a:rPr lang="en-US" dirty="0" smtClean="0"/>
                        <a:t>Copies last</a:t>
                      </a:r>
                      <a:r>
                        <a:rPr lang="en-US" baseline="0" dirty="0" smtClean="0"/>
                        <a:t> N lines.</a:t>
                      </a:r>
                      <a:endParaRPr lang="en-US" dirty="0"/>
                    </a:p>
                  </a:txBody>
                  <a:tcPr/>
                </a:tc>
                <a:extLst>
                  <a:ext uri="{0D108BD9-81ED-4DB2-BD59-A6C34878D82A}">
                    <a16:rowId xmlns:a16="http://schemas.microsoft.com/office/drawing/2014/main" val="10002"/>
                  </a:ext>
                </a:extLst>
              </a:tr>
              <a:tr h="370840">
                <a:tc>
                  <a:txBody>
                    <a:bodyPr/>
                    <a:lstStyle/>
                    <a:p>
                      <a:pPr>
                        <a:lnSpc>
                          <a:spcPct val="150000"/>
                        </a:lnSpc>
                      </a:pPr>
                      <a:r>
                        <a:rPr lang="en-US" dirty="0" smtClean="0"/>
                        <a:t>Count by lines</a:t>
                      </a:r>
                      <a:endParaRPr lang="en-US" dirty="0"/>
                    </a:p>
                  </a:txBody>
                  <a:tcPr/>
                </a:tc>
                <a:tc>
                  <a:txBody>
                    <a:bodyPr/>
                    <a:lstStyle/>
                    <a:p>
                      <a:pPr>
                        <a:lnSpc>
                          <a:spcPct val="150000"/>
                        </a:lnSpc>
                      </a:pPr>
                      <a:r>
                        <a:rPr lang="en-US" dirty="0" smtClean="0"/>
                        <a:t>-l</a:t>
                      </a:r>
                      <a:endParaRPr lang="en-US" dirty="0"/>
                    </a:p>
                  </a:txBody>
                  <a:tcPr/>
                </a:tc>
                <a:tc>
                  <a:txBody>
                    <a:bodyPr/>
                    <a:lstStyle/>
                    <a:p>
                      <a:pPr>
                        <a:lnSpc>
                          <a:spcPct val="150000"/>
                        </a:lnSpc>
                      </a:pPr>
                      <a:r>
                        <a:rPr lang="en-US" dirty="0" smtClean="0"/>
                        <a:t>Count</a:t>
                      </a:r>
                      <a:r>
                        <a:rPr lang="en-US" baseline="0" dirty="0" smtClean="0"/>
                        <a:t> by line.</a:t>
                      </a:r>
                      <a:endParaRPr lang="en-US" dirty="0"/>
                    </a:p>
                  </a:txBody>
                  <a:tcPr/>
                </a:tc>
                <a:extLst>
                  <a:ext uri="{0D108BD9-81ED-4DB2-BD59-A6C34878D82A}">
                    <a16:rowId xmlns:a16="http://schemas.microsoft.com/office/drawing/2014/main" val="10003"/>
                  </a:ext>
                </a:extLst>
              </a:tr>
              <a:tr h="370840">
                <a:tc>
                  <a:txBody>
                    <a:bodyPr/>
                    <a:lstStyle/>
                    <a:p>
                      <a:pPr>
                        <a:lnSpc>
                          <a:spcPct val="150000"/>
                        </a:lnSpc>
                      </a:pPr>
                      <a:r>
                        <a:rPr lang="en-US" dirty="0" smtClean="0"/>
                        <a:t>Count by</a:t>
                      </a:r>
                      <a:r>
                        <a:rPr lang="en-US" baseline="0" dirty="0" smtClean="0"/>
                        <a:t> characters</a:t>
                      </a:r>
                      <a:endParaRPr lang="en-US" dirty="0"/>
                    </a:p>
                  </a:txBody>
                  <a:tcPr/>
                </a:tc>
                <a:tc>
                  <a:txBody>
                    <a:bodyPr/>
                    <a:lstStyle/>
                    <a:p>
                      <a:pPr>
                        <a:lnSpc>
                          <a:spcPct val="150000"/>
                        </a:lnSpc>
                      </a:pPr>
                      <a:r>
                        <a:rPr lang="en-US" dirty="0" smtClean="0"/>
                        <a:t>-c</a:t>
                      </a:r>
                      <a:endParaRPr lang="en-US" dirty="0"/>
                    </a:p>
                  </a:txBody>
                  <a:tcPr/>
                </a:tc>
                <a:tc>
                  <a:txBody>
                    <a:bodyPr/>
                    <a:lstStyle/>
                    <a:p>
                      <a:pPr>
                        <a:lnSpc>
                          <a:spcPct val="150000"/>
                        </a:lnSpc>
                      </a:pPr>
                      <a:r>
                        <a:rPr lang="en-US" dirty="0" smtClean="0"/>
                        <a:t>Counts by character.</a:t>
                      </a:r>
                      <a:endParaRPr lang="en-US" dirty="0"/>
                    </a:p>
                  </a:txBody>
                  <a:tcPr/>
                </a:tc>
                <a:extLst>
                  <a:ext uri="{0D108BD9-81ED-4DB2-BD59-A6C34878D82A}">
                    <a16:rowId xmlns:a16="http://schemas.microsoft.com/office/drawing/2014/main" val="10004"/>
                  </a:ext>
                </a:extLst>
              </a:tr>
              <a:tr h="370840">
                <a:tc>
                  <a:txBody>
                    <a:bodyPr/>
                    <a:lstStyle/>
                    <a:p>
                      <a:pPr>
                        <a:lnSpc>
                          <a:spcPct val="150000"/>
                        </a:lnSpc>
                      </a:pPr>
                      <a:r>
                        <a:rPr lang="en-US" dirty="0" smtClean="0"/>
                        <a:t>Count by block</a:t>
                      </a:r>
                      <a:endParaRPr lang="en-US" dirty="0"/>
                    </a:p>
                  </a:txBody>
                  <a:tcPr/>
                </a:tc>
                <a:tc>
                  <a:txBody>
                    <a:bodyPr/>
                    <a:lstStyle/>
                    <a:p>
                      <a:pPr>
                        <a:lnSpc>
                          <a:spcPct val="150000"/>
                        </a:lnSpc>
                      </a:pPr>
                      <a:r>
                        <a:rPr lang="en-US" dirty="0" smtClean="0"/>
                        <a:t>-b</a:t>
                      </a:r>
                      <a:endParaRPr lang="en-US" dirty="0"/>
                    </a:p>
                  </a:txBody>
                  <a:tcPr/>
                </a:tc>
                <a:tc>
                  <a:txBody>
                    <a:bodyPr/>
                    <a:lstStyle/>
                    <a:p>
                      <a:pPr>
                        <a:lnSpc>
                          <a:spcPct val="150000"/>
                        </a:lnSpc>
                      </a:pPr>
                      <a:r>
                        <a:rPr lang="en-US" dirty="0" smtClean="0"/>
                        <a:t>Count by disk block.</a:t>
                      </a:r>
                      <a:endParaRPr lang="en-US" dirty="0"/>
                    </a:p>
                  </a:txBody>
                  <a:tcPr/>
                </a:tc>
                <a:extLst>
                  <a:ext uri="{0D108BD9-81ED-4DB2-BD59-A6C34878D82A}">
                    <a16:rowId xmlns:a16="http://schemas.microsoft.com/office/drawing/2014/main" val="10005"/>
                  </a:ext>
                </a:extLst>
              </a:tr>
              <a:tr h="370840">
                <a:tc>
                  <a:txBody>
                    <a:bodyPr/>
                    <a:lstStyle/>
                    <a:p>
                      <a:pPr>
                        <a:lnSpc>
                          <a:spcPct val="150000"/>
                        </a:lnSpc>
                      </a:pPr>
                      <a:r>
                        <a:rPr lang="en-US" dirty="0" smtClean="0"/>
                        <a:t>Reverse order</a:t>
                      </a:r>
                      <a:endParaRPr lang="en-US" dirty="0"/>
                    </a:p>
                  </a:txBody>
                  <a:tcPr/>
                </a:tc>
                <a:tc>
                  <a:txBody>
                    <a:bodyPr/>
                    <a:lstStyle/>
                    <a:p>
                      <a:pPr>
                        <a:lnSpc>
                          <a:spcPct val="150000"/>
                        </a:lnSpc>
                      </a:pPr>
                      <a:r>
                        <a:rPr lang="en-US" dirty="0" smtClean="0"/>
                        <a:t>-r</a:t>
                      </a:r>
                      <a:endParaRPr lang="en-US" dirty="0"/>
                    </a:p>
                  </a:txBody>
                  <a:tcPr/>
                </a:tc>
                <a:tc>
                  <a:txBody>
                    <a:bodyPr/>
                    <a:lstStyle/>
                    <a:p>
                      <a:pPr>
                        <a:lnSpc>
                          <a:spcPct val="150000"/>
                        </a:lnSpc>
                      </a:pPr>
                      <a:r>
                        <a:rPr lang="en-US" dirty="0" smtClean="0"/>
                        <a:t>Output in reverse order.</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59897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smtClean="0">
                <a:solidFill>
                  <a:srgbClr val="FF0000"/>
                </a:solidFill>
              </a:rPr>
              <a:t>Example 1: </a:t>
            </a:r>
            <a:r>
              <a:rPr lang="en-CA" sz="2000" dirty="0" smtClean="0">
                <a:solidFill>
                  <a:schemeClr val="tx1"/>
                </a:solidFill>
              </a:rPr>
              <a:t>Display </a:t>
            </a:r>
            <a:r>
              <a:rPr lang="en-CA" sz="2000" dirty="0">
                <a:solidFill>
                  <a:schemeClr val="tx1"/>
                </a:solidFill>
              </a:rPr>
              <a:t>last 10 lines </a:t>
            </a:r>
          </a:p>
          <a:p>
            <a:pPr marL="0" indent="0" algn="just">
              <a:lnSpc>
                <a:spcPct val="150000"/>
              </a:lnSpc>
              <a:buNone/>
            </a:pPr>
            <a:r>
              <a:rPr lang="en-CA" sz="2000" dirty="0" smtClean="0">
                <a:solidFill>
                  <a:srgbClr val="7030A0"/>
                </a:solidFill>
              </a:rPr>
              <a:t>	$ </a:t>
            </a:r>
            <a:r>
              <a:rPr lang="en-CA" sz="2000" dirty="0">
                <a:solidFill>
                  <a:srgbClr val="7030A0"/>
                </a:solidFill>
              </a:rPr>
              <a:t>tail example.txt</a:t>
            </a:r>
          </a:p>
          <a:p>
            <a:pPr algn="just">
              <a:lnSpc>
                <a:spcPct val="150000"/>
              </a:lnSpc>
            </a:pPr>
            <a:r>
              <a:rPr lang="en-CA" sz="2000" dirty="0" smtClean="0">
                <a:solidFill>
                  <a:srgbClr val="FF0000"/>
                </a:solidFill>
              </a:rPr>
              <a:t>Example 2:</a:t>
            </a:r>
            <a:r>
              <a:rPr lang="en-CA" sz="2000" dirty="0" smtClean="0">
                <a:solidFill>
                  <a:schemeClr val="tx1"/>
                </a:solidFill>
              </a:rPr>
              <a:t> </a:t>
            </a:r>
            <a:r>
              <a:rPr lang="en-CA" sz="2000" dirty="0">
                <a:solidFill>
                  <a:schemeClr val="tx1"/>
                </a:solidFill>
              </a:rPr>
              <a:t>Display last </a:t>
            </a:r>
            <a:r>
              <a:rPr lang="en-CA" sz="2000" dirty="0" smtClean="0">
                <a:solidFill>
                  <a:schemeClr val="tx1"/>
                </a:solidFill>
              </a:rPr>
              <a:t>2 </a:t>
            </a:r>
            <a:r>
              <a:rPr lang="en-CA" sz="2000" dirty="0">
                <a:solidFill>
                  <a:schemeClr val="tx1"/>
                </a:solidFill>
              </a:rPr>
              <a:t>lines </a:t>
            </a:r>
          </a:p>
          <a:p>
            <a:pPr marL="0" indent="0" algn="just">
              <a:lnSpc>
                <a:spcPct val="150000"/>
              </a:lnSpc>
              <a:buNone/>
            </a:pPr>
            <a:r>
              <a:rPr lang="en-CA" sz="2000" dirty="0" smtClean="0">
                <a:solidFill>
                  <a:srgbClr val="7030A0"/>
                </a:solidFill>
              </a:rPr>
              <a:t>	$ </a:t>
            </a:r>
            <a:r>
              <a:rPr lang="en-CA" sz="2000" dirty="0">
                <a:solidFill>
                  <a:srgbClr val="7030A0"/>
                </a:solidFill>
              </a:rPr>
              <a:t>tail </a:t>
            </a:r>
            <a:r>
              <a:rPr lang="en-CA" sz="2000" dirty="0" smtClean="0">
                <a:solidFill>
                  <a:srgbClr val="7030A0"/>
                </a:solidFill>
              </a:rPr>
              <a:t>-2 example.txt</a:t>
            </a:r>
          </a:p>
          <a:p>
            <a:pPr marL="0" indent="0" algn="just">
              <a:lnSpc>
                <a:spcPct val="150000"/>
              </a:lnSpc>
              <a:buNone/>
            </a:pPr>
            <a:r>
              <a:rPr lang="en-CA" sz="2000" dirty="0" smtClean="0">
                <a:solidFill>
                  <a:schemeClr val="tx1"/>
                </a:solidFill>
              </a:rPr>
              <a:t>	</a:t>
            </a:r>
            <a:r>
              <a:rPr lang="en-CA" sz="2000" dirty="0" smtClean="0">
                <a:solidFill>
                  <a:srgbClr val="002060"/>
                </a:solidFill>
              </a:rPr>
              <a:t>dedicated hosting server</a:t>
            </a:r>
          </a:p>
          <a:p>
            <a:pPr marL="0" indent="0" algn="just">
              <a:lnSpc>
                <a:spcPct val="150000"/>
              </a:lnSpc>
              <a:buNone/>
            </a:pPr>
            <a:r>
              <a:rPr lang="en-CA" sz="2000" dirty="0" smtClean="0">
                <a:solidFill>
                  <a:srgbClr val="002060"/>
                </a:solidFill>
              </a:rPr>
              <a:t>	cloud servers</a:t>
            </a:r>
          </a:p>
          <a:p>
            <a:pPr algn="just">
              <a:lnSpc>
                <a:spcPct val="150000"/>
              </a:lnSpc>
            </a:pPr>
            <a:r>
              <a:rPr lang="en-CA" sz="2000" dirty="0">
                <a:solidFill>
                  <a:srgbClr val="FF0000"/>
                </a:solidFill>
              </a:rPr>
              <a:t>Example </a:t>
            </a:r>
            <a:r>
              <a:rPr lang="en-CA" sz="2000" dirty="0" smtClean="0">
                <a:solidFill>
                  <a:srgbClr val="FF0000"/>
                </a:solidFill>
              </a:rPr>
              <a:t>3:</a:t>
            </a:r>
            <a:r>
              <a:rPr lang="en-CA" sz="2000" dirty="0" smtClean="0">
                <a:solidFill>
                  <a:schemeClr val="tx1"/>
                </a:solidFill>
              </a:rPr>
              <a:t> </a:t>
            </a:r>
            <a:r>
              <a:rPr lang="en-CA" sz="2000" dirty="0">
                <a:solidFill>
                  <a:schemeClr val="tx1"/>
                </a:solidFill>
              </a:rPr>
              <a:t>Display </a:t>
            </a:r>
            <a:r>
              <a:rPr lang="en-CA" sz="2000" dirty="0" smtClean="0">
                <a:solidFill>
                  <a:schemeClr val="tx1"/>
                </a:solidFill>
              </a:rPr>
              <a:t>the last 8 character or byte from file</a:t>
            </a:r>
            <a:endParaRPr lang="en-CA" sz="2000" dirty="0">
              <a:solidFill>
                <a:schemeClr val="tx1"/>
              </a:solidFill>
            </a:endParaRPr>
          </a:p>
          <a:p>
            <a:pPr marL="0" indent="0" algn="just">
              <a:lnSpc>
                <a:spcPct val="150000"/>
              </a:lnSpc>
              <a:buNone/>
            </a:pPr>
            <a:r>
              <a:rPr lang="en-CA" sz="2000" dirty="0">
                <a:solidFill>
                  <a:srgbClr val="7030A0"/>
                </a:solidFill>
              </a:rPr>
              <a:t>	$ tail </a:t>
            </a:r>
            <a:r>
              <a:rPr lang="en-CA" sz="2000" dirty="0" smtClean="0">
                <a:solidFill>
                  <a:srgbClr val="7030A0"/>
                </a:solidFill>
              </a:rPr>
              <a:t>–c8  </a:t>
            </a:r>
            <a:r>
              <a:rPr lang="en-CA" sz="2000" dirty="0">
                <a:solidFill>
                  <a:srgbClr val="7030A0"/>
                </a:solidFill>
              </a:rPr>
              <a:t>example.txt</a:t>
            </a:r>
          </a:p>
          <a:p>
            <a:pPr marL="0" indent="0" algn="just">
              <a:lnSpc>
                <a:spcPct val="150000"/>
              </a:lnSpc>
              <a:buNone/>
            </a:pPr>
            <a:r>
              <a:rPr lang="en-CA" sz="2000" dirty="0">
                <a:solidFill>
                  <a:schemeClr val="tx1"/>
                </a:solidFill>
              </a:rPr>
              <a:t>	</a:t>
            </a:r>
            <a:endParaRPr lang="en-CA" sz="2000" dirty="0">
              <a:solidFill>
                <a:srgbClr val="002060"/>
              </a:solidFill>
            </a:endParaRPr>
          </a:p>
        </p:txBody>
      </p:sp>
    </p:spTree>
    <p:extLst>
      <p:ext uri="{BB962C8B-B14F-4D97-AF65-F5344CB8AC3E}">
        <p14:creationId xmlns:p14="http://schemas.microsoft.com/office/powerpoint/2010/main" val="2022587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4443440" cy="668055"/>
          </a:xfrm>
        </p:spPr>
        <p:txBody>
          <a:bodyPr>
            <a:normAutofit/>
          </a:bodyPr>
          <a:lstStyle/>
          <a:p>
            <a:r>
              <a:rPr lang="en-US" b="1" dirty="0" smtClean="0">
                <a:solidFill>
                  <a:srgbClr val="C00000"/>
                </a:solidFill>
              </a:rPr>
              <a:t>tail command</a:t>
            </a:r>
            <a:endParaRPr lang="en-US" b="1" dirty="0">
              <a:solidFill>
                <a:srgbClr val="C00000"/>
              </a:solidFill>
            </a:endParaRPr>
          </a:p>
        </p:txBody>
      </p:sp>
      <p:sp>
        <p:nvSpPr>
          <p:cNvPr id="3" name="Content Placeholder 2"/>
          <p:cNvSpPr>
            <a:spLocks noGrp="1"/>
          </p:cNvSpPr>
          <p:nvPr>
            <p:ph idx="1"/>
          </p:nvPr>
        </p:nvSpPr>
        <p:spPr>
          <a:xfrm>
            <a:off x="289028" y="668055"/>
            <a:ext cx="10245362" cy="5267346"/>
          </a:xfrm>
        </p:spPr>
        <p:txBody>
          <a:bodyPr>
            <a:noAutofit/>
          </a:bodyPr>
          <a:lstStyle/>
          <a:p>
            <a:pPr algn="just">
              <a:lnSpc>
                <a:spcPct val="150000"/>
              </a:lnSpc>
            </a:pPr>
            <a:r>
              <a:rPr lang="en-CA" sz="2000" dirty="0" smtClean="0">
                <a:solidFill>
                  <a:srgbClr val="FF0000"/>
                </a:solidFill>
              </a:rPr>
              <a:t>Example 4: </a:t>
            </a:r>
            <a:r>
              <a:rPr lang="en-CA" sz="2000" dirty="0" smtClean="0">
                <a:solidFill>
                  <a:schemeClr val="tx1"/>
                </a:solidFill>
              </a:rPr>
              <a:t>Display line from 8 to 12 from the file. OR Extract line from middle of file.</a:t>
            </a:r>
            <a:endParaRPr lang="en-CA" sz="2000" dirty="0">
              <a:solidFill>
                <a:schemeClr val="tx1"/>
              </a:solidFill>
            </a:endParaRPr>
          </a:p>
          <a:p>
            <a:pPr marL="0" indent="0" algn="just">
              <a:lnSpc>
                <a:spcPct val="150000"/>
              </a:lnSpc>
              <a:buNone/>
            </a:pPr>
            <a:r>
              <a:rPr lang="en-CA" sz="2000" dirty="0" smtClean="0">
                <a:solidFill>
                  <a:srgbClr val="7030A0"/>
                </a:solidFill>
              </a:rPr>
              <a:t>	$ head -12 example.txt | tail +8</a:t>
            </a:r>
            <a:endParaRPr lang="en-CA" sz="2000" dirty="0">
              <a:solidFill>
                <a:srgbClr val="7030A0"/>
              </a:solidFill>
            </a:endParaRPr>
          </a:p>
          <a:p>
            <a:pPr marL="0" indent="0" algn="just">
              <a:lnSpc>
                <a:spcPct val="150000"/>
              </a:lnSpc>
              <a:buNone/>
            </a:pPr>
            <a:endParaRPr lang="en-CA" sz="2000" dirty="0" smtClean="0">
              <a:solidFill>
                <a:srgbClr val="002060"/>
              </a:solidFill>
            </a:endParaRPr>
          </a:p>
          <a:p>
            <a:pPr marL="0" indent="0" algn="just">
              <a:lnSpc>
                <a:spcPct val="150000"/>
              </a:lnSpc>
              <a:buNone/>
            </a:pPr>
            <a:r>
              <a:rPr lang="en-CA" sz="2000" dirty="0" smtClean="0">
                <a:solidFill>
                  <a:srgbClr val="002060"/>
                </a:solidFill>
              </a:rPr>
              <a:t>Here head command extract first 12 line and output of it pipe to the tail command to extract line from 8 to </a:t>
            </a:r>
            <a:r>
              <a:rPr lang="en-CA" sz="2000" dirty="0" err="1" smtClean="0">
                <a:solidFill>
                  <a:srgbClr val="002060"/>
                </a:solidFill>
              </a:rPr>
              <a:t>eof</a:t>
            </a:r>
            <a:r>
              <a:rPr lang="en-CA" sz="2000" dirty="0" smtClean="0">
                <a:solidFill>
                  <a:srgbClr val="002060"/>
                </a:solidFill>
              </a:rPr>
              <a:t>.</a:t>
            </a:r>
            <a:endParaRPr lang="en-CA" sz="2000" dirty="0">
              <a:solidFill>
                <a:srgbClr val="002060"/>
              </a:solidFill>
            </a:endParaRPr>
          </a:p>
        </p:txBody>
      </p:sp>
    </p:spTree>
    <p:extLst>
      <p:ext uri="{BB962C8B-B14F-4D97-AF65-F5344CB8AC3E}">
        <p14:creationId xmlns:p14="http://schemas.microsoft.com/office/powerpoint/2010/main" val="2322268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10179</TotalTime>
  <Words>2626</Words>
  <Application>Microsoft Office PowerPoint</Application>
  <PresentationFormat>Widescreen</PresentationFormat>
  <Paragraphs>576</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Trebuchet MS</vt:lpstr>
      <vt:lpstr>Wingdings 3</vt:lpstr>
      <vt:lpstr>Facet</vt:lpstr>
      <vt:lpstr> Chapter 6 Filters </vt:lpstr>
      <vt:lpstr>Introduction</vt:lpstr>
      <vt:lpstr>Using Filter with Pipe</vt:lpstr>
      <vt:lpstr>head command</vt:lpstr>
      <vt:lpstr>head command</vt:lpstr>
      <vt:lpstr>tail command</vt:lpstr>
      <vt:lpstr>tail command</vt:lpstr>
      <vt:lpstr>tail command</vt:lpstr>
      <vt:lpstr>tail command</vt:lpstr>
      <vt:lpstr>tail command</vt:lpstr>
      <vt:lpstr>tail command</vt:lpstr>
      <vt:lpstr>tail command</vt:lpstr>
      <vt:lpstr>cut command</vt:lpstr>
      <vt:lpstr>cut command</vt:lpstr>
      <vt:lpstr>cut command</vt:lpstr>
      <vt:lpstr>cut command</vt:lpstr>
      <vt:lpstr>cut command</vt:lpstr>
      <vt:lpstr>cut command</vt:lpstr>
      <vt:lpstr>cut command</vt:lpstr>
      <vt:lpstr>cut command</vt:lpstr>
      <vt:lpstr>cut command</vt:lpstr>
      <vt:lpstr>cut command</vt:lpstr>
      <vt:lpstr>cut command</vt:lpstr>
      <vt:lpstr>cut command</vt:lpstr>
      <vt:lpstr>paste command</vt:lpstr>
      <vt:lpstr>paste command</vt:lpstr>
      <vt:lpstr>paste command</vt:lpstr>
      <vt:lpstr>paste command</vt:lpstr>
      <vt:lpstr>paste command</vt:lpstr>
      <vt:lpstr>sort command</vt:lpstr>
      <vt:lpstr>sort command</vt:lpstr>
      <vt:lpstr>sort command</vt:lpstr>
      <vt:lpstr>sort command</vt:lpstr>
      <vt:lpstr>sort command</vt:lpstr>
      <vt:lpstr>sort command</vt:lpstr>
      <vt:lpstr>sort command</vt:lpstr>
      <vt:lpstr>sort command</vt:lpstr>
      <vt:lpstr>sort command</vt:lpstr>
      <vt:lpstr>PowerPoint Presentation</vt:lpstr>
      <vt:lpstr>PowerPoint Presentation</vt:lpstr>
      <vt:lpstr>sort command</vt:lpstr>
      <vt:lpstr>sort command</vt:lpstr>
      <vt:lpstr>sort command</vt:lpstr>
      <vt:lpstr>sort command</vt:lpstr>
      <vt:lpstr>sort command</vt:lpstr>
      <vt:lpstr>uniq command</vt:lpstr>
      <vt:lpstr>uniq command</vt:lpstr>
      <vt:lpstr>uniq command</vt:lpstr>
      <vt:lpstr>uniq command</vt:lpstr>
      <vt:lpstr>uniq command</vt:lpstr>
      <vt:lpstr>tr command</vt:lpstr>
      <vt:lpstr>tr command</vt:lpstr>
      <vt:lpstr>tr command</vt:lpstr>
      <vt:lpstr>tr command</vt:lpstr>
      <vt:lpstr>tr command</vt:lpstr>
      <vt:lpstr>Difference between Redirection, Pipe and Tee command</vt:lpstr>
      <vt:lpstr>Difference between Redirection, Pipe and Tee command</vt:lpstr>
      <vt:lpstr>Redirection Vs. Piping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Filters</dc:title>
  <dc:creator>Nil Patel</dc:creator>
  <cp:lastModifiedBy>OM</cp:lastModifiedBy>
  <cp:revision>55</cp:revision>
  <dcterms:created xsi:type="dcterms:W3CDTF">2014-05-23T05:01:06Z</dcterms:created>
  <dcterms:modified xsi:type="dcterms:W3CDTF">2016-06-17T08:05:20Z</dcterms:modified>
</cp:coreProperties>
</file>