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79" r:id="rId3"/>
    <p:sldId id="281" r:id="rId4"/>
    <p:sldId id="280" r:id="rId5"/>
    <p:sldId id="259" r:id="rId6"/>
    <p:sldId id="282" r:id="rId7"/>
    <p:sldId id="293" r:id="rId8"/>
    <p:sldId id="295" r:id="rId9"/>
    <p:sldId id="296" r:id="rId10"/>
    <p:sldId id="294" r:id="rId11"/>
    <p:sldId id="297" r:id="rId12"/>
    <p:sldId id="284" r:id="rId13"/>
    <p:sldId id="292" r:id="rId14"/>
    <p:sldId id="283" r:id="rId15"/>
    <p:sldId id="263" r:id="rId16"/>
    <p:sldId id="264" r:id="rId17"/>
    <p:sldId id="286" r:id="rId18"/>
    <p:sldId id="308" r:id="rId19"/>
    <p:sldId id="309" r:id="rId20"/>
    <p:sldId id="310" r:id="rId21"/>
    <p:sldId id="315" r:id="rId22"/>
    <p:sldId id="316" r:id="rId23"/>
    <p:sldId id="317" r:id="rId24"/>
    <p:sldId id="298" r:id="rId25"/>
    <p:sldId id="299" r:id="rId26"/>
    <p:sldId id="311" r:id="rId27"/>
    <p:sldId id="313" r:id="rId28"/>
    <p:sldId id="314" r:id="rId29"/>
    <p:sldId id="312" r:id="rId30"/>
    <p:sldId id="300" r:id="rId31"/>
    <p:sldId id="301" r:id="rId32"/>
    <p:sldId id="302" r:id="rId33"/>
    <p:sldId id="303" r:id="rId34"/>
    <p:sldId id="305" r:id="rId35"/>
    <p:sldId id="306" r:id="rId36"/>
    <p:sldId id="307" r:id="rId37"/>
    <p:sldId id="288" r:id="rId38"/>
    <p:sldId id="274" r:id="rId39"/>
    <p:sldId id="275" r:id="rId40"/>
    <p:sldId id="276" r:id="rId41"/>
    <p:sldId id="29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63" d="100"/>
          <a:sy n="63" d="100"/>
        </p:scale>
        <p:origin x="84"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445CD4-9C95-4156-AE89-567BBA369877}" type="datetimeFigureOut">
              <a:rPr lang="en-IN" smtClean="0"/>
              <a:t>31-08-2016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5E6BA-FD83-403C-9CE9-85AEB971C243}" type="slidenum">
              <a:rPr lang="en-IN" smtClean="0"/>
              <a:t>‹#›</a:t>
            </a:fld>
            <a:endParaRPr lang="en-IN"/>
          </a:p>
        </p:txBody>
      </p:sp>
    </p:spTree>
    <p:extLst>
      <p:ext uri="{BB962C8B-B14F-4D97-AF65-F5344CB8AC3E}">
        <p14:creationId xmlns:p14="http://schemas.microsoft.com/office/powerpoint/2010/main" val="164524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445CD4-9C95-4156-AE89-567BBA369877}" type="datetimeFigureOut">
              <a:rPr lang="en-IN" smtClean="0"/>
              <a:t>31-08-2016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5E6BA-FD83-403C-9CE9-85AEB971C243}" type="slidenum">
              <a:rPr lang="en-IN" smtClean="0"/>
              <a:t>‹#›</a:t>
            </a:fld>
            <a:endParaRPr lang="en-IN"/>
          </a:p>
        </p:txBody>
      </p:sp>
    </p:spTree>
    <p:extLst>
      <p:ext uri="{BB962C8B-B14F-4D97-AF65-F5344CB8AC3E}">
        <p14:creationId xmlns:p14="http://schemas.microsoft.com/office/powerpoint/2010/main" val="1381549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445CD4-9C95-4156-AE89-567BBA369877}" type="datetimeFigureOut">
              <a:rPr lang="en-IN" smtClean="0"/>
              <a:t>31-08-2016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5E6BA-FD83-403C-9CE9-85AEB971C24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37851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445CD4-9C95-4156-AE89-567BBA369877}" type="datetimeFigureOut">
              <a:rPr lang="en-IN" smtClean="0"/>
              <a:t>31-08-2016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5E6BA-FD83-403C-9CE9-85AEB971C243}" type="slidenum">
              <a:rPr lang="en-IN" smtClean="0"/>
              <a:t>‹#›</a:t>
            </a:fld>
            <a:endParaRPr lang="en-IN"/>
          </a:p>
        </p:txBody>
      </p:sp>
    </p:spTree>
    <p:extLst>
      <p:ext uri="{BB962C8B-B14F-4D97-AF65-F5344CB8AC3E}">
        <p14:creationId xmlns:p14="http://schemas.microsoft.com/office/powerpoint/2010/main" val="3685373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445CD4-9C95-4156-AE89-567BBA369877}" type="datetimeFigureOut">
              <a:rPr lang="en-IN" smtClean="0"/>
              <a:t>31-08-2016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5E6BA-FD83-403C-9CE9-85AEB971C24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6288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445CD4-9C95-4156-AE89-567BBA369877}" type="datetimeFigureOut">
              <a:rPr lang="en-IN" smtClean="0"/>
              <a:t>31-08-2016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5E6BA-FD83-403C-9CE9-85AEB971C243}" type="slidenum">
              <a:rPr lang="en-IN" smtClean="0"/>
              <a:t>‹#›</a:t>
            </a:fld>
            <a:endParaRPr lang="en-IN"/>
          </a:p>
        </p:txBody>
      </p:sp>
    </p:spTree>
    <p:extLst>
      <p:ext uri="{BB962C8B-B14F-4D97-AF65-F5344CB8AC3E}">
        <p14:creationId xmlns:p14="http://schemas.microsoft.com/office/powerpoint/2010/main" val="1159371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445CD4-9C95-4156-AE89-567BBA369877}" type="datetimeFigureOut">
              <a:rPr lang="en-IN" smtClean="0"/>
              <a:t>31-08-2016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5E6BA-FD83-403C-9CE9-85AEB971C243}" type="slidenum">
              <a:rPr lang="en-IN" smtClean="0"/>
              <a:t>‹#›</a:t>
            </a:fld>
            <a:endParaRPr lang="en-IN"/>
          </a:p>
        </p:txBody>
      </p:sp>
    </p:spTree>
    <p:extLst>
      <p:ext uri="{BB962C8B-B14F-4D97-AF65-F5344CB8AC3E}">
        <p14:creationId xmlns:p14="http://schemas.microsoft.com/office/powerpoint/2010/main" val="626028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445CD4-9C95-4156-AE89-567BBA369877}" type="datetimeFigureOut">
              <a:rPr lang="en-IN" smtClean="0"/>
              <a:t>31-08-2016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5E6BA-FD83-403C-9CE9-85AEB971C243}" type="slidenum">
              <a:rPr lang="en-IN" smtClean="0"/>
              <a:t>‹#›</a:t>
            </a:fld>
            <a:endParaRPr lang="en-IN"/>
          </a:p>
        </p:txBody>
      </p:sp>
    </p:spTree>
    <p:extLst>
      <p:ext uri="{BB962C8B-B14F-4D97-AF65-F5344CB8AC3E}">
        <p14:creationId xmlns:p14="http://schemas.microsoft.com/office/powerpoint/2010/main" val="2014989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445CD4-9C95-4156-AE89-567BBA369877}" type="datetimeFigureOut">
              <a:rPr lang="en-IN" smtClean="0"/>
              <a:t>31-08-2016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5E6BA-FD83-403C-9CE9-85AEB971C243}" type="slidenum">
              <a:rPr lang="en-IN" smtClean="0"/>
              <a:t>‹#›</a:t>
            </a:fld>
            <a:endParaRPr lang="en-IN"/>
          </a:p>
        </p:txBody>
      </p:sp>
    </p:spTree>
    <p:extLst>
      <p:ext uri="{BB962C8B-B14F-4D97-AF65-F5344CB8AC3E}">
        <p14:creationId xmlns:p14="http://schemas.microsoft.com/office/powerpoint/2010/main" val="1963315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445CD4-9C95-4156-AE89-567BBA369877}" type="datetimeFigureOut">
              <a:rPr lang="en-IN" smtClean="0"/>
              <a:t>31-08-2016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5E6BA-FD83-403C-9CE9-85AEB971C243}" type="slidenum">
              <a:rPr lang="en-IN" smtClean="0"/>
              <a:t>‹#›</a:t>
            </a:fld>
            <a:endParaRPr lang="en-IN"/>
          </a:p>
        </p:txBody>
      </p:sp>
    </p:spTree>
    <p:extLst>
      <p:ext uri="{BB962C8B-B14F-4D97-AF65-F5344CB8AC3E}">
        <p14:creationId xmlns:p14="http://schemas.microsoft.com/office/powerpoint/2010/main" val="179537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445CD4-9C95-4156-AE89-567BBA369877}" type="datetimeFigureOut">
              <a:rPr lang="en-IN" smtClean="0"/>
              <a:t>31-08-2016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95E6BA-FD83-403C-9CE9-85AEB971C243}" type="slidenum">
              <a:rPr lang="en-IN" smtClean="0"/>
              <a:t>‹#›</a:t>
            </a:fld>
            <a:endParaRPr lang="en-IN"/>
          </a:p>
        </p:txBody>
      </p:sp>
    </p:spTree>
    <p:extLst>
      <p:ext uri="{BB962C8B-B14F-4D97-AF65-F5344CB8AC3E}">
        <p14:creationId xmlns:p14="http://schemas.microsoft.com/office/powerpoint/2010/main" val="2903595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445CD4-9C95-4156-AE89-567BBA369877}" type="datetimeFigureOut">
              <a:rPr lang="en-IN" smtClean="0"/>
              <a:t>31-08-2016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95E6BA-FD83-403C-9CE9-85AEB971C243}" type="slidenum">
              <a:rPr lang="en-IN" smtClean="0"/>
              <a:t>‹#›</a:t>
            </a:fld>
            <a:endParaRPr lang="en-IN"/>
          </a:p>
        </p:txBody>
      </p:sp>
    </p:spTree>
    <p:extLst>
      <p:ext uri="{BB962C8B-B14F-4D97-AF65-F5344CB8AC3E}">
        <p14:creationId xmlns:p14="http://schemas.microsoft.com/office/powerpoint/2010/main" val="40111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445CD4-9C95-4156-AE89-567BBA369877}" type="datetimeFigureOut">
              <a:rPr lang="en-IN" smtClean="0"/>
              <a:t>31-08-2016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95E6BA-FD83-403C-9CE9-85AEB971C243}" type="slidenum">
              <a:rPr lang="en-IN" smtClean="0"/>
              <a:t>‹#›</a:t>
            </a:fld>
            <a:endParaRPr lang="en-IN"/>
          </a:p>
        </p:txBody>
      </p:sp>
    </p:spTree>
    <p:extLst>
      <p:ext uri="{BB962C8B-B14F-4D97-AF65-F5344CB8AC3E}">
        <p14:creationId xmlns:p14="http://schemas.microsoft.com/office/powerpoint/2010/main" val="2055574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445CD4-9C95-4156-AE89-567BBA369877}" type="datetimeFigureOut">
              <a:rPr lang="en-IN" smtClean="0"/>
              <a:t>31-08-2016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95E6BA-FD83-403C-9CE9-85AEB971C243}" type="slidenum">
              <a:rPr lang="en-IN" smtClean="0"/>
              <a:t>‹#›</a:t>
            </a:fld>
            <a:endParaRPr lang="en-IN"/>
          </a:p>
        </p:txBody>
      </p:sp>
    </p:spTree>
    <p:extLst>
      <p:ext uri="{BB962C8B-B14F-4D97-AF65-F5344CB8AC3E}">
        <p14:creationId xmlns:p14="http://schemas.microsoft.com/office/powerpoint/2010/main" val="3470268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445CD4-9C95-4156-AE89-567BBA369877}" type="datetimeFigureOut">
              <a:rPr lang="en-IN" smtClean="0"/>
              <a:t>31-08-2016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95E6BA-FD83-403C-9CE9-85AEB971C243}" type="slidenum">
              <a:rPr lang="en-IN" smtClean="0"/>
              <a:t>‹#›</a:t>
            </a:fld>
            <a:endParaRPr lang="en-IN"/>
          </a:p>
        </p:txBody>
      </p:sp>
    </p:spTree>
    <p:extLst>
      <p:ext uri="{BB962C8B-B14F-4D97-AF65-F5344CB8AC3E}">
        <p14:creationId xmlns:p14="http://schemas.microsoft.com/office/powerpoint/2010/main" val="1853666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445CD4-9C95-4156-AE89-567BBA369877}" type="datetimeFigureOut">
              <a:rPr lang="en-IN" smtClean="0"/>
              <a:t>31-08-2016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95E6BA-FD83-403C-9CE9-85AEB971C243}" type="slidenum">
              <a:rPr lang="en-IN" smtClean="0"/>
              <a:t>‹#›</a:t>
            </a:fld>
            <a:endParaRPr lang="en-IN"/>
          </a:p>
        </p:txBody>
      </p:sp>
    </p:spTree>
    <p:extLst>
      <p:ext uri="{BB962C8B-B14F-4D97-AF65-F5344CB8AC3E}">
        <p14:creationId xmlns:p14="http://schemas.microsoft.com/office/powerpoint/2010/main" val="72269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445CD4-9C95-4156-AE89-567BBA369877}" type="datetimeFigureOut">
              <a:rPr lang="en-IN" smtClean="0"/>
              <a:t>31-08-2016</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95E6BA-FD83-403C-9CE9-85AEB971C243}" type="slidenum">
              <a:rPr lang="en-IN" smtClean="0"/>
              <a:t>‹#›</a:t>
            </a:fld>
            <a:endParaRPr lang="en-IN"/>
          </a:p>
        </p:txBody>
      </p:sp>
    </p:spTree>
    <p:extLst>
      <p:ext uri="{BB962C8B-B14F-4D97-AF65-F5344CB8AC3E}">
        <p14:creationId xmlns:p14="http://schemas.microsoft.com/office/powerpoint/2010/main" val="811693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pPr>
              <a:spcBef>
                <a:spcPct val="50000"/>
              </a:spcBef>
            </a:pPr>
            <a:r>
              <a:rPr lang="en-US" b="1" dirty="0" smtClean="0">
                <a:solidFill>
                  <a:schemeClr val="accent5">
                    <a:lumMod val="75000"/>
                  </a:schemeClr>
                </a:solidFill>
              </a:rPr>
              <a:t>Basic vi Editor</a:t>
            </a:r>
            <a:br>
              <a:rPr lang="en-US" b="1" dirty="0" smtClean="0">
                <a:solidFill>
                  <a:schemeClr val="accent5">
                    <a:lumMod val="75000"/>
                  </a:schemeClr>
                </a:solidFill>
              </a:rPr>
            </a:br>
            <a:endParaRPr lang="en-IN" dirty="0">
              <a:solidFill>
                <a:schemeClr val="accent5">
                  <a:lumMod val="75000"/>
                </a:schemeClr>
              </a:solidFill>
            </a:endParaRPr>
          </a:p>
        </p:txBody>
      </p:sp>
      <p:sp>
        <p:nvSpPr>
          <p:cNvPr id="4" name="Subtitle 3"/>
          <p:cNvSpPr>
            <a:spLocks noGrp="1"/>
          </p:cNvSpPr>
          <p:nvPr>
            <p:ph type="subTitle" idx="1"/>
          </p:nvPr>
        </p:nvSpPr>
        <p:spPr/>
        <p:txBody>
          <a:bodyPr>
            <a:normAutofit/>
          </a:bodyPr>
          <a:lstStyle/>
          <a:p>
            <a:r>
              <a:rPr lang="en-IN" sz="2000" dirty="0" smtClean="0">
                <a:solidFill>
                  <a:srgbClr val="FF0000"/>
                </a:solidFill>
              </a:rPr>
              <a:t>Amit Patel</a:t>
            </a:r>
            <a:endParaRPr lang="en-IN" sz="2000" dirty="0">
              <a:solidFill>
                <a:srgbClr val="FF0000"/>
              </a:solidFill>
            </a:endParaRPr>
          </a:p>
        </p:txBody>
      </p:sp>
    </p:spTree>
    <p:extLst>
      <p:ext uri="{BB962C8B-B14F-4D97-AF65-F5344CB8AC3E}">
        <p14:creationId xmlns:p14="http://schemas.microsoft.com/office/powerpoint/2010/main" val="3326845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231" y="25052"/>
            <a:ext cx="3895594" cy="751562"/>
          </a:xfrm>
        </p:spPr>
        <p:txBody>
          <a:bodyPr>
            <a:noAutofit/>
          </a:bodyPr>
          <a:lstStyle/>
          <a:p>
            <a:r>
              <a:rPr lang="en-US" b="1" dirty="0" smtClean="0">
                <a:solidFill>
                  <a:srgbClr val="C00000"/>
                </a:solidFill>
              </a:rPr>
              <a:t>vi Editor</a:t>
            </a:r>
            <a:endParaRPr lang="en-US" b="1" dirty="0">
              <a:solidFill>
                <a:srgbClr val="C00000"/>
              </a:solidFill>
            </a:endParaRPr>
          </a:p>
        </p:txBody>
      </p:sp>
      <p:sp>
        <p:nvSpPr>
          <p:cNvPr id="3" name="Content Placeholder 2"/>
          <p:cNvSpPr>
            <a:spLocks noGrp="1"/>
          </p:cNvSpPr>
          <p:nvPr>
            <p:ph idx="1"/>
          </p:nvPr>
        </p:nvSpPr>
        <p:spPr>
          <a:xfrm>
            <a:off x="212330" y="597338"/>
            <a:ext cx="10710366" cy="5495323"/>
          </a:xfrm>
        </p:spPr>
        <p:txBody>
          <a:bodyPr>
            <a:noAutofit/>
          </a:bodyPr>
          <a:lstStyle/>
          <a:p>
            <a:pPr algn="just">
              <a:lnSpc>
                <a:spcPct val="150000"/>
              </a:lnSpc>
            </a:pPr>
            <a:r>
              <a:rPr lang="en-CA" sz="2000" dirty="0">
                <a:solidFill>
                  <a:schemeClr val="tx1"/>
                </a:solidFill>
                <a:latin typeface="Trebuchet MS" pitchFamily="34" charset="0"/>
              </a:rPr>
              <a:t>The vi has two modes: </a:t>
            </a:r>
          </a:p>
          <a:p>
            <a:pPr lvl="1" algn="just">
              <a:lnSpc>
                <a:spcPct val="150000"/>
              </a:lnSpc>
            </a:pPr>
            <a:r>
              <a:rPr lang="en-CA" sz="2000" dirty="0">
                <a:solidFill>
                  <a:schemeClr val="tx1"/>
                </a:solidFill>
                <a:latin typeface="Trebuchet MS" pitchFamily="34" charset="0"/>
              </a:rPr>
              <a:t>Command mode </a:t>
            </a:r>
          </a:p>
          <a:p>
            <a:pPr lvl="1" algn="just">
              <a:lnSpc>
                <a:spcPct val="150000"/>
              </a:lnSpc>
            </a:pPr>
            <a:r>
              <a:rPr lang="en-CA" sz="2000" dirty="0">
                <a:solidFill>
                  <a:schemeClr val="tx1"/>
                </a:solidFill>
                <a:latin typeface="Trebuchet MS" pitchFamily="34" charset="0"/>
              </a:rPr>
              <a:t>Input mode (Insert mode</a:t>
            </a:r>
            <a:r>
              <a:rPr lang="en-CA" sz="2000" dirty="0" smtClean="0">
                <a:solidFill>
                  <a:schemeClr val="tx1"/>
                </a:solidFill>
                <a:latin typeface="Trebuchet MS" pitchFamily="34" charset="0"/>
              </a:rPr>
              <a:t>)</a:t>
            </a:r>
          </a:p>
          <a:p>
            <a:pPr lvl="1" algn="just">
              <a:lnSpc>
                <a:spcPct val="150000"/>
              </a:lnSpc>
            </a:pPr>
            <a:r>
              <a:rPr lang="en-CA" sz="2000" dirty="0" smtClean="0">
                <a:solidFill>
                  <a:schemeClr val="tx1"/>
                </a:solidFill>
                <a:latin typeface="Trebuchet MS" pitchFamily="34" charset="0"/>
              </a:rPr>
              <a:t>Last Line mode  </a:t>
            </a:r>
            <a:endParaRPr lang="en-CA" sz="2000" dirty="0">
              <a:solidFill>
                <a:schemeClr val="tx1"/>
              </a:solidFill>
              <a:latin typeface="Trebuchet MS" pitchFamily="34" charset="0"/>
            </a:endParaRPr>
          </a:p>
        </p:txBody>
      </p:sp>
    </p:spTree>
    <p:extLst>
      <p:ext uri="{BB962C8B-B14F-4D97-AF65-F5344CB8AC3E}">
        <p14:creationId xmlns:p14="http://schemas.microsoft.com/office/powerpoint/2010/main" val="2462556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230" y="25052"/>
            <a:ext cx="4296427" cy="751562"/>
          </a:xfrm>
        </p:spPr>
        <p:txBody>
          <a:bodyPr>
            <a:noAutofit/>
          </a:bodyPr>
          <a:lstStyle/>
          <a:p>
            <a:r>
              <a:rPr lang="en-US" b="1" dirty="0" smtClean="0">
                <a:solidFill>
                  <a:srgbClr val="C00000"/>
                </a:solidFill>
              </a:rPr>
              <a:t>Command 	Mode</a:t>
            </a:r>
            <a:endParaRPr lang="en-US" b="1" dirty="0">
              <a:solidFill>
                <a:srgbClr val="C00000"/>
              </a:solidFill>
            </a:endParaRPr>
          </a:p>
        </p:txBody>
      </p:sp>
      <p:sp>
        <p:nvSpPr>
          <p:cNvPr id="3" name="Content Placeholder 2"/>
          <p:cNvSpPr>
            <a:spLocks noGrp="1"/>
          </p:cNvSpPr>
          <p:nvPr>
            <p:ph idx="1"/>
          </p:nvPr>
        </p:nvSpPr>
        <p:spPr>
          <a:xfrm>
            <a:off x="312845" y="623640"/>
            <a:ext cx="11443726" cy="5495323"/>
          </a:xfrm>
        </p:spPr>
        <p:txBody>
          <a:bodyPr>
            <a:noAutofit/>
          </a:bodyPr>
          <a:lstStyle/>
          <a:p>
            <a:pPr algn="just">
              <a:lnSpc>
                <a:spcPct val="150000"/>
              </a:lnSpc>
            </a:pPr>
            <a:r>
              <a:rPr lang="en-US" sz="2000" dirty="0">
                <a:solidFill>
                  <a:schemeClr val="tx1"/>
                </a:solidFill>
                <a:latin typeface="Trebuchet MS" pitchFamily="34" charset="0"/>
              </a:rPr>
              <a:t>When you first start editing a file with the vi editor you will be in vi command mode</a:t>
            </a:r>
            <a:r>
              <a:rPr lang="en-US" sz="2000" dirty="0" smtClean="0">
                <a:solidFill>
                  <a:schemeClr val="tx1"/>
                </a:solidFill>
                <a:latin typeface="Trebuchet MS" pitchFamily="34" charset="0"/>
              </a:rPr>
              <a:t>.</a:t>
            </a:r>
          </a:p>
          <a:p>
            <a:pPr algn="just">
              <a:lnSpc>
                <a:spcPct val="150000"/>
              </a:lnSpc>
            </a:pPr>
            <a:r>
              <a:rPr lang="en-US" sz="2000" dirty="0" smtClean="0">
                <a:solidFill>
                  <a:schemeClr val="tx1"/>
                </a:solidFill>
                <a:latin typeface="Trebuchet MS" pitchFamily="34" charset="0"/>
              </a:rPr>
              <a:t>In </a:t>
            </a:r>
            <a:r>
              <a:rPr lang="en-US" sz="2000" dirty="0">
                <a:solidFill>
                  <a:schemeClr val="tx1"/>
                </a:solidFill>
                <a:latin typeface="Trebuchet MS" pitchFamily="34" charset="0"/>
              </a:rPr>
              <a:t>this mode you can issue many vi commands, including commands like insert, append, and delete, and other search and navigation commands that let you move around your file.</a:t>
            </a:r>
          </a:p>
          <a:p>
            <a:pPr algn="just">
              <a:lnSpc>
                <a:spcPct val="150000"/>
              </a:lnSpc>
            </a:pPr>
            <a:r>
              <a:rPr lang="en-CA" sz="2000" dirty="0" smtClean="0">
                <a:solidFill>
                  <a:schemeClr val="tx1"/>
                </a:solidFill>
                <a:latin typeface="Trebuchet MS" pitchFamily="34" charset="0"/>
              </a:rPr>
              <a:t>In this mode all key pressed by the user are interpreted to be editor commands.</a:t>
            </a:r>
          </a:p>
          <a:p>
            <a:pPr algn="just">
              <a:lnSpc>
                <a:spcPct val="150000"/>
              </a:lnSpc>
            </a:pPr>
            <a:r>
              <a:rPr lang="en-CA" sz="2000" dirty="0" smtClean="0">
                <a:solidFill>
                  <a:schemeClr val="tx1"/>
                </a:solidFill>
                <a:latin typeface="Trebuchet MS" pitchFamily="34" charset="0"/>
              </a:rPr>
              <a:t>In command mode, The key that are hit are not displayed on the screen.</a:t>
            </a:r>
          </a:p>
          <a:p>
            <a:pPr algn="just">
              <a:lnSpc>
                <a:spcPct val="150000"/>
              </a:lnSpc>
            </a:pPr>
            <a:r>
              <a:rPr lang="en-US" sz="2000" dirty="0">
                <a:solidFill>
                  <a:schemeClr val="tx1"/>
                </a:solidFill>
                <a:latin typeface="Trebuchet MS" pitchFamily="34" charset="0"/>
              </a:rPr>
              <a:t>In command mode, the letters of the keyboard perform editing functions (like moving the cursor, deleting text, etc</a:t>
            </a:r>
            <a:r>
              <a:rPr lang="en-US" sz="2000" dirty="0" smtClean="0">
                <a:solidFill>
                  <a:schemeClr val="tx1"/>
                </a:solidFill>
                <a:latin typeface="Trebuchet MS" pitchFamily="34" charset="0"/>
              </a:rPr>
              <a:t>.).</a:t>
            </a:r>
          </a:p>
          <a:p>
            <a:pPr algn="just">
              <a:lnSpc>
                <a:spcPct val="150000"/>
              </a:lnSpc>
            </a:pPr>
            <a:r>
              <a:rPr lang="en-US" sz="2000" dirty="0" smtClean="0">
                <a:solidFill>
                  <a:schemeClr val="tx1"/>
                </a:solidFill>
                <a:latin typeface="Trebuchet MS" pitchFamily="34" charset="0"/>
              </a:rPr>
              <a:t> </a:t>
            </a:r>
            <a:r>
              <a:rPr lang="en-US" sz="2000" dirty="0">
                <a:solidFill>
                  <a:schemeClr val="tx1"/>
                </a:solidFill>
                <a:latin typeface="Trebuchet MS" pitchFamily="34" charset="0"/>
              </a:rPr>
              <a:t>To enter command mode, press the escape &lt;Esc&gt; key</a:t>
            </a:r>
            <a:r>
              <a:rPr lang="en-US" sz="2000" dirty="0" smtClean="0">
                <a:solidFill>
                  <a:schemeClr val="tx1"/>
                </a:solidFill>
                <a:latin typeface="Trebuchet MS" pitchFamily="34" charset="0"/>
              </a:rPr>
              <a:t>.</a:t>
            </a:r>
          </a:p>
          <a:p>
            <a:pPr algn="just">
              <a:lnSpc>
                <a:spcPct val="150000"/>
              </a:lnSpc>
            </a:pPr>
            <a:r>
              <a:rPr lang="en-US" sz="2000" dirty="0" smtClean="0">
                <a:solidFill>
                  <a:schemeClr val="tx1"/>
                </a:solidFill>
                <a:latin typeface="Trebuchet MS" pitchFamily="34" charset="0"/>
              </a:rPr>
              <a:t>When </a:t>
            </a:r>
            <a:r>
              <a:rPr lang="en-US" sz="2000" dirty="0">
                <a:solidFill>
                  <a:schemeClr val="tx1"/>
                </a:solidFill>
                <a:latin typeface="Trebuchet MS" pitchFamily="34" charset="0"/>
              </a:rPr>
              <a:t>you're in command mode you can't insert text immediately. You first need to issue an insert, append, or open command to insert text.</a:t>
            </a:r>
            <a:endParaRPr lang="en-CA" sz="2000" dirty="0">
              <a:solidFill>
                <a:schemeClr val="tx1"/>
              </a:solidFill>
              <a:latin typeface="Trebuchet MS" pitchFamily="34" charset="0"/>
            </a:endParaRPr>
          </a:p>
          <a:p>
            <a:pPr algn="just">
              <a:lnSpc>
                <a:spcPct val="150000"/>
              </a:lnSpc>
            </a:pPr>
            <a:endParaRPr lang="en-CA" sz="2000" dirty="0">
              <a:solidFill>
                <a:schemeClr val="tx1"/>
              </a:solidFill>
              <a:latin typeface="Trebuchet MS" pitchFamily="34" charset="0"/>
            </a:endParaRPr>
          </a:p>
        </p:txBody>
      </p:sp>
    </p:spTree>
    <p:extLst>
      <p:ext uri="{BB962C8B-B14F-4D97-AF65-F5344CB8AC3E}">
        <p14:creationId xmlns:p14="http://schemas.microsoft.com/office/powerpoint/2010/main" val="3725457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230" y="25052"/>
            <a:ext cx="4296427" cy="751562"/>
          </a:xfrm>
        </p:spPr>
        <p:txBody>
          <a:bodyPr>
            <a:noAutofit/>
          </a:bodyPr>
          <a:lstStyle/>
          <a:p>
            <a:r>
              <a:rPr lang="en-US" b="1" dirty="0" smtClean="0">
                <a:solidFill>
                  <a:srgbClr val="C00000"/>
                </a:solidFill>
              </a:rPr>
              <a:t>Text (Input)  Mode</a:t>
            </a:r>
            <a:endParaRPr lang="en-US" b="1" dirty="0">
              <a:solidFill>
                <a:srgbClr val="C00000"/>
              </a:solidFill>
            </a:endParaRPr>
          </a:p>
        </p:txBody>
      </p:sp>
      <p:sp>
        <p:nvSpPr>
          <p:cNvPr id="3" name="Content Placeholder 2"/>
          <p:cNvSpPr>
            <a:spLocks noGrp="1"/>
          </p:cNvSpPr>
          <p:nvPr>
            <p:ph idx="1"/>
          </p:nvPr>
        </p:nvSpPr>
        <p:spPr>
          <a:xfrm>
            <a:off x="312845" y="897963"/>
            <a:ext cx="10710366" cy="5495323"/>
          </a:xfrm>
        </p:spPr>
        <p:txBody>
          <a:bodyPr>
            <a:noAutofit/>
          </a:bodyPr>
          <a:lstStyle/>
          <a:p>
            <a:pPr algn="just">
              <a:lnSpc>
                <a:spcPct val="150000"/>
              </a:lnSpc>
            </a:pPr>
            <a:r>
              <a:rPr lang="en-CA" sz="2000" dirty="0" smtClean="0">
                <a:solidFill>
                  <a:schemeClr val="tx1"/>
                </a:solidFill>
                <a:latin typeface="Trebuchet MS" pitchFamily="34" charset="0"/>
              </a:rPr>
              <a:t>To enter into this mode, first press “I”.(eye)</a:t>
            </a:r>
          </a:p>
          <a:p>
            <a:pPr algn="just">
              <a:lnSpc>
                <a:spcPct val="150000"/>
              </a:lnSpc>
            </a:pPr>
            <a:r>
              <a:rPr lang="en-CA" sz="2000" dirty="0" smtClean="0">
                <a:solidFill>
                  <a:schemeClr val="tx1"/>
                </a:solidFill>
                <a:latin typeface="Trebuchet MS" pitchFamily="34" charset="0"/>
              </a:rPr>
              <a:t>When </a:t>
            </a:r>
            <a:r>
              <a:rPr lang="en-CA" sz="2000" dirty="0">
                <a:solidFill>
                  <a:schemeClr val="tx1"/>
                </a:solidFill>
                <a:latin typeface="Trebuchet MS" pitchFamily="34" charset="0"/>
              </a:rPr>
              <a:t>the vi editor is in the text mode, any key that is pressed by a user is considered text.</a:t>
            </a:r>
          </a:p>
          <a:p>
            <a:pPr algn="just">
              <a:lnSpc>
                <a:spcPct val="150000"/>
              </a:lnSpc>
            </a:pPr>
            <a:r>
              <a:rPr lang="en-CA" sz="2000" dirty="0" smtClean="0">
                <a:solidFill>
                  <a:schemeClr val="tx1"/>
                </a:solidFill>
                <a:latin typeface="Trebuchet MS" pitchFamily="34" charset="0"/>
              </a:rPr>
              <a:t>This mode permit insertion of new text, edition of existing text or replacement of existing text.</a:t>
            </a:r>
          </a:p>
          <a:p>
            <a:pPr algn="just">
              <a:lnSpc>
                <a:spcPct val="150000"/>
              </a:lnSpc>
            </a:pPr>
            <a:r>
              <a:rPr lang="en-CA" sz="2000" dirty="0" smtClean="0">
                <a:solidFill>
                  <a:schemeClr val="tx1"/>
                </a:solidFill>
                <a:latin typeface="Trebuchet MS" pitchFamily="34" charset="0"/>
              </a:rPr>
              <a:t>The </a:t>
            </a:r>
            <a:r>
              <a:rPr lang="en-CA" sz="2000" dirty="0">
                <a:solidFill>
                  <a:schemeClr val="tx1"/>
                </a:solidFill>
                <a:latin typeface="Trebuchet MS" pitchFamily="34" charset="0"/>
              </a:rPr>
              <a:t>characters are inserted into the text at the cursor.</a:t>
            </a:r>
          </a:p>
          <a:p>
            <a:pPr algn="just">
              <a:lnSpc>
                <a:spcPct val="150000"/>
              </a:lnSpc>
            </a:pPr>
            <a:r>
              <a:rPr lang="en-CA" sz="2000" dirty="0">
                <a:solidFill>
                  <a:schemeClr val="tx1"/>
                </a:solidFill>
                <a:latin typeface="Trebuchet MS" pitchFamily="34" charset="0"/>
              </a:rPr>
              <a:t>To add the </a:t>
            </a:r>
            <a:r>
              <a:rPr lang="en-CA" sz="2000" dirty="0" smtClean="0">
                <a:solidFill>
                  <a:schemeClr val="tx1"/>
                </a:solidFill>
                <a:latin typeface="Trebuchet MS" pitchFamily="34" charset="0"/>
              </a:rPr>
              <a:t>text </a:t>
            </a:r>
            <a:r>
              <a:rPr lang="en-CA" sz="2000" dirty="0">
                <a:solidFill>
                  <a:schemeClr val="tx1"/>
                </a:solidFill>
                <a:latin typeface="Trebuchet MS" pitchFamily="34" charset="0"/>
              </a:rPr>
              <a:t>in a document, we should place the cursor at the desired </a:t>
            </a:r>
            <a:r>
              <a:rPr lang="en-CA" sz="2000" dirty="0" smtClean="0">
                <a:solidFill>
                  <a:schemeClr val="tx1"/>
                </a:solidFill>
                <a:latin typeface="Trebuchet MS" pitchFamily="34" charset="0"/>
              </a:rPr>
              <a:t>location.</a:t>
            </a:r>
          </a:p>
          <a:p>
            <a:pPr algn="just">
              <a:lnSpc>
                <a:spcPct val="150000"/>
              </a:lnSpc>
            </a:pPr>
            <a:r>
              <a:rPr lang="en-CA" sz="2000" dirty="0" smtClean="0">
                <a:solidFill>
                  <a:schemeClr val="tx1"/>
                </a:solidFill>
                <a:latin typeface="Trebuchet MS" pitchFamily="34" charset="0"/>
              </a:rPr>
              <a:t>Each of these operation can be performed only after changing over from the command mode to Input or inserted mode.</a:t>
            </a:r>
          </a:p>
          <a:p>
            <a:pPr algn="just">
              <a:lnSpc>
                <a:spcPct val="150000"/>
              </a:lnSpc>
            </a:pPr>
            <a:r>
              <a:rPr lang="en-CA" sz="2000" dirty="0" smtClean="0">
                <a:solidFill>
                  <a:schemeClr val="tx1"/>
                </a:solidFill>
                <a:latin typeface="Trebuchet MS" pitchFamily="34" charset="0"/>
              </a:rPr>
              <a:t> </a:t>
            </a:r>
            <a:endParaRPr lang="en-CA" sz="2000" dirty="0">
              <a:solidFill>
                <a:schemeClr val="tx1"/>
              </a:solidFill>
              <a:latin typeface="Trebuchet MS" pitchFamily="34" charset="0"/>
            </a:endParaRPr>
          </a:p>
        </p:txBody>
      </p:sp>
    </p:spTree>
    <p:extLst>
      <p:ext uri="{BB962C8B-B14F-4D97-AF65-F5344CB8AC3E}">
        <p14:creationId xmlns:p14="http://schemas.microsoft.com/office/powerpoint/2010/main" val="2526310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230" y="25052"/>
            <a:ext cx="4709786" cy="751562"/>
          </a:xfrm>
        </p:spPr>
        <p:txBody>
          <a:bodyPr>
            <a:noAutofit/>
          </a:bodyPr>
          <a:lstStyle/>
          <a:p>
            <a:r>
              <a:rPr lang="en-US" b="1" dirty="0" smtClean="0">
                <a:solidFill>
                  <a:srgbClr val="C00000"/>
                </a:solidFill>
              </a:rPr>
              <a:t>Last Line (ex) Mode</a:t>
            </a:r>
            <a:endParaRPr lang="en-US" b="1" dirty="0">
              <a:solidFill>
                <a:srgbClr val="C00000"/>
              </a:solidFill>
            </a:endParaRPr>
          </a:p>
        </p:txBody>
      </p:sp>
      <p:sp>
        <p:nvSpPr>
          <p:cNvPr id="3" name="Content Placeholder 2"/>
          <p:cNvSpPr>
            <a:spLocks noGrp="1"/>
          </p:cNvSpPr>
          <p:nvPr>
            <p:ph idx="1"/>
          </p:nvPr>
        </p:nvSpPr>
        <p:spPr>
          <a:xfrm>
            <a:off x="312845" y="897963"/>
            <a:ext cx="10710366" cy="5495323"/>
          </a:xfrm>
        </p:spPr>
        <p:txBody>
          <a:bodyPr>
            <a:noAutofit/>
          </a:bodyPr>
          <a:lstStyle/>
          <a:p>
            <a:pPr algn="just">
              <a:lnSpc>
                <a:spcPct val="150000"/>
              </a:lnSpc>
            </a:pPr>
            <a:r>
              <a:rPr lang="en-CA" sz="2000" dirty="0" smtClean="0">
                <a:solidFill>
                  <a:schemeClr val="tx1"/>
                </a:solidFill>
                <a:latin typeface="Trebuchet MS" pitchFamily="34" charset="0"/>
              </a:rPr>
              <a:t>This mode permits us to give command at the command line.</a:t>
            </a:r>
          </a:p>
          <a:p>
            <a:pPr algn="just">
              <a:lnSpc>
                <a:spcPct val="150000"/>
              </a:lnSpc>
            </a:pPr>
            <a:r>
              <a:rPr lang="en-CA" sz="2000" dirty="0" smtClean="0">
                <a:solidFill>
                  <a:schemeClr val="tx1"/>
                </a:solidFill>
                <a:latin typeface="Trebuchet MS" pitchFamily="34" charset="0"/>
              </a:rPr>
              <a:t>The bottom line of the vi screen is called command line or last line mode.</a:t>
            </a:r>
          </a:p>
          <a:p>
            <a:pPr algn="just">
              <a:lnSpc>
                <a:spcPct val="150000"/>
              </a:lnSpc>
            </a:pPr>
            <a:r>
              <a:rPr lang="en-CA" sz="2000" dirty="0" smtClean="0">
                <a:solidFill>
                  <a:schemeClr val="tx1"/>
                </a:solidFill>
                <a:latin typeface="Trebuchet MS" pitchFamily="34" charset="0"/>
              </a:rPr>
              <a:t>This mode used to handle files like saving file and perform substitution.</a:t>
            </a:r>
          </a:p>
          <a:p>
            <a:pPr algn="just">
              <a:lnSpc>
                <a:spcPct val="150000"/>
              </a:lnSpc>
            </a:pPr>
            <a:r>
              <a:rPr lang="en-CA" sz="2000" dirty="0" smtClean="0">
                <a:solidFill>
                  <a:schemeClr val="tx1"/>
                </a:solidFill>
                <a:latin typeface="Trebuchet MS" pitchFamily="34" charset="0"/>
              </a:rPr>
              <a:t>Pressing a  “:” in the command mode invokes this mode.</a:t>
            </a:r>
          </a:p>
          <a:p>
            <a:pPr algn="just">
              <a:lnSpc>
                <a:spcPct val="150000"/>
              </a:lnSpc>
            </a:pPr>
            <a:r>
              <a:rPr lang="en-CA" sz="2000" dirty="0" smtClean="0">
                <a:solidFill>
                  <a:schemeClr val="tx1"/>
                </a:solidFill>
                <a:latin typeface="Trebuchet MS" pitchFamily="34" charset="0"/>
              </a:rPr>
              <a:t>We can then enter an ex mode command followed by “enter”.</a:t>
            </a:r>
          </a:p>
          <a:p>
            <a:pPr algn="just">
              <a:lnSpc>
                <a:spcPct val="150000"/>
              </a:lnSpc>
            </a:pPr>
            <a:r>
              <a:rPr lang="en-CA" sz="2000" dirty="0" smtClean="0">
                <a:solidFill>
                  <a:schemeClr val="tx1"/>
                </a:solidFill>
                <a:latin typeface="Trebuchet MS" pitchFamily="34" charset="0"/>
              </a:rPr>
              <a:t>After running command , we are back to the default command mode.</a:t>
            </a:r>
            <a:endParaRPr lang="en-CA" sz="2000" dirty="0">
              <a:solidFill>
                <a:schemeClr val="tx1"/>
              </a:solidFill>
              <a:latin typeface="Trebuchet MS" pitchFamily="34" charset="0"/>
            </a:endParaRPr>
          </a:p>
        </p:txBody>
      </p:sp>
    </p:spTree>
    <p:extLst>
      <p:ext uri="{BB962C8B-B14F-4D97-AF65-F5344CB8AC3E}">
        <p14:creationId xmlns:p14="http://schemas.microsoft.com/office/powerpoint/2010/main" val="658523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231" y="25052"/>
            <a:ext cx="3895594" cy="751562"/>
          </a:xfrm>
        </p:spPr>
        <p:txBody>
          <a:bodyPr>
            <a:noAutofit/>
          </a:bodyPr>
          <a:lstStyle/>
          <a:p>
            <a:r>
              <a:rPr lang="en-US" b="1" dirty="0" smtClean="0">
                <a:solidFill>
                  <a:srgbClr val="C00000"/>
                </a:solidFill>
              </a:rPr>
              <a:t>Changing  Mode</a:t>
            </a:r>
            <a:endParaRPr lang="en-US" b="1" dirty="0">
              <a:solidFill>
                <a:srgbClr val="C00000"/>
              </a:solidFill>
            </a:endParaRPr>
          </a:p>
        </p:txBody>
      </p:sp>
      <p:sp>
        <p:nvSpPr>
          <p:cNvPr id="3" name="Content Placeholder 2"/>
          <p:cNvSpPr>
            <a:spLocks noGrp="1"/>
          </p:cNvSpPr>
          <p:nvPr>
            <p:ph idx="1"/>
          </p:nvPr>
        </p:nvSpPr>
        <p:spPr>
          <a:xfrm>
            <a:off x="212330" y="722598"/>
            <a:ext cx="10710366" cy="5495323"/>
          </a:xfrm>
        </p:spPr>
        <p:txBody>
          <a:bodyPr>
            <a:noAutofit/>
          </a:bodyPr>
          <a:lstStyle/>
          <a:p>
            <a:pPr algn="just">
              <a:lnSpc>
                <a:spcPct val="150000"/>
              </a:lnSpc>
            </a:pPr>
            <a:r>
              <a:rPr lang="en-CA" sz="2000" dirty="0" smtClean="0">
                <a:solidFill>
                  <a:schemeClr val="tx1"/>
                </a:solidFill>
                <a:latin typeface="Trebuchet MS" pitchFamily="34" charset="0"/>
              </a:rPr>
              <a:t>We must switch back and forth between vi command and text modes.</a:t>
            </a:r>
          </a:p>
          <a:p>
            <a:pPr algn="just">
              <a:lnSpc>
                <a:spcPct val="150000"/>
              </a:lnSpc>
            </a:pPr>
            <a:r>
              <a:rPr lang="en-CA" sz="2000" dirty="0" smtClean="0">
                <a:solidFill>
                  <a:schemeClr val="tx1"/>
                </a:solidFill>
                <a:latin typeface="Trebuchet MS" pitchFamily="34" charset="0"/>
              </a:rPr>
              <a:t>To tell vi to do something, it must be in command mode, to edit text , we must be in text mode.</a:t>
            </a:r>
          </a:p>
          <a:p>
            <a:pPr algn="just">
              <a:lnSpc>
                <a:spcPct val="150000"/>
              </a:lnSpc>
            </a:pPr>
            <a:r>
              <a:rPr lang="en-CA" sz="2000" dirty="0" smtClean="0">
                <a:solidFill>
                  <a:schemeClr val="tx1"/>
                </a:solidFill>
                <a:latin typeface="Trebuchet MS" pitchFamily="34" charset="0"/>
              </a:rPr>
              <a:t>To </a:t>
            </a:r>
            <a:r>
              <a:rPr lang="en-CA" sz="2000" dirty="0">
                <a:solidFill>
                  <a:schemeClr val="tx1"/>
                </a:solidFill>
                <a:latin typeface="Trebuchet MS" pitchFamily="34" charset="0"/>
              </a:rPr>
              <a:t>invoke vi, you type </a:t>
            </a:r>
            <a:r>
              <a:rPr lang="en-CA" sz="2000" dirty="0" smtClean="0">
                <a:solidFill>
                  <a:schemeClr val="tx1"/>
                </a:solidFill>
                <a:latin typeface="Trebuchet MS" pitchFamily="34" charset="0"/>
              </a:rPr>
              <a:t>: 		</a:t>
            </a:r>
            <a:r>
              <a:rPr lang="en-CA" sz="2000" dirty="0" smtClean="0">
                <a:solidFill>
                  <a:srgbClr val="FF0000"/>
                </a:solidFill>
                <a:latin typeface="Trebuchet MS" pitchFamily="34" charset="0"/>
              </a:rPr>
              <a:t>vi </a:t>
            </a:r>
            <a:r>
              <a:rPr lang="en-CA" sz="2000" dirty="0">
                <a:solidFill>
                  <a:srgbClr val="FF0000"/>
                </a:solidFill>
                <a:latin typeface="Trebuchet MS" pitchFamily="34" charset="0"/>
              </a:rPr>
              <a:t>filename</a:t>
            </a:r>
          </a:p>
          <a:p>
            <a:pPr marL="0" indent="0" algn="just">
              <a:lnSpc>
                <a:spcPct val="150000"/>
              </a:lnSpc>
              <a:buNone/>
            </a:pPr>
            <a:r>
              <a:rPr lang="en-CA" sz="2000" dirty="0" smtClean="0">
                <a:solidFill>
                  <a:schemeClr val="tx1"/>
                </a:solidFill>
                <a:latin typeface="Trebuchet MS" pitchFamily="34" charset="0"/>
              </a:rPr>
              <a:t>	The </a:t>
            </a:r>
            <a:r>
              <a:rPr lang="en-CA" sz="2000" dirty="0">
                <a:solidFill>
                  <a:schemeClr val="tx1"/>
                </a:solidFill>
                <a:latin typeface="Trebuchet MS" pitchFamily="34" charset="0"/>
              </a:rPr>
              <a:t>filename is the name of the file that already exists or the name of the file you </a:t>
            </a:r>
            <a:r>
              <a:rPr lang="en-CA" sz="2000" dirty="0" smtClean="0">
                <a:solidFill>
                  <a:schemeClr val="tx1"/>
                </a:solidFill>
                <a:latin typeface="Trebuchet MS" pitchFamily="34" charset="0"/>
              </a:rPr>
              <a:t>	  	want </a:t>
            </a:r>
            <a:r>
              <a:rPr lang="en-CA" sz="2000" dirty="0">
                <a:solidFill>
                  <a:schemeClr val="tx1"/>
                </a:solidFill>
                <a:latin typeface="Trebuchet MS" pitchFamily="34" charset="0"/>
              </a:rPr>
              <a:t>to create.</a:t>
            </a:r>
          </a:p>
          <a:p>
            <a:pPr algn="just">
              <a:lnSpc>
                <a:spcPct val="150000"/>
              </a:lnSpc>
            </a:pPr>
            <a:r>
              <a:rPr lang="en-CA" sz="2000" dirty="0">
                <a:solidFill>
                  <a:srgbClr val="FF0000"/>
                </a:solidFill>
                <a:latin typeface="Trebuchet MS" pitchFamily="34" charset="0"/>
              </a:rPr>
              <a:t>When you invoke vi, you are always in the command mode.</a:t>
            </a:r>
          </a:p>
          <a:p>
            <a:pPr algn="just">
              <a:lnSpc>
                <a:spcPct val="150000"/>
              </a:lnSpc>
            </a:pPr>
            <a:r>
              <a:rPr lang="en-CA" sz="2000" dirty="0">
                <a:solidFill>
                  <a:schemeClr val="tx1"/>
                </a:solidFill>
                <a:latin typeface="Trebuchet MS" pitchFamily="34" charset="0"/>
              </a:rPr>
              <a:t>To exit vi you must be in command mode.</a:t>
            </a:r>
          </a:p>
          <a:p>
            <a:pPr algn="just">
              <a:lnSpc>
                <a:spcPct val="150000"/>
              </a:lnSpc>
            </a:pPr>
            <a:r>
              <a:rPr lang="en-CA" sz="2000" dirty="0">
                <a:solidFill>
                  <a:schemeClr val="tx1"/>
                </a:solidFill>
                <a:latin typeface="Trebuchet MS" pitchFamily="34" charset="0"/>
              </a:rPr>
              <a:t>There are six commands that take you to the text mode (a, A, </a:t>
            </a:r>
            <a:r>
              <a:rPr lang="en-CA" sz="2000" dirty="0" err="1">
                <a:solidFill>
                  <a:schemeClr val="tx1"/>
                </a:solidFill>
                <a:latin typeface="Trebuchet MS" pitchFamily="34" charset="0"/>
              </a:rPr>
              <a:t>i</a:t>
            </a:r>
            <a:r>
              <a:rPr lang="en-CA" sz="2000" dirty="0">
                <a:solidFill>
                  <a:schemeClr val="tx1"/>
                </a:solidFill>
                <a:latin typeface="Trebuchet MS" pitchFamily="34" charset="0"/>
              </a:rPr>
              <a:t>, I, o, and O).</a:t>
            </a:r>
          </a:p>
          <a:p>
            <a:pPr algn="just">
              <a:lnSpc>
                <a:spcPct val="150000"/>
              </a:lnSpc>
            </a:pPr>
            <a:r>
              <a:rPr lang="en-CA" sz="2000" dirty="0">
                <a:solidFill>
                  <a:schemeClr val="tx1"/>
                </a:solidFill>
                <a:latin typeface="Trebuchet MS" pitchFamily="34" charset="0"/>
              </a:rPr>
              <a:t>When you are in the text mode, you press the Escape key (esc) to go to the command mode.</a:t>
            </a:r>
          </a:p>
        </p:txBody>
      </p:sp>
    </p:spTree>
    <p:extLst>
      <p:ext uri="{BB962C8B-B14F-4D97-AF65-F5344CB8AC3E}">
        <p14:creationId xmlns:p14="http://schemas.microsoft.com/office/powerpoint/2010/main" val="2083614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96964"/>
            <a:ext cx="7880350" cy="576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Rectangle 3"/>
          <p:cNvSpPr>
            <a:spLocks noChangeArrowheads="1"/>
          </p:cNvSpPr>
          <p:nvPr/>
        </p:nvSpPr>
        <p:spPr bwMode="auto">
          <a:xfrm>
            <a:off x="4953000" y="254000"/>
            <a:ext cx="1949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a:solidFill>
                  <a:srgbClr val="FF0000"/>
                </a:solidFill>
              </a:rPr>
              <a:t>vi Modes</a:t>
            </a:r>
          </a:p>
        </p:txBody>
      </p:sp>
    </p:spTree>
    <p:extLst>
      <p:ext uri="{BB962C8B-B14F-4D97-AF65-F5344CB8AC3E}">
        <p14:creationId xmlns:p14="http://schemas.microsoft.com/office/powerpoint/2010/main" val="2954888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477964"/>
            <a:ext cx="8305800" cy="506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Rectangle 3"/>
          <p:cNvSpPr>
            <a:spLocks noChangeArrowheads="1"/>
          </p:cNvSpPr>
          <p:nvPr/>
        </p:nvSpPr>
        <p:spPr bwMode="auto">
          <a:xfrm>
            <a:off x="4343401" y="304801"/>
            <a:ext cx="32960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a:solidFill>
                  <a:srgbClr val="FF0000"/>
                </a:solidFill>
              </a:rPr>
              <a:t>A Small File in vi</a:t>
            </a:r>
          </a:p>
        </p:txBody>
      </p:sp>
    </p:spTree>
    <p:extLst>
      <p:ext uri="{BB962C8B-B14F-4D97-AF65-F5344CB8AC3E}">
        <p14:creationId xmlns:p14="http://schemas.microsoft.com/office/powerpoint/2010/main" val="4157876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231" y="25052"/>
            <a:ext cx="3895594" cy="751562"/>
          </a:xfrm>
        </p:spPr>
        <p:txBody>
          <a:bodyPr>
            <a:noAutofit/>
          </a:bodyPr>
          <a:lstStyle/>
          <a:p>
            <a:r>
              <a:rPr lang="en-US" b="1" dirty="0" smtClean="0">
                <a:solidFill>
                  <a:srgbClr val="C00000"/>
                </a:solidFill>
              </a:rPr>
              <a:t>Command</a:t>
            </a:r>
            <a:endParaRPr lang="en-US" b="1" dirty="0">
              <a:solidFill>
                <a:srgbClr val="C00000"/>
              </a:solidFill>
            </a:endParaRPr>
          </a:p>
        </p:txBody>
      </p:sp>
      <p:sp>
        <p:nvSpPr>
          <p:cNvPr id="3" name="Content Placeholder 2"/>
          <p:cNvSpPr>
            <a:spLocks noGrp="1"/>
          </p:cNvSpPr>
          <p:nvPr>
            <p:ph idx="1"/>
          </p:nvPr>
        </p:nvSpPr>
        <p:spPr>
          <a:xfrm>
            <a:off x="212330" y="722598"/>
            <a:ext cx="10710366" cy="5495323"/>
          </a:xfrm>
        </p:spPr>
        <p:txBody>
          <a:bodyPr>
            <a:noAutofit/>
          </a:bodyPr>
          <a:lstStyle/>
          <a:p>
            <a:pPr algn="just">
              <a:lnSpc>
                <a:spcPct val="150000"/>
              </a:lnSpc>
            </a:pPr>
            <a:r>
              <a:rPr lang="en-CA" sz="2000" dirty="0" smtClean="0">
                <a:solidFill>
                  <a:schemeClr val="tx1"/>
                </a:solidFill>
                <a:latin typeface="Trebuchet MS" pitchFamily="34" charset="0"/>
              </a:rPr>
              <a:t>To insert text, we have to in text or input mode.</a:t>
            </a:r>
          </a:p>
          <a:p>
            <a:pPr algn="just">
              <a:lnSpc>
                <a:spcPct val="150000"/>
              </a:lnSpc>
            </a:pPr>
            <a:r>
              <a:rPr lang="en-CA" sz="2000" dirty="0" smtClean="0">
                <a:solidFill>
                  <a:schemeClr val="tx1"/>
                </a:solidFill>
                <a:latin typeface="Trebuchet MS" pitchFamily="34" charset="0"/>
              </a:rPr>
              <a:t>Vi editor have several command to change the mode to text.</a:t>
            </a:r>
          </a:p>
          <a:p>
            <a:pPr marL="0" indent="0" algn="just">
              <a:lnSpc>
                <a:spcPct val="150000"/>
              </a:lnSpc>
              <a:buNone/>
            </a:pPr>
            <a:endParaRPr lang="en-CA" sz="2000" dirty="0">
              <a:solidFill>
                <a:schemeClr val="tx1"/>
              </a:solidFill>
              <a:latin typeface="Trebuchet MS"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21898989"/>
              </p:ext>
            </p:extLst>
          </p:nvPr>
        </p:nvGraphicFramePr>
        <p:xfrm>
          <a:off x="1192756" y="2348049"/>
          <a:ext cx="8828066" cy="3840480"/>
        </p:xfrm>
        <a:graphic>
          <a:graphicData uri="http://schemas.openxmlformats.org/drawingml/2006/table">
            <a:tbl>
              <a:tblPr firstRow="1" bandRow="1">
                <a:tableStyleId>{5C22544A-7EE6-4342-B048-85BDC9FD1C3A}</a:tableStyleId>
              </a:tblPr>
              <a:tblGrid>
                <a:gridCol w="1450236">
                  <a:extLst>
                    <a:ext uri="{9D8B030D-6E8A-4147-A177-3AD203B41FA5}">
                      <a16:colId xmlns:a16="http://schemas.microsoft.com/office/drawing/2014/main" val="20000"/>
                    </a:ext>
                  </a:extLst>
                </a:gridCol>
                <a:gridCol w="7377830">
                  <a:extLst>
                    <a:ext uri="{9D8B030D-6E8A-4147-A177-3AD203B41FA5}">
                      <a16:colId xmlns:a16="http://schemas.microsoft.com/office/drawing/2014/main" val="20001"/>
                    </a:ext>
                  </a:extLst>
                </a:gridCol>
              </a:tblGrid>
              <a:tr h="370840">
                <a:tc>
                  <a:txBody>
                    <a:bodyPr/>
                    <a:lstStyle/>
                    <a:p>
                      <a:pPr algn="ctr">
                        <a:lnSpc>
                          <a:spcPct val="150000"/>
                        </a:lnSpc>
                      </a:pPr>
                      <a:r>
                        <a:rPr lang="en-US" sz="2000" dirty="0" smtClean="0"/>
                        <a:t>COMMAND</a:t>
                      </a:r>
                      <a:endParaRPr lang="en-US" sz="2000" dirty="0"/>
                    </a:p>
                  </a:txBody>
                  <a:tcPr/>
                </a:tc>
                <a:tc>
                  <a:txBody>
                    <a:bodyPr/>
                    <a:lstStyle/>
                    <a:p>
                      <a:pPr algn="ctr">
                        <a:lnSpc>
                          <a:spcPct val="150000"/>
                        </a:lnSpc>
                      </a:pPr>
                      <a:r>
                        <a:rPr lang="en-US" sz="2000" dirty="0" smtClean="0"/>
                        <a:t>FUNCTION</a:t>
                      </a:r>
                      <a:endParaRPr lang="en-US" sz="2000" dirty="0"/>
                    </a:p>
                  </a:txBody>
                  <a:tcPr/>
                </a:tc>
                <a:extLst>
                  <a:ext uri="{0D108BD9-81ED-4DB2-BD59-A6C34878D82A}">
                    <a16:rowId xmlns:a16="http://schemas.microsoft.com/office/drawing/2014/main" val="10000"/>
                  </a:ext>
                </a:extLst>
              </a:tr>
              <a:tr h="370840">
                <a:tc>
                  <a:txBody>
                    <a:bodyPr/>
                    <a:lstStyle/>
                    <a:p>
                      <a:pPr algn="ctr">
                        <a:lnSpc>
                          <a:spcPct val="150000"/>
                        </a:lnSpc>
                      </a:pPr>
                      <a:r>
                        <a:rPr lang="en-US" sz="2000" dirty="0" err="1" smtClean="0"/>
                        <a:t>i</a:t>
                      </a:r>
                      <a:endParaRPr lang="en-US" sz="2000" dirty="0"/>
                    </a:p>
                  </a:txBody>
                  <a:tcPr/>
                </a:tc>
                <a:tc>
                  <a:txBody>
                    <a:bodyPr/>
                    <a:lstStyle/>
                    <a:p>
                      <a:pPr>
                        <a:lnSpc>
                          <a:spcPct val="150000"/>
                        </a:lnSpc>
                      </a:pPr>
                      <a:r>
                        <a:rPr lang="en-US" sz="2000" dirty="0" smtClean="0"/>
                        <a:t>Insert</a:t>
                      </a:r>
                      <a:r>
                        <a:rPr lang="en-US" sz="2000" baseline="0" dirty="0" smtClean="0"/>
                        <a:t> text before the current character.</a:t>
                      </a:r>
                      <a:endParaRPr lang="en-US" sz="2000" dirty="0"/>
                    </a:p>
                  </a:txBody>
                  <a:tcPr/>
                </a:tc>
                <a:extLst>
                  <a:ext uri="{0D108BD9-81ED-4DB2-BD59-A6C34878D82A}">
                    <a16:rowId xmlns:a16="http://schemas.microsoft.com/office/drawing/2014/main" val="10001"/>
                  </a:ext>
                </a:extLst>
              </a:tr>
              <a:tr h="370840">
                <a:tc>
                  <a:txBody>
                    <a:bodyPr/>
                    <a:lstStyle/>
                    <a:p>
                      <a:pPr algn="ctr">
                        <a:lnSpc>
                          <a:spcPct val="150000"/>
                        </a:lnSpc>
                      </a:pPr>
                      <a:r>
                        <a:rPr lang="en-US" sz="2000" dirty="0" smtClean="0"/>
                        <a:t>I</a:t>
                      </a:r>
                      <a:endParaRPr lang="en-US" sz="2000" dirty="0"/>
                    </a:p>
                  </a:txBody>
                  <a:tcPr/>
                </a:tc>
                <a:tc>
                  <a:txBody>
                    <a:bodyPr/>
                    <a:lstStyle/>
                    <a:p>
                      <a:pPr>
                        <a:lnSpc>
                          <a:spcPct val="150000"/>
                        </a:lnSpc>
                      </a:pPr>
                      <a:r>
                        <a:rPr lang="en-US" sz="2000" dirty="0" smtClean="0"/>
                        <a:t>Insert text at beginning of</a:t>
                      </a:r>
                      <a:r>
                        <a:rPr lang="en-US" sz="2000" baseline="0" dirty="0" smtClean="0"/>
                        <a:t> the current line.</a:t>
                      </a:r>
                      <a:endParaRPr lang="en-US" sz="2000" dirty="0"/>
                    </a:p>
                  </a:txBody>
                  <a:tcPr/>
                </a:tc>
                <a:extLst>
                  <a:ext uri="{0D108BD9-81ED-4DB2-BD59-A6C34878D82A}">
                    <a16:rowId xmlns:a16="http://schemas.microsoft.com/office/drawing/2014/main" val="10002"/>
                  </a:ext>
                </a:extLst>
              </a:tr>
              <a:tr h="370840">
                <a:tc>
                  <a:txBody>
                    <a:bodyPr/>
                    <a:lstStyle/>
                    <a:p>
                      <a:pPr algn="ctr">
                        <a:lnSpc>
                          <a:spcPct val="150000"/>
                        </a:lnSpc>
                      </a:pPr>
                      <a:r>
                        <a:rPr lang="en-US" sz="2000" dirty="0" smtClean="0"/>
                        <a:t>a</a:t>
                      </a:r>
                      <a:endParaRPr lang="en-US" sz="2000" dirty="0"/>
                    </a:p>
                  </a:txBody>
                  <a:tcPr/>
                </a:tc>
                <a:tc>
                  <a:txBody>
                    <a:bodyPr/>
                    <a:lstStyle/>
                    <a:p>
                      <a:pPr>
                        <a:lnSpc>
                          <a:spcPct val="150000"/>
                        </a:lnSpc>
                      </a:pPr>
                      <a:r>
                        <a:rPr lang="en-US" sz="2000" dirty="0" smtClean="0"/>
                        <a:t>Append text after the current character.</a:t>
                      </a:r>
                      <a:endParaRPr lang="en-US" sz="2000" dirty="0"/>
                    </a:p>
                  </a:txBody>
                  <a:tcPr/>
                </a:tc>
                <a:extLst>
                  <a:ext uri="{0D108BD9-81ED-4DB2-BD59-A6C34878D82A}">
                    <a16:rowId xmlns:a16="http://schemas.microsoft.com/office/drawing/2014/main" val="10003"/>
                  </a:ext>
                </a:extLst>
              </a:tr>
              <a:tr h="370840">
                <a:tc>
                  <a:txBody>
                    <a:bodyPr/>
                    <a:lstStyle/>
                    <a:p>
                      <a:pPr algn="ctr">
                        <a:lnSpc>
                          <a:spcPct val="150000"/>
                        </a:lnSpc>
                      </a:pPr>
                      <a:r>
                        <a:rPr lang="en-US" sz="2000" dirty="0" smtClean="0"/>
                        <a:t>A</a:t>
                      </a:r>
                      <a:endParaRPr lang="en-US" sz="2000" dirty="0"/>
                    </a:p>
                  </a:txBody>
                  <a:tcPr/>
                </a:tc>
                <a:tc>
                  <a:txBody>
                    <a:bodyPr/>
                    <a:lstStyle/>
                    <a:p>
                      <a:pPr>
                        <a:lnSpc>
                          <a:spcPct val="150000"/>
                        </a:lnSpc>
                      </a:pPr>
                      <a:r>
                        <a:rPr lang="en-US" sz="2000" dirty="0" smtClean="0"/>
                        <a:t>Append text at the end of the current line.</a:t>
                      </a:r>
                      <a:endParaRPr lang="en-US" sz="2000" dirty="0"/>
                    </a:p>
                  </a:txBody>
                  <a:tcPr/>
                </a:tc>
                <a:extLst>
                  <a:ext uri="{0D108BD9-81ED-4DB2-BD59-A6C34878D82A}">
                    <a16:rowId xmlns:a16="http://schemas.microsoft.com/office/drawing/2014/main" val="10004"/>
                  </a:ext>
                </a:extLst>
              </a:tr>
              <a:tr h="370840">
                <a:tc>
                  <a:txBody>
                    <a:bodyPr/>
                    <a:lstStyle/>
                    <a:p>
                      <a:pPr algn="ctr">
                        <a:lnSpc>
                          <a:spcPct val="150000"/>
                        </a:lnSpc>
                      </a:pPr>
                      <a:r>
                        <a:rPr lang="en-US" sz="2000" dirty="0" smtClean="0"/>
                        <a:t>o</a:t>
                      </a:r>
                      <a:endParaRPr lang="en-US" sz="2000" dirty="0"/>
                    </a:p>
                  </a:txBody>
                  <a:tcPr/>
                </a:tc>
                <a:tc>
                  <a:txBody>
                    <a:bodyPr/>
                    <a:lstStyle/>
                    <a:p>
                      <a:pPr>
                        <a:lnSpc>
                          <a:spcPct val="150000"/>
                        </a:lnSpc>
                      </a:pPr>
                      <a:r>
                        <a:rPr lang="en-US" sz="2000" dirty="0" smtClean="0"/>
                        <a:t>Open any empty text line for new text after the current line.</a:t>
                      </a:r>
                      <a:endParaRPr lang="en-US" sz="2000" dirty="0"/>
                    </a:p>
                  </a:txBody>
                  <a:tcPr/>
                </a:tc>
                <a:extLst>
                  <a:ext uri="{0D108BD9-81ED-4DB2-BD59-A6C34878D82A}">
                    <a16:rowId xmlns:a16="http://schemas.microsoft.com/office/drawing/2014/main" val="10005"/>
                  </a:ext>
                </a:extLst>
              </a:tr>
              <a:tr h="370840">
                <a:tc>
                  <a:txBody>
                    <a:bodyPr/>
                    <a:lstStyle/>
                    <a:p>
                      <a:pPr algn="ctr">
                        <a:lnSpc>
                          <a:spcPct val="150000"/>
                        </a:lnSpc>
                      </a:pPr>
                      <a:r>
                        <a:rPr lang="en-US" sz="2000" dirty="0" smtClean="0"/>
                        <a:t>O</a:t>
                      </a:r>
                      <a:endParaRPr lang="en-US" sz="2000" dirty="0"/>
                    </a:p>
                  </a:txBody>
                  <a:tcPr/>
                </a:tc>
                <a:tc>
                  <a:txBody>
                    <a:bodyPr/>
                    <a:lstStyle/>
                    <a:p>
                      <a:pPr>
                        <a:lnSpc>
                          <a:spcPct val="150000"/>
                        </a:lnSpc>
                      </a:pPr>
                      <a:r>
                        <a:rPr lang="en-US" sz="2000" dirty="0" smtClean="0"/>
                        <a:t>Open any empty</a:t>
                      </a:r>
                      <a:r>
                        <a:rPr lang="en-US" sz="2000" baseline="0" dirty="0" smtClean="0"/>
                        <a:t> text line for new text before the current line.</a:t>
                      </a:r>
                      <a:endParaRPr lang="en-US" sz="20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186838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072" y="25052"/>
            <a:ext cx="8730640" cy="751562"/>
          </a:xfrm>
        </p:spPr>
        <p:txBody>
          <a:bodyPr>
            <a:noAutofit/>
          </a:bodyPr>
          <a:lstStyle/>
          <a:p>
            <a:r>
              <a:rPr lang="en-US" b="1" dirty="0" smtClean="0">
                <a:solidFill>
                  <a:srgbClr val="C00000"/>
                </a:solidFill>
              </a:rPr>
              <a:t>Insert Text Before The Cursor and Line</a:t>
            </a:r>
            <a:endParaRPr lang="en-US" b="1" dirty="0">
              <a:solidFill>
                <a:srgbClr val="C00000"/>
              </a:solidFill>
            </a:endParaRPr>
          </a:p>
        </p:txBody>
      </p:sp>
      <p:sp>
        <p:nvSpPr>
          <p:cNvPr id="3" name="Content Placeholder 2"/>
          <p:cNvSpPr>
            <a:spLocks noGrp="1"/>
          </p:cNvSpPr>
          <p:nvPr>
            <p:ph idx="1"/>
          </p:nvPr>
        </p:nvSpPr>
        <p:spPr>
          <a:xfrm>
            <a:off x="212330" y="722598"/>
            <a:ext cx="10710366" cy="5495323"/>
          </a:xfrm>
        </p:spPr>
        <p:txBody>
          <a:bodyPr>
            <a:noAutofit/>
          </a:bodyPr>
          <a:lstStyle/>
          <a:p>
            <a:pPr>
              <a:spcBef>
                <a:spcPct val="50000"/>
              </a:spcBef>
            </a:pPr>
            <a:r>
              <a:rPr lang="en-US" sz="2000" dirty="0" err="1">
                <a:solidFill>
                  <a:srgbClr val="FF0000"/>
                </a:solidFill>
              </a:rPr>
              <a:t>i</a:t>
            </a:r>
            <a:r>
              <a:rPr lang="en-US" sz="2000" dirty="0">
                <a:solidFill>
                  <a:schemeClr val="tx1"/>
                </a:solidFill>
              </a:rPr>
              <a:t>  inserts text before the current character</a:t>
            </a:r>
          </a:p>
          <a:p>
            <a:pPr>
              <a:spcBef>
                <a:spcPct val="50000"/>
              </a:spcBef>
            </a:pPr>
            <a:r>
              <a:rPr lang="en-US" sz="2000" dirty="0">
                <a:solidFill>
                  <a:srgbClr val="FF0000"/>
                </a:solidFill>
              </a:rPr>
              <a:t>I</a:t>
            </a:r>
            <a:r>
              <a:rPr lang="en-US" sz="2000" dirty="0">
                <a:solidFill>
                  <a:schemeClr val="tx1"/>
                </a:solidFill>
              </a:rPr>
              <a:t> inserts text at the beginning of the current line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348" y="2006253"/>
            <a:ext cx="8839200"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4901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653" y="2508338"/>
            <a:ext cx="8839200" cy="358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Rectangle 3"/>
          <p:cNvSpPr>
            <a:spLocks noChangeArrowheads="1"/>
          </p:cNvSpPr>
          <p:nvPr/>
        </p:nvSpPr>
        <p:spPr bwMode="auto">
          <a:xfrm>
            <a:off x="2238860" y="182236"/>
            <a:ext cx="81243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C00000"/>
                </a:solidFill>
              </a:rPr>
              <a:t>Insert Text After the Cursor and Line</a:t>
            </a:r>
          </a:p>
        </p:txBody>
      </p:sp>
      <p:sp>
        <p:nvSpPr>
          <p:cNvPr id="18436" name="Text Box 4"/>
          <p:cNvSpPr txBox="1">
            <a:spLocks noChangeArrowheads="1"/>
          </p:cNvSpPr>
          <p:nvPr/>
        </p:nvSpPr>
        <p:spPr bwMode="auto">
          <a:xfrm>
            <a:off x="1091853" y="945716"/>
            <a:ext cx="83820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dirty="0">
                <a:solidFill>
                  <a:srgbClr val="FF0000"/>
                </a:solidFill>
              </a:rPr>
              <a:t>a</a:t>
            </a:r>
            <a:r>
              <a:rPr lang="en-US" sz="2800" dirty="0"/>
              <a:t>  appends text after the current character.</a:t>
            </a:r>
          </a:p>
          <a:p>
            <a:pPr>
              <a:spcBef>
                <a:spcPct val="50000"/>
              </a:spcBef>
            </a:pPr>
            <a:r>
              <a:rPr lang="en-US" sz="2800" dirty="0">
                <a:solidFill>
                  <a:srgbClr val="FF0000"/>
                </a:solidFill>
              </a:rPr>
              <a:t>A</a:t>
            </a:r>
            <a:r>
              <a:rPr lang="en-US" sz="2800" dirty="0"/>
              <a:t> appends text at the end of the current line.</a:t>
            </a:r>
          </a:p>
        </p:txBody>
      </p:sp>
    </p:spTree>
    <p:extLst>
      <p:ext uri="{BB962C8B-B14F-4D97-AF65-F5344CB8AC3E}">
        <p14:creationId xmlns:p14="http://schemas.microsoft.com/office/powerpoint/2010/main" val="284911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231" y="25052"/>
            <a:ext cx="2906038" cy="751562"/>
          </a:xfrm>
        </p:spPr>
        <p:txBody>
          <a:bodyPr>
            <a:noAutofit/>
          </a:bodyPr>
          <a:lstStyle/>
          <a:p>
            <a:r>
              <a:rPr lang="en-US" b="1" dirty="0" smtClean="0">
                <a:solidFill>
                  <a:srgbClr val="C00000"/>
                </a:solidFill>
              </a:rPr>
              <a:t>Introduction</a:t>
            </a:r>
            <a:endParaRPr lang="en-US" b="1" dirty="0">
              <a:solidFill>
                <a:srgbClr val="C00000"/>
              </a:solidFill>
            </a:endParaRPr>
          </a:p>
        </p:txBody>
      </p:sp>
      <p:sp>
        <p:nvSpPr>
          <p:cNvPr id="3" name="Content Placeholder 2"/>
          <p:cNvSpPr>
            <a:spLocks noGrp="1"/>
          </p:cNvSpPr>
          <p:nvPr>
            <p:ph idx="1"/>
          </p:nvPr>
        </p:nvSpPr>
        <p:spPr>
          <a:xfrm>
            <a:off x="212330" y="722598"/>
            <a:ext cx="10710366" cy="5495323"/>
          </a:xfrm>
        </p:spPr>
        <p:txBody>
          <a:bodyPr>
            <a:noAutofit/>
          </a:bodyPr>
          <a:lstStyle/>
          <a:p>
            <a:pPr algn="just">
              <a:lnSpc>
                <a:spcPct val="150000"/>
              </a:lnSpc>
            </a:pPr>
            <a:r>
              <a:rPr lang="en-CA" sz="2000" dirty="0">
                <a:solidFill>
                  <a:schemeClr val="tx1"/>
                </a:solidFill>
                <a:latin typeface="Trebuchet MS" pitchFamily="34" charset="0"/>
              </a:rPr>
              <a:t>Editing includes both creating a new file and modifying an existing file.</a:t>
            </a:r>
          </a:p>
          <a:p>
            <a:pPr algn="just">
              <a:lnSpc>
                <a:spcPct val="150000"/>
              </a:lnSpc>
            </a:pPr>
            <a:r>
              <a:rPr lang="en-CA" sz="2000" dirty="0">
                <a:solidFill>
                  <a:schemeClr val="tx1"/>
                </a:solidFill>
                <a:latin typeface="Trebuchet MS" pitchFamily="34" charset="0"/>
              </a:rPr>
              <a:t>An editor is a utility that facilitates the editing task.</a:t>
            </a:r>
          </a:p>
          <a:p>
            <a:pPr algn="just">
              <a:lnSpc>
                <a:spcPct val="150000"/>
              </a:lnSpc>
            </a:pPr>
            <a:r>
              <a:rPr lang="en-CA" sz="2000" dirty="0">
                <a:solidFill>
                  <a:schemeClr val="tx1"/>
                </a:solidFill>
                <a:latin typeface="Trebuchet MS" pitchFamily="34" charset="0"/>
              </a:rPr>
              <a:t>A text editor differs from a word processor in that it does not perform formatting such that bolding, centering, underlining</a:t>
            </a:r>
            <a:r>
              <a:rPr lang="en-CA" sz="2000" dirty="0" smtClean="0">
                <a:solidFill>
                  <a:schemeClr val="tx1"/>
                </a:solidFill>
                <a:latin typeface="Trebuchet MS" pitchFamily="34" charset="0"/>
              </a:rPr>
              <a:t>.</a:t>
            </a:r>
          </a:p>
          <a:p>
            <a:pPr algn="just">
              <a:lnSpc>
                <a:spcPct val="150000"/>
              </a:lnSpc>
            </a:pPr>
            <a:r>
              <a:rPr lang="en-CA" sz="2000" dirty="0" smtClean="0">
                <a:solidFill>
                  <a:schemeClr val="tx1"/>
                </a:solidFill>
                <a:latin typeface="Trebuchet MS" pitchFamily="34" charset="0"/>
              </a:rPr>
              <a:t>Two types of editor</a:t>
            </a:r>
          </a:p>
          <a:p>
            <a:pPr lvl="1" algn="just">
              <a:lnSpc>
                <a:spcPct val="150000"/>
              </a:lnSpc>
            </a:pPr>
            <a:r>
              <a:rPr lang="en-CA" sz="2000" dirty="0" smtClean="0">
                <a:solidFill>
                  <a:schemeClr val="tx1"/>
                </a:solidFill>
                <a:latin typeface="Trebuchet MS" pitchFamily="34" charset="0"/>
              </a:rPr>
              <a:t>Line editor</a:t>
            </a:r>
          </a:p>
          <a:p>
            <a:pPr lvl="1" algn="just">
              <a:lnSpc>
                <a:spcPct val="150000"/>
              </a:lnSpc>
            </a:pPr>
            <a:r>
              <a:rPr lang="en-CA" sz="2000" dirty="0" smtClean="0">
                <a:solidFill>
                  <a:schemeClr val="tx1"/>
                </a:solidFill>
                <a:latin typeface="Trebuchet MS" pitchFamily="34" charset="0"/>
              </a:rPr>
              <a:t>Screen editor</a:t>
            </a:r>
          </a:p>
        </p:txBody>
      </p:sp>
    </p:spTree>
    <p:extLst>
      <p:ext uri="{BB962C8B-B14F-4D97-AF65-F5344CB8AC3E}">
        <p14:creationId xmlns:p14="http://schemas.microsoft.com/office/powerpoint/2010/main" val="3387422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199361"/>
            <a:ext cx="8547100" cy="334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9" name="Rectangle 3"/>
          <p:cNvSpPr>
            <a:spLocks noChangeArrowheads="1"/>
          </p:cNvSpPr>
          <p:nvPr/>
        </p:nvSpPr>
        <p:spPr bwMode="auto">
          <a:xfrm>
            <a:off x="4457505" y="0"/>
            <a:ext cx="35766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C00000"/>
                </a:solidFill>
              </a:rPr>
              <a:t>Insert New Line</a:t>
            </a:r>
          </a:p>
        </p:txBody>
      </p:sp>
      <p:sp>
        <p:nvSpPr>
          <p:cNvPr id="19460" name="Text Box 4"/>
          <p:cNvSpPr txBox="1">
            <a:spLocks noChangeArrowheads="1"/>
          </p:cNvSpPr>
          <p:nvPr/>
        </p:nvSpPr>
        <p:spPr bwMode="auto">
          <a:xfrm>
            <a:off x="1308100" y="772439"/>
            <a:ext cx="91440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solidFill>
                  <a:srgbClr val="FF0000"/>
                </a:solidFill>
              </a:rPr>
              <a:t>o </a:t>
            </a:r>
            <a:r>
              <a:rPr lang="en-US" sz="2000" dirty="0"/>
              <a:t>  opens an empty text line for new text after the current line</a:t>
            </a:r>
          </a:p>
          <a:p>
            <a:pPr>
              <a:spcBef>
                <a:spcPct val="50000"/>
              </a:spcBef>
            </a:pPr>
            <a:r>
              <a:rPr lang="en-US" sz="2000" dirty="0">
                <a:solidFill>
                  <a:srgbClr val="FF0000"/>
                </a:solidFill>
              </a:rPr>
              <a:t>O</a:t>
            </a:r>
            <a:r>
              <a:rPr lang="en-US" sz="2000" dirty="0"/>
              <a:t>   opens  an empty text line for new text before the current  line</a:t>
            </a:r>
          </a:p>
        </p:txBody>
      </p:sp>
    </p:spTree>
    <p:extLst>
      <p:ext uri="{BB962C8B-B14F-4D97-AF65-F5344CB8AC3E}">
        <p14:creationId xmlns:p14="http://schemas.microsoft.com/office/powerpoint/2010/main" val="255823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231" y="25052"/>
            <a:ext cx="3895594" cy="751562"/>
          </a:xfrm>
        </p:spPr>
        <p:txBody>
          <a:bodyPr>
            <a:noAutofit/>
          </a:bodyPr>
          <a:lstStyle/>
          <a:p>
            <a:r>
              <a:rPr lang="en-US" b="1" dirty="0" smtClean="0">
                <a:solidFill>
                  <a:srgbClr val="C00000"/>
                </a:solidFill>
              </a:rPr>
              <a:t>Delete Command</a:t>
            </a:r>
            <a:endParaRPr lang="en-US" b="1" dirty="0">
              <a:solidFill>
                <a:srgbClr val="C00000"/>
              </a:solidFill>
            </a:endParaRPr>
          </a:p>
        </p:txBody>
      </p:sp>
      <p:graphicFrame>
        <p:nvGraphicFramePr>
          <p:cNvPr id="4" name="Table 3"/>
          <p:cNvGraphicFramePr>
            <a:graphicFrameLocks noGrp="1"/>
          </p:cNvGraphicFramePr>
          <p:nvPr>
            <p:extLst/>
          </p:nvPr>
        </p:nvGraphicFramePr>
        <p:xfrm>
          <a:off x="1029918" y="1183129"/>
          <a:ext cx="8828066" cy="1645920"/>
        </p:xfrm>
        <a:graphic>
          <a:graphicData uri="http://schemas.openxmlformats.org/drawingml/2006/table">
            <a:tbl>
              <a:tblPr firstRow="1" bandRow="1">
                <a:tableStyleId>{5C22544A-7EE6-4342-B048-85BDC9FD1C3A}</a:tableStyleId>
              </a:tblPr>
              <a:tblGrid>
                <a:gridCol w="1450236">
                  <a:extLst>
                    <a:ext uri="{9D8B030D-6E8A-4147-A177-3AD203B41FA5}">
                      <a16:colId xmlns:a16="http://schemas.microsoft.com/office/drawing/2014/main" val="20000"/>
                    </a:ext>
                  </a:extLst>
                </a:gridCol>
                <a:gridCol w="7377830">
                  <a:extLst>
                    <a:ext uri="{9D8B030D-6E8A-4147-A177-3AD203B41FA5}">
                      <a16:colId xmlns:a16="http://schemas.microsoft.com/office/drawing/2014/main" val="20001"/>
                    </a:ext>
                  </a:extLst>
                </a:gridCol>
              </a:tblGrid>
              <a:tr h="370840">
                <a:tc>
                  <a:txBody>
                    <a:bodyPr/>
                    <a:lstStyle/>
                    <a:p>
                      <a:pPr algn="ctr">
                        <a:lnSpc>
                          <a:spcPct val="150000"/>
                        </a:lnSpc>
                      </a:pPr>
                      <a:r>
                        <a:rPr lang="en-US" sz="2000" dirty="0" smtClean="0"/>
                        <a:t>COMMAND</a:t>
                      </a:r>
                      <a:endParaRPr lang="en-US" sz="2000" dirty="0"/>
                    </a:p>
                  </a:txBody>
                  <a:tcPr/>
                </a:tc>
                <a:tc>
                  <a:txBody>
                    <a:bodyPr/>
                    <a:lstStyle/>
                    <a:p>
                      <a:pPr algn="ctr">
                        <a:lnSpc>
                          <a:spcPct val="150000"/>
                        </a:lnSpc>
                      </a:pPr>
                      <a:r>
                        <a:rPr lang="en-US" sz="2000" dirty="0" smtClean="0"/>
                        <a:t>FUNCTION</a:t>
                      </a:r>
                      <a:endParaRPr lang="en-US" sz="2000" dirty="0"/>
                    </a:p>
                  </a:txBody>
                  <a:tcPr/>
                </a:tc>
                <a:extLst>
                  <a:ext uri="{0D108BD9-81ED-4DB2-BD59-A6C34878D82A}">
                    <a16:rowId xmlns:a16="http://schemas.microsoft.com/office/drawing/2014/main" val="10000"/>
                  </a:ext>
                </a:extLst>
              </a:tr>
              <a:tr h="370840">
                <a:tc>
                  <a:txBody>
                    <a:bodyPr/>
                    <a:lstStyle/>
                    <a:p>
                      <a:pPr algn="ctr">
                        <a:lnSpc>
                          <a:spcPct val="150000"/>
                        </a:lnSpc>
                      </a:pPr>
                      <a:r>
                        <a:rPr lang="en-US" sz="2000" dirty="0" smtClean="0"/>
                        <a:t>x</a:t>
                      </a:r>
                      <a:endParaRPr lang="en-US" sz="2000" dirty="0"/>
                    </a:p>
                  </a:txBody>
                  <a:tcPr/>
                </a:tc>
                <a:tc>
                  <a:txBody>
                    <a:bodyPr/>
                    <a:lstStyle/>
                    <a:p>
                      <a:pPr>
                        <a:lnSpc>
                          <a:spcPct val="150000"/>
                        </a:lnSpc>
                      </a:pPr>
                      <a:r>
                        <a:rPr lang="en-US" sz="2000" dirty="0" smtClean="0"/>
                        <a:t>Delete the current character.</a:t>
                      </a:r>
                      <a:endParaRPr lang="en-US" sz="2000" dirty="0"/>
                    </a:p>
                  </a:txBody>
                  <a:tcPr/>
                </a:tc>
                <a:extLst>
                  <a:ext uri="{0D108BD9-81ED-4DB2-BD59-A6C34878D82A}">
                    <a16:rowId xmlns:a16="http://schemas.microsoft.com/office/drawing/2014/main" val="10001"/>
                  </a:ext>
                </a:extLst>
              </a:tr>
              <a:tr h="370840">
                <a:tc>
                  <a:txBody>
                    <a:bodyPr/>
                    <a:lstStyle/>
                    <a:p>
                      <a:pPr algn="ctr">
                        <a:lnSpc>
                          <a:spcPct val="150000"/>
                        </a:lnSpc>
                      </a:pPr>
                      <a:r>
                        <a:rPr lang="en-US" sz="2000" dirty="0" err="1" smtClean="0"/>
                        <a:t>dd</a:t>
                      </a:r>
                      <a:endParaRPr lang="en-US" sz="2000" dirty="0"/>
                    </a:p>
                  </a:txBody>
                  <a:tcPr/>
                </a:tc>
                <a:tc>
                  <a:txBody>
                    <a:bodyPr/>
                    <a:lstStyle/>
                    <a:p>
                      <a:pPr>
                        <a:lnSpc>
                          <a:spcPct val="150000"/>
                        </a:lnSpc>
                      </a:pPr>
                      <a:r>
                        <a:rPr lang="en-US" sz="2000" dirty="0" smtClean="0"/>
                        <a:t>Delete the current line.</a:t>
                      </a:r>
                      <a:endParaRPr lang="en-US" sz="20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770734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770" y="1104378"/>
            <a:ext cx="8839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0" name="Rectangle 4"/>
          <p:cNvSpPr>
            <a:spLocks noChangeArrowheads="1"/>
          </p:cNvSpPr>
          <p:nvPr/>
        </p:nvSpPr>
        <p:spPr bwMode="auto">
          <a:xfrm>
            <a:off x="3241006" y="0"/>
            <a:ext cx="40607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C00000"/>
                </a:solidFill>
              </a:rPr>
              <a:t>Delete Commands</a:t>
            </a:r>
          </a:p>
        </p:txBody>
      </p:sp>
    </p:spTree>
    <p:extLst>
      <p:ext uri="{BB962C8B-B14F-4D97-AF65-F5344CB8AC3E}">
        <p14:creationId xmlns:p14="http://schemas.microsoft.com/office/powerpoint/2010/main" val="3639328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880" y="1040704"/>
            <a:ext cx="8839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3" name="Rectangle 3"/>
          <p:cNvSpPr>
            <a:spLocks noChangeArrowheads="1"/>
          </p:cNvSpPr>
          <p:nvPr/>
        </p:nvSpPr>
        <p:spPr bwMode="auto">
          <a:xfrm>
            <a:off x="3050088" y="0"/>
            <a:ext cx="425148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C00000"/>
                </a:solidFill>
              </a:rPr>
              <a:t>The join Command</a:t>
            </a:r>
          </a:p>
        </p:txBody>
      </p:sp>
    </p:spTree>
    <p:extLst>
      <p:ext uri="{BB962C8B-B14F-4D97-AF65-F5344CB8AC3E}">
        <p14:creationId xmlns:p14="http://schemas.microsoft.com/office/powerpoint/2010/main" val="1081257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231" y="25052"/>
            <a:ext cx="6103038" cy="751562"/>
          </a:xfrm>
        </p:spPr>
        <p:txBody>
          <a:bodyPr>
            <a:noAutofit/>
          </a:bodyPr>
          <a:lstStyle/>
          <a:p>
            <a:r>
              <a:rPr lang="en-US" b="1" dirty="0">
                <a:solidFill>
                  <a:srgbClr val="C00000"/>
                </a:solidFill>
              </a:rPr>
              <a:t>Vim navigation </a:t>
            </a:r>
            <a:r>
              <a:rPr lang="en-US" b="1" dirty="0" smtClean="0">
                <a:solidFill>
                  <a:srgbClr val="C00000"/>
                </a:solidFill>
              </a:rPr>
              <a:t>options</a:t>
            </a:r>
            <a:endParaRPr lang="en-US" b="1" dirty="0">
              <a:solidFill>
                <a:srgbClr val="C00000"/>
              </a:solidFill>
            </a:endParaRPr>
          </a:p>
        </p:txBody>
      </p:sp>
      <p:sp>
        <p:nvSpPr>
          <p:cNvPr id="3" name="Content Placeholder 2"/>
          <p:cNvSpPr>
            <a:spLocks noGrp="1"/>
          </p:cNvSpPr>
          <p:nvPr>
            <p:ph idx="1"/>
          </p:nvPr>
        </p:nvSpPr>
        <p:spPr>
          <a:xfrm>
            <a:off x="212330" y="722598"/>
            <a:ext cx="10710366" cy="5495323"/>
          </a:xfrm>
        </p:spPr>
        <p:txBody>
          <a:bodyPr>
            <a:noAutofit/>
          </a:bodyPr>
          <a:lstStyle/>
          <a:p>
            <a:pPr algn="just">
              <a:lnSpc>
                <a:spcPct val="150000"/>
              </a:lnSpc>
            </a:pPr>
            <a:r>
              <a:rPr lang="en-US" sz="2000" dirty="0" smtClean="0">
                <a:solidFill>
                  <a:schemeClr val="tx1"/>
                </a:solidFill>
                <a:latin typeface="Trebuchet MS" pitchFamily="34" charset="0"/>
              </a:rPr>
              <a:t>Line </a:t>
            </a:r>
            <a:r>
              <a:rPr lang="en-US" sz="2000" dirty="0">
                <a:solidFill>
                  <a:schemeClr val="tx1"/>
                </a:solidFill>
                <a:latin typeface="Trebuchet MS" pitchFamily="34" charset="0"/>
              </a:rPr>
              <a:t>navigation</a:t>
            </a:r>
          </a:p>
          <a:p>
            <a:pPr algn="just">
              <a:lnSpc>
                <a:spcPct val="150000"/>
              </a:lnSpc>
            </a:pPr>
            <a:r>
              <a:rPr lang="en-US" sz="2000" dirty="0">
                <a:solidFill>
                  <a:schemeClr val="tx1"/>
                </a:solidFill>
                <a:latin typeface="Trebuchet MS" pitchFamily="34" charset="0"/>
              </a:rPr>
              <a:t>Screen navigation</a:t>
            </a:r>
          </a:p>
          <a:p>
            <a:pPr algn="just">
              <a:lnSpc>
                <a:spcPct val="150000"/>
              </a:lnSpc>
            </a:pPr>
            <a:r>
              <a:rPr lang="en-US" sz="2000" dirty="0">
                <a:solidFill>
                  <a:schemeClr val="tx1"/>
                </a:solidFill>
                <a:latin typeface="Trebuchet MS" pitchFamily="34" charset="0"/>
              </a:rPr>
              <a:t>Word navigation</a:t>
            </a:r>
          </a:p>
          <a:p>
            <a:pPr algn="just">
              <a:lnSpc>
                <a:spcPct val="150000"/>
              </a:lnSpc>
            </a:pPr>
            <a:r>
              <a:rPr lang="en-US" sz="2000" dirty="0">
                <a:solidFill>
                  <a:schemeClr val="tx1"/>
                </a:solidFill>
                <a:latin typeface="Trebuchet MS" pitchFamily="34" charset="0"/>
              </a:rPr>
              <a:t>Special navigation</a:t>
            </a:r>
          </a:p>
          <a:p>
            <a:pPr algn="just">
              <a:lnSpc>
                <a:spcPct val="150000"/>
              </a:lnSpc>
            </a:pPr>
            <a:r>
              <a:rPr lang="en-US" sz="2000" dirty="0">
                <a:solidFill>
                  <a:schemeClr val="tx1"/>
                </a:solidFill>
                <a:latin typeface="Trebuchet MS" pitchFamily="34" charset="0"/>
              </a:rPr>
              <a:t>Paragraph navigation</a:t>
            </a:r>
          </a:p>
          <a:p>
            <a:pPr algn="just">
              <a:lnSpc>
                <a:spcPct val="150000"/>
              </a:lnSpc>
            </a:pPr>
            <a:r>
              <a:rPr lang="en-US" sz="2000" dirty="0">
                <a:solidFill>
                  <a:schemeClr val="tx1"/>
                </a:solidFill>
                <a:latin typeface="Trebuchet MS" pitchFamily="34" charset="0"/>
              </a:rPr>
              <a:t>Search navigation</a:t>
            </a:r>
          </a:p>
          <a:p>
            <a:pPr algn="just">
              <a:lnSpc>
                <a:spcPct val="150000"/>
              </a:lnSpc>
            </a:pPr>
            <a:r>
              <a:rPr lang="en-US" sz="2000" dirty="0">
                <a:solidFill>
                  <a:schemeClr val="tx1"/>
                </a:solidFill>
                <a:latin typeface="Trebuchet MS" pitchFamily="34" charset="0"/>
              </a:rPr>
              <a:t>Code navigation</a:t>
            </a:r>
          </a:p>
          <a:p>
            <a:pPr algn="just">
              <a:lnSpc>
                <a:spcPct val="150000"/>
              </a:lnSpc>
            </a:pPr>
            <a:r>
              <a:rPr lang="en-US" sz="2000" dirty="0">
                <a:solidFill>
                  <a:schemeClr val="tx1"/>
                </a:solidFill>
                <a:latin typeface="Trebuchet MS" pitchFamily="34" charset="0"/>
              </a:rPr>
              <a:t>Navigation from command line</a:t>
            </a:r>
            <a:endParaRPr lang="en-CA" sz="2000" dirty="0">
              <a:solidFill>
                <a:schemeClr val="tx1"/>
              </a:solidFill>
              <a:latin typeface="Trebuchet MS" pitchFamily="34" charset="0"/>
            </a:endParaRPr>
          </a:p>
        </p:txBody>
      </p:sp>
    </p:spTree>
    <p:extLst>
      <p:ext uri="{BB962C8B-B14F-4D97-AF65-F5344CB8AC3E}">
        <p14:creationId xmlns:p14="http://schemas.microsoft.com/office/powerpoint/2010/main" val="20033787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231" y="25052"/>
            <a:ext cx="6103038" cy="751562"/>
          </a:xfrm>
        </p:spPr>
        <p:txBody>
          <a:bodyPr>
            <a:noAutofit/>
          </a:bodyPr>
          <a:lstStyle/>
          <a:p>
            <a:r>
              <a:rPr lang="en-US" b="1" dirty="0" smtClean="0">
                <a:solidFill>
                  <a:srgbClr val="C00000"/>
                </a:solidFill>
              </a:rPr>
              <a:t>  Line navigation</a:t>
            </a:r>
            <a:endParaRPr lang="en-US" b="1" dirty="0">
              <a:solidFill>
                <a:srgbClr val="C00000"/>
              </a:solidFill>
            </a:endParaRPr>
          </a:p>
        </p:txBody>
      </p:sp>
      <p:sp>
        <p:nvSpPr>
          <p:cNvPr id="3" name="Content Placeholder 2"/>
          <p:cNvSpPr>
            <a:spLocks noGrp="1"/>
          </p:cNvSpPr>
          <p:nvPr>
            <p:ph idx="1"/>
          </p:nvPr>
        </p:nvSpPr>
        <p:spPr>
          <a:xfrm>
            <a:off x="212330" y="722598"/>
            <a:ext cx="10710366" cy="5495323"/>
          </a:xfrm>
        </p:spPr>
        <p:txBody>
          <a:bodyPr>
            <a:noAutofit/>
          </a:bodyPr>
          <a:lstStyle/>
          <a:p>
            <a:pPr algn="just">
              <a:lnSpc>
                <a:spcPct val="150000"/>
              </a:lnSpc>
            </a:pPr>
            <a:r>
              <a:rPr lang="en-US" sz="2000" dirty="0" smtClean="0">
                <a:solidFill>
                  <a:schemeClr val="tx1"/>
                </a:solidFill>
                <a:latin typeface="Trebuchet MS" pitchFamily="34" charset="0"/>
              </a:rPr>
              <a:t>Following </a:t>
            </a:r>
            <a:r>
              <a:rPr lang="en-US" sz="2000" dirty="0">
                <a:solidFill>
                  <a:schemeClr val="tx1"/>
                </a:solidFill>
                <a:latin typeface="Trebuchet MS" pitchFamily="34" charset="0"/>
              </a:rPr>
              <a:t>are the four navigation that can be done line by line.</a:t>
            </a:r>
          </a:p>
          <a:p>
            <a:pPr lvl="2" algn="just">
              <a:lnSpc>
                <a:spcPct val="150000"/>
              </a:lnSpc>
            </a:pPr>
            <a:r>
              <a:rPr lang="en-US" sz="2000" dirty="0">
                <a:solidFill>
                  <a:srgbClr val="FF0000"/>
                </a:solidFill>
                <a:latin typeface="Trebuchet MS" pitchFamily="34" charset="0"/>
              </a:rPr>
              <a:t>k </a:t>
            </a:r>
            <a:r>
              <a:rPr lang="en-US" sz="2100" dirty="0">
                <a:solidFill>
                  <a:schemeClr val="tx1"/>
                </a:solidFill>
                <a:latin typeface="Trebuchet MS" pitchFamily="34" charset="0"/>
              </a:rPr>
              <a:t>– navigate upwards</a:t>
            </a:r>
          </a:p>
          <a:p>
            <a:pPr lvl="2" algn="just">
              <a:lnSpc>
                <a:spcPct val="150000"/>
              </a:lnSpc>
            </a:pPr>
            <a:r>
              <a:rPr lang="en-US" sz="2000" dirty="0">
                <a:solidFill>
                  <a:srgbClr val="FF0000"/>
                </a:solidFill>
                <a:latin typeface="Trebuchet MS" pitchFamily="34" charset="0"/>
              </a:rPr>
              <a:t>j</a:t>
            </a:r>
            <a:r>
              <a:rPr lang="en-US" sz="2100" dirty="0">
                <a:solidFill>
                  <a:schemeClr val="tx1"/>
                </a:solidFill>
                <a:latin typeface="Trebuchet MS" pitchFamily="34" charset="0"/>
              </a:rPr>
              <a:t> – navigate downwards</a:t>
            </a:r>
          </a:p>
          <a:p>
            <a:pPr lvl="2" algn="just">
              <a:lnSpc>
                <a:spcPct val="150000"/>
              </a:lnSpc>
            </a:pPr>
            <a:r>
              <a:rPr lang="en-US" sz="2000" dirty="0">
                <a:solidFill>
                  <a:srgbClr val="FF0000"/>
                </a:solidFill>
                <a:latin typeface="Trebuchet MS" pitchFamily="34" charset="0"/>
              </a:rPr>
              <a:t>l </a:t>
            </a:r>
            <a:r>
              <a:rPr lang="en-US" sz="2100" dirty="0">
                <a:solidFill>
                  <a:schemeClr val="tx1"/>
                </a:solidFill>
                <a:latin typeface="Trebuchet MS" pitchFamily="34" charset="0"/>
              </a:rPr>
              <a:t>– navigate right side</a:t>
            </a:r>
          </a:p>
          <a:p>
            <a:pPr lvl="2" algn="just">
              <a:lnSpc>
                <a:spcPct val="150000"/>
              </a:lnSpc>
            </a:pPr>
            <a:r>
              <a:rPr lang="en-US" sz="2000" dirty="0">
                <a:solidFill>
                  <a:srgbClr val="FF0000"/>
                </a:solidFill>
                <a:latin typeface="Trebuchet MS" pitchFamily="34" charset="0"/>
              </a:rPr>
              <a:t>h</a:t>
            </a:r>
            <a:r>
              <a:rPr lang="en-US" sz="2100" dirty="0">
                <a:solidFill>
                  <a:schemeClr val="tx1"/>
                </a:solidFill>
                <a:latin typeface="Trebuchet MS" pitchFamily="34" charset="0"/>
              </a:rPr>
              <a:t> – navigate left side</a:t>
            </a:r>
          </a:p>
          <a:p>
            <a:pPr algn="just">
              <a:lnSpc>
                <a:spcPct val="150000"/>
              </a:lnSpc>
            </a:pPr>
            <a:r>
              <a:rPr lang="en-US" sz="2000" dirty="0" smtClean="0">
                <a:solidFill>
                  <a:schemeClr val="tx1"/>
                </a:solidFill>
                <a:latin typeface="Trebuchet MS" pitchFamily="34" charset="0"/>
              </a:rPr>
              <a:t>By </a:t>
            </a:r>
            <a:r>
              <a:rPr lang="en-US" sz="2000" dirty="0">
                <a:solidFill>
                  <a:schemeClr val="tx1"/>
                </a:solidFill>
                <a:latin typeface="Trebuchet MS" pitchFamily="34" charset="0"/>
              </a:rPr>
              <a:t>using the repeat factor in VIM we can do this operation for N times. </a:t>
            </a:r>
            <a:endParaRPr lang="en-US" sz="2000" dirty="0" smtClean="0">
              <a:solidFill>
                <a:schemeClr val="tx1"/>
              </a:solidFill>
              <a:latin typeface="Trebuchet MS" pitchFamily="34" charset="0"/>
            </a:endParaRPr>
          </a:p>
          <a:p>
            <a:pPr algn="just">
              <a:lnSpc>
                <a:spcPct val="150000"/>
              </a:lnSpc>
            </a:pPr>
            <a:r>
              <a:rPr lang="en-US" sz="2000" dirty="0" smtClean="0">
                <a:solidFill>
                  <a:srgbClr val="FF0000"/>
                </a:solidFill>
                <a:latin typeface="Trebuchet MS" pitchFamily="34" charset="0"/>
              </a:rPr>
              <a:t>For example:</a:t>
            </a:r>
            <a:r>
              <a:rPr lang="en-US" sz="2000" dirty="0" smtClean="0">
                <a:solidFill>
                  <a:schemeClr val="tx1"/>
                </a:solidFill>
                <a:latin typeface="Trebuchet MS" pitchFamily="34" charset="0"/>
              </a:rPr>
              <a:t> when </a:t>
            </a:r>
            <a:r>
              <a:rPr lang="en-US" sz="2000" dirty="0">
                <a:solidFill>
                  <a:schemeClr val="tx1"/>
                </a:solidFill>
                <a:latin typeface="Trebuchet MS" pitchFamily="34" charset="0"/>
              </a:rPr>
              <a:t>you want </a:t>
            </a:r>
            <a:r>
              <a:rPr lang="en-US" sz="2000" dirty="0" smtClean="0">
                <a:solidFill>
                  <a:schemeClr val="tx1"/>
                </a:solidFill>
                <a:latin typeface="Trebuchet MS" pitchFamily="34" charset="0"/>
              </a:rPr>
              <a:t>to go </a:t>
            </a:r>
            <a:r>
              <a:rPr lang="en-US" sz="2000" dirty="0">
                <a:solidFill>
                  <a:schemeClr val="tx1"/>
                </a:solidFill>
                <a:latin typeface="Trebuchet MS" pitchFamily="34" charset="0"/>
              </a:rPr>
              <a:t>down by 10 lines, then type “10j”.</a:t>
            </a:r>
          </a:p>
          <a:p>
            <a:pPr algn="just">
              <a:lnSpc>
                <a:spcPct val="150000"/>
              </a:lnSpc>
            </a:pPr>
            <a:endParaRPr lang="en-US" sz="2000" dirty="0">
              <a:solidFill>
                <a:schemeClr val="tx1"/>
              </a:solidFill>
              <a:latin typeface="Trebuchet MS" pitchFamily="34" charset="0"/>
            </a:endParaRPr>
          </a:p>
          <a:p>
            <a:pPr algn="just">
              <a:lnSpc>
                <a:spcPct val="150000"/>
              </a:lnSpc>
            </a:pPr>
            <a:r>
              <a:rPr lang="en-US" sz="2000" dirty="0" smtClean="0">
                <a:solidFill>
                  <a:schemeClr val="tx1"/>
                </a:solidFill>
                <a:latin typeface="Trebuchet MS" pitchFamily="34" charset="0"/>
              </a:rPr>
              <a:t>.</a:t>
            </a:r>
            <a:endParaRPr lang="en-CA" sz="2000" dirty="0">
              <a:solidFill>
                <a:schemeClr val="tx1"/>
              </a:solidFill>
              <a:latin typeface="Trebuchet MS" pitchFamily="34" charset="0"/>
            </a:endParaRPr>
          </a:p>
        </p:txBody>
      </p:sp>
    </p:spTree>
    <p:extLst>
      <p:ext uri="{BB962C8B-B14F-4D97-AF65-F5344CB8AC3E}">
        <p14:creationId xmlns:p14="http://schemas.microsoft.com/office/powerpoint/2010/main" val="42276906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411" y="609405"/>
            <a:ext cx="8839200" cy="598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3"/>
          <p:cNvSpPr>
            <a:spLocks noChangeArrowheads="1"/>
          </p:cNvSpPr>
          <p:nvPr/>
        </p:nvSpPr>
        <p:spPr bwMode="auto">
          <a:xfrm>
            <a:off x="3204401" y="-31945"/>
            <a:ext cx="38924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C00000"/>
                </a:solidFill>
              </a:rPr>
              <a:t>Horizontal Moves</a:t>
            </a:r>
          </a:p>
        </p:txBody>
      </p:sp>
    </p:spTree>
    <p:extLst>
      <p:ext uri="{BB962C8B-B14F-4D97-AF65-F5344CB8AC3E}">
        <p14:creationId xmlns:p14="http://schemas.microsoft.com/office/powerpoint/2010/main" val="175845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688" y="747932"/>
            <a:ext cx="8991600" cy="608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1" name="Rectangle 3"/>
          <p:cNvSpPr>
            <a:spLocks noChangeArrowheads="1"/>
          </p:cNvSpPr>
          <p:nvPr/>
        </p:nvSpPr>
        <p:spPr bwMode="auto">
          <a:xfrm>
            <a:off x="3955963" y="0"/>
            <a:ext cx="33010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C00000"/>
                </a:solidFill>
              </a:rPr>
              <a:t>Vertical Moves</a:t>
            </a:r>
          </a:p>
        </p:txBody>
      </p:sp>
    </p:spTree>
    <p:extLst>
      <p:ext uri="{BB962C8B-B14F-4D97-AF65-F5344CB8AC3E}">
        <p14:creationId xmlns:p14="http://schemas.microsoft.com/office/powerpoint/2010/main" val="3340332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822" y="625259"/>
            <a:ext cx="8839200" cy="598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5" name="Rectangle 3"/>
          <p:cNvSpPr>
            <a:spLocks noChangeArrowheads="1"/>
          </p:cNvSpPr>
          <p:nvPr/>
        </p:nvSpPr>
        <p:spPr bwMode="auto">
          <a:xfrm>
            <a:off x="3785399" y="-21072"/>
            <a:ext cx="33010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C00000"/>
                </a:solidFill>
              </a:rPr>
              <a:t>Vertical Moves</a:t>
            </a:r>
          </a:p>
        </p:txBody>
      </p:sp>
    </p:spTree>
    <p:extLst>
      <p:ext uri="{BB962C8B-B14F-4D97-AF65-F5344CB8AC3E}">
        <p14:creationId xmlns:p14="http://schemas.microsoft.com/office/powerpoint/2010/main" val="2199550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148" y="742950"/>
            <a:ext cx="8915400" cy="603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7" name="Rectangle 3"/>
          <p:cNvSpPr>
            <a:spLocks noChangeArrowheads="1"/>
          </p:cNvSpPr>
          <p:nvPr/>
        </p:nvSpPr>
        <p:spPr bwMode="auto">
          <a:xfrm>
            <a:off x="3918385" y="0"/>
            <a:ext cx="38924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C00000"/>
                </a:solidFill>
              </a:rPr>
              <a:t>Horizontal Moves</a:t>
            </a:r>
          </a:p>
        </p:txBody>
      </p:sp>
    </p:spTree>
    <p:extLst>
      <p:ext uri="{BB962C8B-B14F-4D97-AF65-F5344CB8AC3E}">
        <p14:creationId xmlns:p14="http://schemas.microsoft.com/office/powerpoint/2010/main" val="2154986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231" y="25052"/>
            <a:ext cx="2906038" cy="751562"/>
          </a:xfrm>
        </p:spPr>
        <p:txBody>
          <a:bodyPr>
            <a:noAutofit/>
          </a:bodyPr>
          <a:lstStyle/>
          <a:p>
            <a:r>
              <a:rPr lang="en-US" b="1" dirty="0" smtClean="0">
                <a:solidFill>
                  <a:srgbClr val="C00000"/>
                </a:solidFill>
              </a:rPr>
              <a:t>Introduction</a:t>
            </a:r>
            <a:endParaRPr lang="en-US" b="1" dirty="0">
              <a:solidFill>
                <a:srgbClr val="C00000"/>
              </a:solidFill>
            </a:endParaRPr>
          </a:p>
        </p:txBody>
      </p:sp>
      <p:sp>
        <p:nvSpPr>
          <p:cNvPr id="3" name="Content Placeholder 2"/>
          <p:cNvSpPr>
            <a:spLocks noGrp="1"/>
          </p:cNvSpPr>
          <p:nvPr>
            <p:ph idx="1"/>
          </p:nvPr>
        </p:nvSpPr>
        <p:spPr>
          <a:xfrm>
            <a:off x="212330" y="722598"/>
            <a:ext cx="10710366" cy="5495323"/>
          </a:xfrm>
        </p:spPr>
        <p:txBody>
          <a:bodyPr>
            <a:noAutofit/>
          </a:bodyPr>
          <a:lstStyle/>
          <a:p>
            <a:pPr algn="just">
              <a:lnSpc>
                <a:spcPct val="150000"/>
              </a:lnSpc>
            </a:pPr>
            <a:r>
              <a:rPr lang="en-CA" sz="2000" dirty="0">
                <a:solidFill>
                  <a:srgbClr val="FF0000"/>
                </a:solidFill>
                <a:latin typeface="Trebuchet MS" pitchFamily="34" charset="0"/>
              </a:rPr>
              <a:t>Line editor:</a:t>
            </a:r>
            <a:r>
              <a:rPr lang="en-CA" sz="2000" dirty="0">
                <a:solidFill>
                  <a:schemeClr val="tx1"/>
                </a:solidFill>
                <a:latin typeface="Trebuchet MS" pitchFamily="34" charset="0"/>
              </a:rPr>
              <a:t> Changes are applied to a line or group of lines.</a:t>
            </a:r>
          </a:p>
          <a:p>
            <a:pPr algn="just">
              <a:lnSpc>
                <a:spcPct val="150000"/>
              </a:lnSpc>
            </a:pPr>
            <a:r>
              <a:rPr lang="en-CA" sz="2000" dirty="0">
                <a:solidFill>
                  <a:srgbClr val="FF0000"/>
                </a:solidFill>
                <a:latin typeface="Trebuchet MS" pitchFamily="34" charset="0"/>
              </a:rPr>
              <a:t>Screen editor:</a:t>
            </a:r>
            <a:r>
              <a:rPr lang="en-CA" sz="2000" dirty="0">
                <a:solidFill>
                  <a:schemeClr val="tx1"/>
                </a:solidFill>
                <a:latin typeface="Trebuchet MS" pitchFamily="34" charset="0"/>
              </a:rPr>
              <a:t> Present a whole screen of text at  a time.</a:t>
            </a:r>
          </a:p>
          <a:p>
            <a:pPr marL="0" indent="0" algn="just">
              <a:lnSpc>
                <a:spcPct val="150000"/>
              </a:lnSpc>
              <a:buNone/>
            </a:pPr>
            <a:r>
              <a:rPr lang="en-CA" sz="2000" dirty="0">
                <a:solidFill>
                  <a:srgbClr val="FF0000"/>
                </a:solidFill>
                <a:latin typeface="Trebuchet MS" pitchFamily="34" charset="0"/>
              </a:rPr>
              <a:t>Difference:</a:t>
            </a:r>
            <a:r>
              <a:rPr lang="en-CA" sz="2000" dirty="0">
                <a:solidFill>
                  <a:schemeClr val="tx1"/>
                </a:solidFill>
                <a:latin typeface="Trebuchet MS" pitchFamily="34" charset="0"/>
              </a:rPr>
              <a:t> </a:t>
            </a:r>
            <a:endParaRPr lang="en-CA" sz="2000" dirty="0" smtClean="0">
              <a:solidFill>
                <a:schemeClr val="tx1"/>
              </a:solidFill>
              <a:latin typeface="Trebuchet MS" pitchFamily="34" charset="0"/>
            </a:endParaRPr>
          </a:p>
          <a:p>
            <a:pPr algn="just">
              <a:lnSpc>
                <a:spcPct val="150000"/>
              </a:lnSpc>
            </a:pPr>
            <a:r>
              <a:rPr lang="en-CA" sz="2000" dirty="0" smtClean="0">
                <a:solidFill>
                  <a:schemeClr val="tx1"/>
                </a:solidFill>
                <a:latin typeface="Trebuchet MS" pitchFamily="34" charset="0"/>
              </a:rPr>
              <a:t>Screen editors </a:t>
            </a:r>
            <a:r>
              <a:rPr lang="en-CA" sz="2000" dirty="0">
                <a:solidFill>
                  <a:schemeClr val="tx1"/>
                </a:solidFill>
                <a:latin typeface="Trebuchet MS" pitchFamily="34" charset="0"/>
              </a:rPr>
              <a:t>we can see each line of text in its context with other lines. </a:t>
            </a:r>
          </a:p>
          <a:p>
            <a:pPr algn="just">
              <a:lnSpc>
                <a:spcPct val="150000"/>
              </a:lnSpc>
            </a:pPr>
            <a:r>
              <a:rPr lang="en-CA" sz="2000" dirty="0">
                <a:solidFill>
                  <a:schemeClr val="tx1"/>
                </a:solidFill>
                <a:latin typeface="Trebuchet MS" pitchFamily="34" charset="0"/>
              </a:rPr>
              <a:t>We can move the cursor around the screen and select a part of the text .</a:t>
            </a:r>
          </a:p>
          <a:p>
            <a:pPr algn="just">
              <a:lnSpc>
                <a:spcPct val="150000"/>
              </a:lnSpc>
            </a:pPr>
            <a:r>
              <a:rPr lang="en-CA" sz="2000" dirty="0">
                <a:solidFill>
                  <a:schemeClr val="tx1"/>
                </a:solidFill>
                <a:latin typeface="Trebuchet MS" pitchFamily="34" charset="0"/>
              </a:rPr>
              <a:t>We can also scroll the screen.</a:t>
            </a:r>
          </a:p>
        </p:txBody>
      </p:sp>
    </p:spTree>
    <p:extLst>
      <p:ext uri="{BB962C8B-B14F-4D97-AF65-F5344CB8AC3E}">
        <p14:creationId xmlns:p14="http://schemas.microsoft.com/office/powerpoint/2010/main" val="13512814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231" y="25052"/>
            <a:ext cx="6103038" cy="751562"/>
          </a:xfrm>
        </p:spPr>
        <p:txBody>
          <a:bodyPr>
            <a:noAutofit/>
          </a:bodyPr>
          <a:lstStyle/>
          <a:p>
            <a:r>
              <a:rPr lang="en-US" b="1" dirty="0" smtClean="0">
                <a:solidFill>
                  <a:srgbClr val="C00000"/>
                </a:solidFill>
              </a:rPr>
              <a:t>  Line navigation</a:t>
            </a:r>
            <a:endParaRPr lang="en-US" b="1" dirty="0">
              <a:solidFill>
                <a:srgbClr val="C00000"/>
              </a:solidFill>
            </a:endParaRPr>
          </a:p>
        </p:txBody>
      </p:sp>
      <p:sp>
        <p:nvSpPr>
          <p:cNvPr id="3" name="Content Placeholder 2"/>
          <p:cNvSpPr>
            <a:spLocks noGrp="1"/>
          </p:cNvSpPr>
          <p:nvPr>
            <p:ph idx="1"/>
          </p:nvPr>
        </p:nvSpPr>
        <p:spPr>
          <a:xfrm>
            <a:off x="212330" y="722598"/>
            <a:ext cx="10710366" cy="5495323"/>
          </a:xfrm>
        </p:spPr>
        <p:txBody>
          <a:bodyPr>
            <a:noAutofit/>
          </a:bodyPr>
          <a:lstStyle/>
          <a:p>
            <a:pPr marL="0" indent="0" algn="just">
              <a:lnSpc>
                <a:spcPct val="150000"/>
              </a:lnSpc>
              <a:buNone/>
            </a:pPr>
            <a:r>
              <a:rPr lang="en-US" sz="2000" dirty="0">
                <a:solidFill>
                  <a:schemeClr val="tx1"/>
                </a:solidFill>
                <a:latin typeface="Trebuchet MS" pitchFamily="34" charset="0"/>
              </a:rPr>
              <a:t>Within a line if you want to navigate to different position, you have 4 other options.</a:t>
            </a:r>
          </a:p>
          <a:p>
            <a:pPr algn="just">
              <a:lnSpc>
                <a:spcPct val="150000"/>
              </a:lnSpc>
            </a:pPr>
            <a:r>
              <a:rPr lang="en-US" sz="2000" dirty="0" smtClean="0">
                <a:solidFill>
                  <a:srgbClr val="FF0000"/>
                </a:solidFill>
                <a:latin typeface="Trebuchet MS" pitchFamily="34" charset="0"/>
              </a:rPr>
              <a:t>0</a:t>
            </a:r>
            <a:r>
              <a:rPr lang="en-US" sz="2000" dirty="0" smtClean="0">
                <a:solidFill>
                  <a:schemeClr val="tx1"/>
                </a:solidFill>
                <a:latin typeface="Trebuchet MS" pitchFamily="34" charset="0"/>
              </a:rPr>
              <a:t> </a:t>
            </a:r>
            <a:r>
              <a:rPr lang="en-US" sz="2000" dirty="0">
                <a:solidFill>
                  <a:schemeClr val="tx1"/>
                </a:solidFill>
                <a:latin typeface="Trebuchet MS" pitchFamily="34" charset="0"/>
              </a:rPr>
              <a:t>– go to the starting of the current line.</a:t>
            </a:r>
          </a:p>
          <a:p>
            <a:pPr algn="just">
              <a:lnSpc>
                <a:spcPct val="150000"/>
              </a:lnSpc>
            </a:pPr>
            <a:r>
              <a:rPr lang="en-US" sz="2000" dirty="0">
                <a:solidFill>
                  <a:srgbClr val="FF0000"/>
                </a:solidFill>
                <a:latin typeface="Trebuchet MS" pitchFamily="34" charset="0"/>
              </a:rPr>
              <a:t>^</a:t>
            </a:r>
            <a:r>
              <a:rPr lang="en-US" sz="2000" dirty="0">
                <a:solidFill>
                  <a:schemeClr val="tx1"/>
                </a:solidFill>
                <a:latin typeface="Trebuchet MS" pitchFamily="34" charset="0"/>
              </a:rPr>
              <a:t> – go to the first non blank character of the line.</a:t>
            </a:r>
          </a:p>
          <a:p>
            <a:pPr algn="just">
              <a:lnSpc>
                <a:spcPct val="150000"/>
              </a:lnSpc>
            </a:pPr>
            <a:r>
              <a:rPr lang="en-US" sz="2000" dirty="0">
                <a:solidFill>
                  <a:srgbClr val="FF0000"/>
                </a:solidFill>
                <a:latin typeface="Trebuchet MS" pitchFamily="34" charset="0"/>
              </a:rPr>
              <a:t>$</a:t>
            </a:r>
            <a:r>
              <a:rPr lang="en-US" sz="2000" dirty="0">
                <a:solidFill>
                  <a:schemeClr val="tx1"/>
                </a:solidFill>
                <a:latin typeface="Trebuchet MS" pitchFamily="34" charset="0"/>
              </a:rPr>
              <a:t> – go to the end of the current line.</a:t>
            </a:r>
          </a:p>
          <a:p>
            <a:pPr algn="just">
              <a:lnSpc>
                <a:spcPct val="150000"/>
              </a:lnSpc>
            </a:pPr>
            <a:r>
              <a:rPr lang="en-US" sz="2000" dirty="0">
                <a:solidFill>
                  <a:srgbClr val="FF0000"/>
                </a:solidFill>
                <a:latin typeface="Trebuchet MS" pitchFamily="34" charset="0"/>
              </a:rPr>
              <a:t>g_ </a:t>
            </a:r>
            <a:r>
              <a:rPr lang="en-US" sz="2000" dirty="0">
                <a:solidFill>
                  <a:schemeClr val="tx1"/>
                </a:solidFill>
                <a:latin typeface="Trebuchet MS" pitchFamily="34" charset="0"/>
              </a:rPr>
              <a:t>– go to the last non blank character of the line</a:t>
            </a:r>
            <a:endParaRPr lang="en-CA" sz="2000" dirty="0">
              <a:solidFill>
                <a:schemeClr val="tx1"/>
              </a:solidFill>
              <a:latin typeface="Trebuchet MS" pitchFamily="34" charset="0"/>
            </a:endParaRPr>
          </a:p>
        </p:txBody>
      </p:sp>
    </p:spTree>
    <p:extLst>
      <p:ext uri="{BB962C8B-B14F-4D97-AF65-F5344CB8AC3E}">
        <p14:creationId xmlns:p14="http://schemas.microsoft.com/office/powerpoint/2010/main" val="17959811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231" y="25052"/>
            <a:ext cx="6103038" cy="751562"/>
          </a:xfrm>
        </p:spPr>
        <p:txBody>
          <a:bodyPr>
            <a:noAutofit/>
          </a:bodyPr>
          <a:lstStyle/>
          <a:p>
            <a:r>
              <a:rPr lang="en-US" b="1" dirty="0" smtClean="0">
                <a:solidFill>
                  <a:srgbClr val="C00000"/>
                </a:solidFill>
              </a:rPr>
              <a:t>  Screen navigation</a:t>
            </a:r>
            <a:endParaRPr lang="en-US" b="1" dirty="0">
              <a:solidFill>
                <a:srgbClr val="C00000"/>
              </a:solidFill>
            </a:endParaRPr>
          </a:p>
        </p:txBody>
      </p:sp>
      <p:sp>
        <p:nvSpPr>
          <p:cNvPr id="3" name="Content Placeholder 2"/>
          <p:cNvSpPr>
            <a:spLocks noGrp="1"/>
          </p:cNvSpPr>
          <p:nvPr>
            <p:ph idx="1"/>
          </p:nvPr>
        </p:nvSpPr>
        <p:spPr>
          <a:xfrm>
            <a:off x="212330" y="722598"/>
            <a:ext cx="10710366" cy="5495323"/>
          </a:xfrm>
        </p:spPr>
        <p:txBody>
          <a:bodyPr>
            <a:noAutofit/>
          </a:bodyPr>
          <a:lstStyle/>
          <a:p>
            <a:pPr marL="0" indent="0" algn="just">
              <a:lnSpc>
                <a:spcPct val="150000"/>
              </a:lnSpc>
              <a:buNone/>
            </a:pPr>
            <a:r>
              <a:rPr lang="en-US" sz="2000" dirty="0">
                <a:solidFill>
                  <a:schemeClr val="tx1"/>
                </a:solidFill>
                <a:latin typeface="Trebuchet MS" pitchFamily="34" charset="0"/>
              </a:rPr>
              <a:t>Following are the three navigation which can be done in relation to text shown in the screen.</a:t>
            </a:r>
          </a:p>
          <a:p>
            <a:pPr lvl="2" algn="just">
              <a:lnSpc>
                <a:spcPct val="150000"/>
              </a:lnSpc>
            </a:pPr>
            <a:r>
              <a:rPr lang="en-US" sz="2100" dirty="0" smtClean="0">
                <a:solidFill>
                  <a:srgbClr val="FF0000"/>
                </a:solidFill>
                <a:latin typeface="Trebuchet MS" pitchFamily="34" charset="0"/>
              </a:rPr>
              <a:t>H</a:t>
            </a:r>
            <a:r>
              <a:rPr lang="en-US" sz="2100" dirty="0" smtClean="0">
                <a:solidFill>
                  <a:schemeClr val="tx1"/>
                </a:solidFill>
                <a:latin typeface="Trebuchet MS" pitchFamily="34" charset="0"/>
              </a:rPr>
              <a:t> </a:t>
            </a:r>
            <a:r>
              <a:rPr lang="en-US" sz="2100" dirty="0">
                <a:solidFill>
                  <a:schemeClr val="tx1"/>
                </a:solidFill>
                <a:latin typeface="Trebuchet MS" pitchFamily="34" charset="0"/>
              </a:rPr>
              <a:t>– Go to the first line of current screen.</a:t>
            </a:r>
          </a:p>
          <a:p>
            <a:pPr lvl="2" algn="just">
              <a:lnSpc>
                <a:spcPct val="150000"/>
              </a:lnSpc>
            </a:pPr>
            <a:r>
              <a:rPr lang="en-US" sz="2100" dirty="0">
                <a:solidFill>
                  <a:srgbClr val="FF0000"/>
                </a:solidFill>
                <a:latin typeface="Trebuchet MS" pitchFamily="34" charset="0"/>
              </a:rPr>
              <a:t>M</a:t>
            </a:r>
            <a:r>
              <a:rPr lang="en-US" sz="2100" dirty="0">
                <a:solidFill>
                  <a:schemeClr val="tx1"/>
                </a:solidFill>
                <a:latin typeface="Trebuchet MS" pitchFamily="34" charset="0"/>
              </a:rPr>
              <a:t> – Go to the middle line of current screen.</a:t>
            </a:r>
          </a:p>
          <a:p>
            <a:pPr lvl="2" algn="just">
              <a:lnSpc>
                <a:spcPct val="150000"/>
              </a:lnSpc>
            </a:pPr>
            <a:r>
              <a:rPr lang="en-US" sz="2100" dirty="0">
                <a:solidFill>
                  <a:srgbClr val="FF0000"/>
                </a:solidFill>
                <a:latin typeface="Trebuchet MS" pitchFamily="34" charset="0"/>
              </a:rPr>
              <a:t>L</a:t>
            </a:r>
            <a:r>
              <a:rPr lang="en-US" sz="2100" dirty="0">
                <a:solidFill>
                  <a:schemeClr val="tx1"/>
                </a:solidFill>
                <a:latin typeface="Trebuchet MS" pitchFamily="34" charset="0"/>
              </a:rPr>
              <a:t> – Go to the last line of current screen.</a:t>
            </a:r>
          </a:p>
          <a:p>
            <a:pPr lvl="2" algn="just">
              <a:lnSpc>
                <a:spcPct val="150000"/>
              </a:lnSpc>
            </a:pPr>
            <a:r>
              <a:rPr lang="en-US" sz="2100" dirty="0" err="1">
                <a:solidFill>
                  <a:srgbClr val="FF0000"/>
                </a:solidFill>
                <a:latin typeface="Trebuchet MS" pitchFamily="34" charset="0"/>
              </a:rPr>
              <a:t>ctrl+f</a:t>
            </a:r>
            <a:r>
              <a:rPr lang="en-US" sz="2100" dirty="0">
                <a:solidFill>
                  <a:schemeClr val="tx1"/>
                </a:solidFill>
                <a:latin typeface="Trebuchet MS" pitchFamily="34" charset="0"/>
              </a:rPr>
              <a:t> – Jump forward one full screen.</a:t>
            </a:r>
          </a:p>
          <a:p>
            <a:pPr lvl="2" algn="just">
              <a:lnSpc>
                <a:spcPct val="150000"/>
              </a:lnSpc>
            </a:pPr>
            <a:r>
              <a:rPr lang="en-US" sz="2100" dirty="0" err="1">
                <a:solidFill>
                  <a:srgbClr val="FF0000"/>
                </a:solidFill>
                <a:latin typeface="Trebuchet MS" pitchFamily="34" charset="0"/>
              </a:rPr>
              <a:t>ctrl+b</a:t>
            </a:r>
            <a:r>
              <a:rPr lang="en-US" sz="2100" dirty="0">
                <a:solidFill>
                  <a:schemeClr val="tx1"/>
                </a:solidFill>
                <a:latin typeface="Trebuchet MS" pitchFamily="34" charset="0"/>
              </a:rPr>
              <a:t> – Jump backwards one full screen</a:t>
            </a:r>
          </a:p>
          <a:p>
            <a:pPr lvl="2" algn="just">
              <a:lnSpc>
                <a:spcPct val="150000"/>
              </a:lnSpc>
            </a:pPr>
            <a:r>
              <a:rPr lang="en-US" sz="2100" dirty="0" err="1">
                <a:solidFill>
                  <a:srgbClr val="FF0000"/>
                </a:solidFill>
                <a:latin typeface="Trebuchet MS" pitchFamily="34" charset="0"/>
              </a:rPr>
              <a:t>ctrl+d</a:t>
            </a:r>
            <a:r>
              <a:rPr lang="en-US" sz="2100" dirty="0">
                <a:solidFill>
                  <a:srgbClr val="FF0000"/>
                </a:solidFill>
                <a:latin typeface="Trebuchet MS" pitchFamily="34" charset="0"/>
              </a:rPr>
              <a:t> </a:t>
            </a:r>
            <a:r>
              <a:rPr lang="en-US" sz="2100" dirty="0">
                <a:solidFill>
                  <a:schemeClr val="tx1"/>
                </a:solidFill>
                <a:latin typeface="Trebuchet MS" pitchFamily="34" charset="0"/>
              </a:rPr>
              <a:t>– Jump forward (down) a half screen</a:t>
            </a:r>
          </a:p>
          <a:p>
            <a:pPr lvl="2" algn="just">
              <a:lnSpc>
                <a:spcPct val="150000"/>
              </a:lnSpc>
            </a:pPr>
            <a:r>
              <a:rPr lang="en-US" sz="2100" dirty="0" err="1">
                <a:solidFill>
                  <a:srgbClr val="FF0000"/>
                </a:solidFill>
                <a:latin typeface="Trebuchet MS" pitchFamily="34" charset="0"/>
              </a:rPr>
              <a:t>ctrl+u</a:t>
            </a:r>
            <a:r>
              <a:rPr lang="en-US" sz="2100" dirty="0">
                <a:solidFill>
                  <a:srgbClr val="FF0000"/>
                </a:solidFill>
                <a:latin typeface="Trebuchet MS" pitchFamily="34" charset="0"/>
              </a:rPr>
              <a:t> </a:t>
            </a:r>
            <a:r>
              <a:rPr lang="en-US" sz="2100" dirty="0">
                <a:solidFill>
                  <a:schemeClr val="tx1"/>
                </a:solidFill>
                <a:latin typeface="Trebuchet MS" pitchFamily="34" charset="0"/>
              </a:rPr>
              <a:t>– Jump back (up) one half screen</a:t>
            </a:r>
            <a:endParaRPr lang="en-CA" sz="2100" dirty="0">
              <a:solidFill>
                <a:schemeClr val="tx1"/>
              </a:solidFill>
              <a:latin typeface="Trebuchet MS" pitchFamily="34" charset="0"/>
            </a:endParaRPr>
          </a:p>
        </p:txBody>
      </p:sp>
    </p:spTree>
    <p:extLst>
      <p:ext uri="{BB962C8B-B14F-4D97-AF65-F5344CB8AC3E}">
        <p14:creationId xmlns:p14="http://schemas.microsoft.com/office/powerpoint/2010/main" val="18885882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231" y="25052"/>
            <a:ext cx="6103038" cy="751562"/>
          </a:xfrm>
        </p:spPr>
        <p:txBody>
          <a:bodyPr>
            <a:noAutofit/>
          </a:bodyPr>
          <a:lstStyle/>
          <a:p>
            <a:r>
              <a:rPr lang="en-US" b="1" dirty="0" smtClean="0">
                <a:solidFill>
                  <a:srgbClr val="C00000"/>
                </a:solidFill>
              </a:rPr>
              <a:t>  Special navigation</a:t>
            </a:r>
            <a:endParaRPr lang="en-US" b="1" dirty="0">
              <a:solidFill>
                <a:srgbClr val="C00000"/>
              </a:solidFill>
            </a:endParaRPr>
          </a:p>
        </p:txBody>
      </p:sp>
      <p:sp>
        <p:nvSpPr>
          <p:cNvPr id="3" name="Content Placeholder 2"/>
          <p:cNvSpPr>
            <a:spLocks noGrp="1"/>
          </p:cNvSpPr>
          <p:nvPr>
            <p:ph idx="1"/>
          </p:nvPr>
        </p:nvSpPr>
        <p:spPr>
          <a:xfrm>
            <a:off x="212329" y="722598"/>
            <a:ext cx="11452801" cy="5495323"/>
          </a:xfrm>
        </p:spPr>
        <p:txBody>
          <a:bodyPr>
            <a:noAutofit/>
          </a:bodyPr>
          <a:lstStyle/>
          <a:p>
            <a:pPr marL="0" indent="0" algn="just">
              <a:lnSpc>
                <a:spcPct val="150000"/>
              </a:lnSpc>
              <a:buNone/>
            </a:pPr>
            <a:r>
              <a:rPr lang="en-US" sz="2000" dirty="0">
                <a:solidFill>
                  <a:schemeClr val="tx1"/>
                </a:solidFill>
                <a:latin typeface="Trebuchet MS" pitchFamily="34" charset="0"/>
              </a:rPr>
              <a:t>You may want to do some special navigation inside a file, which are:</a:t>
            </a:r>
          </a:p>
          <a:p>
            <a:pPr lvl="2" algn="just">
              <a:lnSpc>
                <a:spcPct val="150000"/>
              </a:lnSpc>
            </a:pPr>
            <a:r>
              <a:rPr lang="en-US" sz="2100" dirty="0" smtClean="0">
                <a:solidFill>
                  <a:srgbClr val="FF0000"/>
                </a:solidFill>
                <a:latin typeface="Trebuchet MS" pitchFamily="34" charset="0"/>
              </a:rPr>
              <a:t>N</a:t>
            </a:r>
            <a:r>
              <a:rPr lang="en-US" sz="2100" dirty="0">
                <a:solidFill>
                  <a:srgbClr val="FF0000"/>
                </a:solidFill>
                <a:latin typeface="Trebuchet MS" pitchFamily="34" charset="0"/>
              </a:rPr>
              <a:t>% </a:t>
            </a:r>
            <a:r>
              <a:rPr lang="en-US" sz="2100" dirty="0">
                <a:solidFill>
                  <a:schemeClr val="tx1"/>
                </a:solidFill>
                <a:latin typeface="Trebuchet MS" pitchFamily="34" charset="0"/>
              </a:rPr>
              <a:t>– Go to the Nth percentage line of the file.</a:t>
            </a:r>
          </a:p>
          <a:p>
            <a:pPr lvl="2" algn="just">
              <a:lnSpc>
                <a:spcPct val="150000"/>
              </a:lnSpc>
            </a:pPr>
            <a:r>
              <a:rPr lang="en-US" sz="2100" dirty="0">
                <a:solidFill>
                  <a:srgbClr val="FF0000"/>
                </a:solidFill>
                <a:latin typeface="Trebuchet MS" pitchFamily="34" charset="0"/>
              </a:rPr>
              <a:t>NG </a:t>
            </a:r>
            <a:r>
              <a:rPr lang="en-US" sz="2100" dirty="0">
                <a:solidFill>
                  <a:schemeClr val="tx1"/>
                </a:solidFill>
                <a:latin typeface="Trebuchet MS" pitchFamily="34" charset="0"/>
              </a:rPr>
              <a:t>– Go to the Nth line of the file.</a:t>
            </a:r>
          </a:p>
          <a:p>
            <a:pPr lvl="2" algn="just">
              <a:lnSpc>
                <a:spcPct val="150000"/>
              </a:lnSpc>
            </a:pPr>
            <a:r>
              <a:rPr lang="en-US" sz="2100" dirty="0">
                <a:solidFill>
                  <a:srgbClr val="FF0000"/>
                </a:solidFill>
                <a:latin typeface="Trebuchet MS" pitchFamily="34" charset="0"/>
              </a:rPr>
              <a:t>G </a:t>
            </a:r>
            <a:r>
              <a:rPr lang="en-US" sz="2100" dirty="0">
                <a:solidFill>
                  <a:schemeClr val="tx1"/>
                </a:solidFill>
                <a:latin typeface="Trebuchet MS" pitchFamily="34" charset="0"/>
              </a:rPr>
              <a:t>– Go to the end of the file.</a:t>
            </a:r>
          </a:p>
          <a:p>
            <a:pPr lvl="2" algn="just">
              <a:lnSpc>
                <a:spcPct val="150000"/>
              </a:lnSpc>
            </a:pPr>
            <a:r>
              <a:rPr lang="en-US" sz="2100" dirty="0">
                <a:solidFill>
                  <a:srgbClr val="FF0000"/>
                </a:solidFill>
                <a:latin typeface="Trebuchet MS" pitchFamily="34" charset="0"/>
              </a:rPr>
              <a:t>`”</a:t>
            </a:r>
            <a:r>
              <a:rPr lang="en-US" sz="2100" dirty="0">
                <a:solidFill>
                  <a:schemeClr val="tx1"/>
                </a:solidFill>
                <a:latin typeface="Trebuchet MS" pitchFamily="34" charset="0"/>
              </a:rPr>
              <a:t> – Go to the position where you were in NORMAL MODE while last closing the file.</a:t>
            </a:r>
          </a:p>
          <a:p>
            <a:pPr lvl="2" algn="just">
              <a:lnSpc>
                <a:spcPct val="150000"/>
              </a:lnSpc>
            </a:pPr>
            <a:r>
              <a:rPr lang="en-US" sz="2100" dirty="0">
                <a:solidFill>
                  <a:srgbClr val="FF0000"/>
                </a:solidFill>
                <a:latin typeface="Trebuchet MS" pitchFamily="34" charset="0"/>
              </a:rPr>
              <a:t>`^ </a:t>
            </a:r>
            <a:r>
              <a:rPr lang="en-US" sz="2100" dirty="0">
                <a:solidFill>
                  <a:schemeClr val="tx1"/>
                </a:solidFill>
                <a:latin typeface="Trebuchet MS" pitchFamily="34" charset="0"/>
              </a:rPr>
              <a:t>– Go to the position where you were in INSERT MODE while last closing the file.</a:t>
            </a:r>
          </a:p>
          <a:p>
            <a:pPr lvl="2" algn="just">
              <a:lnSpc>
                <a:spcPct val="150000"/>
              </a:lnSpc>
            </a:pPr>
            <a:r>
              <a:rPr lang="en-US" sz="2100" dirty="0">
                <a:solidFill>
                  <a:srgbClr val="FF0000"/>
                </a:solidFill>
                <a:latin typeface="Trebuchet MS" pitchFamily="34" charset="0"/>
              </a:rPr>
              <a:t>g</a:t>
            </a:r>
            <a:r>
              <a:rPr lang="en-US" sz="2100" dirty="0">
                <a:solidFill>
                  <a:schemeClr val="tx1"/>
                </a:solidFill>
                <a:latin typeface="Trebuchet MS" pitchFamily="34" charset="0"/>
              </a:rPr>
              <a:t> – Go to the beginning of the file.</a:t>
            </a:r>
            <a:endParaRPr lang="en-CA" sz="2100" dirty="0">
              <a:solidFill>
                <a:schemeClr val="tx1"/>
              </a:solidFill>
              <a:latin typeface="Trebuchet MS" pitchFamily="34" charset="0"/>
            </a:endParaRPr>
          </a:p>
        </p:txBody>
      </p:sp>
    </p:spTree>
    <p:extLst>
      <p:ext uri="{BB962C8B-B14F-4D97-AF65-F5344CB8AC3E}">
        <p14:creationId xmlns:p14="http://schemas.microsoft.com/office/powerpoint/2010/main" val="26410333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231" y="25052"/>
            <a:ext cx="6103038" cy="751562"/>
          </a:xfrm>
        </p:spPr>
        <p:txBody>
          <a:bodyPr>
            <a:noAutofit/>
          </a:bodyPr>
          <a:lstStyle/>
          <a:p>
            <a:r>
              <a:rPr lang="en-US" b="1" dirty="0" smtClean="0">
                <a:solidFill>
                  <a:srgbClr val="C00000"/>
                </a:solidFill>
              </a:rPr>
              <a:t>Word navigation</a:t>
            </a:r>
            <a:endParaRPr lang="en-US" b="1" dirty="0">
              <a:solidFill>
                <a:srgbClr val="C00000"/>
              </a:solidFill>
            </a:endParaRPr>
          </a:p>
        </p:txBody>
      </p:sp>
      <p:sp>
        <p:nvSpPr>
          <p:cNvPr id="3" name="Content Placeholder 2"/>
          <p:cNvSpPr>
            <a:spLocks noGrp="1"/>
          </p:cNvSpPr>
          <p:nvPr>
            <p:ph idx="1"/>
          </p:nvPr>
        </p:nvSpPr>
        <p:spPr>
          <a:xfrm>
            <a:off x="212329" y="722598"/>
            <a:ext cx="11452801" cy="5495323"/>
          </a:xfrm>
        </p:spPr>
        <p:txBody>
          <a:bodyPr>
            <a:noAutofit/>
          </a:bodyPr>
          <a:lstStyle/>
          <a:p>
            <a:pPr marL="0" indent="0" algn="just">
              <a:lnSpc>
                <a:spcPct val="150000"/>
              </a:lnSpc>
              <a:buNone/>
            </a:pPr>
            <a:r>
              <a:rPr lang="en-US" sz="2000" dirty="0">
                <a:solidFill>
                  <a:schemeClr val="tx1"/>
                </a:solidFill>
                <a:latin typeface="Trebuchet MS" pitchFamily="34" charset="0"/>
              </a:rPr>
              <a:t>You may want to do some special navigation inside a file, which are:</a:t>
            </a:r>
          </a:p>
          <a:p>
            <a:pPr lvl="2" algn="just">
              <a:lnSpc>
                <a:spcPct val="150000"/>
              </a:lnSpc>
            </a:pPr>
            <a:r>
              <a:rPr lang="en-US" sz="2100" dirty="0">
                <a:solidFill>
                  <a:srgbClr val="FF0000"/>
                </a:solidFill>
                <a:latin typeface="Trebuchet MS" pitchFamily="34" charset="0"/>
              </a:rPr>
              <a:t>e – </a:t>
            </a:r>
            <a:r>
              <a:rPr lang="en-US" sz="2100" dirty="0">
                <a:solidFill>
                  <a:schemeClr val="tx1"/>
                </a:solidFill>
                <a:latin typeface="Trebuchet MS" pitchFamily="34" charset="0"/>
              </a:rPr>
              <a:t>go to the end of the current word.</a:t>
            </a:r>
          </a:p>
          <a:p>
            <a:pPr lvl="2" algn="just">
              <a:lnSpc>
                <a:spcPct val="150000"/>
              </a:lnSpc>
            </a:pPr>
            <a:r>
              <a:rPr lang="en-US" sz="2100" dirty="0" smtClean="0">
                <a:solidFill>
                  <a:srgbClr val="FF0000"/>
                </a:solidFill>
                <a:latin typeface="Trebuchet MS" pitchFamily="34" charset="0"/>
              </a:rPr>
              <a:t>b </a:t>
            </a:r>
            <a:r>
              <a:rPr lang="en-US" sz="2100" dirty="0">
                <a:solidFill>
                  <a:srgbClr val="FF0000"/>
                </a:solidFill>
                <a:latin typeface="Trebuchet MS" pitchFamily="34" charset="0"/>
              </a:rPr>
              <a:t>– </a:t>
            </a:r>
            <a:r>
              <a:rPr lang="en-US" sz="2100" dirty="0">
                <a:solidFill>
                  <a:schemeClr val="tx1"/>
                </a:solidFill>
                <a:latin typeface="Trebuchet MS" pitchFamily="34" charset="0"/>
              </a:rPr>
              <a:t>go to the previous (before) word.</a:t>
            </a:r>
          </a:p>
          <a:p>
            <a:pPr lvl="2" algn="just">
              <a:lnSpc>
                <a:spcPct val="150000"/>
              </a:lnSpc>
            </a:pPr>
            <a:r>
              <a:rPr lang="en-US" sz="2100" dirty="0" smtClean="0">
                <a:solidFill>
                  <a:srgbClr val="FF0000"/>
                </a:solidFill>
                <a:latin typeface="Trebuchet MS" pitchFamily="34" charset="0"/>
              </a:rPr>
              <a:t>w </a:t>
            </a:r>
            <a:r>
              <a:rPr lang="en-US" sz="2100" dirty="0">
                <a:solidFill>
                  <a:srgbClr val="FF0000"/>
                </a:solidFill>
                <a:latin typeface="Trebuchet MS" pitchFamily="34" charset="0"/>
              </a:rPr>
              <a:t>– </a:t>
            </a:r>
            <a:r>
              <a:rPr lang="en-US" sz="2100" dirty="0">
                <a:solidFill>
                  <a:schemeClr val="tx1"/>
                </a:solidFill>
                <a:latin typeface="Trebuchet MS" pitchFamily="34" charset="0"/>
              </a:rPr>
              <a:t>go to the next word.</a:t>
            </a:r>
          </a:p>
          <a:p>
            <a:pPr lvl="2" algn="just">
              <a:lnSpc>
                <a:spcPct val="150000"/>
              </a:lnSpc>
            </a:pPr>
            <a:endParaRPr lang="en-US" sz="2100" dirty="0">
              <a:solidFill>
                <a:srgbClr val="FF0000"/>
              </a:solidFill>
              <a:latin typeface="Trebuchet MS" pitchFamily="34" charset="0"/>
            </a:endParaRPr>
          </a:p>
        </p:txBody>
      </p:sp>
    </p:spTree>
    <p:extLst>
      <p:ext uri="{BB962C8B-B14F-4D97-AF65-F5344CB8AC3E}">
        <p14:creationId xmlns:p14="http://schemas.microsoft.com/office/powerpoint/2010/main" val="22993972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231" y="25052"/>
            <a:ext cx="6103038" cy="751562"/>
          </a:xfrm>
        </p:spPr>
        <p:txBody>
          <a:bodyPr>
            <a:noAutofit/>
          </a:bodyPr>
          <a:lstStyle/>
          <a:p>
            <a:r>
              <a:rPr lang="en-US" b="1" dirty="0" smtClean="0">
                <a:solidFill>
                  <a:srgbClr val="C00000"/>
                </a:solidFill>
              </a:rPr>
              <a:t>Paragraph navigation</a:t>
            </a:r>
            <a:endParaRPr lang="en-US" b="1" dirty="0">
              <a:solidFill>
                <a:srgbClr val="C00000"/>
              </a:solidFill>
            </a:endParaRPr>
          </a:p>
        </p:txBody>
      </p:sp>
      <p:sp>
        <p:nvSpPr>
          <p:cNvPr id="3" name="Content Placeholder 2"/>
          <p:cNvSpPr>
            <a:spLocks noGrp="1"/>
          </p:cNvSpPr>
          <p:nvPr>
            <p:ph idx="1"/>
          </p:nvPr>
        </p:nvSpPr>
        <p:spPr>
          <a:xfrm>
            <a:off x="212329" y="722598"/>
            <a:ext cx="11452801" cy="5495323"/>
          </a:xfrm>
        </p:spPr>
        <p:txBody>
          <a:bodyPr>
            <a:noAutofit/>
          </a:bodyPr>
          <a:lstStyle/>
          <a:p>
            <a:pPr algn="just">
              <a:lnSpc>
                <a:spcPct val="150000"/>
              </a:lnSpc>
            </a:pPr>
            <a:r>
              <a:rPr lang="en-US" sz="2000" dirty="0">
                <a:solidFill>
                  <a:srgbClr val="FF0000"/>
                </a:solidFill>
                <a:latin typeface="Trebuchet MS" pitchFamily="34" charset="0"/>
              </a:rPr>
              <a:t>{ </a:t>
            </a:r>
            <a:r>
              <a:rPr lang="en-US" sz="2000" dirty="0">
                <a:solidFill>
                  <a:schemeClr val="tx1"/>
                </a:solidFill>
                <a:latin typeface="Trebuchet MS" pitchFamily="34" charset="0"/>
              </a:rPr>
              <a:t>– Go to the beginning of the current paragraph</a:t>
            </a:r>
            <a:r>
              <a:rPr lang="en-US" sz="2000" dirty="0" smtClean="0">
                <a:solidFill>
                  <a:schemeClr val="tx1"/>
                </a:solidFill>
                <a:latin typeface="Trebuchet MS" pitchFamily="34" charset="0"/>
              </a:rPr>
              <a:t>.</a:t>
            </a:r>
          </a:p>
          <a:p>
            <a:pPr marL="0" indent="0" algn="just">
              <a:lnSpc>
                <a:spcPct val="150000"/>
              </a:lnSpc>
              <a:buNone/>
            </a:pPr>
            <a:r>
              <a:rPr lang="en-US" sz="2000" dirty="0">
                <a:solidFill>
                  <a:schemeClr val="tx1"/>
                </a:solidFill>
                <a:latin typeface="Trebuchet MS" pitchFamily="34" charset="0"/>
              </a:rPr>
              <a:t> </a:t>
            </a:r>
            <a:r>
              <a:rPr lang="en-US" sz="2000" dirty="0" smtClean="0">
                <a:solidFill>
                  <a:schemeClr val="tx1"/>
                </a:solidFill>
                <a:latin typeface="Trebuchet MS" pitchFamily="34" charset="0"/>
              </a:rPr>
              <a:t>        </a:t>
            </a:r>
            <a:r>
              <a:rPr lang="en-US" sz="2000" dirty="0">
                <a:solidFill>
                  <a:schemeClr val="tx1"/>
                </a:solidFill>
                <a:latin typeface="Trebuchet MS" pitchFamily="34" charset="0"/>
              </a:rPr>
              <a:t>By pressing { again and again move to the previous paragraph beginnings.</a:t>
            </a:r>
          </a:p>
          <a:p>
            <a:pPr algn="just">
              <a:lnSpc>
                <a:spcPct val="150000"/>
              </a:lnSpc>
            </a:pPr>
            <a:r>
              <a:rPr lang="en-US" sz="2000" dirty="0">
                <a:solidFill>
                  <a:srgbClr val="FF0000"/>
                </a:solidFill>
                <a:latin typeface="Trebuchet MS" pitchFamily="34" charset="0"/>
              </a:rPr>
              <a:t>}</a:t>
            </a:r>
            <a:r>
              <a:rPr lang="en-US" sz="2000" dirty="0">
                <a:solidFill>
                  <a:schemeClr val="tx1"/>
                </a:solidFill>
                <a:latin typeface="Trebuchet MS" pitchFamily="34" charset="0"/>
              </a:rPr>
              <a:t> – Go to the end of the current paragraph. </a:t>
            </a:r>
          </a:p>
          <a:p>
            <a:pPr marL="0" indent="0" algn="just">
              <a:lnSpc>
                <a:spcPct val="150000"/>
              </a:lnSpc>
              <a:buNone/>
            </a:pPr>
            <a:r>
              <a:rPr lang="en-US" sz="2000" dirty="0" smtClean="0">
                <a:solidFill>
                  <a:schemeClr val="tx1"/>
                </a:solidFill>
                <a:latin typeface="Trebuchet MS" pitchFamily="34" charset="0"/>
              </a:rPr>
              <a:t>         By </a:t>
            </a:r>
            <a:r>
              <a:rPr lang="en-US" sz="2000" dirty="0">
                <a:solidFill>
                  <a:schemeClr val="tx1"/>
                </a:solidFill>
                <a:latin typeface="Trebuchet MS" pitchFamily="34" charset="0"/>
              </a:rPr>
              <a:t>pressing } again and again move to the next paragraph end, and again.</a:t>
            </a:r>
            <a:endParaRPr lang="en-US" sz="2100" dirty="0">
              <a:solidFill>
                <a:srgbClr val="FF0000"/>
              </a:solidFill>
              <a:latin typeface="Trebuchet MS" pitchFamily="34" charset="0"/>
            </a:endParaRPr>
          </a:p>
        </p:txBody>
      </p:sp>
    </p:spTree>
    <p:extLst>
      <p:ext uri="{BB962C8B-B14F-4D97-AF65-F5344CB8AC3E}">
        <p14:creationId xmlns:p14="http://schemas.microsoft.com/office/powerpoint/2010/main" val="8851215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231" y="25052"/>
            <a:ext cx="6103038" cy="751562"/>
          </a:xfrm>
        </p:spPr>
        <p:txBody>
          <a:bodyPr>
            <a:noAutofit/>
          </a:bodyPr>
          <a:lstStyle/>
          <a:p>
            <a:r>
              <a:rPr lang="en-US" b="1" dirty="0" smtClean="0">
                <a:solidFill>
                  <a:srgbClr val="C00000"/>
                </a:solidFill>
              </a:rPr>
              <a:t>Search navigation</a:t>
            </a:r>
            <a:endParaRPr lang="en-US" b="1" dirty="0">
              <a:solidFill>
                <a:srgbClr val="C00000"/>
              </a:solidFill>
            </a:endParaRPr>
          </a:p>
        </p:txBody>
      </p:sp>
      <p:sp>
        <p:nvSpPr>
          <p:cNvPr id="3" name="Content Placeholder 2"/>
          <p:cNvSpPr>
            <a:spLocks noGrp="1"/>
          </p:cNvSpPr>
          <p:nvPr>
            <p:ph idx="1"/>
          </p:nvPr>
        </p:nvSpPr>
        <p:spPr>
          <a:xfrm>
            <a:off x="212329" y="722598"/>
            <a:ext cx="11452801" cy="5495323"/>
          </a:xfrm>
        </p:spPr>
        <p:txBody>
          <a:bodyPr>
            <a:noAutofit/>
          </a:bodyPr>
          <a:lstStyle/>
          <a:p>
            <a:pPr algn="just">
              <a:lnSpc>
                <a:spcPct val="150000"/>
              </a:lnSpc>
            </a:pPr>
            <a:r>
              <a:rPr lang="en-US" sz="2000" dirty="0">
                <a:solidFill>
                  <a:srgbClr val="FF0000"/>
                </a:solidFill>
                <a:latin typeface="Trebuchet MS" pitchFamily="34" charset="0"/>
              </a:rPr>
              <a:t>/</a:t>
            </a:r>
            <a:r>
              <a:rPr lang="en-US" sz="2000" dirty="0" err="1">
                <a:solidFill>
                  <a:srgbClr val="FF0000"/>
                </a:solidFill>
                <a:latin typeface="Trebuchet MS" pitchFamily="34" charset="0"/>
              </a:rPr>
              <a:t>i</a:t>
            </a:r>
            <a:r>
              <a:rPr lang="en-US" sz="2000" dirty="0">
                <a:solidFill>
                  <a:srgbClr val="FF0000"/>
                </a:solidFill>
                <a:latin typeface="Trebuchet MS" pitchFamily="34" charset="0"/>
              </a:rPr>
              <a:t> – </a:t>
            </a:r>
            <a:r>
              <a:rPr lang="en-US" sz="2000" dirty="0">
                <a:solidFill>
                  <a:schemeClr val="tx1"/>
                </a:solidFill>
                <a:latin typeface="Trebuchet MS" pitchFamily="34" charset="0"/>
              </a:rPr>
              <a:t>Search for a pattern which will you take you to the next occurrence of it.</a:t>
            </a:r>
          </a:p>
          <a:p>
            <a:pPr algn="just">
              <a:lnSpc>
                <a:spcPct val="150000"/>
              </a:lnSpc>
            </a:pPr>
            <a:r>
              <a:rPr lang="en-US" sz="2000" dirty="0">
                <a:solidFill>
                  <a:srgbClr val="FF0000"/>
                </a:solidFill>
                <a:latin typeface="Trebuchet MS" pitchFamily="34" charset="0"/>
              </a:rPr>
              <a:t>?</a:t>
            </a:r>
            <a:r>
              <a:rPr lang="en-US" sz="2000" dirty="0" err="1">
                <a:solidFill>
                  <a:srgbClr val="FF0000"/>
                </a:solidFill>
                <a:latin typeface="Trebuchet MS" pitchFamily="34" charset="0"/>
              </a:rPr>
              <a:t>i</a:t>
            </a:r>
            <a:r>
              <a:rPr lang="en-US" sz="2000" dirty="0">
                <a:solidFill>
                  <a:srgbClr val="FF0000"/>
                </a:solidFill>
                <a:latin typeface="Trebuchet MS" pitchFamily="34" charset="0"/>
              </a:rPr>
              <a:t> – </a:t>
            </a:r>
            <a:r>
              <a:rPr lang="en-US" sz="2000" dirty="0">
                <a:solidFill>
                  <a:schemeClr val="tx1"/>
                </a:solidFill>
                <a:latin typeface="Trebuchet MS" pitchFamily="34" charset="0"/>
              </a:rPr>
              <a:t>Search for a pattern which will you take you to the previous occurrence of it.</a:t>
            </a:r>
          </a:p>
          <a:p>
            <a:pPr algn="just">
              <a:lnSpc>
                <a:spcPct val="150000"/>
              </a:lnSpc>
            </a:pPr>
            <a:r>
              <a:rPr lang="en-US" sz="2000" dirty="0">
                <a:solidFill>
                  <a:srgbClr val="FF0000"/>
                </a:solidFill>
                <a:latin typeface="Trebuchet MS" pitchFamily="34" charset="0"/>
              </a:rPr>
              <a:t>* – </a:t>
            </a:r>
            <a:r>
              <a:rPr lang="en-US" sz="2000" dirty="0">
                <a:solidFill>
                  <a:schemeClr val="tx1"/>
                </a:solidFill>
                <a:latin typeface="Trebuchet MS" pitchFamily="34" charset="0"/>
              </a:rPr>
              <a:t>Go to the next occurrence of the current word under the cursor.</a:t>
            </a:r>
          </a:p>
          <a:p>
            <a:pPr algn="just">
              <a:lnSpc>
                <a:spcPct val="150000"/>
              </a:lnSpc>
            </a:pPr>
            <a:r>
              <a:rPr lang="en-US" sz="2000" dirty="0">
                <a:solidFill>
                  <a:srgbClr val="FF0000"/>
                </a:solidFill>
                <a:latin typeface="Trebuchet MS" pitchFamily="34" charset="0"/>
              </a:rPr>
              <a:t># – </a:t>
            </a:r>
            <a:r>
              <a:rPr lang="en-US" sz="2000" dirty="0">
                <a:solidFill>
                  <a:schemeClr val="tx1"/>
                </a:solidFill>
                <a:latin typeface="Trebuchet MS" pitchFamily="34" charset="0"/>
              </a:rPr>
              <a:t>Go to the previous occurrence of the current word under the cursor.</a:t>
            </a:r>
            <a:endParaRPr lang="en-US" sz="2100" dirty="0">
              <a:solidFill>
                <a:schemeClr val="tx1"/>
              </a:solidFill>
              <a:latin typeface="Trebuchet MS" pitchFamily="34" charset="0"/>
            </a:endParaRPr>
          </a:p>
        </p:txBody>
      </p:sp>
    </p:spTree>
    <p:extLst>
      <p:ext uri="{BB962C8B-B14F-4D97-AF65-F5344CB8AC3E}">
        <p14:creationId xmlns:p14="http://schemas.microsoft.com/office/powerpoint/2010/main" val="31234594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6722" y="0"/>
            <a:ext cx="6103038" cy="751562"/>
          </a:xfrm>
        </p:spPr>
        <p:txBody>
          <a:bodyPr>
            <a:noAutofit/>
          </a:bodyPr>
          <a:lstStyle/>
          <a:p>
            <a:r>
              <a:rPr lang="en-US" b="1" dirty="0" smtClean="0">
                <a:solidFill>
                  <a:srgbClr val="C00000"/>
                </a:solidFill>
              </a:rPr>
              <a:t>Command line navigation</a:t>
            </a:r>
            <a:endParaRPr lang="en-US" b="1" dirty="0">
              <a:solidFill>
                <a:srgbClr val="C00000"/>
              </a:solidFill>
            </a:endParaRPr>
          </a:p>
        </p:txBody>
      </p:sp>
      <p:sp>
        <p:nvSpPr>
          <p:cNvPr id="3" name="Content Placeholder 2"/>
          <p:cNvSpPr>
            <a:spLocks noGrp="1"/>
          </p:cNvSpPr>
          <p:nvPr>
            <p:ph idx="1"/>
          </p:nvPr>
        </p:nvSpPr>
        <p:spPr>
          <a:xfrm>
            <a:off x="316832" y="1062232"/>
            <a:ext cx="11452801" cy="5495323"/>
          </a:xfrm>
        </p:spPr>
        <p:txBody>
          <a:bodyPr>
            <a:noAutofit/>
          </a:bodyPr>
          <a:lstStyle/>
          <a:p>
            <a:pPr algn="just">
              <a:lnSpc>
                <a:spcPct val="150000"/>
              </a:lnSpc>
            </a:pPr>
            <a:r>
              <a:rPr lang="en-US" sz="2000" dirty="0">
                <a:solidFill>
                  <a:srgbClr val="FF0000"/>
                </a:solidFill>
                <a:latin typeface="Trebuchet MS" pitchFamily="34" charset="0"/>
              </a:rPr>
              <a:t>Vim +N filename: Go to the Nth line of the file after opening it</a:t>
            </a:r>
            <a:r>
              <a:rPr lang="en-US" sz="2000" dirty="0" smtClean="0">
                <a:solidFill>
                  <a:srgbClr val="FF0000"/>
                </a:solidFill>
                <a:latin typeface="Trebuchet MS" pitchFamily="34" charset="0"/>
              </a:rPr>
              <a:t>.</a:t>
            </a:r>
          </a:p>
          <a:p>
            <a:pPr marL="0" indent="0" algn="just">
              <a:lnSpc>
                <a:spcPct val="150000"/>
              </a:lnSpc>
              <a:buNone/>
            </a:pPr>
            <a:r>
              <a:rPr lang="en-US" sz="2000" dirty="0" smtClean="0">
                <a:solidFill>
                  <a:srgbClr val="FF0000"/>
                </a:solidFill>
                <a:latin typeface="Trebuchet MS" pitchFamily="34" charset="0"/>
              </a:rPr>
              <a:t>	</a:t>
            </a:r>
            <a:r>
              <a:rPr lang="en-US" sz="2000" dirty="0" smtClean="0">
                <a:solidFill>
                  <a:schemeClr val="tx1"/>
                </a:solidFill>
                <a:latin typeface="Trebuchet MS" pitchFamily="34" charset="0"/>
              </a:rPr>
              <a:t>vim </a:t>
            </a:r>
            <a:r>
              <a:rPr lang="en-US" sz="2000" dirty="0">
                <a:solidFill>
                  <a:schemeClr val="tx1"/>
                </a:solidFill>
                <a:latin typeface="Trebuchet MS" pitchFamily="34" charset="0"/>
              </a:rPr>
              <a:t>+10 /</a:t>
            </a:r>
            <a:r>
              <a:rPr lang="en-US" sz="2000" dirty="0" err="1" smtClean="0">
                <a:solidFill>
                  <a:schemeClr val="tx1"/>
                </a:solidFill>
                <a:latin typeface="Trebuchet MS" pitchFamily="34" charset="0"/>
              </a:rPr>
              <a:t>etc</a:t>
            </a:r>
            <a:r>
              <a:rPr lang="en-US" sz="2000" dirty="0" smtClean="0">
                <a:solidFill>
                  <a:schemeClr val="tx1"/>
                </a:solidFill>
                <a:latin typeface="Trebuchet MS" pitchFamily="34" charset="0"/>
              </a:rPr>
              <a:t>/</a:t>
            </a:r>
            <a:r>
              <a:rPr lang="en-US" sz="2000" dirty="0" err="1" smtClean="0">
                <a:solidFill>
                  <a:schemeClr val="tx1"/>
                </a:solidFill>
                <a:latin typeface="Trebuchet MS" pitchFamily="34" charset="0"/>
              </a:rPr>
              <a:t>passwd</a:t>
            </a:r>
            <a:endParaRPr lang="en-US" sz="2000" dirty="0" smtClean="0">
              <a:solidFill>
                <a:schemeClr val="tx1"/>
              </a:solidFill>
              <a:latin typeface="Trebuchet MS" pitchFamily="34" charset="0"/>
            </a:endParaRPr>
          </a:p>
          <a:p>
            <a:pPr algn="just">
              <a:lnSpc>
                <a:spcPct val="150000"/>
              </a:lnSpc>
            </a:pPr>
            <a:r>
              <a:rPr lang="en-US" sz="2100" dirty="0">
                <a:solidFill>
                  <a:srgbClr val="FF0000"/>
                </a:solidFill>
                <a:latin typeface="Trebuchet MS" pitchFamily="34" charset="0"/>
              </a:rPr>
              <a:t>Vim +/pattern filename: Go to the particular pattern’s line inside the file, first occurrence from first. In the following example, it will open the README file and jump to the first occurrence of the word “install”.</a:t>
            </a:r>
          </a:p>
          <a:p>
            <a:pPr marL="0" indent="0" algn="just">
              <a:lnSpc>
                <a:spcPct val="150000"/>
              </a:lnSpc>
              <a:buNone/>
            </a:pPr>
            <a:r>
              <a:rPr lang="en-US" sz="2100" dirty="0" smtClean="0">
                <a:solidFill>
                  <a:srgbClr val="FF0000"/>
                </a:solidFill>
                <a:latin typeface="Trebuchet MS" pitchFamily="34" charset="0"/>
              </a:rPr>
              <a:t>	</a:t>
            </a:r>
            <a:r>
              <a:rPr lang="en-US" sz="2100" dirty="0" smtClean="0">
                <a:solidFill>
                  <a:schemeClr val="tx1"/>
                </a:solidFill>
                <a:latin typeface="Trebuchet MS" pitchFamily="34" charset="0"/>
              </a:rPr>
              <a:t>vim </a:t>
            </a:r>
            <a:r>
              <a:rPr lang="en-US" sz="2100" dirty="0">
                <a:solidFill>
                  <a:schemeClr val="tx1"/>
                </a:solidFill>
                <a:latin typeface="Trebuchet MS" pitchFamily="34" charset="0"/>
              </a:rPr>
              <a:t>+/install README</a:t>
            </a:r>
          </a:p>
          <a:p>
            <a:pPr marL="0" indent="0" algn="just">
              <a:lnSpc>
                <a:spcPct val="150000"/>
              </a:lnSpc>
              <a:buNone/>
            </a:pPr>
            <a:endParaRPr lang="en-US" sz="2100" dirty="0">
              <a:solidFill>
                <a:schemeClr val="tx1"/>
              </a:solidFill>
              <a:latin typeface="Trebuchet MS" pitchFamily="34" charset="0"/>
            </a:endParaRPr>
          </a:p>
        </p:txBody>
      </p:sp>
    </p:spTree>
    <p:extLst>
      <p:ext uri="{BB962C8B-B14F-4D97-AF65-F5344CB8AC3E}">
        <p14:creationId xmlns:p14="http://schemas.microsoft.com/office/powerpoint/2010/main" val="27269150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231" y="25052"/>
            <a:ext cx="5135670" cy="751562"/>
          </a:xfrm>
        </p:spPr>
        <p:txBody>
          <a:bodyPr>
            <a:noAutofit/>
          </a:bodyPr>
          <a:lstStyle/>
          <a:p>
            <a:r>
              <a:rPr lang="en-US" b="1" dirty="0" smtClean="0">
                <a:solidFill>
                  <a:srgbClr val="C00000"/>
                </a:solidFill>
              </a:rPr>
              <a:t>Cursor Move Command</a:t>
            </a:r>
            <a:endParaRPr lang="en-US" b="1" dirty="0">
              <a:solidFill>
                <a:srgbClr val="C00000"/>
              </a:solidFill>
            </a:endParaRPr>
          </a:p>
        </p:txBody>
      </p:sp>
      <p:sp>
        <p:nvSpPr>
          <p:cNvPr id="3" name="Content Placeholder 2"/>
          <p:cNvSpPr>
            <a:spLocks noGrp="1"/>
          </p:cNvSpPr>
          <p:nvPr>
            <p:ph idx="1"/>
          </p:nvPr>
        </p:nvSpPr>
        <p:spPr>
          <a:xfrm>
            <a:off x="212330" y="722598"/>
            <a:ext cx="10710366" cy="5495323"/>
          </a:xfrm>
        </p:spPr>
        <p:txBody>
          <a:bodyPr>
            <a:noAutofit/>
          </a:bodyPr>
          <a:lstStyle/>
          <a:p>
            <a:pPr algn="just">
              <a:lnSpc>
                <a:spcPct val="150000"/>
              </a:lnSpc>
            </a:pPr>
            <a:r>
              <a:rPr lang="en-CA" sz="2000" dirty="0" smtClean="0">
                <a:solidFill>
                  <a:schemeClr val="tx1"/>
                </a:solidFill>
                <a:latin typeface="Trebuchet MS" pitchFamily="34" charset="0"/>
              </a:rPr>
              <a:t>To edit text, we need to move the cursor to the text to be edited.</a:t>
            </a:r>
          </a:p>
          <a:p>
            <a:pPr algn="just">
              <a:lnSpc>
                <a:spcPct val="150000"/>
              </a:lnSpc>
            </a:pPr>
            <a:r>
              <a:rPr lang="en-CA" sz="2000" dirty="0" smtClean="0">
                <a:solidFill>
                  <a:schemeClr val="tx1"/>
                </a:solidFill>
                <a:latin typeface="Trebuchet MS" pitchFamily="34" charset="0"/>
              </a:rPr>
              <a:t>It is effective in only command code. </a:t>
            </a:r>
          </a:p>
          <a:p>
            <a:pPr algn="just">
              <a:lnSpc>
                <a:spcPct val="150000"/>
              </a:lnSpc>
            </a:pPr>
            <a:r>
              <a:rPr lang="en-CA" sz="2000" dirty="0" smtClean="0">
                <a:solidFill>
                  <a:schemeClr val="tx1"/>
                </a:solidFill>
                <a:latin typeface="Trebuchet MS" pitchFamily="34" charset="0"/>
              </a:rPr>
              <a:t>After execution of move command , vi editor is in command mode.</a:t>
            </a:r>
          </a:p>
          <a:p>
            <a:pPr marL="0" indent="0" algn="just">
              <a:lnSpc>
                <a:spcPct val="150000"/>
              </a:lnSpc>
              <a:buNone/>
            </a:pPr>
            <a:endParaRPr lang="en-CA" sz="2000" dirty="0">
              <a:solidFill>
                <a:schemeClr val="tx1"/>
              </a:solidFill>
              <a:latin typeface="Trebuchet MS" pitchFamily="34" charset="0"/>
            </a:endParaRPr>
          </a:p>
        </p:txBody>
      </p:sp>
    </p:spTree>
    <p:extLst>
      <p:ext uri="{BB962C8B-B14F-4D97-AF65-F5344CB8AC3E}">
        <p14:creationId xmlns:p14="http://schemas.microsoft.com/office/powerpoint/2010/main" val="18406293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2895601"/>
            <a:ext cx="8113713" cy="352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2" name="Text Box 4"/>
          <p:cNvSpPr txBox="1">
            <a:spLocks noChangeArrowheads="1"/>
          </p:cNvSpPr>
          <p:nvPr/>
        </p:nvSpPr>
        <p:spPr bwMode="auto">
          <a:xfrm>
            <a:off x="1905000" y="990601"/>
            <a:ext cx="8534400"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dirty="0" err="1">
                <a:solidFill>
                  <a:srgbClr val="FF0000"/>
                </a:solidFill>
              </a:rPr>
              <a:t>ctrl+b</a:t>
            </a:r>
            <a:r>
              <a:rPr lang="en-US" sz="2400" dirty="0"/>
              <a:t>  scrolls up the whole screen</a:t>
            </a:r>
          </a:p>
          <a:p>
            <a:pPr>
              <a:spcBef>
                <a:spcPct val="50000"/>
              </a:spcBef>
            </a:pPr>
            <a:r>
              <a:rPr lang="en-US" sz="2400" dirty="0" err="1">
                <a:solidFill>
                  <a:srgbClr val="FF0000"/>
                </a:solidFill>
              </a:rPr>
              <a:t>ctrl+f</a:t>
            </a:r>
            <a:r>
              <a:rPr lang="en-US" sz="2400" dirty="0"/>
              <a:t>  scrolls down the whole screen</a:t>
            </a:r>
          </a:p>
          <a:p>
            <a:pPr>
              <a:spcBef>
                <a:spcPct val="50000"/>
              </a:spcBef>
            </a:pPr>
            <a:endParaRPr lang="en-US" sz="2800" dirty="0">
              <a:solidFill>
                <a:srgbClr val="67B1F5"/>
              </a:solidFill>
            </a:endParaRPr>
          </a:p>
        </p:txBody>
      </p:sp>
      <p:sp>
        <p:nvSpPr>
          <p:cNvPr id="27653" name="Rectangle 5"/>
          <p:cNvSpPr>
            <a:spLocks noChangeArrowheads="1"/>
          </p:cNvSpPr>
          <p:nvPr/>
        </p:nvSpPr>
        <p:spPr bwMode="auto">
          <a:xfrm>
            <a:off x="4724400" y="228601"/>
            <a:ext cx="20297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C00000"/>
                </a:solidFill>
              </a:rPr>
              <a:t>Scrolling</a:t>
            </a:r>
          </a:p>
        </p:txBody>
      </p:sp>
    </p:spTree>
    <p:extLst>
      <p:ext uri="{BB962C8B-B14F-4D97-AF65-F5344CB8AC3E}">
        <p14:creationId xmlns:p14="http://schemas.microsoft.com/office/powerpoint/2010/main" val="18240669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267200" y="381001"/>
            <a:ext cx="34612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C00000"/>
                </a:solidFill>
              </a:rPr>
              <a:t>Scrolling (</a:t>
            </a:r>
            <a:r>
              <a:rPr lang="en-US" sz="3600" b="1" dirty="0" err="1">
                <a:solidFill>
                  <a:srgbClr val="C00000"/>
                </a:solidFill>
              </a:rPr>
              <a:t>cont</a:t>
            </a:r>
            <a:r>
              <a:rPr lang="en-US" sz="3600" b="1" dirty="0">
                <a:solidFill>
                  <a:srgbClr val="C00000"/>
                </a:solidFill>
              </a:rPr>
              <a:t>)</a:t>
            </a:r>
          </a:p>
        </p:txBody>
      </p:sp>
      <p:sp>
        <p:nvSpPr>
          <p:cNvPr id="28675" name="Text Box 3"/>
          <p:cNvSpPr txBox="1">
            <a:spLocks noChangeArrowheads="1"/>
          </p:cNvSpPr>
          <p:nvPr/>
        </p:nvSpPr>
        <p:spPr bwMode="auto">
          <a:xfrm>
            <a:off x="2057400" y="1828801"/>
            <a:ext cx="83820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dirty="0" err="1">
                <a:solidFill>
                  <a:srgbClr val="FF0000"/>
                </a:solidFill>
              </a:rPr>
              <a:t>ctrl+u</a:t>
            </a:r>
            <a:r>
              <a:rPr lang="en-US" sz="2800" dirty="0"/>
              <a:t>  scrolls up half a screen</a:t>
            </a:r>
          </a:p>
          <a:p>
            <a:pPr>
              <a:spcBef>
                <a:spcPct val="50000"/>
              </a:spcBef>
            </a:pPr>
            <a:r>
              <a:rPr lang="en-US" sz="2800" dirty="0" err="1">
                <a:solidFill>
                  <a:srgbClr val="FF0000"/>
                </a:solidFill>
              </a:rPr>
              <a:t>ctrl+d</a:t>
            </a:r>
            <a:r>
              <a:rPr lang="en-US" sz="2800" dirty="0"/>
              <a:t>  scrolls down half a screen</a:t>
            </a:r>
          </a:p>
          <a:p>
            <a:pPr>
              <a:spcBef>
                <a:spcPct val="50000"/>
              </a:spcBef>
            </a:pPr>
            <a:r>
              <a:rPr lang="en-US" sz="2800" dirty="0" err="1">
                <a:solidFill>
                  <a:srgbClr val="FF0000"/>
                </a:solidFill>
              </a:rPr>
              <a:t>ctrl+y</a:t>
            </a:r>
            <a:r>
              <a:rPr lang="en-US" sz="2800" dirty="0"/>
              <a:t>  scrolls up one line</a:t>
            </a:r>
          </a:p>
          <a:p>
            <a:pPr>
              <a:spcBef>
                <a:spcPct val="50000"/>
              </a:spcBef>
            </a:pPr>
            <a:r>
              <a:rPr lang="en-US" sz="2800" dirty="0" err="1">
                <a:solidFill>
                  <a:srgbClr val="FF0000"/>
                </a:solidFill>
              </a:rPr>
              <a:t>ctrl+e</a:t>
            </a:r>
            <a:r>
              <a:rPr lang="en-US" sz="2800" dirty="0"/>
              <a:t>  scrolls down one line</a:t>
            </a:r>
          </a:p>
        </p:txBody>
      </p:sp>
    </p:spTree>
    <p:extLst>
      <p:ext uri="{BB962C8B-B14F-4D97-AF65-F5344CB8AC3E}">
        <p14:creationId xmlns:p14="http://schemas.microsoft.com/office/powerpoint/2010/main" val="667101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231" y="25052"/>
            <a:ext cx="2906038" cy="751562"/>
          </a:xfrm>
        </p:spPr>
        <p:txBody>
          <a:bodyPr>
            <a:noAutofit/>
          </a:bodyPr>
          <a:lstStyle/>
          <a:p>
            <a:r>
              <a:rPr lang="en-US" b="1" dirty="0" smtClean="0">
                <a:solidFill>
                  <a:srgbClr val="C00000"/>
                </a:solidFill>
              </a:rPr>
              <a:t>Vi Editor</a:t>
            </a:r>
            <a:br>
              <a:rPr lang="en-US" b="1" dirty="0" smtClean="0">
                <a:solidFill>
                  <a:srgbClr val="C00000"/>
                </a:solidFill>
              </a:rPr>
            </a:br>
            <a:endParaRPr lang="en-US" b="1" dirty="0">
              <a:solidFill>
                <a:srgbClr val="C00000"/>
              </a:solidFill>
            </a:endParaRPr>
          </a:p>
        </p:txBody>
      </p:sp>
      <p:sp>
        <p:nvSpPr>
          <p:cNvPr id="3" name="Content Placeholder 2"/>
          <p:cNvSpPr>
            <a:spLocks noGrp="1"/>
          </p:cNvSpPr>
          <p:nvPr>
            <p:ph idx="1"/>
          </p:nvPr>
        </p:nvSpPr>
        <p:spPr>
          <a:xfrm>
            <a:off x="212330" y="597338"/>
            <a:ext cx="10710366" cy="5495323"/>
          </a:xfrm>
        </p:spPr>
        <p:txBody>
          <a:bodyPr>
            <a:noAutofit/>
          </a:bodyPr>
          <a:lstStyle/>
          <a:p>
            <a:pPr algn="just">
              <a:lnSpc>
                <a:spcPct val="150000"/>
              </a:lnSpc>
            </a:pPr>
            <a:r>
              <a:rPr lang="en-CA" sz="2000" dirty="0" smtClean="0">
                <a:solidFill>
                  <a:srgbClr val="FF0000"/>
                </a:solidFill>
                <a:latin typeface="Trebuchet MS" pitchFamily="34" charset="0"/>
              </a:rPr>
              <a:t>Short form: Vi</a:t>
            </a:r>
            <a:r>
              <a:rPr lang="en-CA" sz="2000" dirty="0" smtClean="0">
                <a:solidFill>
                  <a:schemeClr val="tx1"/>
                </a:solidFill>
                <a:latin typeface="Trebuchet MS" pitchFamily="34" charset="0"/>
              </a:rPr>
              <a:t>sual </a:t>
            </a:r>
            <a:r>
              <a:rPr lang="en-CA" sz="2000" dirty="0">
                <a:solidFill>
                  <a:schemeClr val="tx1"/>
                </a:solidFill>
                <a:latin typeface="Trebuchet MS" pitchFamily="34" charset="0"/>
              </a:rPr>
              <a:t>editor</a:t>
            </a:r>
          </a:p>
          <a:p>
            <a:pPr algn="just">
              <a:lnSpc>
                <a:spcPct val="150000"/>
              </a:lnSpc>
            </a:pPr>
            <a:r>
              <a:rPr lang="en-CA" sz="2000" dirty="0" smtClean="0">
                <a:solidFill>
                  <a:schemeClr val="tx1"/>
                </a:solidFill>
                <a:latin typeface="Trebuchet MS" pitchFamily="34" charset="0"/>
              </a:rPr>
              <a:t>Available </a:t>
            </a:r>
            <a:r>
              <a:rPr lang="en-CA" sz="2000" dirty="0">
                <a:solidFill>
                  <a:schemeClr val="tx1"/>
                </a:solidFill>
                <a:latin typeface="Trebuchet MS" pitchFamily="34" charset="0"/>
              </a:rPr>
              <a:t>on all UNIX systems</a:t>
            </a:r>
          </a:p>
          <a:p>
            <a:pPr algn="just">
              <a:lnSpc>
                <a:spcPct val="150000"/>
              </a:lnSpc>
            </a:pPr>
            <a:r>
              <a:rPr lang="en-CA" sz="2000" dirty="0" smtClean="0">
                <a:solidFill>
                  <a:schemeClr val="tx1"/>
                </a:solidFill>
                <a:latin typeface="Trebuchet MS" pitchFamily="34" charset="0"/>
              </a:rPr>
              <a:t>Written </a:t>
            </a:r>
            <a:r>
              <a:rPr lang="en-CA" sz="2000" dirty="0">
                <a:solidFill>
                  <a:schemeClr val="tx1"/>
                </a:solidFill>
                <a:latin typeface="Trebuchet MS" pitchFamily="34" charset="0"/>
              </a:rPr>
              <a:t>by Bill Joy in 1976</a:t>
            </a:r>
          </a:p>
          <a:p>
            <a:pPr algn="just">
              <a:lnSpc>
                <a:spcPct val="150000"/>
              </a:lnSpc>
            </a:pPr>
            <a:r>
              <a:rPr lang="en-CA" sz="2000" dirty="0" smtClean="0">
                <a:solidFill>
                  <a:schemeClr val="tx1"/>
                </a:solidFill>
                <a:latin typeface="Trebuchet MS" pitchFamily="34" charset="0"/>
              </a:rPr>
              <a:t>When </a:t>
            </a:r>
            <a:r>
              <a:rPr lang="en-CA" sz="2000" dirty="0">
                <a:solidFill>
                  <a:schemeClr val="tx1"/>
                </a:solidFill>
                <a:latin typeface="Trebuchet MS" pitchFamily="34" charset="0"/>
              </a:rPr>
              <a:t>you invoke the vi editor, it copies the content of a file to a memory space known as a buffer.</a:t>
            </a:r>
          </a:p>
          <a:p>
            <a:pPr algn="just">
              <a:lnSpc>
                <a:spcPct val="150000"/>
              </a:lnSpc>
            </a:pPr>
            <a:r>
              <a:rPr lang="en-CA" sz="2000" dirty="0">
                <a:solidFill>
                  <a:schemeClr val="tx1"/>
                </a:solidFill>
                <a:latin typeface="Trebuchet MS" pitchFamily="34" charset="0"/>
              </a:rPr>
              <a:t>The editor presents a screen full of the buffer to the user for editing</a:t>
            </a:r>
            <a:r>
              <a:rPr lang="en-CA" sz="2000" dirty="0" smtClean="0">
                <a:solidFill>
                  <a:schemeClr val="tx1"/>
                </a:solidFill>
                <a:latin typeface="Trebuchet MS" pitchFamily="34" charset="0"/>
              </a:rPr>
              <a:t>.</a:t>
            </a:r>
          </a:p>
          <a:p>
            <a:pPr algn="just">
              <a:lnSpc>
                <a:spcPct val="150000"/>
              </a:lnSpc>
            </a:pPr>
            <a:r>
              <a:rPr lang="en-US" sz="2000" dirty="0">
                <a:solidFill>
                  <a:schemeClr val="tx1"/>
                </a:solidFill>
                <a:latin typeface="Trebuchet MS" pitchFamily="34" charset="0"/>
              </a:rPr>
              <a:t>vi has no menus but instead uses combinations of keystrokes in order to accomplish commands. </a:t>
            </a:r>
            <a:endParaRPr lang="en-CA" sz="2000" dirty="0">
              <a:solidFill>
                <a:schemeClr val="tx1"/>
              </a:solidFill>
              <a:latin typeface="Trebuchet MS" pitchFamily="34" charset="0"/>
            </a:endParaRPr>
          </a:p>
          <a:p>
            <a:pPr algn="just">
              <a:lnSpc>
                <a:spcPct val="150000"/>
              </a:lnSpc>
            </a:pPr>
            <a:endParaRPr lang="en-CA" sz="2000" dirty="0" smtClean="0">
              <a:solidFill>
                <a:schemeClr val="tx1"/>
              </a:solidFill>
              <a:latin typeface="Trebuchet MS" pitchFamily="34" charset="0"/>
            </a:endParaRPr>
          </a:p>
        </p:txBody>
      </p:sp>
    </p:spTree>
    <p:extLst>
      <p:ext uri="{BB962C8B-B14F-4D97-AF65-F5344CB8AC3E}">
        <p14:creationId xmlns:p14="http://schemas.microsoft.com/office/powerpoint/2010/main" val="18249667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452" y="742950"/>
            <a:ext cx="88392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3"/>
          <p:cNvSpPr>
            <a:spLocks noChangeArrowheads="1"/>
          </p:cNvSpPr>
          <p:nvPr/>
        </p:nvSpPr>
        <p:spPr bwMode="auto">
          <a:xfrm>
            <a:off x="3743021" y="0"/>
            <a:ext cx="376096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C00000"/>
                </a:solidFill>
              </a:rPr>
              <a:t>Undo Commands</a:t>
            </a:r>
          </a:p>
        </p:txBody>
      </p:sp>
    </p:spTree>
    <p:extLst>
      <p:ext uri="{BB962C8B-B14F-4D97-AF65-F5344CB8AC3E}">
        <p14:creationId xmlns:p14="http://schemas.microsoft.com/office/powerpoint/2010/main" val="4170109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ChangeArrowheads="1"/>
          </p:cNvSpPr>
          <p:nvPr/>
        </p:nvSpPr>
        <p:spPr bwMode="auto">
          <a:xfrm>
            <a:off x="3041564" y="0"/>
            <a:ext cx="50802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smtClean="0">
                <a:solidFill>
                  <a:srgbClr val="C00000"/>
                </a:solidFill>
              </a:rPr>
              <a:t>Save &amp; Exit </a:t>
            </a:r>
            <a:r>
              <a:rPr lang="en-US" sz="3600" b="1" dirty="0">
                <a:solidFill>
                  <a:srgbClr val="C00000"/>
                </a:solidFill>
              </a:rPr>
              <a:t>Commands</a:t>
            </a:r>
          </a:p>
        </p:txBody>
      </p:sp>
      <p:graphicFrame>
        <p:nvGraphicFramePr>
          <p:cNvPr id="2" name="Table 1"/>
          <p:cNvGraphicFramePr>
            <a:graphicFrameLocks noGrp="1"/>
          </p:cNvGraphicFramePr>
          <p:nvPr>
            <p:extLst>
              <p:ext uri="{D42A27DB-BD31-4B8C-83A1-F6EECF244321}">
                <p14:modId xmlns:p14="http://schemas.microsoft.com/office/powerpoint/2010/main" val="708033483"/>
              </p:ext>
            </p:extLst>
          </p:nvPr>
        </p:nvGraphicFramePr>
        <p:xfrm>
          <a:off x="691714" y="1533856"/>
          <a:ext cx="8777963" cy="3840480"/>
        </p:xfrm>
        <a:graphic>
          <a:graphicData uri="http://schemas.openxmlformats.org/drawingml/2006/table">
            <a:tbl>
              <a:tblPr firstRow="1" bandRow="1">
                <a:tableStyleId>{5C22544A-7EE6-4342-B048-85BDC9FD1C3A}</a:tableStyleId>
              </a:tblPr>
              <a:tblGrid>
                <a:gridCol w="1772725">
                  <a:extLst>
                    <a:ext uri="{9D8B030D-6E8A-4147-A177-3AD203B41FA5}">
                      <a16:colId xmlns:a16="http://schemas.microsoft.com/office/drawing/2014/main" val="20000"/>
                    </a:ext>
                  </a:extLst>
                </a:gridCol>
                <a:gridCol w="7005238">
                  <a:extLst>
                    <a:ext uri="{9D8B030D-6E8A-4147-A177-3AD203B41FA5}">
                      <a16:colId xmlns:a16="http://schemas.microsoft.com/office/drawing/2014/main" val="20001"/>
                    </a:ext>
                  </a:extLst>
                </a:gridCol>
              </a:tblGrid>
              <a:tr h="370840">
                <a:tc>
                  <a:txBody>
                    <a:bodyPr/>
                    <a:lstStyle/>
                    <a:p>
                      <a:pPr>
                        <a:lnSpc>
                          <a:spcPct val="150000"/>
                        </a:lnSpc>
                      </a:pPr>
                      <a:r>
                        <a:rPr lang="en-US" sz="2000" dirty="0" smtClean="0"/>
                        <a:t>COMMAND</a:t>
                      </a:r>
                      <a:endParaRPr lang="en-US" sz="2000" dirty="0"/>
                    </a:p>
                  </a:txBody>
                  <a:tcPr/>
                </a:tc>
                <a:tc>
                  <a:txBody>
                    <a:bodyPr/>
                    <a:lstStyle/>
                    <a:p>
                      <a:pPr>
                        <a:lnSpc>
                          <a:spcPct val="150000"/>
                        </a:lnSpc>
                      </a:pPr>
                      <a:r>
                        <a:rPr lang="en-US" sz="2000" dirty="0" smtClean="0"/>
                        <a:t>MEANING</a:t>
                      </a:r>
                      <a:endParaRPr lang="en-US" sz="2000" dirty="0"/>
                    </a:p>
                  </a:txBody>
                  <a:tcPr/>
                </a:tc>
                <a:extLst>
                  <a:ext uri="{0D108BD9-81ED-4DB2-BD59-A6C34878D82A}">
                    <a16:rowId xmlns:a16="http://schemas.microsoft.com/office/drawing/2014/main" val="10000"/>
                  </a:ext>
                </a:extLst>
              </a:tr>
              <a:tr h="370840">
                <a:tc>
                  <a:txBody>
                    <a:bodyPr/>
                    <a:lstStyle/>
                    <a:p>
                      <a:pPr>
                        <a:lnSpc>
                          <a:spcPct val="150000"/>
                        </a:lnSpc>
                      </a:pPr>
                      <a:r>
                        <a:rPr lang="en-US" sz="2000" dirty="0" smtClean="0"/>
                        <a:t>:w</a:t>
                      </a:r>
                      <a:endParaRPr lang="en-US" sz="2000" dirty="0"/>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tabLst/>
                        <a:defRPr/>
                      </a:pPr>
                      <a:r>
                        <a:rPr lang="en-US" sz="2000" dirty="0" smtClean="0">
                          <a:solidFill>
                            <a:schemeClr val="tx1"/>
                          </a:solidFill>
                        </a:rPr>
                        <a:t>Saves the contents of the buffer without quitting vi.</a:t>
                      </a:r>
                      <a:endParaRPr lang="en-US" sz="2000" dirty="0"/>
                    </a:p>
                  </a:txBody>
                  <a:tcPr/>
                </a:tc>
                <a:extLst>
                  <a:ext uri="{0D108BD9-81ED-4DB2-BD59-A6C34878D82A}">
                    <a16:rowId xmlns:a16="http://schemas.microsoft.com/office/drawing/2014/main" val="10001"/>
                  </a:ext>
                </a:extLst>
              </a:tr>
              <a:tr h="370840">
                <a:tc>
                  <a:txBody>
                    <a:bodyPr/>
                    <a:lstStyle/>
                    <a:p>
                      <a:pPr>
                        <a:lnSpc>
                          <a:spcPct val="150000"/>
                        </a:lnSpc>
                      </a:pPr>
                      <a:r>
                        <a:rPr lang="en-US" sz="2000" dirty="0" smtClean="0"/>
                        <a:t>:w file</a:t>
                      </a:r>
                      <a:endParaRPr lang="en-US" sz="2000" dirty="0"/>
                    </a:p>
                  </a:txBody>
                  <a:tcPr/>
                </a:tc>
                <a:tc>
                  <a:txBody>
                    <a:bodyPr/>
                    <a:lstStyle/>
                    <a:p>
                      <a:pPr>
                        <a:lnSpc>
                          <a:spcPct val="150000"/>
                        </a:lnSpc>
                        <a:buFontTx/>
                        <a:buNone/>
                      </a:pPr>
                      <a:r>
                        <a:rPr lang="en-US" sz="2000" dirty="0" smtClean="0">
                          <a:solidFill>
                            <a:schemeClr val="tx1"/>
                          </a:solidFill>
                        </a:rPr>
                        <a:t>Writes contents of the buffer to new files and continues.</a:t>
                      </a:r>
                    </a:p>
                  </a:txBody>
                  <a:tcPr/>
                </a:tc>
                <a:extLst>
                  <a:ext uri="{0D108BD9-81ED-4DB2-BD59-A6C34878D82A}">
                    <a16:rowId xmlns:a16="http://schemas.microsoft.com/office/drawing/2014/main" val="10002"/>
                  </a:ext>
                </a:extLst>
              </a:tr>
              <a:tr h="370840">
                <a:tc>
                  <a:txBody>
                    <a:bodyPr/>
                    <a:lstStyle/>
                    <a:p>
                      <a:pPr>
                        <a:lnSpc>
                          <a:spcPct val="150000"/>
                        </a:lnSpc>
                      </a:pPr>
                      <a:r>
                        <a:rPr lang="en-US" sz="2000" dirty="0" err="1" smtClean="0"/>
                        <a:t>zz</a:t>
                      </a:r>
                      <a:endParaRPr lang="en-US" sz="2000" dirty="0"/>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tabLst/>
                        <a:defRPr/>
                      </a:pPr>
                      <a:r>
                        <a:rPr lang="en-US" sz="2000" dirty="0" smtClean="0">
                          <a:solidFill>
                            <a:schemeClr val="tx1"/>
                          </a:solidFill>
                        </a:rPr>
                        <a:t>Saves the content of the buffer and exits.</a:t>
                      </a:r>
                      <a:endParaRPr lang="en-US" sz="2000" dirty="0"/>
                    </a:p>
                  </a:txBody>
                  <a:tcPr/>
                </a:tc>
                <a:extLst>
                  <a:ext uri="{0D108BD9-81ED-4DB2-BD59-A6C34878D82A}">
                    <a16:rowId xmlns:a16="http://schemas.microsoft.com/office/drawing/2014/main" val="10003"/>
                  </a:ext>
                </a:extLst>
              </a:tr>
              <a:tr h="370840">
                <a:tc>
                  <a:txBody>
                    <a:bodyPr/>
                    <a:lstStyle/>
                    <a:p>
                      <a:pPr>
                        <a:lnSpc>
                          <a:spcPct val="150000"/>
                        </a:lnSpc>
                      </a:pPr>
                      <a:r>
                        <a:rPr lang="en-US" sz="2000" dirty="0" smtClean="0"/>
                        <a:t>:</a:t>
                      </a:r>
                      <a:r>
                        <a:rPr lang="en-US" sz="2000" dirty="0" err="1" smtClean="0"/>
                        <a:t>wq</a:t>
                      </a:r>
                      <a:endParaRPr lang="en-US" sz="2000" dirty="0"/>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tabLst/>
                        <a:defRPr/>
                      </a:pPr>
                      <a:r>
                        <a:rPr lang="en-US" sz="2000" dirty="0" smtClean="0">
                          <a:solidFill>
                            <a:schemeClr val="tx1"/>
                          </a:solidFill>
                        </a:rPr>
                        <a:t>Saves the content of the buffer and exits.</a:t>
                      </a:r>
                      <a:endParaRPr lang="en-US" sz="2000" dirty="0"/>
                    </a:p>
                  </a:txBody>
                  <a:tcPr/>
                </a:tc>
                <a:extLst>
                  <a:ext uri="{0D108BD9-81ED-4DB2-BD59-A6C34878D82A}">
                    <a16:rowId xmlns:a16="http://schemas.microsoft.com/office/drawing/2014/main" val="10004"/>
                  </a:ext>
                </a:extLst>
              </a:tr>
              <a:tr h="370840">
                <a:tc>
                  <a:txBody>
                    <a:bodyPr/>
                    <a:lstStyle/>
                    <a:p>
                      <a:pPr>
                        <a:lnSpc>
                          <a:spcPct val="150000"/>
                        </a:lnSpc>
                      </a:pPr>
                      <a:r>
                        <a:rPr lang="en-US" sz="2000" dirty="0" smtClean="0"/>
                        <a:t>:q</a:t>
                      </a:r>
                      <a:endParaRPr lang="en-US" sz="2000" dirty="0"/>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tabLst/>
                        <a:defRPr/>
                      </a:pPr>
                      <a:r>
                        <a:rPr lang="en-US" sz="2000" dirty="0" smtClean="0">
                          <a:solidFill>
                            <a:schemeClr val="tx1"/>
                          </a:solidFill>
                        </a:rPr>
                        <a:t>Exits the vi (if buffer changed will not exit)</a:t>
                      </a:r>
                      <a:endParaRPr lang="en-US" sz="2000" dirty="0"/>
                    </a:p>
                  </a:txBody>
                  <a:tcPr/>
                </a:tc>
                <a:extLst>
                  <a:ext uri="{0D108BD9-81ED-4DB2-BD59-A6C34878D82A}">
                    <a16:rowId xmlns:a16="http://schemas.microsoft.com/office/drawing/2014/main" val="10005"/>
                  </a:ext>
                </a:extLst>
              </a:tr>
              <a:tr h="370840">
                <a:tc>
                  <a:txBody>
                    <a:bodyPr/>
                    <a:lstStyle/>
                    <a:p>
                      <a:pPr>
                        <a:lnSpc>
                          <a:spcPct val="150000"/>
                        </a:lnSpc>
                      </a:pPr>
                      <a:r>
                        <a:rPr lang="en-US" sz="2000" dirty="0" smtClean="0"/>
                        <a:t>:q!</a:t>
                      </a:r>
                      <a:endParaRPr lang="en-US" sz="2000" dirty="0"/>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tabLst/>
                        <a:defRPr/>
                      </a:pPr>
                      <a:r>
                        <a:rPr lang="en-US" sz="2000" dirty="0" smtClean="0">
                          <a:solidFill>
                            <a:schemeClr val="tx1"/>
                          </a:solidFill>
                        </a:rPr>
                        <a:t>Exits the vi without saving.</a:t>
                      </a:r>
                      <a:endParaRPr lang="en-US" sz="20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61724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1752600" y="1752601"/>
            <a:ext cx="876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800">
              <a:solidFill>
                <a:srgbClr val="67B1F5"/>
              </a:solidFill>
            </a:endParaRP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51978"/>
            <a:ext cx="6300659" cy="5260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4323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231" y="25052"/>
            <a:ext cx="3895594" cy="751562"/>
          </a:xfrm>
        </p:spPr>
        <p:txBody>
          <a:bodyPr>
            <a:noAutofit/>
          </a:bodyPr>
          <a:lstStyle/>
          <a:p>
            <a:r>
              <a:rPr lang="en-US" b="1" dirty="0" smtClean="0">
                <a:solidFill>
                  <a:srgbClr val="C00000"/>
                </a:solidFill>
              </a:rPr>
              <a:t>Command  Mode</a:t>
            </a:r>
            <a:endParaRPr lang="en-US" b="1" dirty="0">
              <a:solidFill>
                <a:srgbClr val="C00000"/>
              </a:solidFill>
            </a:endParaRPr>
          </a:p>
        </p:txBody>
      </p:sp>
      <p:sp>
        <p:nvSpPr>
          <p:cNvPr id="3" name="Content Placeholder 2"/>
          <p:cNvSpPr>
            <a:spLocks noGrp="1"/>
          </p:cNvSpPr>
          <p:nvPr>
            <p:ph idx="1"/>
          </p:nvPr>
        </p:nvSpPr>
        <p:spPr>
          <a:xfrm>
            <a:off x="212330" y="597338"/>
            <a:ext cx="10710366" cy="5495323"/>
          </a:xfrm>
        </p:spPr>
        <p:txBody>
          <a:bodyPr>
            <a:noAutofit/>
          </a:bodyPr>
          <a:lstStyle/>
          <a:p>
            <a:pPr algn="just">
              <a:lnSpc>
                <a:spcPct val="150000"/>
              </a:lnSpc>
            </a:pPr>
            <a:r>
              <a:rPr lang="en-CA" sz="2000" dirty="0" smtClean="0">
                <a:solidFill>
                  <a:schemeClr val="tx1"/>
                </a:solidFill>
                <a:latin typeface="Trebuchet MS" pitchFamily="34" charset="0"/>
              </a:rPr>
              <a:t>This is the mode where you can pass command to act on text, using most of the keys of the keyboard.</a:t>
            </a:r>
          </a:p>
          <a:p>
            <a:pPr algn="just">
              <a:lnSpc>
                <a:spcPct val="150000"/>
              </a:lnSpc>
            </a:pPr>
            <a:r>
              <a:rPr lang="en-CA" sz="2000" dirty="0" smtClean="0">
                <a:solidFill>
                  <a:schemeClr val="tx1"/>
                </a:solidFill>
                <a:latin typeface="Trebuchet MS" pitchFamily="34" charset="0"/>
              </a:rPr>
              <a:t>Commands </a:t>
            </a:r>
            <a:r>
              <a:rPr lang="en-CA" sz="2000" dirty="0">
                <a:solidFill>
                  <a:schemeClr val="tx1"/>
                </a:solidFill>
                <a:latin typeface="Trebuchet MS" pitchFamily="34" charset="0"/>
              </a:rPr>
              <a:t>used to move the cursor, to delete or change part of the test, etc.</a:t>
            </a:r>
          </a:p>
          <a:p>
            <a:pPr algn="just">
              <a:lnSpc>
                <a:spcPct val="150000"/>
              </a:lnSpc>
            </a:pPr>
            <a:r>
              <a:rPr lang="en-CA" sz="2000" dirty="0">
                <a:solidFill>
                  <a:schemeClr val="tx1"/>
                </a:solidFill>
                <a:latin typeface="Trebuchet MS" pitchFamily="34" charset="0"/>
              </a:rPr>
              <a:t>As soon </a:t>
            </a:r>
            <a:r>
              <a:rPr lang="en-CA" sz="2000" dirty="0" smtClean="0">
                <a:solidFill>
                  <a:schemeClr val="tx1"/>
                </a:solidFill>
                <a:latin typeface="Trebuchet MS" pitchFamily="34" charset="0"/>
              </a:rPr>
              <a:t>as </a:t>
            </a:r>
            <a:r>
              <a:rPr lang="en-CA" sz="2000" dirty="0">
                <a:solidFill>
                  <a:schemeClr val="tx1"/>
                </a:solidFill>
                <a:latin typeface="Trebuchet MS" pitchFamily="34" charset="0"/>
              </a:rPr>
              <a:t>the command is entered , it is executed – the Return key is not required. </a:t>
            </a:r>
            <a:endParaRPr lang="en-CA" sz="2000" dirty="0" smtClean="0">
              <a:solidFill>
                <a:schemeClr val="tx1"/>
              </a:solidFill>
              <a:latin typeface="Trebuchet MS" pitchFamily="34" charset="0"/>
            </a:endParaRPr>
          </a:p>
          <a:p>
            <a:pPr algn="just">
              <a:lnSpc>
                <a:spcPct val="150000"/>
              </a:lnSpc>
            </a:pPr>
            <a:r>
              <a:rPr lang="en-CA" sz="2000" dirty="0" smtClean="0">
                <a:solidFill>
                  <a:schemeClr val="tx1"/>
                </a:solidFill>
                <a:latin typeface="Trebuchet MS" pitchFamily="34" charset="0"/>
              </a:rPr>
              <a:t>Command are also known as hot key.</a:t>
            </a:r>
          </a:p>
          <a:p>
            <a:pPr algn="just">
              <a:lnSpc>
                <a:spcPct val="150000"/>
              </a:lnSpc>
            </a:pPr>
            <a:r>
              <a:rPr lang="en-CA" sz="2000" dirty="0" smtClean="0">
                <a:solidFill>
                  <a:schemeClr val="tx1"/>
                </a:solidFill>
                <a:latin typeface="Trebuchet MS" pitchFamily="34" charset="0"/>
              </a:rPr>
              <a:t>The command must be valid command otherwise give unpredictable result.</a:t>
            </a:r>
          </a:p>
          <a:p>
            <a:pPr algn="just">
              <a:lnSpc>
                <a:spcPct val="150000"/>
              </a:lnSpc>
            </a:pPr>
            <a:endParaRPr lang="en-CA" sz="2000" dirty="0">
              <a:solidFill>
                <a:schemeClr val="tx1"/>
              </a:solidFill>
              <a:latin typeface="Trebuchet MS" pitchFamily="34" charset="0"/>
            </a:endParaRPr>
          </a:p>
        </p:txBody>
      </p:sp>
    </p:spTree>
    <p:extLst>
      <p:ext uri="{BB962C8B-B14F-4D97-AF65-F5344CB8AC3E}">
        <p14:creationId xmlns:p14="http://schemas.microsoft.com/office/powerpoint/2010/main" val="3036176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231" y="25052"/>
            <a:ext cx="3895594" cy="751562"/>
          </a:xfrm>
        </p:spPr>
        <p:txBody>
          <a:bodyPr>
            <a:noAutofit/>
          </a:bodyPr>
          <a:lstStyle/>
          <a:p>
            <a:r>
              <a:rPr lang="en-US" b="1" dirty="0" smtClean="0">
                <a:solidFill>
                  <a:srgbClr val="C00000"/>
                </a:solidFill>
              </a:rPr>
              <a:t>Starting vi Editor</a:t>
            </a:r>
            <a:endParaRPr lang="en-US" b="1" dirty="0">
              <a:solidFill>
                <a:srgbClr val="C00000"/>
              </a:solidFill>
            </a:endParaRPr>
          </a:p>
        </p:txBody>
      </p:sp>
      <p:sp>
        <p:nvSpPr>
          <p:cNvPr id="3" name="Content Placeholder 2"/>
          <p:cNvSpPr>
            <a:spLocks noGrp="1"/>
          </p:cNvSpPr>
          <p:nvPr>
            <p:ph idx="1"/>
          </p:nvPr>
        </p:nvSpPr>
        <p:spPr>
          <a:xfrm>
            <a:off x="212330" y="597338"/>
            <a:ext cx="10710366" cy="5495323"/>
          </a:xfrm>
        </p:spPr>
        <p:txBody>
          <a:bodyPr>
            <a:noAutofit/>
          </a:bodyPr>
          <a:lstStyle/>
          <a:p>
            <a:pPr algn="just">
              <a:lnSpc>
                <a:spcPct val="150000"/>
              </a:lnSpc>
            </a:pPr>
            <a:r>
              <a:rPr lang="en-US" sz="2000" dirty="0">
                <a:solidFill>
                  <a:schemeClr val="tx1"/>
                </a:solidFill>
                <a:latin typeface="Trebuchet MS" pitchFamily="34" charset="0"/>
              </a:rPr>
              <a:t>To start using vi, at the Unix prompt type vi followed by a file name. If you wish to edit an existing file, type in its name; if you are creating a new file, type in the name you wish to give to the new file.</a:t>
            </a:r>
          </a:p>
          <a:p>
            <a:pPr marL="914400" lvl="2" indent="0" algn="just">
              <a:lnSpc>
                <a:spcPct val="150000"/>
              </a:lnSpc>
              <a:buNone/>
            </a:pPr>
            <a:r>
              <a:rPr lang="en-US" sz="2000" dirty="0" smtClean="0">
                <a:solidFill>
                  <a:schemeClr val="tx1"/>
                </a:solidFill>
                <a:latin typeface="Trebuchet MS" pitchFamily="34" charset="0"/>
              </a:rPr>
              <a:t>$ vi </a:t>
            </a:r>
            <a:r>
              <a:rPr lang="en-US" sz="2000" dirty="0">
                <a:solidFill>
                  <a:schemeClr val="tx1"/>
                </a:solidFill>
                <a:latin typeface="Trebuchet MS" pitchFamily="34" charset="0"/>
              </a:rPr>
              <a:t>filename</a:t>
            </a:r>
          </a:p>
          <a:p>
            <a:pPr algn="just">
              <a:lnSpc>
                <a:spcPct val="150000"/>
              </a:lnSpc>
            </a:pPr>
            <a:r>
              <a:rPr lang="en-US" sz="2000" dirty="0">
                <a:solidFill>
                  <a:schemeClr val="tx1"/>
                </a:solidFill>
                <a:latin typeface="Trebuchet MS" pitchFamily="34" charset="0"/>
              </a:rPr>
              <a:t>Then hit Return. You will see a screen similar to the one below which shows blank lines with tildes and the name and status of the file</a:t>
            </a:r>
            <a:r>
              <a:rPr lang="en-US" sz="2000" dirty="0" smtClean="0">
                <a:solidFill>
                  <a:schemeClr val="tx1"/>
                </a:solidFill>
                <a:latin typeface="Trebuchet MS" pitchFamily="34" charset="0"/>
              </a:rPr>
              <a:t>.</a:t>
            </a:r>
            <a:endParaRPr lang="en-US" sz="2000" dirty="0">
              <a:solidFill>
                <a:schemeClr val="tx1"/>
              </a:solidFill>
              <a:latin typeface="Trebuchet MS" pitchFamily="34" charset="0"/>
            </a:endParaRPr>
          </a:p>
        </p:txBody>
      </p:sp>
    </p:spTree>
    <p:extLst>
      <p:ext uri="{BB962C8B-B14F-4D97-AF65-F5344CB8AC3E}">
        <p14:creationId xmlns:p14="http://schemas.microsoft.com/office/powerpoint/2010/main" val="634309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512" y="300446"/>
            <a:ext cx="9324975" cy="5581241"/>
          </a:xfrm>
          <a:prstGeom prst="rect">
            <a:avLst/>
          </a:prstGeom>
        </p:spPr>
      </p:pic>
    </p:spTree>
    <p:extLst>
      <p:ext uri="{BB962C8B-B14F-4D97-AF65-F5344CB8AC3E}">
        <p14:creationId xmlns:p14="http://schemas.microsoft.com/office/powerpoint/2010/main" val="1718236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231" y="25052"/>
            <a:ext cx="3895594" cy="751562"/>
          </a:xfrm>
        </p:spPr>
        <p:txBody>
          <a:bodyPr>
            <a:noAutofit/>
          </a:bodyPr>
          <a:lstStyle/>
          <a:p>
            <a:r>
              <a:rPr lang="en-US" b="1" dirty="0" smtClean="0">
                <a:solidFill>
                  <a:srgbClr val="C00000"/>
                </a:solidFill>
              </a:rPr>
              <a:t>vi Editor</a:t>
            </a:r>
            <a:endParaRPr lang="en-US" b="1" dirty="0">
              <a:solidFill>
                <a:srgbClr val="C00000"/>
              </a:solidFill>
            </a:endParaRPr>
          </a:p>
        </p:txBody>
      </p:sp>
      <p:sp>
        <p:nvSpPr>
          <p:cNvPr id="3" name="Content Placeholder 2"/>
          <p:cNvSpPr>
            <a:spLocks noGrp="1"/>
          </p:cNvSpPr>
          <p:nvPr>
            <p:ph idx="1"/>
          </p:nvPr>
        </p:nvSpPr>
        <p:spPr>
          <a:xfrm>
            <a:off x="212330" y="597338"/>
            <a:ext cx="10710366" cy="5495323"/>
          </a:xfrm>
        </p:spPr>
        <p:txBody>
          <a:bodyPr>
            <a:noAutofit/>
          </a:bodyPr>
          <a:lstStyle/>
          <a:p>
            <a:pPr algn="just">
              <a:lnSpc>
                <a:spcPct val="150000"/>
              </a:lnSpc>
            </a:pPr>
            <a:r>
              <a:rPr lang="en-US" sz="2000" dirty="0">
                <a:solidFill>
                  <a:schemeClr val="tx1"/>
                </a:solidFill>
                <a:latin typeface="Trebuchet MS" pitchFamily="34" charset="0"/>
              </a:rPr>
              <a:t>You will notice a tilde (~) on each line following the cursor. </a:t>
            </a:r>
            <a:endParaRPr lang="en-US" sz="2000" dirty="0" smtClean="0">
              <a:solidFill>
                <a:schemeClr val="tx1"/>
              </a:solidFill>
              <a:latin typeface="Trebuchet MS" pitchFamily="34" charset="0"/>
            </a:endParaRPr>
          </a:p>
          <a:p>
            <a:pPr algn="just">
              <a:lnSpc>
                <a:spcPct val="150000"/>
              </a:lnSpc>
            </a:pPr>
            <a:r>
              <a:rPr lang="en-US" sz="2000" dirty="0" smtClean="0">
                <a:solidFill>
                  <a:schemeClr val="tx1"/>
                </a:solidFill>
                <a:latin typeface="Trebuchet MS" pitchFamily="34" charset="0"/>
              </a:rPr>
              <a:t>A </a:t>
            </a:r>
            <a:r>
              <a:rPr lang="en-US" sz="2000" dirty="0">
                <a:solidFill>
                  <a:schemeClr val="tx1"/>
                </a:solidFill>
                <a:latin typeface="Trebuchet MS" pitchFamily="34" charset="0"/>
              </a:rPr>
              <a:t>tilde represents an unused line</a:t>
            </a:r>
            <a:r>
              <a:rPr lang="en-US" sz="2000" dirty="0" smtClean="0">
                <a:solidFill>
                  <a:schemeClr val="tx1"/>
                </a:solidFill>
                <a:latin typeface="Trebuchet MS" pitchFamily="34" charset="0"/>
              </a:rPr>
              <a:t>.</a:t>
            </a:r>
          </a:p>
          <a:p>
            <a:pPr algn="just">
              <a:lnSpc>
                <a:spcPct val="150000"/>
              </a:lnSpc>
            </a:pPr>
            <a:r>
              <a:rPr lang="en-US" sz="2000" dirty="0" smtClean="0">
                <a:solidFill>
                  <a:schemeClr val="tx1"/>
                </a:solidFill>
                <a:latin typeface="Trebuchet MS" pitchFamily="34" charset="0"/>
              </a:rPr>
              <a:t> </a:t>
            </a:r>
            <a:r>
              <a:rPr lang="en-US" sz="2000" dirty="0">
                <a:solidFill>
                  <a:schemeClr val="tx1"/>
                </a:solidFill>
                <a:latin typeface="Trebuchet MS" pitchFamily="34" charset="0"/>
              </a:rPr>
              <a:t>If a line does not begin with a tilde and appears to be blank, there is a space, tab, newline, or some other </a:t>
            </a:r>
            <a:r>
              <a:rPr lang="en-US" sz="2000" dirty="0" err="1">
                <a:solidFill>
                  <a:schemeClr val="tx1"/>
                </a:solidFill>
                <a:latin typeface="Trebuchet MS" pitchFamily="34" charset="0"/>
              </a:rPr>
              <a:t>nonviewable</a:t>
            </a:r>
            <a:r>
              <a:rPr lang="en-US" sz="2000" dirty="0">
                <a:solidFill>
                  <a:schemeClr val="tx1"/>
                </a:solidFill>
                <a:latin typeface="Trebuchet MS" pitchFamily="34" charset="0"/>
              </a:rPr>
              <a:t> character present.</a:t>
            </a:r>
          </a:p>
          <a:p>
            <a:pPr algn="just">
              <a:lnSpc>
                <a:spcPct val="150000"/>
              </a:lnSpc>
            </a:pPr>
            <a:r>
              <a:rPr lang="en-US" sz="2000" dirty="0" smtClean="0">
                <a:solidFill>
                  <a:schemeClr val="tx1"/>
                </a:solidFill>
                <a:latin typeface="Trebuchet MS" pitchFamily="34" charset="0"/>
              </a:rPr>
              <a:t>So </a:t>
            </a:r>
            <a:r>
              <a:rPr lang="en-US" sz="2000" dirty="0">
                <a:solidFill>
                  <a:schemeClr val="tx1"/>
                </a:solidFill>
                <a:latin typeface="Trebuchet MS" pitchFamily="34" charset="0"/>
              </a:rPr>
              <a:t>now you have opened one file to start with. </a:t>
            </a:r>
            <a:endParaRPr lang="en-CA" sz="2000" dirty="0">
              <a:solidFill>
                <a:schemeClr val="tx1"/>
              </a:solidFill>
              <a:latin typeface="Trebuchet MS" pitchFamily="34" charset="0"/>
            </a:endParaRPr>
          </a:p>
        </p:txBody>
      </p:sp>
    </p:spTree>
    <p:extLst>
      <p:ext uri="{BB962C8B-B14F-4D97-AF65-F5344CB8AC3E}">
        <p14:creationId xmlns:p14="http://schemas.microsoft.com/office/powerpoint/2010/main" val="990724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2285</TotalTime>
  <Words>1748</Words>
  <Application>Microsoft Office PowerPoint</Application>
  <PresentationFormat>Widescreen</PresentationFormat>
  <Paragraphs>206</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Trebuchet MS</vt:lpstr>
      <vt:lpstr>Wingdings 3</vt:lpstr>
      <vt:lpstr>Facet</vt:lpstr>
      <vt:lpstr>Basic vi Editor </vt:lpstr>
      <vt:lpstr>Introduction</vt:lpstr>
      <vt:lpstr>Introduction</vt:lpstr>
      <vt:lpstr>Vi Editor </vt:lpstr>
      <vt:lpstr>PowerPoint Presentation</vt:lpstr>
      <vt:lpstr>Command  Mode</vt:lpstr>
      <vt:lpstr>Starting vi Editor</vt:lpstr>
      <vt:lpstr>PowerPoint Presentation</vt:lpstr>
      <vt:lpstr>vi Editor</vt:lpstr>
      <vt:lpstr>vi Editor</vt:lpstr>
      <vt:lpstr>Command  Mode</vt:lpstr>
      <vt:lpstr>Text (Input)  Mode</vt:lpstr>
      <vt:lpstr>Last Line (ex) Mode</vt:lpstr>
      <vt:lpstr>Changing  Mode</vt:lpstr>
      <vt:lpstr>PowerPoint Presentation</vt:lpstr>
      <vt:lpstr>PowerPoint Presentation</vt:lpstr>
      <vt:lpstr>Command</vt:lpstr>
      <vt:lpstr>Insert Text Before The Cursor and Line</vt:lpstr>
      <vt:lpstr>PowerPoint Presentation</vt:lpstr>
      <vt:lpstr>PowerPoint Presentation</vt:lpstr>
      <vt:lpstr>Delete Command</vt:lpstr>
      <vt:lpstr>PowerPoint Presentation</vt:lpstr>
      <vt:lpstr>PowerPoint Presentation</vt:lpstr>
      <vt:lpstr>Vim navigation options</vt:lpstr>
      <vt:lpstr>  Line navigation</vt:lpstr>
      <vt:lpstr>PowerPoint Presentation</vt:lpstr>
      <vt:lpstr>PowerPoint Presentation</vt:lpstr>
      <vt:lpstr>PowerPoint Presentation</vt:lpstr>
      <vt:lpstr>PowerPoint Presentation</vt:lpstr>
      <vt:lpstr>  Line navigation</vt:lpstr>
      <vt:lpstr>  Screen navigation</vt:lpstr>
      <vt:lpstr>  Special navigation</vt:lpstr>
      <vt:lpstr>Word navigation</vt:lpstr>
      <vt:lpstr>Paragraph navigation</vt:lpstr>
      <vt:lpstr>Search navigation</vt:lpstr>
      <vt:lpstr>Command line navigation</vt:lpstr>
      <vt:lpstr>Cursor Move Command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vi Editor</dc:title>
  <dc:creator>Nil Patel</dc:creator>
  <cp:lastModifiedBy>OM</cp:lastModifiedBy>
  <cp:revision>35</cp:revision>
  <dcterms:created xsi:type="dcterms:W3CDTF">2014-05-23T04:50:37Z</dcterms:created>
  <dcterms:modified xsi:type="dcterms:W3CDTF">2016-08-31T08:56:45Z</dcterms:modified>
</cp:coreProperties>
</file>