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p:regular r:id="rId16"/>
      <p:bold r:id="rId17"/>
      <p:italic r:id="rId18"/>
      <p:boldItalic r:id="rId19"/>
    </p:embeddedFont>
    <p:embeddedFont>
      <p:font typeface="Merriweather"/>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erriweather-regular.fntdata"/><Relationship Id="rId11" Type="http://schemas.openxmlformats.org/officeDocument/2006/relationships/slide" Target="slides/slide6.xml"/><Relationship Id="rId22" Type="http://schemas.openxmlformats.org/officeDocument/2006/relationships/font" Target="fonts/Merriweather-italic.fntdata"/><Relationship Id="rId10" Type="http://schemas.openxmlformats.org/officeDocument/2006/relationships/slide" Target="slides/slide5.xml"/><Relationship Id="rId21" Type="http://schemas.openxmlformats.org/officeDocument/2006/relationships/font" Target="fonts/Merriweather-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notesMaster" Target="notesMasters/notesMaster1.xml"/><Relationship Id="rId19" Type="http://schemas.openxmlformats.org/officeDocument/2006/relationships/font" Target="fonts/Roboto-boldItalic.fntdata"/><Relationship Id="rId6" Type="http://schemas.openxmlformats.org/officeDocument/2006/relationships/slide" Target="slides/slide1.xml"/><Relationship Id="rId18"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1fb84570b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1fb84570b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1fb84570b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1fb84570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1fb84570b_2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1fb84570b_2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1fb84570b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1fb84570b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01fb84570b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01fb84570b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043ce0d8fe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1043ce0d8fe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01fb84570b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01fb84570b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1fb84570b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1fb84570b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1fb84570b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1fb84570b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SIGNALS AND SYSTEMS</a:t>
            </a:r>
            <a:endParaRPr/>
          </a:p>
        </p:txBody>
      </p:sp>
      <p:sp>
        <p:nvSpPr>
          <p:cNvPr id="65" name="Google Shape;65;p13"/>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PROCESSING</a:t>
            </a:r>
            <a:endParaRPr/>
          </a:p>
        </p:txBody>
      </p:sp>
      <p:sp>
        <p:nvSpPr>
          <p:cNvPr id="66" name="Google Shape;66;p13"/>
          <p:cNvSpPr txBox="1"/>
          <p:nvPr/>
        </p:nvSpPr>
        <p:spPr>
          <a:xfrm>
            <a:off x="7705400" y="4552300"/>
            <a:ext cx="56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7" name="Google Shape;67;p13"/>
          <p:cNvSpPr txBox="1"/>
          <p:nvPr/>
        </p:nvSpPr>
        <p:spPr>
          <a:xfrm>
            <a:off x="6050000" y="3921675"/>
            <a:ext cx="30153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rPr>
              <a:t>AU2040264 Manan Vadaliya</a:t>
            </a:r>
            <a:endParaRPr>
              <a:solidFill>
                <a:schemeClr val="lt1"/>
              </a:solidFill>
            </a:endParaRPr>
          </a:p>
          <a:p>
            <a:pPr indent="0" lvl="0" marL="0" rtl="0" algn="l">
              <a:spcBef>
                <a:spcPts val="0"/>
              </a:spcBef>
              <a:spcAft>
                <a:spcPts val="0"/>
              </a:spcAft>
              <a:buNone/>
            </a:pPr>
            <a:r>
              <a:rPr lang="en">
                <a:solidFill>
                  <a:schemeClr val="lt1"/>
                </a:solidFill>
              </a:rPr>
              <a:t>AU2040080 Mohsinali Vijapura</a:t>
            </a:r>
            <a:endParaRPr>
              <a:solidFill>
                <a:schemeClr val="lt1"/>
              </a:solidFill>
            </a:endParaRPr>
          </a:p>
          <a:p>
            <a:pPr indent="0" lvl="0" marL="0" rtl="0" algn="l">
              <a:spcBef>
                <a:spcPts val="0"/>
              </a:spcBef>
              <a:spcAft>
                <a:spcPts val="0"/>
              </a:spcAft>
              <a:buNone/>
            </a:pPr>
            <a:r>
              <a:rPr lang="en">
                <a:solidFill>
                  <a:schemeClr val="lt1"/>
                </a:solidFill>
              </a:rPr>
              <a:t>AU2040014 Jay Patel</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2"/>
          <p:cNvSpPr txBox="1"/>
          <p:nvPr/>
        </p:nvSpPr>
        <p:spPr>
          <a:xfrm>
            <a:off x="0" y="400200"/>
            <a:ext cx="4206300" cy="53619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050">
                <a:solidFill>
                  <a:schemeClr val="dk1"/>
                </a:solidFill>
                <a:highlight>
                  <a:srgbClr val="FFFFFF"/>
                </a:highlight>
                <a:latin typeface="Courier New"/>
                <a:ea typeface="Courier New"/>
                <a:cs typeface="Courier New"/>
                <a:sym typeface="Courier New"/>
              </a:rPr>
              <a:t>Clc ;</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chemeClr val="dk1"/>
                </a:solidFill>
                <a:highlight>
                  <a:srgbClr val="FFFFFF"/>
                </a:highlight>
                <a:latin typeface="Courier New"/>
                <a:ea typeface="Courier New"/>
                <a:cs typeface="Courier New"/>
                <a:sym typeface="Courier New"/>
              </a:rPr>
              <a:t>Close;</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chemeClr val="dk1"/>
                </a:solidFill>
                <a:highlight>
                  <a:srgbClr val="FFFFFF"/>
                </a:highlight>
                <a:latin typeface="Courier New"/>
                <a:ea typeface="Courier New"/>
                <a:cs typeface="Courier New"/>
                <a:sym typeface="Courier New"/>
              </a:rPr>
              <a:t>// A = Imread ('D:\DIP\ </a:t>
            </a:r>
            <a:r>
              <a:rPr b="1" lang="en" sz="1050">
                <a:solidFill>
                  <a:schemeClr val="dk1"/>
                </a:solidFill>
                <a:highlight>
                  <a:srgbClr val="FFFFFF"/>
                </a:highlight>
                <a:latin typeface="Courier New"/>
                <a:ea typeface="Courier New"/>
                <a:cs typeface="Courier New"/>
                <a:sym typeface="Courier New"/>
              </a:rPr>
              <a:t>Dog</a:t>
            </a:r>
            <a:r>
              <a:rPr b="1" lang="en" sz="1050">
                <a:solidFill>
                  <a:schemeClr val="dk1"/>
                </a:solidFill>
                <a:highlight>
                  <a:srgbClr val="FFFFFF"/>
                </a:highlight>
                <a:latin typeface="Courier New"/>
                <a:ea typeface="Courier New"/>
                <a:cs typeface="Courier New"/>
                <a:sym typeface="Courier New"/>
              </a:rPr>
              <a:t>. GIF’);</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chemeClr val="dk1"/>
                </a:solidFill>
                <a:highlight>
                  <a:srgbClr val="FFFFFF"/>
                </a:highlight>
                <a:latin typeface="Courier New"/>
                <a:ea typeface="Courier New"/>
                <a:cs typeface="Courier New"/>
                <a:sym typeface="Courier New"/>
              </a:rPr>
              <a:t>//SIVP Tool Bo</a:t>
            </a:r>
            <a:r>
              <a:rPr b="1" lang="en" sz="1050">
                <a:solidFill>
                  <a:schemeClr val="dk1"/>
                </a:solidFill>
                <a:highlight>
                  <a:srgbClr val="FFFFFF"/>
                </a:highlight>
                <a:latin typeface="Courier New"/>
                <a:ea typeface="Courier New"/>
                <a:cs typeface="Courier New"/>
                <a:sym typeface="Courier New"/>
              </a:rPr>
              <a:t>x</a:t>
            </a:r>
            <a:r>
              <a:rPr b="1" lang="en" sz="1050">
                <a:solidFill>
                  <a:schemeClr val="dk1"/>
                </a:solidFill>
                <a:highlight>
                  <a:srgbClr val="FFFFFF"/>
                </a:highlight>
                <a:latin typeface="Courier New"/>
                <a:ea typeface="Courier New"/>
                <a:cs typeface="Courier New"/>
                <a:sym typeface="Courier New"/>
              </a:rPr>
              <a:t>(Signal Image And Video Processing Toolbo</a:t>
            </a:r>
            <a:r>
              <a:rPr b="1" lang="en" sz="1050">
                <a:solidFill>
                  <a:schemeClr val="dk1"/>
                </a:solidFill>
                <a:highlight>
                  <a:srgbClr val="FFFFFF"/>
                </a:highlight>
                <a:latin typeface="Courier New"/>
                <a:ea typeface="Courier New"/>
                <a:cs typeface="Courier New"/>
                <a:sym typeface="Courier New"/>
              </a:rPr>
              <a:t>x</a:t>
            </a:r>
            <a:r>
              <a:rPr b="1" lang="en" sz="1050">
                <a:solidFill>
                  <a:schemeClr val="dk1"/>
                </a:solidFill>
                <a:highlight>
                  <a:srgbClr val="FFFFFF"/>
                </a:highlight>
                <a:latin typeface="Courier New"/>
                <a:ea typeface="Courier New"/>
                <a:cs typeface="Courier New"/>
                <a:sym typeface="Courier New"/>
              </a:rPr>
              <a:t>)</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chemeClr val="dk1"/>
                </a:solidFill>
                <a:highlight>
                  <a:srgbClr val="FFFFFF"/>
                </a:highlight>
                <a:latin typeface="Courier New"/>
                <a:ea typeface="Courier New"/>
                <a:cs typeface="Courier New"/>
                <a:sym typeface="Courier New"/>
              </a:rPr>
              <a:t>A = Imread (‘D: \DIP\</a:t>
            </a:r>
            <a:r>
              <a:rPr b="1" lang="en" sz="1050">
                <a:solidFill>
                  <a:schemeClr val="dk1"/>
                </a:solidFill>
                <a:highlight>
                  <a:srgbClr val="FFFFFF"/>
                </a:highlight>
                <a:latin typeface="Courier New"/>
                <a:ea typeface="Courier New"/>
                <a:cs typeface="Courier New"/>
                <a:sym typeface="Courier New"/>
              </a:rPr>
              <a:t>Dog</a:t>
            </a:r>
            <a:r>
              <a:rPr b="1" lang="en" sz="1050">
                <a:solidFill>
                  <a:schemeClr val="dk1"/>
                </a:solidFill>
                <a:highlight>
                  <a:srgbClr val="FFFFFF"/>
                </a:highlight>
                <a:latin typeface="Courier New"/>
                <a:ea typeface="Courier New"/>
                <a:cs typeface="Courier New"/>
                <a:sym typeface="Courier New"/>
              </a:rPr>
              <a:t>. Png ' );</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chemeClr val="dk1"/>
                </a:solidFill>
                <a:highlight>
                  <a:srgbClr val="FFFFFF"/>
                </a:highlight>
                <a:latin typeface="Courier New"/>
                <a:ea typeface="Courier New"/>
                <a:cs typeface="Courier New"/>
                <a:sym typeface="Courier New"/>
              </a:rPr>
              <a:t>A = Rgb2gray (A);</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chemeClr val="dk1"/>
                </a:solidFill>
                <a:highlight>
                  <a:srgbClr val="FFFFFF"/>
                </a:highlight>
                <a:latin typeface="Courier New"/>
                <a:ea typeface="Courier New"/>
                <a:cs typeface="Courier New"/>
                <a:sym typeface="Courier New"/>
              </a:rPr>
              <a:t>B = Double (A) +100;</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chemeClr val="dk1"/>
                </a:solidFill>
                <a:highlight>
                  <a:srgbClr val="FFFFFF"/>
                </a:highlight>
                <a:latin typeface="Courier New"/>
                <a:ea typeface="Courier New"/>
                <a:cs typeface="Courier New"/>
                <a:sym typeface="Courier New"/>
              </a:rPr>
              <a:t>B = Uint8 (B);</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chemeClr val="dk1"/>
                </a:solidFill>
                <a:highlight>
                  <a:srgbClr val="FFFFFF"/>
                </a:highlight>
                <a:latin typeface="Courier New"/>
                <a:ea typeface="Courier New"/>
                <a:cs typeface="Courier New"/>
                <a:sym typeface="Courier New"/>
              </a:rPr>
              <a:t>Figure (1)</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chemeClr val="dk1"/>
                </a:solidFill>
                <a:highlight>
                  <a:srgbClr val="FFFFFF"/>
                </a:highlight>
                <a:latin typeface="Courier New"/>
                <a:ea typeface="Courier New"/>
                <a:cs typeface="Courier New"/>
                <a:sym typeface="Courier New"/>
              </a:rPr>
              <a:t>ShowImage (B, ' Original </a:t>
            </a:r>
            <a:r>
              <a:rPr b="1" lang="en" sz="1050">
                <a:solidFill>
                  <a:schemeClr val="dk1"/>
                </a:solidFill>
                <a:highlight>
                  <a:srgbClr val="FFFFFF"/>
                </a:highlight>
                <a:latin typeface="Courier New"/>
                <a:ea typeface="Courier New"/>
                <a:cs typeface="Courier New"/>
                <a:sym typeface="Courier New"/>
              </a:rPr>
              <a:t>Dog</a:t>
            </a:r>
            <a:r>
              <a:rPr b="1" lang="en" sz="1050">
                <a:solidFill>
                  <a:schemeClr val="dk1"/>
                </a:solidFill>
                <a:highlight>
                  <a:srgbClr val="FFFFFF"/>
                </a:highlight>
                <a:latin typeface="Courier New"/>
                <a:ea typeface="Courier New"/>
                <a:cs typeface="Courier New"/>
                <a:sym typeface="Courier New"/>
              </a:rPr>
              <a:t> Image ‘);</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chemeClr val="dk1"/>
                </a:solidFill>
                <a:highlight>
                  <a:srgbClr val="FFFFFF"/>
                </a:highlight>
                <a:latin typeface="Courier New"/>
                <a:ea typeface="Courier New"/>
                <a:cs typeface="Courier New"/>
                <a:sym typeface="Courier New"/>
              </a:rPr>
              <a:t>Title ( ' Original Dog Image ' )</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chemeClr val="dk1"/>
                </a:solidFill>
                <a:highlight>
                  <a:srgbClr val="FFFFFF"/>
                </a:highlight>
                <a:latin typeface="Courier New"/>
                <a:ea typeface="Courier New"/>
                <a:cs typeface="Courier New"/>
                <a:sym typeface="Courier New"/>
              </a:rPr>
              <a:t>Figure (2)</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chemeClr val="dk1"/>
                </a:solidFill>
                <a:highlight>
                  <a:srgbClr val="FFFFFF"/>
                </a:highlight>
                <a:latin typeface="Courier New"/>
                <a:ea typeface="Courier New"/>
                <a:cs typeface="Courier New"/>
                <a:sym typeface="Courier New"/>
              </a:rPr>
              <a:t>ShowImage (Y, ' Enhanced </a:t>
            </a:r>
            <a:r>
              <a:rPr b="1" lang="en" sz="1050">
                <a:solidFill>
                  <a:schemeClr val="dk1"/>
                </a:solidFill>
                <a:highlight>
                  <a:srgbClr val="FFFFFF"/>
                </a:highlight>
                <a:latin typeface="Courier New"/>
                <a:ea typeface="Courier New"/>
                <a:cs typeface="Courier New"/>
                <a:sym typeface="Courier New"/>
              </a:rPr>
              <a:t>Dog</a:t>
            </a:r>
            <a:r>
              <a:rPr b="1" lang="en" sz="1050">
                <a:solidFill>
                  <a:schemeClr val="dk1"/>
                </a:solidFill>
                <a:highlight>
                  <a:srgbClr val="FFFFFF"/>
                </a:highlight>
                <a:latin typeface="Courier New"/>
                <a:ea typeface="Courier New"/>
                <a:cs typeface="Courier New"/>
                <a:sym typeface="Courier New"/>
              </a:rPr>
              <a:t> Image ‘);</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chemeClr val="dk1"/>
                </a:solidFill>
                <a:highlight>
                  <a:srgbClr val="FFFFFF"/>
                </a:highlight>
                <a:latin typeface="Courier New"/>
                <a:ea typeface="Courier New"/>
                <a:cs typeface="Courier New"/>
                <a:sym typeface="Courier New"/>
              </a:rPr>
              <a:t>Title ( ' Enhanced </a:t>
            </a:r>
            <a:r>
              <a:rPr b="1" lang="en" sz="1050">
                <a:solidFill>
                  <a:schemeClr val="dk1"/>
                </a:solidFill>
                <a:highlight>
                  <a:srgbClr val="FFFFFF"/>
                </a:highlight>
                <a:latin typeface="Courier New"/>
                <a:ea typeface="Courier New"/>
                <a:cs typeface="Courier New"/>
                <a:sym typeface="Courier New"/>
              </a:rPr>
              <a:t>og</a:t>
            </a:r>
            <a:r>
              <a:rPr b="1" lang="en" sz="1050">
                <a:solidFill>
                  <a:schemeClr val="dk1"/>
                </a:solidFill>
                <a:highlight>
                  <a:srgbClr val="FFFFFF"/>
                </a:highlight>
                <a:latin typeface="Courier New"/>
                <a:ea typeface="Courier New"/>
                <a:cs typeface="Courier New"/>
                <a:sym typeface="Courier New"/>
              </a:rPr>
              <a:t> Image ' )</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chemeClr val="dk1"/>
                </a:solidFill>
                <a:highlight>
                  <a:srgbClr val="FFFFFF"/>
                </a:highlight>
                <a:latin typeface="Courier New"/>
                <a:ea typeface="Courier New"/>
                <a:cs typeface="Courier New"/>
                <a:sym typeface="Courier New"/>
              </a:rPr>
              <a:t>//Scilab Code For Dilation And Erosion Process</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chemeClr val="dk1"/>
                </a:solidFill>
                <a:highlight>
                  <a:srgbClr val="FFFFFF"/>
                </a:highlight>
                <a:latin typeface="Courier New"/>
                <a:ea typeface="Courier New"/>
                <a:cs typeface="Courier New"/>
                <a:sym typeface="Courier New"/>
              </a:rPr>
              <a:t>Close ;</a:t>
            </a:r>
            <a:endParaRPr b="1" sz="1050">
              <a:solidFill>
                <a:schemeClr val="dk1"/>
              </a:solidFill>
              <a:highlight>
                <a:srgbClr val="FFFFFF"/>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chemeClr val="dk1"/>
                </a:solidFill>
                <a:highlight>
                  <a:schemeClr val="lt1"/>
                </a:highlight>
                <a:latin typeface="Courier New"/>
                <a:ea typeface="Courier New"/>
                <a:cs typeface="Courier New"/>
                <a:sym typeface="Courier New"/>
              </a:rPr>
              <a:t>Clear ;</a:t>
            </a:r>
            <a:endParaRPr b="1" sz="105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chemeClr val="dk1"/>
                </a:solidFill>
                <a:highlight>
                  <a:schemeClr val="lt1"/>
                </a:highlight>
                <a:latin typeface="Courier New"/>
                <a:ea typeface="Courier New"/>
                <a:cs typeface="Courier New"/>
                <a:sym typeface="Courier New"/>
              </a:rPr>
              <a:t>Clc ;</a:t>
            </a:r>
            <a:endParaRPr b="1" sz="105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chemeClr val="dk1"/>
                </a:solidFill>
                <a:highlight>
                  <a:schemeClr val="lt1"/>
                </a:highlight>
                <a:latin typeface="Courier New"/>
                <a:ea typeface="Courier New"/>
                <a:cs typeface="Courier New"/>
                <a:sym typeface="Courier New"/>
              </a:rPr>
              <a:t>A= Imread ( 'D:\DIP\Morph. Bmp ' );</a:t>
            </a:r>
            <a:endParaRPr b="1" sz="105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chemeClr val="dk1"/>
                </a:solidFill>
                <a:highlight>
                  <a:schemeClr val="lt1"/>
                </a:highlight>
                <a:latin typeface="Courier New"/>
                <a:ea typeface="Courier New"/>
                <a:cs typeface="Courier New"/>
                <a:sym typeface="Courier New"/>
              </a:rPr>
              <a:t>//SIVP Tool Box (Signal Image And Video Processing Toolbox)</a:t>
            </a:r>
            <a:endParaRPr b="1" sz="1050">
              <a:solidFill>
                <a:schemeClr val="dk1"/>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0"/>
              </a:spcAft>
              <a:buNone/>
            </a:pPr>
            <a:r>
              <a:t/>
            </a:r>
            <a:endParaRPr b="1" sz="1050">
              <a:solidFill>
                <a:srgbClr val="E83E8C"/>
              </a:solidFill>
              <a:highlight>
                <a:srgbClr val="FFFFFF"/>
              </a:highlight>
              <a:latin typeface="Courier New"/>
              <a:ea typeface="Courier New"/>
              <a:cs typeface="Courier New"/>
              <a:sym typeface="Courier New"/>
            </a:endParaRPr>
          </a:p>
          <a:p>
            <a:pPr indent="0" lvl="0" marL="0" rtl="0" algn="l">
              <a:spcBef>
                <a:spcPts val="600"/>
              </a:spcBef>
              <a:spcAft>
                <a:spcPts val="0"/>
              </a:spcAft>
              <a:buNone/>
            </a:pPr>
            <a:r>
              <a:t/>
            </a:r>
            <a:endParaRPr>
              <a:latin typeface="Roboto"/>
              <a:ea typeface="Roboto"/>
              <a:cs typeface="Roboto"/>
              <a:sym typeface="Roboto"/>
            </a:endParaRPr>
          </a:p>
        </p:txBody>
      </p:sp>
      <p:sp>
        <p:nvSpPr>
          <p:cNvPr id="128" name="Google Shape;128;p22"/>
          <p:cNvSpPr txBox="1"/>
          <p:nvPr/>
        </p:nvSpPr>
        <p:spPr>
          <a:xfrm>
            <a:off x="4206300" y="627675"/>
            <a:ext cx="4783800" cy="47016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0"/>
              </a:spcBef>
              <a:spcAft>
                <a:spcPts val="0"/>
              </a:spcAft>
              <a:buNone/>
            </a:pPr>
            <a:r>
              <a:rPr b="1" lang="en" sz="1050">
                <a:solidFill>
                  <a:srgbClr val="131417"/>
                </a:solidFill>
                <a:highlight>
                  <a:schemeClr val="lt1"/>
                </a:highlight>
                <a:latin typeface="Courier New"/>
                <a:ea typeface="Courier New"/>
                <a:cs typeface="Courier New"/>
                <a:sym typeface="Courier New"/>
              </a:rPr>
              <a:t>//Y =[ 1 , 1 , 1 ; 1 , 1 , 1 ; 1 , 1 , 1 ] ;</a:t>
            </a:r>
            <a:endParaRPr b="1" sz="1050">
              <a:solidFill>
                <a:srgbClr val="131417"/>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rgbClr val="131417"/>
                </a:solidFill>
                <a:highlight>
                  <a:schemeClr val="lt1"/>
                </a:highlight>
                <a:latin typeface="Courier New"/>
                <a:ea typeface="Courier New"/>
                <a:cs typeface="Courier New"/>
                <a:sym typeface="Courier New"/>
              </a:rPr>
              <a:t>Structure_Element = CreateStructure_Element ( ' Squa R E ' ,3) ;</a:t>
            </a:r>
            <a:endParaRPr b="1" sz="1050">
              <a:solidFill>
                <a:srgbClr val="131417"/>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rgbClr val="131417"/>
                </a:solidFill>
                <a:highlight>
                  <a:schemeClr val="lt1"/>
                </a:highlight>
                <a:latin typeface="Courier New"/>
                <a:ea typeface="Courier New"/>
                <a:cs typeface="Courier New"/>
                <a:sym typeface="Courier New"/>
              </a:rPr>
              <a:t>X1 = DilateImage (A, Structure_Element );</a:t>
            </a:r>
            <a:endParaRPr b="1" sz="1050">
              <a:solidFill>
                <a:srgbClr val="131417"/>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rgbClr val="131417"/>
                </a:solidFill>
                <a:highlight>
                  <a:schemeClr val="lt1"/>
                </a:highlight>
                <a:latin typeface="Courier New"/>
                <a:ea typeface="Courier New"/>
                <a:cs typeface="Courier New"/>
                <a:sym typeface="Courier New"/>
              </a:rPr>
              <a:t>X2 = ErodeImage (X, Structure_Element );</a:t>
            </a:r>
            <a:endParaRPr b="1" sz="1050">
              <a:solidFill>
                <a:srgbClr val="131417"/>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rgbClr val="131417"/>
                </a:solidFill>
                <a:highlight>
                  <a:schemeClr val="lt1"/>
                </a:highlight>
                <a:latin typeface="Courier New"/>
                <a:ea typeface="Courier New"/>
                <a:cs typeface="Courier New"/>
                <a:sym typeface="Courier New"/>
              </a:rPr>
              <a:t>//Original Image Is Diplaying</a:t>
            </a:r>
            <a:endParaRPr b="1" sz="1050">
              <a:solidFill>
                <a:srgbClr val="131417"/>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rgbClr val="131417"/>
                </a:solidFill>
                <a:highlight>
                  <a:schemeClr val="lt1"/>
                </a:highlight>
                <a:latin typeface="Courier New"/>
                <a:ea typeface="Courier New"/>
                <a:cs typeface="Courier New"/>
                <a:sym typeface="Courier New"/>
              </a:rPr>
              <a:t>// Imshow (A)</a:t>
            </a:r>
            <a:endParaRPr b="1" sz="1050">
              <a:solidFill>
                <a:srgbClr val="131417"/>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rgbClr val="131417"/>
                </a:solidFill>
                <a:highlight>
                  <a:schemeClr val="lt1"/>
                </a:highlight>
                <a:latin typeface="Courier New"/>
                <a:ea typeface="Courier New"/>
                <a:cs typeface="Courier New"/>
                <a:sym typeface="Courier New"/>
              </a:rPr>
              <a:t>Figure (1)</a:t>
            </a:r>
            <a:endParaRPr b="1" sz="1050">
              <a:solidFill>
                <a:srgbClr val="131417"/>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rgbClr val="131417"/>
                </a:solidFill>
                <a:highlight>
                  <a:schemeClr val="lt1"/>
                </a:highlight>
                <a:latin typeface="Courier New"/>
                <a:ea typeface="Courier New"/>
                <a:cs typeface="Courier New"/>
                <a:sym typeface="Courier New"/>
              </a:rPr>
              <a:t>ShowImage (A, ' Original Image ' );</a:t>
            </a:r>
            <a:endParaRPr b="1" sz="1050">
              <a:solidFill>
                <a:srgbClr val="131417"/>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rgbClr val="131417"/>
                </a:solidFill>
                <a:highlight>
                  <a:schemeClr val="lt1"/>
                </a:highlight>
                <a:latin typeface="Courier New"/>
                <a:ea typeface="Courier New"/>
                <a:cs typeface="Courier New"/>
                <a:sym typeface="Courier New"/>
              </a:rPr>
              <a:t>//Ddilated Image Is Displaying</a:t>
            </a:r>
            <a:endParaRPr b="1" sz="1050">
              <a:solidFill>
                <a:srgbClr val="131417"/>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rgbClr val="131417"/>
                </a:solidFill>
                <a:highlight>
                  <a:schemeClr val="lt1"/>
                </a:highlight>
                <a:latin typeface="Courier New"/>
                <a:ea typeface="Courier New"/>
                <a:cs typeface="Courier New"/>
                <a:sym typeface="Courier New"/>
              </a:rPr>
              <a:t>// Imshow ( A1 )</a:t>
            </a:r>
            <a:endParaRPr b="1" sz="1050">
              <a:solidFill>
                <a:srgbClr val="131417"/>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rgbClr val="131417"/>
                </a:solidFill>
                <a:highlight>
                  <a:schemeClr val="lt1"/>
                </a:highlight>
                <a:latin typeface="Courier New"/>
                <a:ea typeface="Courier New"/>
                <a:cs typeface="Courier New"/>
                <a:sym typeface="Courier New"/>
              </a:rPr>
              <a:t>Figure (2)</a:t>
            </a:r>
            <a:endParaRPr b="1" sz="1050">
              <a:solidFill>
                <a:srgbClr val="131417"/>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rgbClr val="131417"/>
                </a:solidFill>
                <a:highlight>
                  <a:schemeClr val="lt1"/>
                </a:highlight>
                <a:latin typeface="Courier New"/>
                <a:ea typeface="Courier New"/>
                <a:cs typeface="Courier New"/>
                <a:sym typeface="Courier New"/>
              </a:rPr>
              <a:t>ShowImage (A1 , ' Dilated Image ' );</a:t>
            </a:r>
            <a:endParaRPr b="1" sz="1050">
              <a:solidFill>
                <a:srgbClr val="131417"/>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rgbClr val="131417"/>
                </a:solidFill>
                <a:highlight>
                  <a:schemeClr val="lt1"/>
                </a:highlight>
                <a:latin typeface="Courier New"/>
                <a:ea typeface="Courier New"/>
                <a:cs typeface="Courier New"/>
                <a:sym typeface="Courier New"/>
              </a:rPr>
              <a:t>Xtitle ( 'Dilated Image ' )</a:t>
            </a:r>
            <a:endParaRPr b="1" sz="1050">
              <a:solidFill>
                <a:srgbClr val="131417"/>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rgbClr val="131417"/>
                </a:solidFill>
                <a:highlight>
                  <a:schemeClr val="lt1"/>
                </a:highlight>
                <a:latin typeface="Courier New"/>
                <a:ea typeface="Courier New"/>
                <a:cs typeface="Courier New"/>
                <a:sym typeface="Courier New"/>
              </a:rPr>
              <a:t>// Eroded Image Is Displaying</a:t>
            </a:r>
            <a:endParaRPr b="1" sz="1050">
              <a:solidFill>
                <a:srgbClr val="131417"/>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rgbClr val="131417"/>
                </a:solidFill>
                <a:highlight>
                  <a:schemeClr val="lt1"/>
                </a:highlight>
                <a:latin typeface="Courier New"/>
                <a:ea typeface="Courier New"/>
                <a:cs typeface="Courier New"/>
                <a:sym typeface="Courier New"/>
              </a:rPr>
              <a:t>// Imshow ( A2 )</a:t>
            </a:r>
            <a:endParaRPr b="1" sz="1050">
              <a:solidFill>
                <a:srgbClr val="131417"/>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rgbClr val="131417"/>
                </a:solidFill>
                <a:highlight>
                  <a:schemeClr val="lt1"/>
                </a:highlight>
                <a:latin typeface="Courier New"/>
                <a:ea typeface="Courier New"/>
                <a:cs typeface="Courier New"/>
                <a:sym typeface="Courier New"/>
              </a:rPr>
              <a:t>Figure (3)</a:t>
            </a:r>
            <a:endParaRPr b="1" sz="1050">
              <a:solidFill>
                <a:srgbClr val="131417"/>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rgbClr val="131417"/>
                </a:solidFill>
                <a:highlight>
                  <a:schemeClr val="lt1"/>
                </a:highlight>
                <a:latin typeface="Courier New"/>
                <a:ea typeface="Courier New"/>
                <a:cs typeface="Courier New"/>
                <a:sym typeface="Courier New"/>
              </a:rPr>
              <a:t>ShowImage (A2 , ' Eroded Image ' );</a:t>
            </a:r>
            <a:endParaRPr b="1" sz="1050">
              <a:solidFill>
                <a:srgbClr val="131417"/>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0"/>
              </a:spcAft>
              <a:buNone/>
            </a:pPr>
            <a:r>
              <a:rPr b="1" lang="en" sz="1050">
                <a:solidFill>
                  <a:srgbClr val="131417"/>
                </a:solidFill>
                <a:highlight>
                  <a:schemeClr val="lt1"/>
                </a:highlight>
                <a:latin typeface="Courier New"/>
                <a:ea typeface="Courier New"/>
                <a:cs typeface="Courier New"/>
                <a:sym typeface="Courier New"/>
              </a:rPr>
              <a:t>Xtitle ( ' Eroded Image ' );</a:t>
            </a:r>
            <a:endParaRPr b="1" sz="1050">
              <a:solidFill>
                <a:srgbClr val="131417"/>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0"/>
              </a:spcAft>
              <a:buNone/>
            </a:pPr>
            <a:r>
              <a:t/>
            </a:r>
            <a:endParaRPr b="1" sz="1050">
              <a:solidFill>
                <a:srgbClr val="E83E8C"/>
              </a:solidFill>
              <a:highlight>
                <a:schemeClr val="lt1"/>
              </a:highlight>
              <a:latin typeface="Courier New"/>
              <a:ea typeface="Courier New"/>
              <a:cs typeface="Courier New"/>
              <a:sym typeface="Courier New"/>
            </a:endParaRPr>
          </a:p>
          <a:p>
            <a:pPr indent="0" lvl="0" marL="0" rtl="0" algn="l">
              <a:lnSpc>
                <a:spcPct val="90000"/>
              </a:lnSpc>
              <a:spcBef>
                <a:spcPts val="600"/>
              </a:spcBef>
              <a:spcAft>
                <a:spcPts val="600"/>
              </a:spcAft>
              <a:buNone/>
            </a:pPr>
            <a:r>
              <a:t/>
            </a:r>
            <a:endParaRPr b="1" sz="1050">
              <a:solidFill>
                <a:srgbClr val="E83E8C"/>
              </a:solidFill>
              <a:highlight>
                <a:srgbClr val="FFFFFF"/>
              </a:highlight>
              <a:latin typeface="Courier New"/>
              <a:ea typeface="Courier New"/>
              <a:cs typeface="Courier New"/>
              <a:sym typeface="Courier New"/>
            </a:endParaRPr>
          </a:p>
        </p:txBody>
      </p:sp>
      <p:sp>
        <p:nvSpPr>
          <p:cNvPr id="129" name="Google Shape;129;p22"/>
          <p:cNvSpPr txBox="1"/>
          <p:nvPr/>
        </p:nvSpPr>
        <p:spPr>
          <a:xfrm>
            <a:off x="0" y="0"/>
            <a:ext cx="9144000" cy="400200"/>
          </a:xfrm>
          <a:prstGeom prst="rect">
            <a:avLst/>
          </a:prstGeom>
          <a:solidFill>
            <a:srgbClr val="20124D"/>
          </a:solidFill>
          <a:ln>
            <a:noFill/>
          </a:ln>
        </p:spPr>
        <p:txBody>
          <a:bodyPr anchorCtr="0" anchor="t" bIns="91425" lIns="91425" spcFirstLastPara="1" rIns="91425" wrap="square" tIns="91425">
            <a:spAutoFit/>
          </a:bodyPr>
          <a:lstStyle/>
          <a:p>
            <a:pPr indent="0" lvl="0" marL="2286000" rtl="0" algn="l">
              <a:spcBef>
                <a:spcPts val="0"/>
              </a:spcBef>
              <a:spcAft>
                <a:spcPts val="0"/>
              </a:spcAft>
              <a:buNone/>
            </a:pPr>
            <a:r>
              <a:rPr lang="en">
                <a:solidFill>
                  <a:schemeClr val="lt1"/>
                </a:solidFill>
                <a:latin typeface="Roboto"/>
                <a:ea typeface="Roboto"/>
                <a:cs typeface="Roboto"/>
                <a:sym typeface="Roboto"/>
              </a:rPr>
              <a:t>SCILAB CODE FOR BRIGHTNESS ENHANCEMENT</a:t>
            </a:r>
            <a:endParaRPr>
              <a:solidFill>
                <a:schemeClr val="lt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4"/>
          <p:cNvSpPr txBox="1"/>
          <p:nvPr>
            <p:ph type="title"/>
          </p:nvPr>
        </p:nvSpPr>
        <p:spPr>
          <a:xfrm>
            <a:off x="2449050" y="337450"/>
            <a:ext cx="4245900" cy="6651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IMAGE PROCESSING</a:t>
            </a:r>
            <a:endParaRPr/>
          </a:p>
        </p:txBody>
      </p:sp>
      <p:sp>
        <p:nvSpPr>
          <p:cNvPr id="73" name="Google Shape;73;p14"/>
          <p:cNvSpPr txBox="1"/>
          <p:nvPr>
            <p:ph idx="4294967295" type="body"/>
          </p:nvPr>
        </p:nvSpPr>
        <p:spPr>
          <a:xfrm>
            <a:off x="4713675" y="1348350"/>
            <a:ext cx="4166400" cy="409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Advanced Image Processing implies handling digital picture through a digital PC. We can likewise say that it is a utilization of PC calculations, to get improved picture either to remove some helpful data.</a:t>
            </a:r>
            <a:endParaRPr>
              <a:solidFill>
                <a:schemeClr val="dk1"/>
              </a:solidFill>
            </a:endParaRPr>
          </a:p>
          <a:p>
            <a:pPr indent="0" lvl="0" marL="0" rtl="0" algn="l">
              <a:spcBef>
                <a:spcPts val="1200"/>
              </a:spcBef>
              <a:spcAft>
                <a:spcPts val="0"/>
              </a:spcAft>
              <a:buNone/>
            </a:pPr>
            <a:r>
              <a:rPr b="1" lang="en" sz="1800">
                <a:solidFill>
                  <a:schemeClr val="dk1"/>
                </a:solidFill>
                <a:highlight>
                  <a:schemeClr val="lt1"/>
                </a:highlight>
                <a:latin typeface="Arial"/>
                <a:ea typeface="Arial"/>
                <a:cs typeface="Arial"/>
                <a:sym typeface="Arial"/>
              </a:rPr>
              <a:t>Image processing mainly include the following steps:</a:t>
            </a:r>
            <a:endParaRPr b="1" sz="1800">
              <a:solidFill>
                <a:schemeClr val="dk1"/>
              </a:solidFill>
              <a:highlight>
                <a:schemeClr val="lt1"/>
              </a:highlight>
              <a:latin typeface="Arial"/>
              <a:ea typeface="Arial"/>
              <a:cs typeface="Arial"/>
              <a:sym typeface="Arial"/>
            </a:endParaRPr>
          </a:p>
          <a:p>
            <a:pPr indent="0" lvl="0" marL="0" rtl="0" algn="l">
              <a:spcBef>
                <a:spcPts val="0"/>
              </a:spcBef>
              <a:spcAft>
                <a:spcPts val="0"/>
              </a:spcAft>
              <a:buNone/>
            </a:pPr>
            <a:r>
              <a:t/>
            </a:r>
            <a:endParaRPr>
              <a:solidFill>
                <a:schemeClr val="dk1"/>
              </a:solidFill>
            </a:endParaRPr>
          </a:p>
          <a:p>
            <a:pPr indent="0" lvl="0" marL="0" rtl="0" algn="l">
              <a:spcBef>
                <a:spcPts val="1200"/>
              </a:spcBef>
              <a:spcAft>
                <a:spcPts val="0"/>
              </a:spcAft>
              <a:buNone/>
            </a:pPr>
            <a:r>
              <a:rPr lang="en">
                <a:solidFill>
                  <a:schemeClr val="dk1"/>
                </a:solidFill>
                <a:highlight>
                  <a:schemeClr val="lt1"/>
                </a:highlight>
                <a:latin typeface="Arial"/>
                <a:ea typeface="Arial"/>
                <a:cs typeface="Arial"/>
                <a:sym typeface="Arial"/>
              </a:rPr>
              <a:t>1.Importing the image via image acquisition tools; </a:t>
            </a:r>
            <a:endParaRPr>
              <a:solidFill>
                <a:schemeClr val="dk1"/>
              </a:solidFill>
              <a:highlight>
                <a:schemeClr val="lt1"/>
              </a:highlight>
              <a:latin typeface="Arial"/>
              <a:ea typeface="Arial"/>
              <a:cs typeface="Arial"/>
              <a:sym typeface="Arial"/>
            </a:endParaRPr>
          </a:p>
          <a:p>
            <a:pPr indent="0" lvl="0" marL="0" rtl="0" algn="l">
              <a:spcBef>
                <a:spcPts val="1200"/>
              </a:spcBef>
              <a:spcAft>
                <a:spcPts val="0"/>
              </a:spcAft>
              <a:buNone/>
            </a:pPr>
            <a:r>
              <a:rPr lang="en">
                <a:solidFill>
                  <a:schemeClr val="dk1"/>
                </a:solidFill>
                <a:highlight>
                  <a:schemeClr val="lt1"/>
                </a:highlight>
                <a:latin typeface="Arial"/>
                <a:ea typeface="Arial"/>
                <a:cs typeface="Arial"/>
                <a:sym typeface="Arial"/>
              </a:rPr>
              <a:t>2.Analysing and manipulating the image; </a:t>
            </a:r>
            <a:endParaRPr>
              <a:solidFill>
                <a:schemeClr val="dk1"/>
              </a:solidFill>
              <a:highlight>
                <a:schemeClr val="lt1"/>
              </a:highlight>
              <a:latin typeface="Arial"/>
              <a:ea typeface="Arial"/>
              <a:cs typeface="Arial"/>
              <a:sym typeface="Arial"/>
            </a:endParaRPr>
          </a:p>
          <a:p>
            <a:pPr indent="0" lvl="0" marL="0" rtl="0" algn="l">
              <a:spcBef>
                <a:spcPts val="1200"/>
              </a:spcBef>
              <a:spcAft>
                <a:spcPts val="1200"/>
              </a:spcAft>
              <a:buNone/>
            </a:pPr>
            <a:r>
              <a:rPr lang="en">
                <a:solidFill>
                  <a:schemeClr val="dk1"/>
                </a:solidFill>
                <a:highlight>
                  <a:schemeClr val="lt1"/>
                </a:highlight>
                <a:latin typeface="Arial"/>
                <a:ea typeface="Arial"/>
                <a:cs typeface="Arial"/>
                <a:sym typeface="Arial"/>
              </a:rPr>
              <a:t>3.Output in which result can be altered image or a report which is based on analysing that image.</a:t>
            </a:r>
            <a:endParaRPr>
              <a:solidFill>
                <a:schemeClr val="dk1"/>
              </a:solidFill>
              <a:highlight>
                <a:schemeClr val="lt1"/>
              </a:highlight>
            </a:endParaRPr>
          </a:p>
        </p:txBody>
      </p:sp>
      <p:pic>
        <p:nvPicPr>
          <p:cNvPr id="74" name="Google Shape;74;p14"/>
          <p:cNvPicPr preferRelativeResize="0"/>
          <p:nvPr/>
        </p:nvPicPr>
        <p:blipFill>
          <a:blip r:embed="rId3">
            <a:alphaModFix/>
          </a:blip>
          <a:stretch>
            <a:fillRect/>
          </a:stretch>
        </p:blipFill>
        <p:spPr>
          <a:xfrm>
            <a:off x="156475" y="1482025"/>
            <a:ext cx="4166400" cy="34108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TYPES OF IMAGES</a:t>
            </a:r>
            <a:endParaRPr/>
          </a:p>
        </p:txBody>
      </p:sp>
      <p:sp>
        <p:nvSpPr>
          <p:cNvPr id="80" name="Google Shape;80;p15"/>
          <p:cNvSpPr txBox="1"/>
          <p:nvPr/>
        </p:nvSpPr>
        <p:spPr>
          <a:xfrm>
            <a:off x="197075" y="1507575"/>
            <a:ext cx="8520600" cy="3340200"/>
          </a:xfrm>
          <a:prstGeom prst="rect">
            <a:avLst/>
          </a:prstGeom>
          <a:noFill/>
          <a:ln>
            <a:noFill/>
          </a:ln>
        </p:spPr>
        <p:txBody>
          <a:bodyPr anchorCtr="0" anchor="t" bIns="91425" lIns="91425" spcFirstLastPara="1" rIns="91425" wrap="square" tIns="91425">
            <a:spAutoFit/>
          </a:bodyPr>
          <a:lstStyle/>
          <a:p>
            <a:pPr indent="-358775" lvl="0" marL="457200" rtl="0" algn="l">
              <a:spcBef>
                <a:spcPts val="0"/>
              </a:spcBef>
              <a:spcAft>
                <a:spcPts val="0"/>
              </a:spcAft>
              <a:buSzPts val="2050"/>
              <a:buChar char="●"/>
            </a:pPr>
            <a:r>
              <a:rPr lang="en" sz="2050">
                <a:highlight>
                  <a:srgbClr val="FFFFFF"/>
                </a:highlight>
              </a:rPr>
              <a:t>Analogue and digital image processing are the two types of image processing technologies employed. Hard copies, such as prints and pictures, can benefit from analogue image processing. When employing these visual tools, image analysts employ a variety of interpretive foundations. </a:t>
            </a:r>
            <a:endParaRPr sz="2050">
              <a:highlight>
                <a:srgbClr val="FFFFFF"/>
              </a:highlight>
            </a:endParaRPr>
          </a:p>
          <a:p>
            <a:pPr indent="-358775" lvl="0" marL="457200" rtl="0" algn="l">
              <a:spcBef>
                <a:spcPts val="0"/>
              </a:spcBef>
              <a:spcAft>
                <a:spcPts val="0"/>
              </a:spcAft>
              <a:buSzPts val="2050"/>
              <a:buChar char="●"/>
            </a:pPr>
            <a:r>
              <a:rPr lang="en" sz="2050">
                <a:highlight>
                  <a:srgbClr val="FFFFFF"/>
                </a:highlight>
              </a:rPr>
              <a:t>Digital image processing techniques allow for computer-assisted alteration of digital pictures. Pre-processing, augmentation, and presentation, as well as information e</a:t>
            </a:r>
            <a:r>
              <a:rPr lang="en" sz="2050">
                <a:highlight>
                  <a:srgbClr val="FFFFFF"/>
                </a:highlight>
              </a:rPr>
              <a:t>x</a:t>
            </a:r>
            <a:r>
              <a:rPr lang="en" sz="2050">
                <a:highlight>
                  <a:srgbClr val="FFFFFF"/>
                </a:highlight>
              </a:rPr>
              <a:t>traction, are the three main processes that all sorts of data must go through when employing digital techniques.</a:t>
            </a: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DIGITAL IMAGE</a:t>
            </a:r>
            <a:endParaRPr/>
          </a:p>
        </p:txBody>
      </p:sp>
      <p:sp>
        <p:nvSpPr>
          <p:cNvPr id="86" name="Google Shape;86;p16"/>
          <p:cNvSpPr txBox="1"/>
          <p:nvPr/>
        </p:nvSpPr>
        <p:spPr>
          <a:xfrm>
            <a:off x="591200" y="1704650"/>
            <a:ext cx="5675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7" name="Google Shape;87;p16"/>
          <p:cNvSpPr txBox="1"/>
          <p:nvPr/>
        </p:nvSpPr>
        <p:spPr>
          <a:xfrm>
            <a:off x="364575" y="1438600"/>
            <a:ext cx="8385300" cy="378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highlight>
                  <a:schemeClr val="lt1"/>
                </a:highlight>
              </a:rPr>
              <a:t>The amplitude of F at any pair of coordinates (</a:t>
            </a:r>
            <a:r>
              <a:rPr lang="en" sz="1800">
                <a:solidFill>
                  <a:schemeClr val="dk1"/>
                </a:solidFill>
                <a:highlight>
                  <a:schemeClr val="lt1"/>
                </a:highlight>
              </a:rPr>
              <a:t>x</a:t>
            </a:r>
            <a:r>
              <a:rPr lang="en" sz="1800">
                <a:solidFill>
                  <a:schemeClr val="dk1"/>
                </a:solidFill>
                <a:highlight>
                  <a:schemeClr val="lt1"/>
                </a:highlight>
              </a:rPr>
              <a:t>,y) is termed the intensity of that picture at that place. An image is defined as a two-dimensional function, F(</a:t>
            </a:r>
            <a:r>
              <a:rPr lang="en" sz="1800">
                <a:solidFill>
                  <a:schemeClr val="dk1"/>
                </a:solidFill>
                <a:highlight>
                  <a:schemeClr val="lt1"/>
                </a:highlight>
              </a:rPr>
              <a:t>x</a:t>
            </a:r>
            <a:r>
              <a:rPr lang="en" sz="1800">
                <a:solidFill>
                  <a:schemeClr val="dk1"/>
                </a:solidFill>
                <a:highlight>
                  <a:schemeClr val="lt1"/>
                </a:highlight>
              </a:rPr>
              <a:t>,y), where </a:t>
            </a:r>
            <a:r>
              <a:rPr lang="en" sz="1800">
                <a:solidFill>
                  <a:schemeClr val="dk1"/>
                </a:solidFill>
                <a:highlight>
                  <a:schemeClr val="lt1"/>
                </a:highlight>
              </a:rPr>
              <a:t>x</a:t>
            </a:r>
            <a:r>
              <a:rPr lang="en" sz="1800">
                <a:solidFill>
                  <a:schemeClr val="dk1"/>
                </a:solidFill>
                <a:highlight>
                  <a:schemeClr val="lt1"/>
                </a:highlight>
              </a:rPr>
              <a:t> and y are spatial coordinates. A digital picture is one in which the </a:t>
            </a:r>
            <a:r>
              <a:rPr lang="en" sz="1800">
                <a:solidFill>
                  <a:schemeClr val="dk1"/>
                </a:solidFill>
                <a:highlight>
                  <a:schemeClr val="lt1"/>
                </a:highlight>
              </a:rPr>
              <a:t>x</a:t>
            </a:r>
            <a:r>
              <a:rPr lang="en" sz="1800">
                <a:solidFill>
                  <a:schemeClr val="dk1"/>
                </a:solidFill>
                <a:highlight>
                  <a:schemeClr val="lt1"/>
                </a:highlight>
              </a:rPr>
              <a:t>,y, and amplitude values of F are all finite.</a:t>
            </a:r>
            <a:endParaRPr sz="1800">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sz="1800">
                <a:solidFill>
                  <a:schemeClr val="dk1"/>
                </a:solidFill>
                <a:highlight>
                  <a:schemeClr val="lt1"/>
                </a:highlight>
              </a:rPr>
              <a:t>To put it another way, a picture may be described as a two-dimensional array with rows and columns.</a:t>
            </a:r>
            <a:endParaRPr sz="1800">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sz="1800">
                <a:solidFill>
                  <a:schemeClr val="dk1"/>
                </a:solidFill>
                <a:highlight>
                  <a:schemeClr val="lt1"/>
                </a:highlight>
              </a:rPr>
              <a:t>A digital image is made up of a limited number of elements, each of which has a specific value at a specific position.</a:t>
            </a:r>
            <a:endParaRPr sz="1800">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sz="1800">
                <a:solidFill>
                  <a:schemeClr val="dk1"/>
                </a:solidFill>
                <a:highlight>
                  <a:schemeClr val="lt1"/>
                </a:highlight>
              </a:rPr>
              <a:t>Picture elements, image elements, and pi</a:t>
            </a:r>
            <a:r>
              <a:rPr lang="en" sz="1800">
                <a:solidFill>
                  <a:schemeClr val="dk1"/>
                </a:solidFill>
                <a:highlight>
                  <a:schemeClr val="lt1"/>
                </a:highlight>
              </a:rPr>
              <a:t>x</a:t>
            </a:r>
            <a:r>
              <a:rPr lang="en" sz="1800">
                <a:solidFill>
                  <a:schemeClr val="dk1"/>
                </a:solidFill>
                <a:highlight>
                  <a:schemeClr val="lt1"/>
                </a:highlight>
              </a:rPr>
              <a:t>els are all terms used to describe these components.</a:t>
            </a:r>
            <a:endParaRPr sz="1800">
              <a:solidFill>
                <a:schemeClr val="dk1"/>
              </a:solidFill>
              <a:highlight>
                <a:schemeClr val="lt1"/>
              </a:highlight>
            </a:endParaRPr>
          </a:p>
          <a:p>
            <a:pPr indent="-342900" lvl="0" marL="457200" rtl="0" algn="l">
              <a:spcBef>
                <a:spcPts val="0"/>
              </a:spcBef>
              <a:spcAft>
                <a:spcPts val="0"/>
              </a:spcAft>
              <a:buClr>
                <a:schemeClr val="dk1"/>
              </a:buClr>
              <a:buSzPts val="1800"/>
              <a:buChar char="●"/>
            </a:pPr>
            <a:r>
              <a:rPr lang="en" sz="1800">
                <a:solidFill>
                  <a:schemeClr val="dk1"/>
                </a:solidFill>
                <a:highlight>
                  <a:schemeClr val="lt1"/>
                </a:highlight>
              </a:rPr>
              <a:t>A pi</a:t>
            </a:r>
            <a:r>
              <a:rPr lang="en" sz="1800">
                <a:solidFill>
                  <a:schemeClr val="dk1"/>
                </a:solidFill>
                <a:highlight>
                  <a:schemeClr val="lt1"/>
                </a:highlight>
              </a:rPr>
              <a:t>x</a:t>
            </a:r>
            <a:r>
              <a:rPr lang="en" sz="1800">
                <a:solidFill>
                  <a:schemeClr val="dk1"/>
                </a:solidFill>
                <a:highlight>
                  <a:schemeClr val="lt1"/>
                </a:highlight>
              </a:rPr>
              <a:t>el is the most common unit of measurement for the components of a digital image.</a:t>
            </a:r>
            <a:endParaRPr sz="1800">
              <a:solidFill>
                <a:schemeClr val="dk1"/>
              </a:solidFill>
              <a:highlight>
                <a:schemeClr val="lt1"/>
              </a:highlight>
            </a:endParaRPr>
          </a:p>
          <a:p>
            <a:pPr indent="0" lvl="0" marL="0" rtl="0" algn="l">
              <a:spcBef>
                <a:spcPts val="0"/>
              </a:spcBef>
              <a:spcAft>
                <a:spcPts val="0"/>
              </a:spcAft>
              <a:buNone/>
            </a:pPr>
            <a:r>
              <a:t/>
            </a:r>
            <a:endParaRPr sz="1800">
              <a:solidFill>
                <a:schemeClr val="dk1"/>
              </a:solidFill>
              <a:highlight>
                <a:schemeClr val="lt1"/>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IMAGE REPRESENTATION AS A MATRI</a:t>
            </a:r>
            <a:r>
              <a:rPr lang="en"/>
              <a:t>X</a:t>
            </a:r>
            <a:endParaRPr/>
          </a:p>
        </p:txBody>
      </p:sp>
      <p:sp>
        <p:nvSpPr>
          <p:cNvPr id="93" name="Google Shape;93;p17"/>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94" name="Google Shape;94;p17"/>
          <p:cNvSpPr txBox="1"/>
          <p:nvPr>
            <p:ph idx="2" type="body"/>
          </p:nvPr>
        </p:nvSpPr>
        <p:spPr>
          <a:xfrm>
            <a:off x="4832425"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rgbClr val="000000"/>
                </a:solidFill>
                <a:highlight>
                  <a:schemeClr val="lt1"/>
                </a:highlight>
                <a:latin typeface="Arial"/>
                <a:ea typeface="Arial"/>
                <a:cs typeface="Arial"/>
                <a:sym typeface="Arial"/>
              </a:rPr>
              <a:t>As we know, images are represented in rows and columns we have the following synta</a:t>
            </a:r>
            <a:r>
              <a:rPr lang="en">
                <a:solidFill>
                  <a:srgbClr val="000000"/>
                </a:solidFill>
                <a:highlight>
                  <a:schemeClr val="lt1"/>
                </a:highlight>
                <a:latin typeface="Arial"/>
                <a:ea typeface="Arial"/>
                <a:cs typeface="Arial"/>
                <a:sym typeface="Arial"/>
              </a:rPr>
              <a:t>x</a:t>
            </a:r>
            <a:r>
              <a:rPr lang="en">
                <a:solidFill>
                  <a:srgbClr val="000000"/>
                </a:solidFill>
                <a:highlight>
                  <a:schemeClr val="lt1"/>
                </a:highlight>
                <a:latin typeface="Arial"/>
                <a:ea typeface="Arial"/>
                <a:cs typeface="Arial"/>
                <a:sym typeface="Arial"/>
              </a:rPr>
              <a:t> in which images are represented: </a:t>
            </a:r>
            <a:endParaRPr>
              <a:solidFill>
                <a:srgbClr val="000000"/>
              </a:solidFill>
              <a:highlight>
                <a:schemeClr val="lt1"/>
              </a:highlight>
              <a:latin typeface="Arial"/>
              <a:ea typeface="Arial"/>
              <a:cs typeface="Arial"/>
              <a:sym typeface="Arial"/>
            </a:endParaRPr>
          </a:p>
          <a:p>
            <a:pPr indent="0" lvl="0" marL="0" rtl="0" algn="l">
              <a:spcBef>
                <a:spcPts val="1200"/>
              </a:spcBef>
              <a:spcAft>
                <a:spcPts val="1200"/>
              </a:spcAft>
              <a:buNone/>
            </a:pPr>
            <a:r>
              <a:rPr lang="en">
                <a:solidFill>
                  <a:schemeClr val="dk1"/>
                </a:solidFill>
                <a:highlight>
                  <a:schemeClr val="lt1"/>
                </a:highlight>
                <a:latin typeface="Arial"/>
                <a:ea typeface="Arial"/>
                <a:cs typeface="Arial"/>
                <a:sym typeface="Arial"/>
              </a:rPr>
              <a:t>The right side of this equation is digital image by </a:t>
            </a:r>
            <a:r>
              <a:rPr lang="en">
                <a:solidFill>
                  <a:schemeClr val="dk1"/>
                </a:solidFill>
                <a:highlight>
                  <a:schemeClr val="lt1"/>
                </a:highlight>
                <a:latin typeface="Arial"/>
                <a:ea typeface="Arial"/>
                <a:cs typeface="Arial"/>
                <a:sym typeface="Arial"/>
              </a:rPr>
              <a:t>defition</a:t>
            </a:r>
            <a:r>
              <a:rPr lang="en">
                <a:solidFill>
                  <a:schemeClr val="dk1"/>
                </a:solidFill>
                <a:highlight>
                  <a:schemeClr val="lt1"/>
                </a:highlight>
                <a:latin typeface="Arial"/>
                <a:ea typeface="Arial"/>
                <a:cs typeface="Arial"/>
                <a:sym typeface="Arial"/>
              </a:rPr>
              <a:t>. Every element of this matri</a:t>
            </a:r>
            <a:r>
              <a:rPr lang="en">
                <a:solidFill>
                  <a:schemeClr val="dk1"/>
                </a:solidFill>
                <a:highlight>
                  <a:schemeClr val="lt1"/>
                </a:highlight>
                <a:latin typeface="Arial"/>
                <a:ea typeface="Arial"/>
                <a:cs typeface="Arial"/>
                <a:sym typeface="Arial"/>
              </a:rPr>
              <a:t>x</a:t>
            </a:r>
            <a:r>
              <a:rPr lang="en">
                <a:solidFill>
                  <a:schemeClr val="dk1"/>
                </a:solidFill>
                <a:highlight>
                  <a:schemeClr val="lt1"/>
                </a:highlight>
                <a:latin typeface="Arial"/>
                <a:ea typeface="Arial"/>
                <a:cs typeface="Arial"/>
                <a:sym typeface="Arial"/>
              </a:rPr>
              <a:t> is called image element , picture element , or pi</a:t>
            </a:r>
            <a:r>
              <a:rPr lang="en">
                <a:solidFill>
                  <a:schemeClr val="dk1"/>
                </a:solidFill>
                <a:highlight>
                  <a:schemeClr val="lt1"/>
                </a:highlight>
                <a:latin typeface="Arial"/>
                <a:ea typeface="Arial"/>
                <a:cs typeface="Arial"/>
                <a:sym typeface="Arial"/>
              </a:rPr>
              <a:t>x</a:t>
            </a:r>
            <a:r>
              <a:rPr lang="en">
                <a:solidFill>
                  <a:schemeClr val="dk1"/>
                </a:solidFill>
                <a:highlight>
                  <a:schemeClr val="lt1"/>
                </a:highlight>
                <a:latin typeface="Arial"/>
                <a:ea typeface="Arial"/>
                <a:cs typeface="Arial"/>
                <a:sym typeface="Arial"/>
              </a:rPr>
              <a:t>el. </a:t>
            </a:r>
            <a:endParaRPr>
              <a:solidFill>
                <a:schemeClr val="dk1"/>
              </a:solidFill>
              <a:highlight>
                <a:schemeClr val="lt1"/>
              </a:highlight>
              <a:latin typeface="Arial"/>
              <a:ea typeface="Arial"/>
              <a:cs typeface="Arial"/>
              <a:sym typeface="Arial"/>
            </a:endParaRPr>
          </a:p>
        </p:txBody>
      </p:sp>
      <p:pic>
        <p:nvPicPr>
          <p:cNvPr id="95" name="Google Shape;95;p17"/>
          <p:cNvPicPr preferRelativeResize="0"/>
          <p:nvPr/>
        </p:nvPicPr>
        <p:blipFill>
          <a:blip r:embed="rId3">
            <a:alphaModFix/>
          </a:blip>
          <a:stretch>
            <a:fillRect/>
          </a:stretch>
        </p:blipFill>
        <p:spPr>
          <a:xfrm>
            <a:off x="311700" y="1505700"/>
            <a:ext cx="3895725" cy="3076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Image as a Matrix</a:t>
            </a:r>
            <a:endParaRPr/>
          </a:p>
        </p:txBody>
      </p:sp>
      <p:pic>
        <p:nvPicPr>
          <p:cNvPr id="101" name="Google Shape;101;p18"/>
          <p:cNvPicPr preferRelativeResize="0"/>
          <p:nvPr/>
        </p:nvPicPr>
        <p:blipFill>
          <a:blip r:embed="rId3">
            <a:alphaModFix/>
          </a:blip>
          <a:stretch>
            <a:fillRect/>
          </a:stretch>
        </p:blipFill>
        <p:spPr>
          <a:xfrm>
            <a:off x="311725" y="1423525"/>
            <a:ext cx="5169276" cy="3386400"/>
          </a:xfrm>
          <a:prstGeom prst="rect">
            <a:avLst/>
          </a:prstGeom>
          <a:noFill/>
          <a:ln>
            <a:noFill/>
          </a:ln>
        </p:spPr>
      </p:pic>
      <p:sp>
        <p:nvSpPr>
          <p:cNvPr id="102" name="Google Shape;102;p18"/>
          <p:cNvSpPr txBox="1"/>
          <p:nvPr/>
        </p:nvSpPr>
        <p:spPr>
          <a:xfrm>
            <a:off x="5546875" y="1505050"/>
            <a:ext cx="2975700" cy="338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latin typeface="Roboto"/>
                <a:ea typeface="Roboto"/>
                <a:cs typeface="Roboto"/>
                <a:sym typeface="Roboto"/>
              </a:rPr>
              <a:t>The Matrix and its image Each image processing action performed by a computer may be viewed as an operation on an image matrix. Typically, the outcome of such an operation is a matrix of the original picture dimension (m x n), the members of which do not have to be from the range 0, 1,...., 255, but may alternatively be any real, or even complex numbers.</a:t>
            </a:r>
            <a:endParaRPr sz="16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PHASES OF IMAGE PROCESSING</a:t>
            </a:r>
            <a:endParaRPr/>
          </a:p>
        </p:txBody>
      </p:sp>
      <p:sp>
        <p:nvSpPr>
          <p:cNvPr id="108" name="Google Shape;108;p19"/>
          <p:cNvSpPr txBox="1"/>
          <p:nvPr/>
        </p:nvSpPr>
        <p:spPr>
          <a:xfrm>
            <a:off x="311725" y="1389325"/>
            <a:ext cx="8520600" cy="363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600">
                <a:solidFill>
                  <a:schemeClr val="dk1"/>
                </a:solidFill>
                <a:highlight>
                  <a:schemeClr val="lt1"/>
                </a:highlight>
              </a:rPr>
              <a:t>1.</a:t>
            </a:r>
            <a:r>
              <a:rPr b="1" lang="en" sz="1600">
                <a:solidFill>
                  <a:schemeClr val="dk1"/>
                </a:solidFill>
                <a:highlight>
                  <a:schemeClr val="lt1"/>
                </a:highlight>
              </a:rPr>
              <a:t>ACQUISITION</a:t>
            </a:r>
            <a:r>
              <a:rPr lang="en" sz="1600">
                <a:solidFill>
                  <a:schemeClr val="dk1"/>
                </a:solidFill>
                <a:highlight>
                  <a:schemeClr val="lt1"/>
                </a:highlight>
              </a:rPr>
              <a:t>– It could be as simple as being given an image which is in digital form. The main work involves: </a:t>
            </a:r>
            <a:endParaRPr sz="1600">
              <a:solidFill>
                <a:schemeClr val="dk1"/>
              </a:solidFill>
              <a:highlight>
                <a:schemeClr val="lt1"/>
              </a:highlight>
            </a:endParaRPr>
          </a:p>
          <a:p>
            <a:pPr indent="0" lvl="0" marL="0" rtl="0" algn="l">
              <a:spcBef>
                <a:spcPts val="0"/>
              </a:spcBef>
              <a:spcAft>
                <a:spcPts val="0"/>
              </a:spcAft>
              <a:buNone/>
            </a:pPr>
            <a:r>
              <a:rPr lang="en" sz="1600">
                <a:solidFill>
                  <a:schemeClr val="dk1"/>
                </a:solidFill>
                <a:highlight>
                  <a:schemeClr val="lt1"/>
                </a:highlight>
              </a:rPr>
              <a:t>a) Scaling </a:t>
            </a:r>
            <a:endParaRPr sz="1600">
              <a:solidFill>
                <a:schemeClr val="dk1"/>
              </a:solidFill>
              <a:highlight>
                <a:schemeClr val="lt1"/>
              </a:highlight>
            </a:endParaRPr>
          </a:p>
          <a:p>
            <a:pPr indent="0" lvl="0" marL="0" rtl="0" algn="l">
              <a:spcBef>
                <a:spcPts val="0"/>
              </a:spcBef>
              <a:spcAft>
                <a:spcPts val="0"/>
              </a:spcAft>
              <a:buNone/>
            </a:pPr>
            <a:r>
              <a:rPr lang="en" sz="1600">
                <a:solidFill>
                  <a:schemeClr val="dk1"/>
                </a:solidFill>
                <a:highlight>
                  <a:schemeClr val="lt1"/>
                </a:highlight>
              </a:rPr>
              <a:t>b) Color conversion(RGB to Gray or vice-versa) </a:t>
            </a:r>
            <a:endParaRPr sz="1600">
              <a:solidFill>
                <a:schemeClr val="dk1"/>
              </a:solidFill>
              <a:highlight>
                <a:schemeClr val="lt1"/>
              </a:highlight>
            </a:endParaRPr>
          </a:p>
          <a:p>
            <a:pPr indent="0" lvl="0" marL="0" rtl="0" algn="l">
              <a:spcBef>
                <a:spcPts val="0"/>
              </a:spcBef>
              <a:spcAft>
                <a:spcPts val="0"/>
              </a:spcAft>
              <a:buNone/>
            </a:pPr>
            <a:r>
              <a:rPr lang="en" sz="1600">
                <a:solidFill>
                  <a:schemeClr val="dk1"/>
                </a:solidFill>
                <a:highlight>
                  <a:schemeClr val="lt1"/>
                </a:highlight>
              </a:rPr>
              <a:t>2.</a:t>
            </a:r>
            <a:r>
              <a:rPr b="1" lang="en" sz="1600">
                <a:solidFill>
                  <a:schemeClr val="dk1"/>
                </a:solidFill>
                <a:highlight>
                  <a:schemeClr val="lt1"/>
                </a:highlight>
              </a:rPr>
              <a:t>IMAGE ENHANCEMENT</a:t>
            </a:r>
            <a:r>
              <a:rPr lang="en" sz="1600">
                <a:solidFill>
                  <a:schemeClr val="dk1"/>
                </a:solidFill>
                <a:highlight>
                  <a:schemeClr val="lt1"/>
                </a:highlight>
              </a:rPr>
              <a:t>– It is amongst the simplest and most appealing in areas of Image Processing it is also used to e</a:t>
            </a:r>
            <a:r>
              <a:rPr lang="en" sz="1600">
                <a:solidFill>
                  <a:schemeClr val="dk1"/>
                </a:solidFill>
                <a:highlight>
                  <a:schemeClr val="lt1"/>
                </a:highlight>
              </a:rPr>
              <a:t>x</a:t>
            </a:r>
            <a:r>
              <a:rPr lang="en" sz="1600">
                <a:solidFill>
                  <a:schemeClr val="dk1"/>
                </a:solidFill>
                <a:highlight>
                  <a:schemeClr val="lt1"/>
                </a:highlight>
              </a:rPr>
              <a:t>tract some hidden details from an image and is subjective. </a:t>
            </a:r>
            <a:endParaRPr sz="1600">
              <a:solidFill>
                <a:schemeClr val="dk1"/>
              </a:solidFill>
              <a:highlight>
                <a:schemeClr val="lt1"/>
              </a:highlight>
            </a:endParaRPr>
          </a:p>
          <a:p>
            <a:pPr indent="0" lvl="0" marL="0" rtl="0" algn="l">
              <a:spcBef>
                <a:spcPts val="0"/>
              </a:spcBef>
              <a:spcAft>
                <a:spcPts val="0"/>
              </a:spcAft>
              <a:buNone/>
            </a:pPr>
            <a:r>
              <a:rPr lang="en" sz="1600">
                <a:solidFill>
                  <a:schemeClr val="dk1"/>
                </a:solidFill>
                <a:highlight>
                  <a:schemeClr val="lt1"/>
                </a:highlight>
              </a:rPr>
              <a:t>3.</a:t>
            </a:r>
            <a:r>
              <a:rPr b="1" lang="en" sz="1600">
                <a:solidFill>
                  <a:schemeClr val="dk1"/>
                </a:solidFill>
                <a:highlight>
                  <a:schemeClr val="lt1"/>
                </a:highlight>
              </a:rPr>
              <a:t>IMAGE RESTORATION</a:t>
            </a:r>
            <a:r>
              <a:rPr lang="en" sz="1600">
                <a:solidFill>
                  <a:schemeClr val="dk1"/>
                </a:solidFill>
                <a:highlight>
                  <a:schemeClr val="lt1"/>
                </a:highlight>
              </a:rPr>
              <a:t>– It also deals with appealing of an image but it is objective(Restoration is based on mathematical or probabilistic model or image degradation). </a:t>
            </a:r>
            <a:endParaRPr sz="1600">
              <a:solidFill>
                <a:schemeClr val="dk1"/>
              </a:solidFill>
              <a:highlight>
                <a:schemeClr val="lt1"/>
              </a:highlight>
            </a:endParaRPr>
          </a:p>
          <a:p>
            <a:pPr indent="0" lvl="0" marL="0" rtl="0" algn="l">
              <a:spcBef>
                <a:spcPts val="0"/>
              </a:spcBef>
              <a:spcAft>
                <a:spcPts val="0"/>
              </a:spcAft>
              <a:buNone/>
            </a:pPr>
            <a:r>
              <a:rPr lang="en" sz="1600">
                <a:solidFill>
                  <a:schemeClr val="dk1"/>
                </a:solidFill>
                <a:highlight>
                  <a:schemeClr val="lt1"/>
                </a:highlight>
              </a:rPr>
              <a:t>4.</a:t>
            </a:r>
            <a:r>
              <a:rPr b="1" lang="en" sz="1600">
                <a:solidFill>
                  <a:schemeClr val="dk1"/>
                </a:solidFill>
                <a:highlight>
                  <a:schemeClr val="lt1"/>
                </a:highlight>
              </a:rPr>
              <a:t>COLOR IMAGE PROCESSING</a:t>
            </a:r>
            <a:r>
              <a:rPr lang="en" sz="1600">
                <a:solidFill>
                  <a:schemeClr val="dk1"/>
                </a:solidFill>
                <a:highlight>
                  <a:schemeClr val="lt1"/>
                </a:highlight>
              </a:rPr>
              <a:t>– It deals with pseudocolor and full color image processing color models are applicable to digital image processing. </a:t>
            </a:r>
            <a:endParaRPr sz="1600">
              <a:solidFill>
                <a:schemeClr val="dk1"/>
              </a:solidFill>
              <a:highlight>
                <a:schemeClr val="lt1"/>
              </a:highlight>
            </a:endParaRPr>
          </a:p>
          <a:p>
            <a:pPr indent="0" lvl="0" marL="0" rtl="0" algn="l">
              <a:spcBef>
                <a:spcPts val="0"/>
              </a:spcBef>
              <a:spcAft>
                <a:spcPts val="0"/>
              </a:spcAft>
              <a:buNone/>
            </a:pPr>
            <a:r>
              <a:rPr lang="en" sz="1600">
                <a:solidFill>
                  <a:schemeClr val="dk1"/>
                </a:solidFill>
                <a:highlight>
                  <a:schemeClr val="lt1"/>
                </a:highlight>
              </a:rPr>
              <a:t>5.</a:t>
            </a:r>
            <a:r>
              <a:rPr b="1" lang="en" sz="1600">
                <a:solidFill>
                  <a:schemeClr val="dk1"/>
                </a:solidFill>
                <a:highlight>
                  <a:schemeClr val="lt1"/>
                </a:highlight>
              </a:rPr>
              <a:t>WAVELETS AND MULTI-RESOLUTION PROCESSING</a:t>
            </a:r>
            <a:r>
              <a:rPr lang="en" sz="1600">
                <a:solidFill>
                  <a:schemeClr val="dk1"/>
                </a:solidFill>
                <a:highlight>
                  <a:schemeClr val="lt1"/>
                </a:highlight>
              </a:rPr>
              <a:t>– It is foundation of representing images in various degrees. </a:t>
            </a:r>
            <a:endParaRPr sz="1700">
              <a:solidFill>
                <a:schemeClr val="dk1"/>
              </a:solidFill>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PHASES OF IMAGE PROCESSING</a:t>
            </a:r>
            <a:endParaRPr/>
          </a:p>
        </p:txBody>
      </p:sp>
      <p:sp>
        <p:nvSpPr>
          <p:cNvPr id="114" name="Google Shape;114;p20"/>
          <p:cNvSpPr txBox="1"/>
          <p:nvPr/>
        </p:nvSpPr>
        <p:spPr>
          <a:xfrm>
            <a:off x="216775" y="1379475"/>
            <a:ext cx="87966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highlight>
                  <a:schemeClr val="lt1"/>
                </a:highlight>
              </a:rPr>
              <a:t>6.</a:t>
            </a:r>
            <a:r>
              <a:rPr b="1" lang="en" sz="1800">
                <a:solidFill>
                  <a:schemeClr val="dk1"/>
                </a:solidFill>
                <a:highlight>
                  <a:schemeClr val="lt1"/>
                </a:highlight>
              </a:rPr>
              <a:t>IMAGE COMPRESSION</a:t>
            </a:r>
            <a:r>
              <a:rPr lang="en" sz="1800">
                <a:solidFill>
                  <a:schemeClr val="dk1"/>
                </a:solidFill>
                <a:highlight>
                  <a:schemeClr val="lt1"/>
                </a:highlight>
              </a:rPr>
              <a:t>-It involves in developing some functions to perform this operation. It mainly deals with image size or resolution. </a:t>
            </a:r>
            <a:endParaRPr sz="1800">
              <a:solidFill>
                <a:schemeClr val="dk1"/>
              </a:solidFill>
              <a:highlight>
                <a:schemeClr val="lt1"/>
              </a:highlight>
            </a:endParaRPr>
          </a:p>
          <a:p>
            <a:pPr indent="0" lvl="0" marL="0" rtl="0" algn="l">
              <a:spcBef>
                <a:spcPts val="0"/>
              </a:spcBef>
              <a:spcAft>
                <a:spcPts val="0"/>
              </a:spcAft>
              <a:buNone/>
            </a:pPr>
            <a:r>
              <a:rPr lang="en" sz="1800">
                <a:solidFill>
                  <a:schemeClr val="dk1"/>
                </a:solidFill>
                <a:highlight>
                  <a:schemeClr val="lt1"/>
                </a:highlight>
              </a:rPr>
              <a:t>7.</a:t>
            </a:r>
            <a:r>
              <a:rPr b="1" lang="en" sz="1800">
                <a:solidFill>
                  <a:schemeClr val="dk1"/>
                </a:solidFill>
                <a:highlight>
                  <a:schemeClr val="lt1"/>
                </a:highlight>
              </a:rPr>
              <a:t>MORPHOLOGICAL PROCESSING</a:t>
            </a:r>
            <a:r>
              <a:rPr lang="en" sz="1800">
                <a:solidFill>
                  <a:schemeClr val="dk1"/>
                </a:solidFill>
                <a:highlight>
                  <a:schemeClr val="lt1"/>
                </a:highlight>
              </a:rPr>
              <a:t>-It deals with tools for e</a:t>
            </a:r>
            <a:r>
              <a:rPr lang="en" sz="1800">
                <a:solidFill>
                  <a:schemeClr val="dk1"/>
                </a:solidFill>
                <a:highlight>
                  <a:schemeClr val="lt1"/>
                </a:highlight>
              </a:rPr>
              <a:t>x</a:t>
            </a:r>
            <a:r>
              <a:rPr lang="en" sz="1800">
                <a:solidFill>
                  <a:schemeClr val="dk1"/>
                </a:solidFill>
                <a:highlight>
                  <a:schemeClr val="lt1"/>
                </a:highlight>
              </a:rPr>
              <a:t>tracting image components that are useful in the representation &amp; description of shape. </a:t>
            </a:r>
            <a:endParaRPr sz="1800">
              <a:solidFill>
                <a:schemeClr val="dk1"/>
              </a:solidFill>
              <a:highlight>
                <a:schemeClr val="lt1"/>
              </a:highlight>
            </a:endParaRPr>
          </a:p>
          <a:p>
            <a:pPr indent="0" lvl="0" marL="0" rtl="0" algn="l">
              <a:spcBef>
                <a:spcPts val="0"/>
              </a:spcBef>
              <a:spcAft>
                <a:spcPts val="0"/>
              </a:spcAft>
              <a:buNone/>
            </a:pPr>
            <a:r>
              <a:rPr lang="en" sz="1800">
                <a:solidFill>
                  <a:schemeClr val="dk1"/>
                </a:solidFill>
                <a:highlight>
                  <a:schemeClr val="lt1"/>
                </a:highlight>
              </a:rPr>
              <a:t>8.</a:t>
            </a:r>
            <a:r>
              <a:rPr b="1" lang="en" sz="1800">
                <a:solidFill>
                  <a:schemeClr val="dk1"/>
                </a:solidFill>
                <a:highlight>
                  <a:schemeClr val="lt1"/>
                </a:highlight>
              </a:rPr>
              <a:t>SEGMENTATION PROCEDURE</a:t>
            </a:r>
            <a:r>
              <a:rPr lang="en" sz="1800">
                <a:solidFill>
                  <a:schemeClr val="dk1"/>
                </a:solidFill>
                <a:highlight>
                  <a:schemeClr val="lt1"/>
                </a:highlight>
              </a:rPr>
              <a:t>-It includes partitioning an image into its constituent parts or objects. Autonomous segmentation is the most difficult task in Image Processing. </a:t>
            </a:r>
            <a:endParaRPr sz="1800">
              <a:solidFill>
                <a:schemeClr val="dk1"/>
              </a:solidFill>
              <a:highlight>
                <a:schemeClr val="lt1"/>
              </a:highlight>
            </a:endParaRPr>
          </a:p>
          <a:p>
            <a:pPr indent="0" lvl="0" marL="0" rtl="0" algn="l">
              <a:spcBef>
                <a:spcPts val="0"/>
              </a:spcBef>
              <a:spcAft>
                <a:spcPts val="0"/>
              </a:spcAft>
              <a:buNone/>
            </a:pPr>
            <a:r>
              <a:rPr lang="en" sz="1800">
                <a:solidFill>
                  <a:schemeClr val="dk1"/>
                </a:solidFill>
                <a:highlight>
                  <a:schemeClr val="lt1"/>
                </a:highlight>
              </a:rPr>
              <a:t>9.</a:t>
            </a:r>
            <a:r>
              <a:rPr b="1" lang="en" sz="1800">
                <a:solidFill>
                  <a:schemeClr val="dk1"/>
                </a:solidFill>
                <a:highlight>
                  <a:schemeClr val="lt1"/>
                </a:highlight>
              </a:rPr>
              <a:t>REPRESENTATION &amp; DESCRIPTION</a:t>
            </a:r>
            <a:r>
              <a:rPr lang="en" sz="1800">
                <a:solidFill>
                  <a:schemeClr val="dk1"/>
                </a:solidFill>
                <a:highlight>
                  <a:schemeClr val="lt1"/>
                </a:highlight>
              </a:rPr>
              <a:t>-It follows output of segmentation stage, choosing a representation is only the part of solution for transforming raw data into processed data. </a:t>
            </a:r>
            <a:endParaRPr sz="1800">
              <a:solidFill>
                <a:schemeClr val="dk1"/>
              </a:solidFill>
              <a:highlight>
                <a:schemeClr val="lt1"/>
              </a:highlight>
            </a:endParaRPr>
          </a:p>
          <a:p>
            <a:pPr indent="0" lvl="0" marL="0" rtl="0" algn="l">
              <a:spcBef>
                <a:spcPts val="0"/>
              </a:spcBef>
              <a:spcAft>
                <a:spcPts val="0"/>
              </a:spcAft>
              <a:buNone/>
            </a:pPr>
            <a:r>
              <a:rPr lang="en" sz="1800">
                <a:solidFill>
                  <a:schemeClr val="dk1"/>
                </a:solidFill>
                <a:highlight>
                  <a:schemeClr val="lt1"/>
                </a:highlight>
              </a:rPr>
              <a:t>10.</a:t>
            </a:r>
            <a:r>
              <a:rPr b="1" lang="en" sz="1800">
                <a:solidFill>
                  <a:schemeClr val="dk1"/>
                </a:solidFill>
                <a:highlight>
                  <a:schemeClr val="lt1"/>
                </a:highlight>
              </a:rPr>
              <a:t>OBJECT DETECTION AND RECOGNITION</a:t>
            </a:r>
            <a:r>
              <a:rPr lang="en" sz="1800">
                <a:solidFill>
                  <a:schemeClr val="dk1"/>
                </a:solidFill>
                <a:highlight>
                  <a:schemeClr val="lt1"/>
                </a:highlight>
              </a:rPr>
              <a:t>-It is a process that assigns a label to an object based on its descriptor. </a:t>
            </a:r>
            <a:endParaRPr sz="1900">
              <a:solidFill>
                <a:schemeClr val="dk1"/>
              </a:solidFill>
              <a:highlight>
                <a:schemeClr val="lt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25" y="500925"/>
            <a:ext cx="8520600" cy="623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OVERLAPPING FIELDS WITH IMAGE PROCESSING</a:t>
            </a:r>
            <a:endParaRPr/>
          </a:p>
        </p:txBody>
      </p:sp>
      <p:sp>
        <p:nvSpPr>
          <p:cNvPr id="120" name="Google Shape;120;p21"/>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121" name="Google Shape;121;p21"/>
          <p:cNvSpPr txBox="1"/>
          <p:nvPr>
            <p:ph idx="2" type="body"/>
          </p:nvPr>
        </p:nvSpPr>
        <p:spPr>
          <a:xfrm>
            <a:off x="4648825" y="1505700"/>
            <a:ext cx="4183500" cy="3468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highlight>
                  <a:schemeClr val="lt1"/>
                </a:highlight>
                <a:latin typeface="Arial"/>
                <a:ea typeface="Arial"/>
                <a:cs typeface="Arial"/>
                <a:sym typeface="Arial"/>
              </a:rPr>
              <a:t>Digital Image Processing, according to block 1, is defined as follows: if the input is an image and the output is an image.</a:t>
            </a:r>
            <a:endParaRPr>
              <a:solidFill>
                <a:schemeClr val="dk1"/>
              </a:solidFill>
              <a:highlight>
                <a:schemeClr val="lt1"/>
              </a:highlight>
              <a:latin typeface="Arial"/>
              <a:ea typeface="Arial"/>
              <a:cs typeface="Arial"/>
              <a:sym typeface="Arial"/>
            </a:endParaRPr>
          </a:p>
          <a:p>
            <a:pPr indent="0" lvl="0" marL="0" rtl="0" algn="l">
              <a:spcBef>
                <a:spcPts val="1200"/>
              </a:spcBef>
              <a:spcAft>
                <a:spcPts val="0"/>
              </a:spcAft>
              <a:buNone/>
            </a:pPr>
            <a:r>
              <a:rPr lang="en">
                <a:solidFill>
                  <a:schemeClr val="dk1"/>
                </a:solidFill>
                <a:highlight>
                  <a:schemeClr val="lt1"/>
                </a:highlight>
                <a:latin typeface="Arial"/>
                <a:ea typeface="Arial"/>
                <a:cs typeface="Arial"/>
                <a:sym typeface="Arial"/>
              </a:rPr>
              <a:t>According to block 2, Computer Vision is defined as an input that is an image and an output that is some type of information or description.</a:t>
            </a:r>
            <a:endParaRPr>
              <a:solidFill>
                <a:schemeClr val="dk1"/>
              </a:solidFill>
              <a:highlight>
                <a:schemeClr val="lt1"/>
              </a:highlight>
              <a:latin typeface="Arial"/>
              <a:ea typeface="Arial"/>
              <a:cs typeface="Arial"/>
              <a:sym typeface="Arial"/>
            </a:endParaRPr>
          </a:p>
          <a:p>
            <a:pPr indent="0" lvl="0" marL="0" rtl="0" algn="l">
              <a:spcBef>
                <a:spcPts val="1200"/>
              </a:spcBef>
              <a:spcAft>
                <a:spcPts val="0"/>
              </a:spcAft>
              <a:buNone/>
            </a:pPr>
            <a:r>
              <a:rPr lang="en">
                <a:solidFill>
                  <a:schemeClr val="dk1"/>
                </a:solidFill>
                <a:highlight>
                  <a:schemeClr val="lt1"/>
                </a:highlight>
                <a:latin typeface="Arial"/>
                <a:ea typeface="Arial"/>
                <a:cs typeface="Arial"/>
                <a:sym typeface="Arial"/>
              </a:rPr>
              <a:t>Computer graphics, according to block 3, is defined as an input of some description or code and an output of an image.</a:t>
            </a:r>
            <a:endParaRPr>
              <a:solidFill>
                <a:schemeClr val="dk1"/>
              </a:solidFill>
              <a:highlight>
                <a:schemeClr val="lt1"/>
              </a:highlight>
              <a:latin typeface="Arial"/>
              <a:ea typeface="Arial"/>
              <a:cs typeface="Arial"/>
              <a:sym typeface="Arial"/>
            </a:endParaRPr>
          </a:p>
          <a:p>
            <a:pPr indent="0" lvl="0" marL="0" rtl="0" algn="l">
              <a:spcBef>
                <a:spcPts val="1200"/>
              </a:spcBef>
              <a:spcAft>
                <a:spcPts val="0"/>
              </a:spcAft>
              <a:buNone/>
            </a:pPr>
            <a:r>
              <a:rPr lang="en">
                <a:solidFill>
                  <a:schemeClr val="dk1"/>
                </a:solidFill>
                <a:highlight>
                  <a:schemeClr val="lt1"/>
                </a:highlight>
                <a:latin typeface="Arial"/>
                <a:ea typeface="Arial"/>
                <a:cs typeface="Arial"/>
                <a:sym typeface="Arial"/>
              </a:rPr>
              <a:t>According to block 4, if the input is a description, some keywords, or some code, and the output is a description or some keywords, it is called Artificial Intelligence.</a:t>
            </a:r>
            <a:endParaRPr>
              <a:solidFill>
                <a:schemeClr val="dk1"/>
              </a:solidFill>
              <a:highlight>
                <a:schemeClr val="lt1"/>
              </a:highlight>
              <a:latin typeface="Arial"/>
              <a:ea typeface="Arial"/>
              <a:cs typeface="Arial"/>
              <a:sym typeface="Arial"/>
            </a:endParaRPr>
          </a:p>
          <a:p>
            <a:pPr indent="0" lvl="0" marL="0" rtl="0" algn="l">
              <a:spcBef>
                <a:spcPts val="1200"/>
              </a:spcBef>
              <a:spcAft>
                <a:spcPts val="1200"/>
              </a:spcAft>
              <a:buNone/>
            </a:pPr>
            <a:r>
              <a:rPr lang="en"/>
              <a:t>``</a:t>
            </a:r>
            <a:endParaRPr/>
          </a:p>
        </p:txBody>
      </p:sp>
      <p:pic>
        <p:nvPicPr>
          <p:cNvPr id="122" name="Google Shape;122;p21"/>
          <p:cNvPicPr preferRelativeResize="0"/>
          <p:nvPr/>
        </p:nvPicPr>
        <p:blipFill>
          <a:blip r:embed="rId3">
            <a:alphaModFix/>
          </a:blip>
          <a:stretch>
            <a:fillRect/>
          </a:stretch>
        </p:blipFill>
        <p:spPr>
          <a:xfrm>
            <a:off x="311725" y="1505700"/>
            <a:ext cx="3999899" cy="3076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