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8" r:id="rId2"/>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p:cViewPr>
        <p:scale>
          <a:sx n="136" d="100"/>
          <a:sy n="136" d="100"/>
        </p:scale>
        <p:origin x="917" y="77"/>
      </p:cViewPr>
      <p:guideLst>
        <p:guide orient="horz" pos="2880"/>
        <p:guide pos="2160"/>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BAB788-9B50-4CA2-9A4F-96A113F67D48}" type="datetimeFigureOut">
              <a:rPr lang="en-US" smtClean="0"/>
              <a:t>4/27/2018</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F4C3FB-FD8C-4670-A2CC-CBADA8A3FF13}" type="slidenum">
              <a:rPr lang="en-US" smtClean="0"/>
              <a:t>‹#›</a:t>
            </a:fld>
            <a:endParaRPr lang="en-US"/>
          </a:p>
        </p:txBody>
      </p:sp>
    </p:spTree>
    <p:extLst>
      <p:ext uri="{BB962C8B-B14F-4D97-AF65-F5344CB8AC3E}">
        <p14:creationId xmlns:p14="http://schemas.microsoft.com/office/powerpoint/2010/main" val="3355508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A4A26D-2D8A-4A5D-A9FA-B691C3FB204F}"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37FF-91A3-4FE4-80BE-67BD7707082A}" type="slidenum">
              <a:rPr lang="en-US" smtClean="0"/>
              <a:t>‹#›</a:t>
            </a:fld>
            <a:endParaRPr lang="en-US"/>
          </a:p>
        </p:txBody>
      </p:sp>
    </p:spTree>
    <p:extLst>
      <p:ext uri="{BB962C8B-B14F-4D97-AF65-F5344CB8AC3E}">
        <p14:creationId xmlns:p14="http://schemas.microsoft.com/office/powerpoint/2010/main" val="319910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A4A26D-2D8A-4A5D-A9FA-B691C3FB204F}"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37FF-91A3-4FE4-80BE-67BD7707082A}" type="slidenum">
              <a:rPr lang="en-US" smtClean="0"/>
              <a:t>‹#›</a:t>
            </a:fld>
            <a:endParaRPr lang="en-US"/>
          </a:p>
        </p:txBody>
      </p:sp>
    </p:spTree>
    <p:extLst>
      <p:ext uri="{BB962C8B-B14F-4D97-AF65-F5344CB8AC3E}">
        <p14:creationId xmlns:p14="http://schemas.microsoft.com/office/powerpoint/2010/main" val="2705528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A4A26D-2D8A-4A5D-A9FA-B691C3FB204F}"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37FF-91A3-4FE4-80BE-67BD7707082A}" type="slidenum">
              <a:rPr lang="en-US" smtClean="0"/>
              <a:t>‹#›</a:t>
            </a:fld>
            <a:endParaRPr lang="en-US"/>
          </a:p>
        </p:txBody>
      </p:sp>
    </p:spTree>
    <p:extLst>
      <p:ext uri="{BB962C8B-B14F-4D97-AF65-F5344CB8AC3E}">
        <p14:creationId xmlns:p14="http://schemas.microsoft.com/office/powerpoint/2010/main" val="327955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A4A26D-2D8A-4A5D-A9FA-B691C3FB204F}"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37FF-91A3-4FE4-80BE-67BD7707082A}" type="slidenum">
              <a:rPr lang="en-US" smtClean="0"/>
              <a:t>‹#›</a:t>
            </a:fld>
            <a:endParaRPr lang="en-US"/>
          </a:p>
        </p:txBody>
      </p:sp>
    </p:spTree>
    <p:extLst>
      <p:ext uri="{BB962C8B-B14F-4D97-AF65-F5344CB8AC3E}">
        <p14:creationId xmlns:p14="http://schemas.microsoft.com/office/powerpoint/2010/main" val="2333137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A4A26D-2D8A-4A5D-A9FA-B691C3FB204F}"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37FF-91A3-4FE4-80BE-67BD7707082A}" type="slidenum">
              <a:rPr lang="en-US" smtClean="0"/>
              <a:t>‹#›</a:t>
            </a:fld>
            <a:endParaRPr lang="en-US"/>
          </a:p>
        </p:txBody>
      </p:sp>
    </p:spTree>
    <p:extLst>
      <p:ext uri="{BB962C8B-B14F-4D97-AF65-F5344CB8AC3E}">
        <p14:creationId xmlns:p14="http://schemas.microsoft.com/office/powerpoint/2010/main" val="3402617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A4A26D-2D8A-4A5D-A9FA-B691C3FB204F}" type="datetimeFigureOut">
              <a:rPr lang="en-US" smtClean="0"/>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37FF-91A3-4FE4-80BE-67BD7707082A}" type="slidenum">
              <a:rPr lang="en-US" smtClean="0"/>
              <a:t>‹#›</a:t>
            </a:fld>
            <a:endParaRPr lang="en-US"/>
          </a:p>
        </p:txBody>
      </p:sp>
    </p:spTree>
    <p:extLst>
      <p:ext uri="{BB962C8B-B14F-4D97-AF65-F5344CB8AC3E}">
        <p14:creationId xmlns:p14="http://schemas.microsoft.com/office/powerpoint/2010/main" val="3576547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A4A26D-2D8A-4A5D-A9FA-B691C3FB204F}" type="datetimeFigureOut">
              <a:rPr lang="en-US" smtClean="0"/>
              <a:t>4/27/2018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C437FF-91A3-4FE4-80BE-67BD7707082A}" type="slidenum">
              <a:rPr lang="en-US" smtClean="0"/>
              <a:t>‹#›</a:t>
            </a:fld>
            <a:endParaRPr lang="en-US"/>
          </a:p>
        </p:txBody>
      </p:sp>
    </p:spTree>
    <p:extLst>
      <p:ext uri="{BB962C8B-B14F-4D97-AF65-F5344CB8AC3E}">
        <p14:creationId xmlns:p14="http://schemas.microsoft.com/office/powerpoint/2010/main" val="1939651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A4A26D-2D8A-4A5D-A9FA-B691C3FB204F}" type="datetimeFigureOut">
              <a:rPr lang="en-US" smtClean="0"/>
              <a:t>4/27/2018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C437FF-91A3-4FE4-80BE-67BD7707082A}" type="slidenum">
              <a:rPr lang="en-US" smtClean="0"/>
              <a:t>‹#›</a:t>
            </a:fld>
            <a:endParaRPr lang="en-US"/>
          </a:p>
        </p:txBody>
      </p:sp>
    </p:spTree>
    <p:extLst>
      <p:ext uri="{BB962C8B-B14F-4D97-AF65-F5344CB8AC3E}">
        <p14:creationId xmlns:p14="http://schemas.microsoft.com/office/powerpoint/2010/main" val="3953638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A4A26D-2D8A-4A5D-A9FA-B691C3FB204F}" type="datetimeFigureOut">
              <a:rPr lang="en-US" smtClean="0"/>
              <a:t>4/27/2018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C437FF-91A3-4FE4-80BE-67BD7707082A}" type="slidenum">
              <a:rPr lang="en-US" smtClean="0"/>
              <a:t>‹#›</a:t>
            </a:fld>
            <a:endParaRPr lang="en-US"/>
          </a:p>
        </p:txBody>
      </p:sp>
    </p:spTree>
    <p:extLst>
      <p:ext uri="{BB962C8B-B14F-4D97-AF65-F5344CB8AC3E}">
        <p14:creationId xmlns:p14="http://schemas.microsoft.com/office/powerpoint/2010/main" val="514652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5A4A26D-2D8A-4A5D-A9FA-B691C3FB204F}" type="datetimeFigureOut">
              <a:rPr lang="en-US" smtClean="0"/>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37FF-91A3-4FE4-80BE-67BD7707082A}" type="slidenum">
              <a:rPr lang="en-US" smtClean="0"/>
              <a:t>‹#›</a:t>
            </a:fld>
            <a:endParaRPr lang="en-US"/>
          </a:p>
        </p:txBody>
      </p:sp>
    </p:spTree>
    <p:extLst>
      <p:ext uri="{BB962C8B-B14F-4D97-AF65-F5344CB8AC3E}">
        <p14:creationId xmlns:p14="http://schemas.microsoft.com/office/powerpoint/2010/main" val="1667302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5A4A26D-2D8A-4A5D-A9FA-B691C3FB204F}" type="datetimeFigureOut">
              <a:rPr lang="en-US" smtClean="0"/>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37FF-91A3-4FE4-80BE-67BD7707082A}" type="slidenum">
              <a:rPr lang="en-US" smtClean="0"/>
              <a:t>‹#›</a:t>
            </a:fld>
            <a:endParaRPr lang="en-US"/>
          </a:p>
        </p:txBody>
      </p:sp>
    </p:spTree>
    <p:extLst>
      <p:ext uri="{BB962C8B-B14F-4D97-AF65-F5344CB8AC3E}">
        <p14:creationId xmlns:p14="http://schemas.microsoft.com/office/powerpoint/2010/main" val="3867799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15A4A26D-2D8A-4A5D-A9FA-B691C3FB204F}" type="datetimeFigureOut">
              <a:rPr lang="en-US" smtClean="0"/>
              <a:t>4/27/2018</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0FC437FF-91A3-4FE4-80BE-67BD7707082A}" type="slidenum">
              <a:rPr lang="en-US" smtClean="0"/>
              <a:t>‹#›</a:t>
            </a:fld>
            <a:endParaRPr lang="en-US"/>
          </a:p>
        </p:txBody>
      </p:sp>
    </p:spTree>
    <p:extLst>
      <p:ext uri="{BB962C8B-B14F-4D97-AF65-F5344CB8AC3E}">
        <p14:creationId xmlns:p14="http://schemas.microsoft.com/office/powerpoint/2010/main" val="816211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twitter.com/Jay2JayKP" TargetMode="External"/><Relationship Id="rId7" Type="http://schemas.openxmlformats.org/officeDocument/2006/relationships/hyperlink" Target="http://jaypatel.site/" TargetMode="External"/><Relationship Id="rId2" Type="http://schemas.openxmlformats.org/officeDocument/2006/relationships/hyperlink" Target="https://www.facebook.com/jay2jaykp" TargetMode="External"/><Relationship Id="rId1" Type="http://schemas.openxmlformats.org/officeDocument/2006/relationships/slideLayout" Target="../slideLayouts/slideLayout1.xml"/><Relationship Id="rId6" Type="http://schemas.openxmlformats.org/officeDocument/2006/relationships/hyperlink" Target="mailto:jayk.patel@mail.utoronto.ca?subject=Hello%20Jay" TargetMode="External"/><Relationship Id="rId5" Type="http://schemas.openxmlformats.org/officeDocument/2006/relationships/hyperlink" Target="https://github.com/jay2jaykp" TargetMode="External"/><Relationship Id="rId4" Type="http://schemas.openxmlformats.org/officeDocument/2006/relationships/hyperlink" Target="https://www.linkedin.com/in/jay2jaykp/" TargetMode="External"/><Relationship Id="rId9"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8C6023A-2B70-4B47-BD63-53CEBC3FD591}"/>
              </a:ext>
            </a:extLst>
          </p:cNvPr>
          <p:cNvGrpSpPr/>
          <p:nvPr/>
        </p:nvGrpSpPr>
        <p:grpSpPr>
          <a:xfrm>
            <a:off x="2438515" y="349826"/>
            <a:ext cx="2824812" cy="923331"/>
            <a:chOff x="1974756" y="220980"/>
            <a:chExt cx="2824812" cy="923331"/>
          </a:xfrm>
          <a:effectLst/>
        </p:grpSpPr>
        <p:sp>
          <p:nvSpPr>
            <p:cNvPr id="7" name="Rectangle 6">
              <a:extLst>
                <a:ext uri="{FF2B5EF4-FFF2-40B4-BE49-F238E27FC236}">
                  <a16:creationId xmlns:a16="http://schemas.microsoft.com/office/drawing/2014/main" id="{A32B63B5-BA39-4B21-9A93-7E2A313740D9}"/>
                </a:ext>
              </a:extLst>
            </p:cNvPr>
            <p:cNvSpPr/>
            <p:nvPr/>
          </p:nvSpPr>
          <p:spPr>
            <a:xfrm>
              <a:off x="1974756" y="220980"/>
              <a:ext cx="1499128" cy="307777"/>
            </a:xfrm>
            <a:prstGeom prst="rect">
              <a:avLst/>
            </a:prstGeom>
            <a:noFill/>
            <a:ln>
              <a:noFill/>
            </a:ln>
          </p:spPr>
          <p:txBody>
            <a:bodyPr wrap="none" lIns="91440" tIns="45720" rIns="91440" bIns="4572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0"/>
                  <a:solidFill>
                    <a:prstClr val="black"/>
                  </a:solidFill>
                  <a:effectLst/>
                  <a:uLnTx/>
                  <a:uFillTx/>
                  <a:latin typeface="Raleway" panose="020B0503030101060003" pitchFamily="34" charset="0"/>
                  <a:ea typeface="+mn-ea"/>
                  <a:cs typeface="+mn-cs"/>
                </a:rPr>
                <a:t>Hello,</a:t>
              </a:r>
              <a:r>
                <a:rPr kumimoji="0" lang="en-US" sz="1400" b="0" i="0" u="none" strike="noStrike" kern="1200" cap="none" spc="0" normalizeH="0" baseline="0" noProof="0" dirty="0">
                  <a:ln w="0"/>
                  <a:solidFill>
                    <a:prstClr val="black"/>
                  </a:solidFill>
                  <a:effectLst/>
                  <a:uLnTx/>
                  <a:uFillTx/>
                  <a:latin typeface="Raleway" panose="020B0503030101060003" pitchFamily="34" charset="0"/>
                  <a:ea typeface="+mn-ea"/>
                  <a:cs typeface="+mn-cs"/>
                </a:rPr>
                <a:t> WORLD!!</a:t>
              </a:r>
            </a:p>
          </p:txBody>
        </p:sp>
        <p:sp>
          <p:nvSpPr>
            <p:cNvPr id="8" name="Rectangle 7">
              <a:extLst>
                <a:ext uri="{FF2B5EF4-FFF2-40B4-BE49-F238E27FC236}">
                  <a16:creationId xmlns:a16="http://schemas.microsoft.com/office/drawing/2014/main" id="{149CBCE8-23AA-4CB8-8E2A-59F8B9A3BAEA}"/>
                </a:ext>
              </a:extLst>
            </p:cNvPr>
            <p:cNvSpPr/>
            <p:nvPr/>
          </p:nvSpPr>
          <p:spPr>
            <a:xfrm>
              <a:off x="1974756" y="528757"/>
              <a:ext cx="1688283" cy="307777"/>
            </a:xfrm>
            <a:prstGeom prst="rect">
              <a:avLst/>
            </a:prstGeom>
            <a:noFill/>
            <a:ln>
              <a:noFill/>
            </a:ln>
          </p:spPr>
          <p:txBody>
            <a:bodyPr wrap="none" lIns="91440" tIns="45720" rIns="91440" bIns="4572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w="0"/>
                  <a:solidFill>
                    <a:prstClr val="black"/>
                  </a:solidFill>
                  <a:effectLst/>
                  <a:uLnTx/>
                  <a:uFillTx/>
                  <a:latin typeface="Raleway" panose="020B0503030101060003" pitchFamily="34" charset="0"/>
                  <a:ea typeface="+mn-ea"/>
                  <a:cs typeface="+mn-cs"/>
                </a:rPr>
                <a:t>This is JAY</a:t>
              </a:r>
              <a:r>
                <a:rPr kumimoji="0" lang="en-US" sz="1400" b="1" i="0" u="none" strike="noStrike" kern="1200" cap="none" spc="0" normalizeH="0" baseline="0" noProof="0" dirty="0">
                  <a:ln w="0"/>
                  <a:solidFill>
                    <a:prstClr val="black"/>
                  </a:solidFill>
                  <a:effectLst/>
                  <a:uLnTx/>
                  <a:uFillTx/>
                  <a:latin typeface="Raleway" panose="020B0503030101060003" pitchFamily="34" charset="0"/>
                  <a:ea typeface="+mn-ea"/>
                  <a:cs typeface="+mn-cs"/>
                </a:rPr>
                <a:t>PATEL</a:t>
              </a:r>
            </a:p>
          </p:txBody>
        </p:sp>
        <p:sp>
          <p:nvSpPr>
            <p:cNvPr id="9" name="Rectangle 8">
              <a:extLst>
                <a:ext uri="{FF2B5EF4-FFF2-40B4-BE49-F238E27FC236}">
                  <a16:creationId xmlns:a16="http://schemas.microsoft.com/office/drawing/2014/main" id="{D3E40179-A4F0-469E-94EE-D271EB3797D4}"/>
                </a:ext>
              </a:extLst>
            </p:cNvPr>
            <p:cNvSpPr/>
            <p:nvPr/>
          </p:nvSpPr>
          <p:spPr>
            <a:xfrm>
              <a:off x="1974756" y="836534"/>
              <a:ext cx="2824812" cy="307777"/>
            </a:xfrm>
            <a:prstGeom prst="rect">
              <a:avLst/>
            </a:prstGeom>
            <a:noFill/>
            <a:ln>
              <a:noFill/>
            </a:ln>
          </p:spPr>
          <p:txBody>
            <a:bodyPr wrap="none" lIns="91440" tIns="45720" rIns="91440" bIns="4572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w="0"/>
                  <a:solidFill>
                    <a:prstClr val="black"/>
                  </a:solidFill>
                  <a:effectLst/>
                  <a:uLnTx/>
                  <a:uFillTx/>
                  <a:latin typeface="Raleway" panose="020B0503030101060003" pitchFamily="34" charset="0"/>
                  <a:ea typeface="+mn-ea"/>
                  <a:cs typeface="+mn-cs"/>
                </a:rPr>
                <a:t>I am an INDUSTRIAL </a:t>
              </a:r>
              <a:r>
                <a:rPr kumimoji="0" lang="en-US" sz="1400" b="1" i="0" u="none" strike="noStrike" kern="1200" cap="none" spc="0" normalizeH="0" baseline="0" noProof="0" dirty="0">
                  <a:ln w="0"/>
                  <a:solidFill>
                    <a:prstClr val="black"/>
                  </a:solidFill>
                  <a:effectLst/>
                  <a:uLnTx/>
                  <a:uFillTx/>
                  <a:latin typeface="Raleway" panose="020B0503030101060003" pitchFamily="34" charset="0"/>
                  <a:ea typeface="+mn-ea"/>
                  <a:cs typeface="+mn-cs"/>
                </a:rPr>
                <a:t>ENG</a:t>
              </a:r>
              <a:r>
                <a:rPr kumimoji="0" lang="en-US" sz="1400" b="0" i="0" u="none" strike="noStrike" kern="1200" cap="none" spc="0" normalizeH="0" baseline="0" noProof="0" dirty="0">
                  <a:ln w="0"/>
                  <a:solidFill>
                    <a:prstClr val="black"/>
                  </a:solidFill>
                  <a:effectLst/>
                  <a:uLnTx/>
                  <a:uFillTx/>
                  <a:latin typeface="Raleway" panose="020B0503030101060003" pitchFamily="34" charset="0"/>
                  <a:ea typeface="+mn-ea"/>
                  <a:cs typeface="+mn-cs"/>
                </a:rPr>
                <a:t>INEER</a:t>
              </a:r>
              <a:endParaRPr kumimoji="0" lang="en-US" sz="1400" b="1" i="0" u="none" strike="noStrike" kern="1200" cap="none" spc="0" normalizeH="0" baseline="0" noProof="0" dirty="0">
                <a:ln w="0"/>
                <a:solidFill>
                  <a:prstClr val="black"/>
                </a:solidFill>
                <a:effectLst/>
                <a:uLnTx/>
                <a:uFillTx/>
                <a:latin typeface="Raleway" panose="020B0503030101060003" pitchFamily="34" charset="0"/>
                <a:ea typeface="+mn-ea"/>
                <a:cs typeface="+mn-cs"/>
              </a:endParaRPr>
            </a:p>
          </p:txBody>
        </p:sp>
      </p:grpSp>
      <p:grpSp>
        <p:nvGrpSpPr>
          <p:cNvPr id="41" name="Group 40">
            <a:extLst>
              <a:ext uri="{FF2B5EF4-FFF2-40B4-BE49-F238E27FC236}">
                <a16:creationId xmlns:a16="http://schemas.microsoft.com/office/drawing/2014/main" id="{C7D4ACF7-EDB2-4417-950D-B1A00210900C}"/>
              </a:ext>
            </a:extLst>
          </p:cNvPr>
          <p:cNvGrpSpPr/>
          <p:nvPr/>
        </p:nvGrpSpPr>
        <p:grpSpPr>
          <a:xfrm>
            <a:off x="2514600" y="1359409"/>
            <a:ext cx="2983196" cy="361721"/>
            <a:chOff x="2044247" y="1206372"/>
            <a:chExt cx="2983196" cy="361721"/>
          </a:xfrm>
          <a:effectLst/>
        </p:grpSpPr>
        <p:sp>
          <p:nvSpPr>
            <p:cNvPr id="36" name="Rectangle 35">
              <a:extLst>
                <a:ext uri="{FF2B5EF4-FFF2-40B4-BE49-F238E27FC236}">
                  <a16:creationId xmlns:a16="http://schemas.microsoft.com/office/drawing/2014/main" id="{D6F1CC82-96F6-4927-B37A-B28D5B115D5A}"/>
                </a:ext>
              </a:extLst>
            </p:cNvPr>
            <p:cNvSpPr/>
            <p:nvPr/>
          </p:nvSpPr>
          <p:spPr>
            <a:xfrm>
              <a:off x="2044247" y="1206372"/>
              <a:ext cx="360076" cy="3600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w="0"/>
                  <a:solidFill>
                    <a:prstClr val="black"/>
                  </a:solidFill>
                  <a:effectLst/>
                  <a:uLnTx/>
                  <a:uFillTx/>
                  <a:latin typeface="Font Awesome 5 Brands Regular" panose="02000503000000000000" pitchFamily="50" charset="0"/>
                  <a:ea typeface="+mn-ea"/>
                  <a:cs typeface="+mn-cs"/>
                  <a:hlinkClick r:id="rId2"/>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178BB3C0-6E12-45FA-AAF1-5D6B113B7339}"/>
                </a:ext>
              </a:extLst>
            </p:cNvPr>
            <p:cNvSpPr/>
            <p:nvPr/>
          </p:nvSpPr>
          <p:spPr>
            <a:xfrm>
              <a:off x="2522433" y="1208017"/>
              <a:ext cx="360076" cy="3600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Font Awesome 5 Brands Regular" panose="02000503000000000000" pitchFamily="50" charset="0"/>
                  <a:ea typeface="+mn-ea"/>
                  <a:cs typeface="+mn-cs"/>
                  <a:hlinkClick r:id="rId3"/>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DE9EE982-32CA-4182-BD51-BB00B3C68F37}"/>
                </a:ext>
              </a:extLst>
            </p:cNvPr>
            <p:cNvSpPr/>
            <p:nvPr/>
          </p:nvSpPr>
          <p:spPr>
            <a:xfrm>
              <a:off x="2998673" y="1208017"/>
              <a:ext cx="360076" cy="3600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Font Awesome 5 Brands Regular" panose="02000503000000000000" pitchFamily="50" charset="0"/>
                  <a:ea typeface="+mn-ea"/>
                  <a:cs typeface="+mn-cs"/>
                  <a:hlinkClick r:id="rId4"/>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6847939F-96D9-4CDB-BB85-36B231AEC374}"/>
                </a:ext>
              </a:extLst>
            </p:cNvPr>
            <p:cNvSpPr/>
            <p:nvPr/>
          </p:nvSpPr>
          <p:spPr>
            <a:xfrm>
              <a:off x="3471416" y="1208017"/>
              <a:ext cx="360076" cy="3600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Font Awesome 5 Brands Regular" panose="02000503000000000000" pitchFamily="50" charset="0"/>
                  <a:ea typeface="+mn-ea"/>
                  <a:cs typeface="+mn-cs"/>
                  <a:hlinkClick r:id="rId5"/>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4FEB3DB0-072B-4B99-8497-FE9E2501CB4B}"/>
                </a:ext>
              </a:extLst>
            </p:cNvPr>
            <p:cNvSpPr/>
            <p:nvPr/>
          </p:nvSpPr>
          <p:spPr>
            <a:xfrm>
              <a:off x="3837694" y="1216976"/>
              <a:ext cx="1189749" cy="338554"/>
            </a:xfrm>
            <a:prstGeom prst="rect">
              <a:avLst/>
            </a:prstGeom>
            <a:noFill/>
            <a:ln>
              <a:noFill/>
            </a:ln>
          </p:spPr>
          <p:txBody>
            <a:bodyPr wrap="none" lIns="91440" tIns="45720" rIns="91440" bIns="4572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w="0"/>
                  <a:solidFill>
                    <a:prstClr val="black"/>
                  </a:solidFill>
                  <a:effectLst/>
                  <a:uLnTx/>
                  <a:uFillTx/>
                  <a:latin typeface="Raleway" panose="020B0503030101060003" pitchFamily="34" charset="0"/>
                  <a:ea typeface="+mn-ea"/>
                  <a:cs typeface="+mn-cs"/>
                </a:rPr>
                <a:t>/jay2jaykp</a:t>
              </a:r>
              <a:endParaRPr kumimoji="0" lang="en-US" sz="1600" b="1" i="0" u="none" strike="noStrike" kern="1200" cap="none" spc="0" normalizeH="0" baseline="0" noProof="0" dirty="0">
                <a:ln w="0"/>
                <a:solidFill>
                  <a:prstClr val="black"/>
                </a:solidFill>
                <a:effectLst/>
                <a:uLnTx/>
                <a:uFillTx/>
                <a:latin typeface="Raleway" panose="020B0503030101060003" pitchFamily="34" charset="0"/>
                <a:ea typeface="+mn-ea"/>
                <a:cs typeface="+mn-cs"/>
              </a:endParaRPr>
            </a:p>
          </p:txBody>
        </p:sp>
      </p:grpSp>
      <p:grpSp>
        <p:nvGrpSpPr>
          <p:cNvPr id="13" name="Group 12">
            <a:extLst>
              <a:ext uri="{FF2B5EF4-FFF2-40B4-BE49-F238E27FC236}">
                <a16:creationId xmlns:a16="http://schemas.microsoft.com/office/drawing/2014/main" id="{593F8256-E722-4067-BC4D-3464BE3553B0}"/>
              </a:ext>
            </a:extLst>
          </p:cNvPr>
          <p:cNvGrpSpPr/>
          <p:nvPr/>
        </p:nvGrpSpPr>
        <p:grpSpPr>
          <a:xfrm>
            <a:off x="164002" y="4612116"/>
            <a:ext cx="1867105" cy="1864412"/>
            <a:chOff x="164002" y="2159493"/>
            <a:chExt cx="1867105" cy="1864412"/>
          </a:xfrm>
        </p:grpSpPr>
        <p:grpSp>
          <p:nvGrpSpPr>
            <p:cNvPr id="29" name="Group 28">
              <a:extLst>
                <a:ext uri="{FF2B5EF4-FFF2-40B4-BE49-F238E27FC236}">
                  <a16:creationId xmlns:a16="http://schemas.microsoft.com/office/drawing/2014/main" id="{B3DA9CD5-7EE1-46C0-8B77-5B8894827440}"/>
                </a:ext>
              </a:extLst>
            </p:cNvPr>
            <p:cNvGrpSpPr/>
            <p:nvPr/>
          </p:nvGrpSpPr>
          <p:grpSpPr>
            <a:xfrm>
              <a:off x="186093" y="2159493"/>
              <a:ext cx="1845014" cy="430399"/>
              <a:chOff x="1965960" y="3913658"/>
              <a:chExt cx="4501068" cy="363407"/>
            </a:xfrm>
          </p:grpSpPr>
          <p:sp>
            <p:nvSpPr>
              <p:cNvPr id="30" name="Rectangle 29">
                <a:extLst>
                  <a:ext uri="{FF2B5EF4-FFF2-40B4-BE49-F238E27FC236}">
                    <a16:creationId xmlns:a16="http://schemas.microsoft.com/office/drawing/2014/main" id="{C5F7E0DA-7D57-4985-8FA9-DE750B319C60}"/>
                  </a:ext>
                </a:extLst>
              </p:cNvPr>
              <p:cNvSpPr/>
              <p:nvPr/>
            </p:nvSpPr>
            <p:spPr>
              <a:xfrm>
                <a:off x="1965960" y="3913658"/>
                <a:ext cx="2800816" cy="259871"/>
              </a:xfrm>
              <a:prstGeom prst="rect">
                <a:avLst/>
              </a:prstGeom>
              <a:noFill/>
              <a:ln>
                <a:noFill/>
              </a:ln>
            </p:spPr>
            <p:txBody>
              <a:bodyPr wrap="none" lIns="91440" tIns="45720" rIns="91440" bIns="45720">
                <a:spAutoFit/>
              </a:bodyPr>
              <a:lstStyle/>
              <a:p>
                <a:r>
                  <a:rPr lang="en-US" sz="1400" b="1" cap="none" spc="0" dirty="0">
                    <a:ln w="0"/>
                    <a:solidFill>
                      <a:schemeClr val="tx1"/>
                    </a:solidFill>
                    <a:latin typeface="Raleway" panose="020B0503030101060003" pitchFamily="34" charset="0"/>
                  </a:rPr>
                  <a:t>OBJ</a:t>
                </a:r>
                <a:r>
                  <a:rPr lang="en-US" sz="1400" cap="none" spc="0" dirty="0">
                    <a:ln w="0"/>
                    <a:solidFill>
                      <a:schemeClr val="tx1"/>
                    </a:solidFill>
                    <a:latin typeface="Raleway" panose="020B0503030101060003" pitchFamily="34" charset="0"/>
                  </a:rPr>
                  <a:t>ECTIVE</a:t>
                </a:r>
                <a:endParaRPr lang="en-US" sz="1400" b="1" cap="none" spc="0" dirty="0">
                  <a:ln w="0"/>
                  <a:solidFill>
                    <a:schemeClr val="tx1"/>
                  </a:solidFill>
                  <a:latin typeface="Raleway" panose="020B0503030101060003" pitchFamily="34" charset="0"/>
                </a:endParaRPr>
              </a:p>
            </p:txBody>
          </p:sp>
          <p:cxnSp>
            <p:nvCxnSpPr>
              <p:cNvPr id="42" name="Straight Connector 41">
                <a:extLst>
                  <a:ext uri="{FF2B5EF4-FFF2-40B4-BE49-F238E27FC236}">
                    <a16:creationId xmlns:a16="http://schemas.microsoft.com/office/drawing/2014/main" id="{9EDA1A3A-6D44-48B5-BCB8-3AF0C9D61A6E}"/>
                  </a:ext>
                </a:extLst>
              </p:cNvPr>
              <p:cNvCxnSpPr>
                <a:cxnSpLocks/>
              </p:cNvCxnSpPr>
              <p:nvPr/>
            </p:nvCxnSpPr>
            <p:spPr>
              <a:xfrm>
                <a:off x="2039808" y="4277065"/>
                <a:ext cx="44272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Rectangle 11">
              <a:extLst>
                <a:ext uri="{FF2B5EF4-FFF2-40B4-BE49-F238E27FC236}">
                  <a16:creationId xmlns:a16="http://schemas.microsoft.com/office/drawing/2014/main" id="{C2BDF759-30C2-4D76-A5FE-F1D21815B260}"/>
                </a:ext>
              </a:extLst>
            </p:cNvPr>
            <p:cNvSpPr/>
            <p:nvPr/>
          </p:nvSpPr>
          <p:spPr>
            <a:xfrm>
              <a:off x="164002" y="2638910"/>
              <a:ext cx="1865403" cy="1384995"/>
            </a:xfrm>
            <a:prstGeom prst="rect">
              <a:avLst/>
            </a:prstGeom>
          </p:spPr>
          <p:txBody>
            <a:bodyPr wrap="square">
              <a:spAutoFit/>
            </a:bodyPr>
            <a:lstStyle/>
            <a:p>
              <a:pPr>
                <a:spcBef>
                  <a:spcPts val="600"/>
                </a:spcBef>
                <a:spcAft>
                  <a:spcPts val="600"/>
                </a:spcAft>
              </a:pPr>
              <a:r>
                <a:rPr lang="en-US" sz="1200" i="1" dirty="0">
                  <a:latin typeface="Raleway" panose="020B0503030101060003" pitchFamily="34" charset="0"/>
                </a:rPr>
                <a:t>A self-motivated and self-taught web-developer wants to put his skills and knowledge towards job which brings meaning and satisfaction in creation.</a:t>
              </a:r>
            </a:p>
          </p:txBody>
        </p:sp>
      </p:grpSp>
      <p:grpSp>
        <p:nvGrpSpPr>
          <p:cNvPr id="44" name="Group 43">
            <a:extLst>
              <a:ext uri="{FF2B5EF4-FFF2-40B4-BE49-F238E27FC236}">
                <a16:creationId xmlns:a16="http://schemas.microsoft.com/office/drawing/2014/main" id="{83DF31AB-D8BB-4F94-88F7-31136975778D}"/>
              </a:ext>
            </a:extLst>
          </p:cNvPr>
          <p:cNvGrpSpPr/>
          <p:nvPr/>
        </p:nvGrpSpPr>
        <p:grpSpPr>
          <a:xfrm>
            <a:off x="165704" y="2206733"/>
            <a:ext cx="1961296" cy="2233743"/>
            <a:chOff x="164002" y="2159493"/>
            <a:chExt cx="1961296" cy="2233743"/>
          </a:xfrm>
        </p:grpSpPr>
        <p:grpSp>
          <p:nvGrpSpPr>
            <p:cNvPr id="45" name="Group 44">
              <a:extLst>
                <a:ext uri="{FF2B5EF4-FFF2-40B4-BE49-F238E27FC236}">
                  <a16:creationId xmlns:a16="http://schemas.microsoft.com/office/drawing/2014/main" id="{329A16C8-A02F-4FBA-AA8D-F09844AE24AB}"/>
                </a:ext>
              </a:extLst>
            </p:cNvPr>
            <p:cNvGrpSpPr/>
            <p:nvPr/>
          </p:nvGrpSpPr>
          <p:grpSpPr>
            <a:xfrm>
              <a:off x="186093" y="2159493"/>
              <a:ext cx="1845014" cy="430399"/>
              <a:chOff x="1965960" y="3913658"/>
              <a:chExt cx="4501068" cy="363407"/>
            </a:xfrm>
          </p:grpSpPr>
          <p:sp>
            <p:nvSpPr>
              <p:cNvPr id="47" name="Rectangle 46">
                <a:extLst>
                  <a:ext uri="{FF2B5EF4-FFF2-40B4-BE49-F238E27FC236}">
                    <a16:creationId xmlns:a16="http://schemas.microsoft.com/office/drawing/2014/main" id="{AFDA888F-A915-4D04-9797-4DDA94BAF790}"/>
                  </a:ext>
                </a:extLst>
              </p:cNvPr>
              <p:cNvSpPr/>
              <p:nvPr/>
            </p:nvSpPr>
            <p:spPr>
              <a:xfrm>
                <a:off x="1965960" y="3913658"/>
                <a:ext cx="2620926" cy="259871"/>
              </a:xfrm>
              <a:prstGeom prst="rect">
                <a:avLst/>
              </a:prstGeom>
              <a:noFill/>
              <a:ln>
                <a:noFill/>
              </a:ln>
            </p:spPr>
            <p:txBody>
              <a:bodyPr wrap="none" lIns="91440" tIns="45720" rIns="91440" bIns="45720">
                <a:spAutoFit/>
              </a:bodyPr>
              <a:lstStyle/>
              <a:p>
                <a:r>
                  <a:rPr lang="en-US" sz="1400" b="1" cap="none" spc="0" dirty="0">
                    <a:ln w="0"/>
                    <a:solidFill>
                      <a:schemeClr val="tx1"/>
                    </a:solidFill>
                    <a:latin typeface="Raleway" panose="020B0503030101060003" pitchFamily="34" charset="0"/>
                  </a:rPr>
                  <a:t>ABOUT</a:t>
                </a:r>
                <a:r>
                  <a:rPr lang="en-US" sz="1400" cap="none" spc="0" dirty="0">
                    <a:ln w="0"/>
                    <a:solidFill>
                      <a:schemeClr val="tx1"/>
                    </a:solidFill>
                    <a:latin typeface="Raleway" panose="020B0503030101060003" pitchFamily="34" charset="0"/>
                  </a:rPr>
                  <a:t>ME</a:t>
                </a:r>
                <a:endParaRPr lang="en-US" sz="1400" b="1" cap="none" spc="0" dirty="0">
                  <a:ln w="0"/>
                  <a:solidFill>
                    <a:schemeClr val="tx1"/>
                  </a:solidFill>
                  <a:latin typeface="Raleway" panose="020B0503030101060003" pitchFamily="34" charset="0"/>
                </a:endParaRPr>
              </a:p>
            </p:txBody>
          </p:sp>
          <p:cxnSp>
            <p:nvCxnSpPr>
              <p:cNvPr id="48" name="Straight Connector 47">
                <a:extLst>
                  <a:ext uri="{FF2B5EF4-FFF2-40B4-BE49-F238E27FC236}">
                    <a16:creationId xmlns:a16="http://schemas.microsoft.com/office/drawing/2014/main" id="{D835CF15-A0DF-49DE-A545-827B6A33A928}"/>
                  </a:ext>
                </a:extLst>
              </p:cNvPr>
              <p:cNvCxnSpPr>
                <a:cxnSpLocks/>
              </p:cNvCxnSpPr>
              <p:nvPr/>
            </p:nvCxnSpPr>
            <p:spPr>
              <a:xfrm>
                <a:off x="2039808" y="4277065"/>
                <a:ext cx="44272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B0BB01D5-949E-4BA9-8736-E45AF2478D6A}"/>
                </a:ext>
              </a:extLst>
            </p:cNvPr>
            <p:cNvSpPr/>
            <p:nvPr/>
          </p:nvSpPr>
          <p:spPr>
            <a:xfrm>
              <a:off x="164002" y="2638910"/>
              <a:ext cx="1961296" cy="1754326"/>
            </a:xfrm>
            <a:prstGeom prst="rect">
              <a:avLst/>
            </a:prstGeom>
          </p:spPr>
          <p:txBody>
            <a:bodyPr wrap="square">
              <a:spAutoFit/>
            </a:bodyPr>
            <a:lstStyle/>
            <a:p>
              <a:pPr>
                <a:spcBef>
                  <a:spcPts val="600"/>
                </a:spcBef>
                <a:spcAft>
                  <a:spcPts val="600"/>
                </a:spcAft>
              </a:pPr>
              <a:r>
                <a:rPr lang="en-US" sz="1200" i="1" dirty="0">
                  <a:latin typeface="Raleway" panose="020B0503030101060003" pitchFamily="34" charset="0"/>
                </a:rPr>
                <a:t>I am an international student pursuing Masters of Engineering in Department of Mechanical And Industrial Engineering with the emphasis on Information Engineering and Big Data.</a:t>
              </a:r>
            </a:p>
          </p:txBody>
        </p:sp>
      </p:grpSp>
      <p:grpSp>
        <p:nvGrpSpPr>
          <p:cNvPr id="49" name="Group 48">
            <a:extLst>
              <a:ext uri="{FF2B5EF4-FFF2-40B4-BE49-F238E27FC236}">
                <a16:creationId xmlns:a16="http://schemas.microsoft.com/office/drawing/2014/main" id="{A28A73B9-3D45-419B-A286-FD1F919599C3}"/>
              </a:ext>
            </a:extLst>
          </p:cNvPr>
          <p:cNvGrpSpPr/>
          <p:nvPr/>
        </p:nvGrpSpPr>
        <p:grpSpPr>
          <a:xfrm>
            <a:off x="164002" y="6704902"/>
            <a:ext cx="1865403" cy="2032331"/>
            <a:chOff x="164488" y="6439353"/>
            <a:chExt cx="2175596" cy="2032331"/>
          </a:xfrm>
        </p:grpSpPr>
        <p:grpSp>
          <p:nvGrpSpPr>
            <p:cNvPr id="50" name="Group 49">
              <a:extLst>
                <a:ext uri="{FF2B5EF4-FFF2-40B4-BE49-F238E27FC236}">
                  <a16:creationId xmlns:a16="http://schemas.microsoft.com/office/drawing/2014/main" id="{2E098D3B-CC0C-4289-B1DF-74D447031A8F}"/>
                </a:ext>
              </a:extLst>
            </p:cNvPr>
            <p:cNvGrpSpPr/>
            <p:nvPr/>
          </p:nvGrpSpPr>
          <p:grpSpPr>
            <a:xfrm>
              <a:off x="176831" y="7010400"/>
              <a:ext cx="2070484" cy="1461284"/>
              <a:chOff x="199597" y="3825358"/>
              <a:chExt cx="2070484" cy="1461284"/>
            </a:xfrm>
          </p:grpSpPr>
          <p:grpSp>
            <p:nvGrpSpPr>
              <p:cNvPr id="57" name="Group 56">
                <a:extLst>
                  <a:ext uri="{FF2B5EF4-FFF2-40B4-BE49-F238E27FC236}">
                    <a16:creationId xmlns:a16="http://schemas.microsoft.com/office/drawing/2014/main" id="{7ADC6204-C222-49B9-97A7-5BBA2EC69327}"/>
                  </a:ext>
                </a:extLst>
              </p:cNvPr>
              <p:cNvGrpSpPr/>
              <p:nvPr/>
            </p:nvGrpSpPr>
            <p:grpSpPr>
              <a:xfrm>
                <a:off x="199597" y="3825358"/>
                <a:ext cx="2016024" cy="364729"/>
                <a:chOff x="-406570" y="2625301"/>
                <a:chExt cx="2016024" cy="364729"/>
              </a:xfrm>
            </p:grpSpPr>
            <p:sp>
              <p:nvSpPr>
                <p:cNvPr id="69" name="Rectangle 68">
                  <a:extLst>
                    <a:ext uri="{FF2B5EF4-FFF2-40B4-BE49-F238E27FC236}">
                      <a16:creationId xmlns:a16="http://schemas.microsoft.com/office/drawing/2014/main" id="{F7E13E71-7125-42C7-ADF2-4A6360C6E23A}"/>
                    </a:ext>
                  </a:extLst>
                </p:cNvPr>
                <p:cNvSpPr/>
                <p:nvPr/>
              </p:nvSpPr>
              <p:spPr>
                <a:xfrm>
                  <a:off x="-406570" y="2625301"/>
                  <a:ext cx="360076" cy="3600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Font Awesome 5 Free Solid" panose="02000503000000000000" pitchFamily="50" charset="0"/>
                    </a:rPr>
                    <a:t></a:t>
                  </a:r>
                  <a:endParaRPr lang="en-US" sz="1400" dirty="0">
                    <a:solidFill>
                      <a:schemeClr val="tx1"/>
                    </a:solidFill>
                  </a:endParaRPr>
                </a:p>
              </p:txBody>
            </p:sp>
            <p:sp>
              <p:nvSpPr>
                <p:cNvPr id="70" name="Rectangle 69">
                  <a:extLst>
                    <a:ext uri="{FF2B5EF4-FFF2-40B4-BE49-F238E27FC236}">
                      <a16:creationId xmlns:a16="http://schemas.microsoft.com/office/drawing/2014/main" id="{A00C009B-CB0A-48A5-BF99-C845043EA05F}"/>
                    </a:ext>
                  </a:extLst>
                </p:cNvPr>
                <p:cNvSpPr/>
                <p:nvPr/>
              </p:nvSpPr>
              <p:spPr>
                <a:xfrm>
                  <a:off x="57426" y="2682253"/>
                  <a:ext cx="1552028" cy="307777"/>
                </a:xfrm>
                <a:prstGeom prst="rect">
                  <a:avLst/>
                </a:prstGeom>
                <a:noFill/>
                <a:ln>
                  <a:noFill/>
                </a:ln>
              </p:spPr>
              <p:txBody>
                <a:bodyPr wrap="none" lIns="91440" tIns="45720" rIns="91440" bIns="45720">
                  <a:spAutoFit/>
                </a:bodyPr>
                <a:lstStyle/>
                <a:p>
                  <a:r>
                    <a:rPr lang="en-US" sz="1400" b="1" cap="none" spc="0" dirty="0">
                      <a:ln w="0"/>
                      <a:solidFill>
                        <a:schemeClr val="tx1"/>
                      </a:solidFill>
                      <a:latin typeface="Raleway" panose="020B0503030101060003" pitchFamily="34" charset="0"/>
                    </a:rPr>
                    <a:t>+1 647-878-5411</a:t>
                  </a:r>
                </a:p>
              </p:txBody>
            </p:sp>
          </p:grpSp>
          <p:grpSp>
            <p:nvGrpSpPr>
              <p:cNvPr id="58" name="Group 57">
                <a:extLst>
                  <a:ext uri="{FF2B5EF4-FFF2-40B4-BE49-F238E27FC236}">
                    <a16:creationId xmlns:a16="http://schemas.microsoft.com/office/drawing/2014/main" id="{209C08EF-5588-45F8-849F-7AAD5EA12E4B}"/>
                  </a:ext>
                </a:extLst>
              </p:cNvPr>
              <p:cNvGrpSpPr/>
              <p:nvPr/>
            </p:nvGrpSpPr>
            <p:grpSpPr>
              <a:xfrm>
                <a:off x="208261" y="4346804"/>
                <a:ext cx="2061820" cy="461665"/>
                <a:chOff x="-438111" y="2144148"/>
                <a:chExt cx="2061820" cy="461665"/>
              </a:xfrm>
            </p:grpSpPr>
            <p:sp>
              <p:nvSpPr>
                <p:cNvPr id="67" name="Rectangle 66">
                  <a:extLst>
                    <a:ext uri="{FF2B5EF4-FFF2-40B4-BE49-F238E27FC236}">
                      <a16:creationId xmlns:a16="http://schemas.microsoft.com/office/drawing/2014/main" id="{9E7F68BC-7AEB-493B-B05E-0266A6D1E789}"/>
                    </a:ext>
                  </a:extLst>
                </p:cNvPr>
                <p:cNvSpPr/>
                <p:nvPr/>
              </p:nvSpPr>
              <p:spPr>
                <a:xfrm>
                  <a:off x="-438111" y="2173306"/>
                  <a:ext cx="360076" cy="3600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Font Awesome 5 Free Solid" panose="02000503000000000000" pitchFamily="50" charset="0"/>
                    </a:rPr>
                    <a:t></a:t>
                  </a:r>
                  <a:endParaRPr lang="en-US" dirty="0">
                    <a:solidFill>
                      <a:schemeClr val="tx1"/>
                    </a:solidFill>
                  </a:endParaRPr>
                </a:p>
              </p:txBody>
            </p:sp>
            <p:sp>
              <p:nvSpPr>
                <p:cNvPr id="68" name="Rectangle 67">
                  <a:extLst>
                    <a:ext uri="{FF2B5EF4-FFF2-40B4-BE49-F238E27FC236}">
                      <a16:creationId xmlns:a16="http://schemas.microsoft.com/office/drawing/2014/main" id="{60E4B9C0-A14D-49AB-96FB-F25502A365B2}"/>
                    </a:ext>
                  </a:extLst>
                </p:cNvPr>
                <p:cNvSpPr/>
                <p:nvPr/>
              </p:nvSpPr>
              <p:spPr>
                <a:xfrm>
                  <a:off x="12051" y="2144148"/>
                  <a:ext cx="1611658" cy="461665"/>
                </a:xfrm>
                <a:prstGeom prst="rect">
                  <a:avLst/>
                </a:prstGeom>
                <a:noFill/>
                <a:ln>
                  <a:noFill/>
                </a:ln>
              </p:spPr>
              <p:txBody>
                <a:bodyPr wrap="square" lIns="91440" tIns="45720" rIns="91440" bIns="45720">
                  <a:spAutoFit/>
                </a:bodyPr>
                <a:lstStyle/>
                <a:p>
                  <a:r>
                    <a:rPr lang="en-US" sz="1200" dirty="0">
                      <a:ln w="0"/>
                      <a:latin typeface="Raleway" panose="020B0503030101060003" pitchFamily="34" charset="0"/>
                      <a:hlinkClick r:id="rId6"/>
                    </a:rPr>
                    <a:t>j</a:t>
                  </a:r>
                  <a:r>
                    <a:rPr lang="en-US" sz="1200" cap="none" spc="0" dirty="0">
                      <a:ln w="0"/>
                      <a:solidFill>
                        <a:schemeClr val="tx1"/>
                      </a:solidFill>
                      <a:latin typeface="Raleway" panose="020B0503030101060003" pitchFamily="34" charset="0"/>
                      <a:hlinkClick r:id="rId6"/>
                    </a:rPr>
                    <a:t>ayk.patel@mail.utoronto.ca</a:t>
                  </a:r>
                  <a:endParaRPr lang="en-US" sz="1200" cap="none" spc="0" dirty="0">
                    <a:ln w="0"/>
                    <a:solidFill>
                      <a:schemeClr val="tx1"/>
                    </a:solidFill>
                    <a:latin typeface="Raleway" panose="020B0503030101060003" pitchFamily="34" charset="0"/>
                  </a:endParaRPr>
                </a:p>
              </p:txBody>
            </p:sp>
          </p:grpSp>
          <p:grpSp>
            <p:nvGrpSpPr>
              <p:cNvPr id="59" name="Group 58">
                <a:extLst>
                  <a:ext uri="{FF2B5EF4-FFF2-40B4-BE49-F238E27FC236}">
                    <a16:creationId xmlns:a16="http://schemas.microsoft.com/office/drawing/2014/main" id="{7A245B90-D7C9-4E24-B127-6E1701D1FB68}"/>
                  </a:ext>
                </a:extLst>
              </p:cNvPr>
              <p:cNvGrpSpPr/>
              <p:nvPr/>
            </p:nvGrpSpPr>
            <p:grpSpPr>
              <a:xfrm>
                <a:off x="208261" y="4926566"/>
                <a:ext cx="1684843" cy="360076"/>
                <a:chOff x="-423685" y="1835366"/>
                <a:chExt cx="1684843" cy="360076"/>
              </a:xfrm>
            </p:grpSpPr>
            <p:sp>
              <p:nvSpPr>
                <p:cNvPr id="65" name="Rectangle 64">
                  <a:extLst>
                    <a:ext uri="{FF2B5EF4-FFF2-40B4-BE49-F238E27FC236}">
                      <a16:creationId xmlns:a16="http://schemas.microsoft.com/office/drawing/2014/main" id="{37219BCD-4485-44C7-AC82-85B762C8012F}"/>
                    </a:ext>
                  </a:extLst>
                </p:cNvPr>
                <p:cNvSpPr/>
                <p:nvPr/>
              </p:nvSpPr>
              <p:spPr>
                <a:xfrm>
                  <a:off x="-423685" y="1835366"/>
                  <a:ext cx="360076" cy="3600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Font Awesome 5 Free Solid" panose="02000503000000000000" pitchFamily="50" charset="0"/>
                    </a:rPr>
                    <a:t></a:t>
                  </a:r>
                  <a:endParaRPr lang="en-US" sz="1400" dirty="0">
                    <a:solidFill>
                      <a:schemeClr val="tx1"/>
                    </a:solidFill>
                  </a:endParaRPr>
                </a:p>
              </p:txBody>
            </p:sp>
            <p:sp>
              <p:nvSpPr>
                <p:cNvPr id="66" name="Rectangle 65">
                  <a:extLst>
                    <a:ext uri="{FF2B5EF4-FFF2-40B4-BE49-F238E27FC236}">
                      <a16:creationId xmlns:a16="http://schemas.microsoft.com/office/drawing/2014/main" id="{B70E2202-DB0D-40CA-A83B-852982C8C9E8}"/>
                    </a:ext>
                  </a:extLst>
                </p:cNvPr>
                <p:cNvSpPr/>
                <p:nvPr/>
              </p:nvSpPr>
              <p:spPr>
                <a:xfrm>
                  <a:off x="24922" y="1873986"/>
                  <a:ext cx="1236236" cy="307777"/>
                </a:xfrm>
                <a:prstGeom prst="rect">
                  <a:avLst/>
                </a:prstGeom>
                <a:noFill/>
                <a:ln>
                  <a:noFill/>
                </a:ln>
              </p:spPr>
              <p:txBody>
                <a:bodyPr wrap="none" lIns="91440" tIns="45720" rIns="91440" bIns="45720">
                  <a:spAutoFit/>
                </a:bodyPr>
                <a:lstStyle/>
                <a:p>
                  <a:r>
                    <a:rPr lang="en-US" sz="1400" b="1" dirty="0" err="1">
                      <a:ln w="0"/>
                      <a:latin typeface="Raleway" panose="020B0503030101060003" pitchFamily="34" charset="0"/>
                      <a:hlinkClick r:id="rId7"/>
                    </a:rPr>
                    <a:t>jaypatel.site</a:t>
                  </a:r>
                  <a:endParaRPr lang="en-US" sz="1400" b="1" cap="none" spc="0" dirty="0">
                    <a:ln w="0"/>
                    <a:solidFill>
                      <a:schemeClr val="tx1"/>
                    </a:solidFill>
                    <a:latin typeface="Raleway" panose="020B0503030101060003" pitchFamily="34" charset="0"/>
                  </a:endParaRPr>
                </a:p>
              </p:txBody>
            </p:sp>
          </p:grpSp>
        </p:grpSp>
        <p:grpSp>
          <p:nvGrpSpPr>
            <p:cNvPr id="51" name="Group 50">
              <a:extLst>
                <a:ext uri="{FF2B5EF4-FFF2-40B4-BE49-F238E27FC236}">
                  <a16:creationId xmlns:a16="http://schemas.microsoft.com/office/drawing/2014/main" id="{251F38AD-DC49-41BE-815D-752FB254A80D}"/>
                </a:ext>
              </a:extLst>
            </p:cNvPr>
            <p:cNvGrpSpPr/>
            <p:nvPr/>
          </p:nvGrpSpPr>
          <p:grpSpPr>
            <a:xfrm>
              <a:off x="164488" y="6439353"/>
              <a:ext cx="2175596" cy="363407"/>
              <a:chOff x="170229" y="1027511"/>
              <a:chExt cx="2175596" cy="363407"/>
            </a:xfrm>
          </p:grpSpPr>
          <p:sp>
            <p:nvSpPr>
              <p:cNvPr id="52" name="Rectangle 51">
                <a:extLst>
                  <a:ext uri="{FF2B5EF4-FFF2-40B4-BE49-F238E27FC236}">
                    <a16:creationId xmlns:a16="http://schemas.microsoft.com/office/drawing/2014/main" id="{FC06A3CF-57AB-42F5-A222-3ADB1E9E8548}"/>
                  </a:ext>
                </a:extLst>
              </p:cNvPr>
              <p:cNvSpPr/>
              <p:nvPr/>
            </p:nvSpPr>
            <p:spPr>
              <a:xfrm>
                <a:off x="173938" y="1027511"/>
                <a:ext cx="1043876" cy="307777"/>
              </a:xfrm>
              <a:prstGeom prst="rect">
                <a:avLst/>
              </a:prstGeom>
              <a:noFill/>
              <a:ln>
                <a:noFill/>
              </a:ln>
            </p:spPr>
            <p:txBody>
              <a:bodyPr wrap="none" lIns="91440" tIns="45720" rIns="91440" bIns="45720">
                <a:spAutoFit/>
              </a:bodyPr>
              <a:lstStyle/>
              <a:p>
                <a:r>
                  <a:rPr lang="en-US" sz="1400" b="1" dirty="0">
                    <a:ln w="0"/>
                    <a:latin typeface="Raleway" panose="020B0503030101060003" pitchFamily="34" charset="0"/>
                  </a:rPr>
                  <a:t>CON</a:t>
                </a:r>
                <a:r>
                  <a:rPr lang="en-US" sz="1400" dirty="0">
                    <a:ln w="0"/>
                    <a:latin typeface="Raleway" panose="020B0503030101060003" pitchFamily="34" charset="0"/>
                  </a:rPr>
                  <a:t>TACT</a:t>
                </a:r>
                <a:endParaRPr lang="en-US" sz="1400" b="1" cap="none" spc="0" dirty="0">
                  <a:ln w="0"/>
                  <a:solidFill>
                    <a:schemeClr val="tx1"/>
                  </a:solidFill>
                  <a:latin typeface="Raleway" panose="020B0503030101060003" pitchFamily="34" charset="0"/>
                </a:endParaRPr>
              </a:p>
            </p:txBody>
          </p:sp>
          <p:cxnSp>
            <p:nvCxnSpPr>
              <p:cNvPr id="53" name="Straight Connector 52">
                <a:extLst>
                  <a:ext uri="{FF2B5EF4-FFF2-40B4-BE49-F238E27FC236}">
                    <a16:creationId xmlns:a16="http://schemas.microsoft.com/office/drawing/2014/main" id="{03912777-B237-497C-B4D3-700FE4E205E6}"/>
                  </a:ext>
                </a:extLst>
              </p:cNvPr>
              <p:cNvCxnSpPr>
                <a:cxnSpLocks/>
              </p:cNvCxnSpPr>
              <p:nvPr/>
            </p:nvCxnSpPr>
            <p:spPr>
              <a:xfrm>
                <a:off x="170229" y="1390918"/>
                <a:ext cx="217559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 name="Rectangle 13">
            <a:extLst>
              <a:ext uri="{FF2B5EF4-FFF2-40B4-BE49-F238E27FC236}">
                <a16:creationId xmlns:a16="http://schemas.microsoft.com/office/drawing/2014/main" id="{55F49C5A-EF19-460D-9242-D34AF0D79E9C}"/>
              </a:ext>
            </a:extLst>
          </p:cNvPr>
          <p:cNvSpPr/>
          <p:nvPr/>
        </p:nvSpPr>
        <p:spPr>
          <a:xfrm>
            <a:off x="2249360" y="2014617"/>
            <a:ext cx="4608640" cy="71293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182880" tIns="182880" rIns="182880" bIns="182880" rtlCol="0" anchor="t"/>
          <a:lstStyle/>
          <a:p>
            <a:pPr lvl="0">
              <a:spcBef>
                <a:spcPts val="300"/>
              </a:spcBef>
              <a:defRPr/>
            </a:pPr>
            <a:r>
              <a:rPr lang="en-US" sz="1100" dirty="0">
                <a:solidFill>
                  <a:prstClr val="black"/>
                </a:solidFill>
                <a:latin typeface="Raleway" panose="020B0503030101060003" pitchFamily="34" charset="0"/>
              </a:rPr>
              <a:t>Greetings,</a:t>
            </a:r>
          </a:p>
          <a:p>
            <a:pPr lvl="0">
              <a:spcBef>
                <a:spcPts val="300"/>
              </a:spcBef>
              <a:defRPr/>
            </a:pPr>
            <a:r>
              <a:rPr lang="en-US" sz="1100" dirty="0">
                <a:solidFill>
                  <a:prstClr val="black"/>
                </a:solidFill>
                <a:latin typeface="Raleway" panose="020B0503030101060003" pitchFamily="34" charset="0"/>
              </a:rPr>
              <a:t>I am writing this letter in support of my application for the job posted under Summer Work-Study in Career Learning Network. I believe I would be well suitable for the job as per the description.</a:t>
            </a:r>
          </a:p>
          <a:p>
            <a:pPr lvl="0">
              <a:spcBef>
                <a:spcPts val="300"/>
              </a:spcBef>
              <a:defRPr/>
            </a:pPr>
            <a:r>
              <a:rPr lang="en-US" sz="1100" dirty="0">
                <a:solidFill>
                  <a:prstClr val="black"/>
                </a:solidFill>
                <a:latin typeface="Raleway" panose="020B0503030101060003" pitchFamily="34" charset="0"/>
              </a:rPr>
              <a:t>I am a Master student here, in University of Toronto and I am pursuing my degree as an Industrial Engineering, focusing specifically on the field of Big Data and Information Modelling.</a:t>
            </a:r>
          </a:p>
          <a:p>
            <a:pPr lvl="0">
              <a:spcBef>
                <a:spcPts val="300"/>
              </a:spcBef>
              <a:defRPr/>
            </a:pPr>
            <a:r>
              <a:rPr lang="en-US" sz="1100" dirty="0">
                <a:solidFill>
                  <a:prstClr val="black"/>
                </a:solidFill>
                <a:latin typeface="Raleway" panose="020B0503030101060003" pitchFamily="34" charset="0"/>
              </a:rPr>
              <a:t>Last summer, I learned the fundamental of Web Design and Development and started working on my portfolio website. I did couple of independent work just for sharpening my skills. I have profound experience working with python programming language. Apart from that, I also confronted some other programming languages such as java while exploring android development and C# when I undertook a visual studio project.</a:t>
            </a:r>
          </a:p>
          <a:p>
            <a:pPr lvl="0">
              <a:spcBef>
                <a:spcPts val="300"/>
              </a:spcBef>
              <a:defRPr/>
            </a:pPr>
            <a:r>
              <a:rPr lang="en-US" sz="1100" dirty="0">
                <a:solidFill>
                  <a:prstClr val="black"/>
                </a:solidFill>
                <a:latin typeface="Raleway" panose="020B0503030101060003" pitchFamily="34" charset="0"/>
              </a:rPr>
              <a:t>Last semester, I took one course from </a:t>
            </a:r>
            <a:r>
              <a:rPr lang="en-US" sz="1100" dirty="0" err="1">
                <a:solidFill>
                  <a:prstClr val="black"/>
                </a:solidFill>
                <a:latin typeface="Raleway" panose="020B0503030101060003" pitchFamily="34" charset="0"/>
              </a:rPr>
              <a:t>iSchool</a:t>
            </a:r>
            <a:r>
              <a:rPr lang="en-US" sz="1100" dirty="0">
                <a:solidFill>
                  <a:prstClr val="black"/>
                </a:solidFill>
                <a:latin typeface="Raleway" panose="020B0503030101060003" pitchFamily="34" charset="0"/>
              </a:rPr>
              <a:t> about UX/UI designing and worked with the external clients to understand and build the meaningful User Interface which are simple but powerful. The course taught me comprehensive methodologies of building prototypes and testing them with real users and troubleshoot the existing UI problem with industry recognized methods.</a:t>
            </a:r>
          </a:p>
          <a:p>
            <a:pPr lvl="0">
              <a:spcBef>
                <a:spcPts val="300"/>
              </a:spcBef>
              <a:defRPr/>
            </a:pPr>
            <a:r>
              <a:rPr lang="en-US" sz="1100" dirty="0">
                <a:solidFill>
                  <a:prstClr val="black"/>
                </a:solidFill>
                <a:latin typeface="Raleway" panose="020B0503030101060003" pitchFamily="34" charset="0"/>
              </a:rPr>
              <a:t>Since my main focus is Data Science, I took several courses which are directly related to the field of Data Science. Moreover, I also very fond of Machine Learning aspect of Data Science. I learned how big data works and how scalability plays an important role in it with the tools such as Spark and Hadoop. I recently did my course project with Spark Environment and build the analytics results in reproducible notebook environment which is available in GitHub.</a:t>
            </a:r>
          </a:p>
          <a:p>
            <a:pPr lvl="0">
              <a:spcBef>
                <a:spcPts val="300"/>
              </a:spcBef>
              <a:defRPr/>
            </a:pPr>
            <a:r>
              <a:rPr lang="en-US" sz="1100" dirty="0">
                <a:solidFill>
                  <a:prstClr val="black"/>
                </a:solidFill>
                <a:latin typeface="Raleway" panose="020B0503030101060003" pitchFamily="34" charset="0"/>
              </a:rPr>
              <a:t>The job description is something I would love to get experience in.</a:t>
            </a:r>
          </a:p>
          <a:p>
            <a:pPr lvl="0">
              <a:spcBef>
                <a:spcPts val="300"/>
              </a:spcBef>
              <a:defRPr/>
            </a:pPr>
            <a:r>
              <a:rPr lang="en-US" sz="1100" dirty="0">
                <a:solidFill>
                  <a:prstClr val="black"/>
                </a:solidFill>
                <a:latin typeface="Raleway" panose="020B0503030101060003" pitchFamily="34" charset="0"/>
              </a:rPr>
              <a:t>Hoping for a favorable reply.</a:t>
            </a:r>
          </a:p>
          <a:p>
            <a:pPr lvl="0">
              <a:spcBef>
                <a:spcPts val="300"/>
              </a:spcBef>
              <a:defRPr/>
            </a:pPr>
            <a:r>
              <a:rPr lang="en-US" sz="1100" dirty="0">
                <a:solidFill>
                  <a:prstClr val="black"/>
                </a:solidFill>
                <a:latin typeface="Raleway" panose="020B0503030101060003" pitchFamily="34" charset="0"/>
              </a:rPr>
              <a:t>Thank you for the consideration.</a:t>
            </a:r>
          </a:p>
          <a:p>
            <a:pPr lvl="0">
              <a:spcBef>
                <a:spcPts val="300"/>
              </a:spcBef>
              <a:defRPr/>
            </a:pPr>
            <a:r>
              <a:rPr lang="en-US" sz="1100" dirty="0">
                <a:solidFill>
                  <a:prstClr val="black"/>
                </a:solidFill>
                <a:latin typeface="Raleway" panose="020B0503030101060003" pitchFamily="34" charset="0"/>
              </a:rPr>
              <a:t>Regards,</a:t>
            </a:r>
          </a:p>
          <a:p>
            <a:pPr lvl="0">
              <a:spcBef>
                <a:spcPts val="300"/>
              </a:spcBef>
              <a:defRPr/>
            </a:pPr>
            <a:r>
              <a:rPr lang="en-US" sz="1100" dirty="0">
                <a:solidFill>
                  <a:prstClr val="black"/>
                </a:solidFill>
                <a:latin typeface="Raleway" panose="020B0503030101060003" pitchFamily="34" charset="0"/>
              </a:rPr>
              <a:t>Jay Patel</a:t>
            </a:r>
          </a:p>
          <a:p>
            <a:pPr lvl="0">
              <a:spcBef>
                <a:spcPts val="300"/>
              </a:spcBef>
              <a:defRPr/>
            </a:pPr>
            <a:endParaRPr lang="en-US" sz="1100" dirty="0">
              <a:solidFill>
                <a:prstClr val="black"/>
              </a:solidFill>
              <a:latin typeface="Raleway" panose="020B0503030101060003" pitchFamily="34" charset="0"/>
            </a:endParaRPr>
          </a:p>
        </p:txBody>
      </p:sp>
      <p:sp>
        <p:nvSpPr>
          <p:cNvPr id="71" name="Rectangle 70">
            <a:extLst>
              <a:ext uri="{FF2B5EF4-FFF2-40B4-BE49-F238E27FC236}">
                <a16:creationId xmlns:a16="http://schemas.microsoft.com/office/drawing/2014/main" id="{A2022787-6D13-47F4-85B3-B9715F73F8DD}"/>
              </a:ext>
            </a:extLst>
          </p:cNvPr>
          <p:cNvSpPr/>
          <p:nvPr/>
        </p:nvSpPr>
        <p:spPr>
          <a:xfrm>
            <a:off x="-3464" y="4848"/>
            <a:ext cx="2242555" cy="20097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5D5AD44-2BE9-4AFA-88C4-13F93A1392AA}"/>
              </a:ext>
            </a:extLst>
          </p:cNvPr>
          <p:cNvSpPr/>
          <p:nvPr/>
        </p:nvSpPr>
        <p:spPr>
          <a:xfrm>
            <a:off x="363433" y="250267"/>
            <a:ext cx="1508760" cy="1508760"/>
          </a:xfrm>
          <a:prstGeom prst="rect">
            <a:avLst/>
          </a:prstGeom>
          <a:blipFill dpi="0" rotWithShape="1">
            <a:blip r:embed="rId8">
              <a:extLst>
                <a:ext uri="{BEBA8EAE-BF5A-486C-A8C5-ECC9F3942E4B}">
                  <a14:imgProps xmlns:a14="http://schemas.microsoft.com/office/drawing/2010/main">
                    <a14:imgLayer r:embed="rId9">
                      <a14:imgEffect>
                        <a14:saturation sat="66000"/>
                      </a14:imgEffect>
                    </a14:imgLayer>
                  </a14:imgProps>
                </a:ex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4336166"/>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4889</TotalTime>
  <Words>405</Words>
  <Application>Microsoft Office PowerPoint</Application>
  <PresentationFormat>Letter Paper (8.5x11 in)</PresentationFormat>
  <Paragraphs>30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Font Awesome 5 Brands Regular</vt:lpstr>
      <vt:lpstr>Font Awesome 5 Free Solid</vt:lpstr>
      <vt:lpstr>Raleway</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Patel</dc:creator>
  <cp:lastModifiedBy>Jay Patel</cp:lastModifiedBy>
  <cp:revision>54</cp:revision>
  <dcterms:created xsi:type="dcterms:W3CDTF">2018-02-27T00:49:44Z</dcterms:created>
  <dcterms:modified xsi:type="dcterms:W3CDTF">2018-04-29T06:54:57Z</dcterms:modified>
</cp:coreProperties>
</file>