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1152" y="1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B788-9B50-4CA2-9A4F-96A113F67D4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4C3FB-FD8C-4670-A2CC-CBADA8A3F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0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A26D-2D8A-4A5D-A9FA-B691C3FB204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37FF-91A3-4FE4-80BE-67BD7707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hyperlink" Target="https://github.com/jay2jayk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jay2jaykp/" TargetMode="External"/><Relationship Id="rId11" Type="http://schemas.openxmlformats.org/officeDocument/2006/relationships/hyperlink" Target="http://jaypatel.site/" TargetMode="External"/><Relationship Id="rId5" Type="http://schemas.openxmlformats.org/officeDocument/2006/relationships/hyperlink" Target="https://twitter.com/Jay2JayKP" TargetMode="External"/><Relationship Id="rId10" Type="http://schemas.openxmlformats.org/officeDocument/2006/relationships/hyperlink" Target="mailto:jayk.patel@mail.utoronto.ca?subject=Hello%20Jay" TargetMode="External"/><Relationship Id="rId4" Type="http://schemas.openxmlformats.org/officeDocument/2006/relationships/hyperlink" Target="https://www.facebook.com/jay2jaykp" TargetMode="External"/><Relationship Id="rId9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://jaypatel.site/" TargetMode="External"/><Relationship Id="rId3" Type="http://schemas.microsoft.com/office/2007/relationships/hdphoto" Target="../media/hdphoto1.wdp"/><Relationship Id="rId7" Type="http://schemas.openxmlformats.org/officeDocument/2006/relationships/hyperlink" Target="https://github.com/jay2jaykp" TargetMode="External"/><Relationship Id="rId12" Type="http://schemas.openxmlformats.org/officeDocument/2006/relationships/hyperlink" Target="mailto:jayk.patel@mail.utoronto.ca?subject=Hello%20J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jay2jaykp/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twitter.com/Jay2JayKP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facebook.com/jay2jaykp" TargetMode="External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242FD4-70EB-4DD1-818D-3D9751CAD114}"/>
              </a:ext>
            </a:extLst>
          </p:cNvPr>
          <p:cNvGrpSpPr/>
          <p:nvPr/>
        </p:nvGrpSpPr>
        <p:grpSpPr>
          <a:xfrm>
            <a:off x="286127" y="294086"/>
            <a:ext cx="1744980" cy="1729740"/>
            <a:chOff x="388620" y="365760"/>
            <a:chExt cx="1744980" cy="17297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D5AD44-2BE9-4AFA-88C4-13F93A1392AA}"/>
                </a:ext>
              </a:extLst>
            </p:cNvPr>
            <p:cNvSpPr/>
            <p:nvPr/>
          </p:nvSpPr>
          <p:spPr>
            <a:xfrm>
              <a:off x="506730" y="476250"/>
              <a:ext cx="1508760" cy="1508760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1683C7-7E29-48B2-8946-7323169F01EC}"/>
                </a:ext>
              </a:extLst>
            </p:cNvPr>
            <p:cNvSpPr/>
            <p:nvPr/>
          </p:nvSpPr>
          <p:spPr>
            <a:xfrm>
              <a:off x="388620" y="365760"/>
              <a:ext cx="1744980" cy="17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C6023A-2B70-4B47-BD63-53CEBC3FD591}"/>
              </a:ext>
            </a:extLst>
          </p:cNvPr>
          <p:cNvGrpSpPr/>
          <p:nvPr/>
        </p:nvGrpSpPr>
        <p:grpSpPr>
          <a:xfrm>
            <a:off x="2438515" y="349826"/>
            <a:ext cx="2888932" cy="923331"/>
            <a:chOff x="1974756" y="220980"/>
            <a:chExt cx="2888932" cy="923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2B63B5-BA39-4B21-9A93-7E2A313740D9}"/>
                </a:ext>
              </a:extLst>
            </p:cNvPr>
            <p:cNvSpPr/>
            <p:nvPr/>
          </p:nvSpPr>
          <p:spPr>
            <a:xfrm>
              <a:off x="1974756" y="220980"/>
              <a:ext cx="14991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Hello,</a:t>
              </a:r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 WORLD!!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9CBCE8-23AA-4CB8-8E2A-59F8B9A3BAEA}"/>
                </a:ext>
              </a:extLst>
            </p:cNvPr>
            <p:cNvSpPr/>
            <p:nvPr/>
          </p:nvSpPr>
          <p:spPr>
            <a:xfrm>
              <a:off x="1974756" y="528757"/>
              <a:ext cx="1688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This is JAY</a:t>
              </a:r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PATEL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E40179-A4F0-469E-94EE-D271EB3797D4}"/>
                </a:ext>
              </a:extLst>
            </p:cNvPr>
            <p:cNvSpPr/>
            <p:nvPr/>
          </p:nvSpPr>
          <p:spPr>
            <a:xfrm>
              <a:off x="1974756" y="836534"/>
              <a:ext cx="28889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I am </a:t>
              </a: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an INDUSTRIAL </a:t>
              </a:r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ENG</a:t>
              </a: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INEER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99EFB5-F100-4FAD-90B0-619227C35B26}"/>
              </a:ext>
            </a:extLst>
          </p:cNvPr>
          <p:cNvGrpSpPr/>
          <p:nvPr/>
        </p:nvGrpSpPr>
        <p:grpSpPr>
          <a:xfrm>
            <a:off x="2377663" y="2046155"/>
            <a:ext cx="4042674" cy="1867643"/>
            <a:chOff x="1974756" y="1950720"/>
            <a:chExt cx="4509864" cy="18676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9B9665-93B3-4A8E-B34A-BD6642410811}"/>
                </a:ext>
              </a:extLst>
            </p:cNvPr>
            <p:cNvGrpSpPr/>
            <p:nvPr/>
          </p:nvGrpSpPr>
          <p:grpSpPr>
            <a:xfrm>
              <a:off x="1974756" y="2433368"/>
              <a:ext cx="3133234" cy="1384995"/>
              <a:chOff x="1965959" y="2258497"/>
              <a:chExt cx="3133234" cy="13849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58D19E-2876-4875-86EC-E0E8FDB8B873}"/>
                  </a:ext>
                </a:extLst>
              </p:cNvPr>
              <p:cNvSpPr/>
              <p:nvPr/>
            </p:nvSpPr>
            <p:spPr>
              <a:xfrm>
                <a:off x="1974756" y="2258497"/>
                <a:ext cx="31244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python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   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 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B333A2-6FAA-41FC-8609-B7CA3F6DC83E}"/>
                  </a:ext>
                </a:extLst>
              </p:cNvPr>
              <p:cNvSpPr/>
              <p:nvPr/>
            </p:nvSpPr>
            <p:spPr>
              <a:xfrm>
                <a:off x="1965960" y="2535496"/>
                <a:ext cx="27398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JavaScript</a:t>
                </a:r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   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C26446-A81F-407A-AF49-9A37509E488E}"/>
                  </a:ext>
                </a:extLst>
              </p:cNvPr>
              <p:cNvSpPr/>
              <p:nvPr/>
            </p:nvSpPr>
            <p:spPr>
              <a:xfrm>
                <a:off x="1965959" y="2812495"/>
                <a:ext cx="27398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SQL	</a:t>
                </a:r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  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4A3810-58F1-4013-8F4E-1E17826AD326}"/>
                  </a:ext>
                </a:extLst>
              </p:cNvPr>
              <p:cNvSpPr/>
              <p:nvPr/>
            </p:nvSpPr>
            <p:spPr>
              <a:xfrm>
                <a:off x="1974756" y="3089494"/>
                <a:ext cx="305648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HTML/CSS</a:t>
                </a:r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   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651E2C-E0CC-4781-896A-0C8E575A20E8}"/>
                  </a:ext>
                </a:extLst>
              </p:cNvPr>
              <p:cNvSpPr/>
              <p:nvPr/>
            </p:nvSpPr>
            <p:spPr>
              <a:xfrm>
                <a:off x="1965959" y="3366493"/>
                <a:ext cx="27398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WordPress</a:t>
                </a:r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	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Solid" panose="02000503000000000000" pitchFamily="50" charset="0"/>
                  </a:rPr>
                  <a:t>   </a:t>
                </a:r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nt Awesome 5 Free Regular" panose="02000503000000000000" pitchFamily="50" charset="0"/>
                  </a:rPr>
                  <a:t> </a:t>
                </a:r>
                <a:endParaRPr lang="en-US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8B89BC-402A-4131-BE2F-BA26CA754F92}"/>
                </a:ext>
              </a:extLst>
            </p:cNvPr>
            <p:cNvGrpSpPr/>
            <p:nvPr/>
          </p:nvGrpSpPr>
          <p:grpSpPr>
            <a:xfrm>
              <a:off x="1983552" y="1950720"/>
              <a:ext cx="4501068" cy="363407"/>
              <a:chOff x="1983552" y="1950720"/>
              <a:chExt cx="4501068" cy="36340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5E73FD-492C-4130-AC9A-F1BF7C05B267}"/>
                  </a:ext>
                </a:extLst>
              </p:cNvPr>
              <p:cNvSpPr/>
              <p:nvPr/>
            </p:nvSpPr>
            <p:spPr>
              <a:xfrm>
                <a:off x="1983552" y="1950720"/>
                <a:ext cx="121458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EXPERT </a:t>
                </a:r>
                <a:r>
                  <a:rPr lang="en-US" sz="14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IN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DD14AD-9E7C-42D1-8772-85424E074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2314127"/>
                <a:ext cx="44272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D05C7F-9BEF-4819-A1A5-04A70CE05A20}"/>
              </a:ext>
            </a:extLst>
          </p:cNvPr>
          <p:cNvGrpSpPr/>
          <p:nvPr/>
        </p:nvGrpSpPr>
        <p:grpSpPr>
          <a:xfrm>
            <a:off x="2399852" y="4023535"/>
            <a:ext cx="4081337" cy="363407"/>
            <a:chOff x="1965960" y="3913658"/>
            <a:chExt cx="4501068" cy="3634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32B87D-769F-46CC-A09B-A6599E72C36B}"/>
                </a:ext>
              </a:extLst>
            </p:cNvPr>
            <p:cNvSpPr/>
            <p:nvPr/>
          </p:nvSpPr>
          <p:spPr>
            <a:xfrm>
              <a:off x="1965960" y="3913658"/>
              <a:ext cx="13527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EDU</a:t>
              </a:r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CATION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9882D8-9A72-460E-9DDB-0DA457E0E724}"/>
                </a:ext>
              </a:extLst>
            </p:cNvPr>
            <p:cNvCxnSpPr>
              <a:cxnSpLocks/>
            </p:cNvCxnSpPr>
            <p:nvPr/>
          </p:nvCxnSpPr>
          <p:spPr>
            <a:xfrm>
              <a:off x="2039808" y="4277065"/>
              <a:ext cx="44272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054F63D-34C7-4556-8444-A7926611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68911"/>
              </p:ext>
            </p:extLst>
          </p:nvPr>
        </p:nvGraphicFramePr>
        <p:xfrm>
          <a:off x="2438515" y="4399607"/>
          <a:ext cx="4042674" cy="20447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31826">
                  <a:extLst>
                    <a:ext uri="{9D8B030D-6E8A-4147-A177-3AD203B41FA5}">
                      <a16:colId xmlns:a16="http://schemas.microsoft.com/office/drawing/2014/main" val="4011518655"/>
                    </a:ext>
                  </a:extLst>
                </a:gridCol>
                <a:gridCol w="2910848">
                  <a:extLst>
                    <a:ext uri="{9D8B030D-6E8A-4147-A177-3AD203B41FA5}">
                      <a16:colId xmlns:a16="http://schemas.microsoft.com/office/drawing/2014/main" val="180614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0"/>
                        </a:rPr>
                        <a:t>2017-2019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" panose="020B0503030101060003" pitchFamily="34" charset="0"/>
                        </a:rPr>
                        <a:t>INDUSTRIAL</a:t>
                      </a:r>
                      <a:r>
                        <a:rPr lang="en-US" sz="1200" dirty="0">
                          <a:latin typeface="Raleway" panose="020B0503030101060003" pitchFamily="34" charset="0"/>
                        </a:rPr>
                        <a:t>ENGINEERING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3126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aleway" panose="020B0503030101060003" pitchFamily="34" charset="0"/>
                        </a:rPr>
                        <a:t>University of 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latin typeface="Raleway" panose="020B0503030101060003" pitchFamily="34" charset="0"/>
                        </a:rPr>
                        <a:t>I am currently pursuing </a:t>
                      </a:r>
                      <a:r>
                        <a:rPr lang="en-US" sz="1050" i="1" dirty="0" err="1">
                          <a:latin typeface="Raleway" panose="020B0503030101060003" pitchFamily="34" charset="0"/>
                        </a:rPr>
                        <a:t>M.Eng</a:t>
                      </a:r>
                      <a:r>
                        <a:rPr lang="en-US" sz="1050" i="1" dirty="0">
                          <a:latin typeface="Raleway" panose="020B0503030101060003" pitchFamily="34" charset="0"/>
                        </a:rPr>
                        <a:t> Degree from Department of Mechanical &amp; Industrial Engineering with the emphasis on Information Engineering from UofT.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1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0"/>
                        </a:rPr>
                        <a:t>2012-2016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Raleway" panose="020B0503030101060003" pitchFamily="34" charset="0"/>
                        </a:rPr>
                        <a:t>MECHANICAL</a:t>
                      </a:r>
                      <a:r>
                        <a:rPr lang="en-US" sz="1200" dirty="0">
                          <a:latin typeface="Raleway" panose="020B0503030101060003" pitchFamily="34" charset="0"/>
                        </a:rPr>
                        <a:t>ENGINEERING</a:t>
                      </a:r>
                    </a:p>
                  </a:txBody>
                  <a:tcPr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2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aleway" panose="020B0503030101060003" pitchFamily="34" charset="0"/>
                        </a:rPr>
                        <a:t>GTU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>
                          <a:latin typeface="Raleway" panose="020B0503030101060003" pitchFamily="34" charset="0"/>
                        </a:rPr>
                        <a:t>I did my undergrad in Mechanical Engineering  in Gujarat Technological University (GTU), INDIA.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201162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49438566-9D75-4E35-88AD-122703DD6654}"/>
              </a:ext>
            </a:extLst>
          </p:cNvPr>
          <p:cNvGrpSpPr/>
          <p:nvPr/>
        </p:nvGrpSpPr>
        <p:grpSpPr>
          <a:xfrm>
            <a:off x="2410387" y="6594942"/>
            <a:ext cx="4098930" cy="363407"/>
            <a:chOff x="1965960" y="3913658"/>
            <a:chExt cx="4501068" cy="363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190A59-902D-4325-9C3C-5A543FFE6DB9}"/>
                </a:ext>
              </a:extLst>
            </p:cNvPr>
            <p:cNvSpPr/>
            <p:nvPr/>
          </p:nvSpPr>
          <p:spPr>
            <a:xfrm>
              <a:off x="1965960" y="3913658"/>
              <a:ext cx="13944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EX</a:t>
              </a:r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PERIENCE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7825B1-D89D-48AB-8490-1E2283ABA1C2}"/>
                </a:ext>
              </a:extLst>
            </p:cNvPr>
            <p:cNvCxnSpPr>
              <a:cxnSpLocks/>
            </p:cNvCxnSpPr>
            <p:nvPr/>
          </p:nvCxnSpPr>
          <p:spPr>
            <a:xfrm>
              <a:off x="2039808" y="4277065"/>
              <a:ext cx="44272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AD802D0-C02B-4B5B-8E50-A44536E5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09038"/>
              </p:ext>
            </p:extLst>
          </p:nvPr>
        </p:nvGraphicFramePr>
        <p:xfrm>
          <a:off x="2471995" y="6958349"/>
          <a:ext cx="4009193" cy="20447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22452">
                  <a:extLst>
                    <a:ext uri="{9D8B030D-6E8A-4147-A177-3AD203B41FA5}">
                      <a16:colId xmlns:a16="http://schemas.microsoft.com/office/drawing/2014/main" val="4011518655"/>
                    </a:ext>
                  </a:extLst>
                </a:gridCol>
                <a:gridCol w="2886741">
                  <a:extLst>
                    <a:ext uri="{9D8B030D-6E8A-4147-A177-3AD203B41FA5}">
                      <a16:colId xmlns:a16="http://schemas.microsoft.com/office/drawing/2014/main" val="180614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" panose="020B0503030101060003" pitchFamily="34" charset="0"/>
                        </a:rPr>
                        <a:t>FREELANCE </a:t>
                      </a:r>
                      <a:r>
                        <a:rPr lang="en-US" sz="1200" b="0" dirty="0">
                          <a:latin typeface="Raleway" panose="020B0503030101060003" pitchFamily="34" charset="0"/>
                        </a:rPr>
                        <a:t>WEBDESIGNER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3126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latin typeface="Raleway" panose="020B0503030101060003" pitchFamily="34" charset="0"/>
                        </a:rPr>
                        <a:t>I have been learning Web Development out of interest while my undergrad. I got serious about it after arriving Canada.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1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0"/>
                        </a:rPr>
                        <a:t>2015-2016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Raleway" panose="020B0503030101060003" pitchFamily="34" charset="0"/>
                        </a:rPr>
                        <a:t>CAD/CAM</a:t>
                      </a:r>
                      <a:r>
                        <a:rPr lang="en-US" sz="1200" b="0" dirty="0">
                          <a:latin typeface="Raleway" panose="020B0503030101060003" pitchFamily="34" charset="0"/>
                        </a:rPr>
                        <a:t>DESIGNER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2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>
                        <a:latin typeface="Raleway" panose="020B0503030101060003" pitchFamily="34" charset="0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>
                          <a:latin typeface="Raleway" panose="020B0503030101060003" pitchFamily="34" charset="0"/>
                        </a:rPr>
                        <a:t>During my undergrad, I did CAD/CAM drawing for some small size firms. I am a proficient CAD software user such as Autodesk Inventor and Autodesk Fusion.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201162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7D4ACF7-EDB2-4417-950D-B1A00210900C}"/>
              </a:ext>
            </a:extLst>
          </p:cNvPr>
          <p:cNvGrpSpPr/>
          <p:nvPr/>
        </p:nvGrpSpPr>
        <p:grpSpPr>
          <a:xfrm>
            <a:off x="2465091" y="1465434"/>
            <a:ext cx="2983196" cy="361721"/>
            <a:chOff x="2044247" y="1206372"/>
            <a:chExt cx="2983196" cy="3617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F1CC82-96F6-4927-B37A-B28D5B115D5A}"/>
                </a:ext>
              </a:extLst>
            </p:cNvPr>
            <p:cNvSpPr/>
            <p:nvPr/>
          </p:nvSpPr>
          <p:spPr>
            <a:xfrm>
              <a:off x="2044247" y="1206372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ont Awesome 5 Brands Regular" panose="02000503000000000000" pitchFamily="50" charset="0"/>
                  <a:hlinkClick r:id="rId4"/>
                </a:rPr>
                <a:t>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8BB3C0-6E12-45FA-AAF1-5D6B113B7339}"/>
                </a:ext>
              </a:extLst>
            </p:cNvPr>
            <p:cNvSpPr/>
            <p:nvPr/>
          </p:nvSpPr>
          <p:spPr>
            <a:xfrm>
              <a:off x="2522433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5"/>
                </a:rPr>
                <a:t>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9EE982-32CA-4182-BD51-BB00B3C68F37}"/>
                </a:ext>
              </a:extLst>
            </p:cNvPr>
            <p:cNvSpPr/>
            <p:nvPr/>
          </p:nvSpPr>
          <p:spPr>
            <a:xfrm>
              <a:off x="2998673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6"/>
                </a:rPr>
                <a:t>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47939F-96D9-4CDB-BB85-36B231AEC374}"/>
                </a:ext>
              </a:extLst>
            </p:cNvPr>
            <p:cNvSpPr/>
            <p:nvPr/>
          </p:nvSpPr>
          <p:spPr>
            <a:xfrm>
              <a:off x="3471416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7"/>
                </a:rPr>
                <a:t>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EB3DB0-072B-4B99-8497-FE9E2501CB4B}"/>
                </a:ext>
              </a:extLst>
            </p:cNvPr>
            <p:cNvSpPr/>
            <p:nvPr/>
          </p:nvSpPr>
          <p:spPr>
            <a:xfrm>
              <a:off x="3837694" y="1216976"/>
              <a:ext cx="1189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/jay2jaykp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8E2002-7DAD-458B-AE91-261D1F0AB2A9}"/>
              </a:ext>
            </a:extLst>
          </p:cNvPr>
          <p:cNvSpPr/>
          <p:nvPr/>
        </p:nvSpPr>
        <p:spPr>
          <a:xfrm>
            <a:off x="187795" y="6296142"/>
            <a:ext cx="2113392" cy="2673824"/>
          </a:xfrm>
          <a:prstGeom prst="roundRect">
            <a:avLst>
              <a:gd name="adj" fmla="val 36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def Objective():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“A self-taught web-developer and a master student looking for an opportunity in TA in CS courses to learn more through experience of teaching”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8FACD9C1-FFDE-4AC0-8376-D21333629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012" y="6381645"/>
            <a:ext cx="125323" cy="1253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2985991-8068-4424-B41A-F581D071EE1C}"/>
              </a:ext>
            </a:extLst>
          </p:cNvPr>
          <p:cNvSpPr/>
          <p:nvPr/>
        </p:nvSpPr>
        <p:spPr>
          <a:xfrm>
            <a:off x="6040256" y="39877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nt Awesome 5 Free Solid" panose="02000503000000000000" pitchFamily="50" charset="0"/>
              </a:rPr>
              <a:t>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4F8394-3A6C-417C-8C91-7FF2B78154EC}"/>
              </a:ext>
            </a:extLst>
          </p:cNvPr>
          <p:cNvSpPr/>
          <p:nvPr/>
        </p:nvSpPr>
        <p:spPr>
          <a:xfrm>
            <a:off x="6032241" y="201038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nt Awesome 5 Free Solid" panose="02000503000000000000" pitchFamily="50" charset="0"/>
              </a:rPr>
              <a:t>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4CC0C4-88BC-4A7D-827A-C9AC82829EEF}"/>
              </a:ext>
            </a:extLst>
          </p:cNvPr>
          <p:cNvSpPr/>
          <p:nvPr/>
        </p:nvSpPr>
        <p:spPr>
          <a:xfrm>
            <a:off x="6040256" y="65612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nt Awesome 5 Free Solid" panose="02000503000000000000" pitchFamily="50" charset="0"/>
              </a:rPr>
              <a:t>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9B457-CA02-48AD-8F9C-93572509B94B}"/>
              </a:ext>
            </a:extLst>
          </p:cNvPr>
          <p:cNvGrpSpPr/>
          <p:nvPr/>
        </p:nvGrpSpPr>
        <p:grpSpPr>
          <a:xfrm>
            <a:off x="187413" y="2271284"/>
            <a:ext cx="2000869" cy="3777399"/>
            <a:chOff x="172608" y="2449887"/>
            <a:chExt cx="2000869" cy="3777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58CD11-5EB7-4EC9-BE12-63DAF641DD6D}"/>
                </a:ext>
              </a:extLst>
            </p:cNvPr>
            <p:cNvGrpSpPr/>
            <p:nvPr/>
          </p:nvGrpSpPr>
          <p:grpSpPr>
            <a:xfrm>
              <a:off x="437105" y="2449887"/>
              <a:ext cx="1443024" cy="988828"/>
              <a:chOff x="352051" y="2452613"/>
              <a:chExt cx="1443024" cy="98882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8CACCB-6043-431C-9CF8-03C7F017B4B4}"/>
                  </a:ext>
                </a:extLst>
              </p:cNvPr>
              <p:cNvSpPr/>
              <p:nvPr/>
            </p:nvSpPr>
            <p:spPr>
              <a:xfrm>
                <a:off x="893525" y="2452613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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E52C6B7-3D42-47E8-A1B4-74AE4FD0F2BA}"/>
                  </a:ext>
                </a:extLst>
              </p:cNvPr>
              <p:cNvSpPr/>
              <p:nvPr/>
            </p:nvSpPr>
            <p:spPr>
              <a:xfrm>
                <a:off x="352051" y="2841277"/>
                <a:ext cx="1443024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280 Wellesley St E,</a:t>
                </a:r>
              </a:p>
              <a:p>
                <a:pPr algn="ctr"/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Toronto, ON</a:t>
                </a:r>
              </a:p>
              <a:p>
                <a:pPr algn="ctr"/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M4X1G7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80FD5DD-4C72-43F6-93C3-1EAC6CC5ED57}"/>
                </a:ext>
              </a:extLst>
            </p:cNvPr>
            <p:cNvGrpSpPr/>
            <p:nvPr/>
          </p:nvGrpSpPr>
          <p:grpSpPr>
            <a:xfrm>
              <a:off x="525270" y="3685818"/>
              <a:ext cx="1305165" cy="697647"/>
              <a:chOff x="-80897" y="2485761"/>
              <a:chExt cx="1305165" cy="69764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9510EB-0C55-44C5-86C7-F4A94C457768}"/>
                  </a:ext>
                </a:extLst>
              </p:cNvPr>
              <p:cNvSpPr/>
              <p:nvPr/>
            </p:nvSpPr>
            <p:spPr>
              <a:xfrm>
                <a:off x="372412" y="2485761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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C29282-1620-49BA-A9F2-BA43FA076B56}"/>
                  </a:ext>
                </a:extLst>
              </p:cNvPr>
              <p:cNvSpPr/>
              <p:nvPr/>
            </p:nvSpPr>
            <p:spPr>
              <a:xfrm>
                <a:off x="-80897" y="2906409"/>
                <a:ext cx="13051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+1 647-878-5411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6B49E2-46B4-4325-B80A-40F2DC619B29}"/>
                </a:ext>
              </a:extLst>
            </p:cNvPr>
            <p:cNvGrpSpPr/>
            <p:nvPr/>
          </p:nvGrpSpPr>
          <p:grpSpPr>
            <a:xfrm>
              <a:off x="172608" y="4648200"/>
              <a:ext cx="2000869" cy="688883"/>
              <a:chOff x="-473764" y="2445544"/>
              <a:chExt cx="2000869" cy="68888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259F022-858A-4B8D-905A-88F0D25B3B1F}"/>
                  </a:ext>
                </a:extLst>
              </p:cNvPr>
              <p:cNvSpPr/>
              <p:nvPr/>
            </p:nvSpPr>
            <p:spPr>
              <a:xfrm>
                <a:off x="332207" y="2445544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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49E60CD-0F16-4F45-B8AA-DB217E9C39E5}"/>
                  </a:ext>
                </a:extLst>
              </p:cNvPr>
              <p:cNvSpPr/>
              <p:nvPr/>
            </p:nvSpPr>
            <p:spPr>
              <a:xfrm>
                <a:off x="-473764" y="2872817"/>
                <a:ext cx="20008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0"/>
                  </a:rPr>
                  <a:t>j</a:t>
                </a:r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0"/>
                  </a:rPr>
                  <a:t>ayk.patel@mail.utoronto.ca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4F3C1F2-5D98-4C9F-BFF6-ECE7CB7509EE}"/>
                </a:ext>
              </a:extLst>
            </p:cNvPr>
            <p:cNvGrpSpPr/>
            <p:nvPr/>
          </p:nvGrpSpPr>
          <p:grpSpPr>
            <a:xfrm>
              <a:off x="471420" y="5536744"/>
              <a:ext cx="1418978" cy="690542"/>
              <a:chOff x="-160526" y="2445544"/>
              <a:chExt cx="1418978" cy="6905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A28BFF3-F8D7-4D28-846B-38289776D73A}"/>
                  </a:ext>
                </a:extLst>
              </p:cNvPr>
              <p:cNvSpPr/>
              <p:nvPr/>
            </p:nvSpPr>
            <p:spPr>
              <a:xfrm>
                <a:off x="332207" y="2445544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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DCF901C-D193-4B41-9516-3B11534F039D}"/>
                  </a:ext>
                </a:extLst>
              </p:cNvPr>
              <p:cNvSpPr/>
              <p:nvPr/>
            </p:nvSpPr>
            <p:spPr>
              <a:xfrm>
                <a:off x="-160526" y="2874476"/>
                <a:ext cx="141897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1"/>
                  </a:rPr>
                  <a:t>http;//</a:t>
                </a:r>
                <a:r>
                  <a:rPr lang="en-US" sz="11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1"/>
                  </a:rPr>
                  <a:t>jaypatel.site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242FD4-70EB-4DD1-818D-3D9751CAD114}"/>
              </a:ext>
            </a:extLst>
          </p:cNvPr>
          <p:cNvGrpSpPr/>
          <p:nvPr/>
        </p:nvGrpSpPr>
        <p:grpSpPr>
          <a:xfrm>
            <a:off x="286127" y="294086"/>
            <a:ext cx="1744980" cy="1729740"/>
            <a:chOff x="388620" y="365760"/>
            <a:chExt cx="1744980" cy="17297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D5AD44-2BE9-4AFA-88C4-13F93A1392AA}"/>
                </a:ext>
              </a:extLst>
            </p:cNvPr>
            <p:cNvSpPr/>
            <p:nvPr/>
          </p:nvSpPr>
          <p:spPr>
            <a:xfrm>
              <a:off x="506730" y="476250"/>
              <a:ext cx="1508760" cy="1508760"/>
            </a:xfrm>
            <a:prstGeom prst="rect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1683C7-7E29-48B2-8946-7323169F01EC}"/>
                </a:ext>
              </a:extLst>
            </p:cNvPr>
            <p:cNvSpPr/>
            <p:nvPr/>
          </p:nvSpPr>
          <p:spPr>
            <a:xfrm>
              <a:off x="388620" y="365760"/>
              <a:ext cx="1744980" cy="17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C6023A-2B70-4B47-BD63-53CEBC3FD591}"/>
              </a:ext>
            </a:extLst>
          </p:cNvPr>
          <p:cNvGrpSpPr/>
          <p:nvPr/>
        </p:nvGrpSpPr>
        <p:grpSpPr>
          <a:xfrm>
            <a:off x="2438515" y="349826"/>
            <a:ext cx="2720617" cy="923331"/>
            <a:chOff x="1974756" y="220980"/>
            <a:chExt cx="2720617" cy="923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2B63B5-BA39-4B21-9A93-7E2A313740D9}"/>
                </a:ext>
              </a:extLst>
            </p:cNvPr>
            <p:cNvSpPr/>
            <p:nvPr/>
          </p:nvSpPr>
          <p:spPr>
            <a:xfrm>
              <a:off x="1974756" y="220980"/>
              <a:ext cx="14991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Hello,</a:t>
              </a:r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 WORLD!!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9CBCE8-23AA-4CB8-8E2A-59F8B9A3BAEA}"/>
                </a:ext>
              </a:extLst>
            </p:cNvPr>
            <p:cNvSpPr/>
            <p:nvPr/>
          </p:nvSpPr>
          <p:spPr>
            <a:xfrm>
              <a:off x="1974756" y="528757"/>
              <a:ext cx="1688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This is JAY</a:t>
              </a:r>
              <a:r>
                <a:rPr lang="en-US" sz="1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PATEL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E40179-A4F0-469E-94EE-D271EB3797D4}"/>
                </a:ext>
              </a:extLst>
            </p:cNvPr>
            <p:cNvSpPr/>
            <p:nvPr/>
          </p:nvSpPr>
          <p:spPr>
            <a:xfrm>
              <a:off x="1974756" y="836534"/>
              <a:ext cx="27206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I am a </a:t>
              </a: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INDUSTRIAL </a:t>
              </a:r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ENG</a:t>
              </a:r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INEER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D4ACF7-EDB2-4417-950D-B1A00210900C}"/>
              </a:ext>
            </a:extLst>
          </p:cNvPr>
          <p:cNvGrpSpPr/>
          <p:nvPr/>
        </p:nvGrpSpPr>
        <p:grpSpPr>
          <a:xfrm>
            <a:off x="2465091" y="1465434"/>
            <a:ext cx="2983196" cy="361721"/>
            <a:chOff x="2044247" y="1206372"/>
            <a:chExt cx="2983196" cy="3617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F1CC82-96F6-4927-B37A-B28D5B115D5A}"/>
                </a:ext>
              </a:extLst>
            </p:cNvPr>
            <p:cNvSpPr/>
            <p:nvPr/>
          </p:nvSpPr>
          <p:spPr>
            <a:xfrm>
              <a:off x="2044247" y="1206372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ont Awesome 5 Brands Regular" panose="02000503000000000000" pitchFamily="50" charset="0"/>
                  <a:hlinkClick r:id="rId4"/>
                </a:rPr>
                <a:t>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8BB3C0-6E12-45FA-AAF1-5D6B113B7339}"/>
                </a:ext>
              </a:extLst>
            </p:cNvPr>
            <p:cNvSpPr/>
            <p:nvPr/>
          </p:nvSpPr>
          <p:spPr>
            <a:xfrm>
              <a:off x="2522433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5"/>
                </a:rPr>
                <a:t>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9EE982-32CA-4182-BD51-BB00B3C68F37}"/>
                </a:ext>
              </a:extLst>
            </p:cNvPr>
            <p:cNvSpPr/>
            <p:nvPr/>
          </p:nvSpPr>
          <p:spPr>
            <a:xfrm>
              <a:off x="2998673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6"/>
                </a:rPr>
                <a:t>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47939F-96D9-4CDB-BB85-36B231AEC374}"/>
                </a:ext>
              </a:extLst>
            </p:cNvPr>
            <p:cNvSpPr/>
            <p:nvPr/>
          </p:nvSpPr>
          <p:spPr>
            <a:xfrm>
              <a:off x="3471416" y="1208017"/>
              <a:ext cx="360076" cy="360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ont Awesome 5 Brands Regular" panose="02000503000000000000" pitchFamily="50" charset="0"/>
                  <a:hlinkClick r:id="rId7"/>
                </a:rPr>
                <a:t>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EB3DB0-072B-4B99-8497-FE9E2501CB4B}"/>
                </a:ext>
              </a:extLst>
            </p:cNvPr>
            <p:cNvSpPr/>
            <p:nvPr/>
          </p:nvSpPr>
          <p:spPr>
            <a:xfrm>
              <a:off x="3837694" y="1216976"/>
              <a:ext cx="1189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rPr>
                <a:t>/jay2jaykp</a:t>
              </a:r>
              <a:endPara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8FACD9C1-FFDE-4AC0-8376-D21333629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301" y="6400800"/>
            <a:ext cx="125323" cy="1253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A881D4-41D4-4C96-814B-7774AAA13C71}"/>
              </a:ext>
            </a:extLst>
          </p:cNvPr>
          <p:cNvSpPr/>
          <p:nvPr/>
        </p:nvSpPr>
        <p:spPr>
          <a:xfrm>
            <a:off x="2473289" y="2023827"/>
            <a:ext cx="4196915" cy="6946140"/>
          </a:xfrm>
          <a:prstGeom prst="roundRect">
            <a:avLst>
              <a:gd name="adj" fmla="val 3486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Hello</a:t>
            </a:r>
            <a:r>
              <a:rPr lang="en-US" sz="1400" dirty="0">
                <a:solidFill>
                  <a:schemeClr val="tx1"/>
                </a:solidFill>
                <a:latin typeface="Raleway" panose="020B0503030101060003" pitchFamily="34" charset="0"/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am writing this letter to support my intention to apply for the TA position in APS106, Fundamentals of Computer Programming. I found this job posting in my university email Newsletters. 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am an international student from India, doing my masters in Industrial Engineering in University of Toronto. I am planning to get certification of Information Engineering by taking courses that focus on Data Analytics, UX/UI design and Information Modelling.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have completed two masters’ courses with the majority of course work was in the python programming language. Therefore, I have become very agile at it.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Besides, python and general </a:t>
            </a:r>
            <a:r>
              <a:rPr lang="en-US" sz="1200" dirty="0" err="1">
                <a:solidFill>
                  <a:schemeClr val="tx1"/>
                </a:solidFill>
                <a:latin typeface="Raleway" panose="020B0503030101060003" pitchFamily="34" charset="0"/>
              </a:rPr>
              <a:t>BigData</a:t>
            </a: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 Analytics, that I am considering my future career, I am also very interested in Web Development. I am a self-taught web developer with couple of projects to at my disposal.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My father is a high-school principle in India and whenever I got time, I used to go to his school and to exchange some ideas with the young-minds. I may not be a teacher to them but certainly a guide to direct them in right path.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may not be an experience candidate but I accept all learning-challenge that come across in becoming expert in what I do.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believe technology has evolve enough and the knowledge of technology in the sense of programming should not be a “skill” anymore but a general knowledge to every human in the path of evolution.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I hope I would be an excellent appointee if get selected. Thank you for your consideration.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Regards,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tx1"/>
                </a:solidFill>
                <a:latin typeface="Raleway" panose="020B0503030101060003" pitchFamily="34" charset="0"/>
              </a:rPr>
              <a:t>Jay Patel</a:t>
            </a:r>
            <a:endParaRPr lang="en-US" sz="11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C98F9C94-5734-4583-B7A2-CE57F15F4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4600" y="2246266"/>
            <a:ext cx="125323" cy="12532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18812ED-9BC0-42F5-B8D4-E7F4B7B9360D}"/>
              </a:ext>
            </a:extLst>
          </p:cNvPr>
          <p:cNvGrpSpPr/>
          <p:nvPr/>
        </p:nvGrpSpPr>
        <p:grpSpPr>
          <a:xfrm>
            <a:off x="186093" y="2271284"/>
            <a:ext cx="2000869" cy="3777399"/>
            <a:chOff x="172608" y="2449887"/>
            <a:chExt cx="2000869" cy="37773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985590-DCD6-421D-8100-14ED8B9DE9F5}"/>
                </a:ext>
              </a:extLst>
            </p:cNvPr>
            <p:cNvGrpSpPr/>
            <p:nvPr/>
          </p:nvGrpSpPr>
          <p:grpSpPr>
            <a:xfrm>
              <a:off x="437105" y="2449887"/>
              <a:ext cx="1443024" cy="988828"/>
              <a:chOff x="352051" y="2452613"/>
              <a:chExt cx="1443024" cy="98882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CE26FAC-8841-419F-9F68-F93F92822AA8}"/>
                  </a:ext>
                </a:extLst>
              </p:cNvPr>
              <p:cNvSpPr/>
              <p:nvPr/>
            </p:nvSpPr>
            <p:spPr>
              <a:xfrm>
                <a:off x="893525" y="2452613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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512BD26-979F-42C4-8888-3EDC6E234C02}"/>
                  </a:ext>
                </a:extLst>
              </p:cNvPr>
              <p:cNvSpPr/>
              <p:nvPr/>
            </p:nvSpPr>
            <p:spPr>
              <a:xfrm>
                <a:off x="352051" y="2841277"/>
                <a:ext cx="1443024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280 Wellesley St E,</a:t>
                </a:r>
              </a:p>
              <a:p>
                <a:pPr algn="ctr"/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Toronto, ON</a:t>
                </a:r>
              </a:p>
              <a:p>
                <a:pPr algn="ctr"/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M4X1G7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9A219A-3FE1-48DE-81C6-127CC80A72A3}"/>
                </a:ext>
              </a:extLst>
            </p:cNvPr>
            <p:cNvGrpSpPr/>
            <p:nvPr/>
          </p:nvGrpSpPr>
          <p:grpSpPr>
            <a:xfrm>
              <a:off x="525270" y="3685818"/>
              <a:ext cx="1305165" cy="697647"/>
              <a:chOff x="-80897" y="2485761"/>
              <a:chExt cx="1305165" cy="69764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BC1D1A-826B-450F-A143-741ED075FEB2}"/>
                  </a:ext>
                </a:extLst>
              </p:cNvPr>
              <p:cNvSpPr/>
              <p:nvPr/>
            </p:nvSpPr>
            <p:spPr>
              <a:xfrm>
                <a:off x="372412" y="2485761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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48E957-64C2-435C-ACB8-EE86006C107F}"/>
                  </a:ext>
                </a:extLst>
              </p:cNvPr>
              <p:cNvSpPr/>
              <p:nvPr/>
            </p:nvSpPr>
            <p:spPr>
              <a:xfrm>
                <a:off x="-80897" y="2906409"/>
                <a:ext cx="13051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</a:rPr>
                  <a:t>+1 647-878-5411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C261409-27B9-4F31-AC0D-7E77451D92DE}"/>
                </a:ext>
              </a:extLst>
            </p:cNvPr>
            <p:cNvGrpSpPr/>
            <p:nvPr/>
          </p:nvGrpSpPr>
          <p:grpSpPr>
            <a:xfrm>
              <a:off x="172608" y="4648200"/>
              <a:ext cx="2000869" cy="688883"/>
              <a:chOff x="-473764" y="2445544"/>
              <a:chExt cx="2000869" cy="6888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8A7142F-55E0-45DD-8AAE-7BABD7FAA1E5}"/>
                  </a:ext>
                </a:extLst>
              </p:cNvPr>
              <p:cNvSpPr/>
              <p:nvPr/>
            </p:nvSpPr>
            <p:spPr>
              <a:xfrm>
                <a:off x="332207" y="2445544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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EC197CF-8E53-4816-941D-3AA50C2A5634}"/>
                  </a:ext>
                </a:extLst>
              </p:cNvPr>
              <p:cNvSpPr/>
              <p:nvPr/>
            </p:nvSpPr>
            <p:spPr>
              <a:xfrm>
                <a:off x="-473764" y="2872817"/>
                <a:ext cx="20008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2"/>
                  </a:rPr>
                  <a:t>j</a:t>
                </a:r>
                <a:r>
                  <a:rPr lang="en-US" sz="11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2"/>
                  </a:rPr>
                  <a:t>ayk.patel@mail.utoronto.ca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656082-69DB-4324-B243-52D9CCDBF88A}"/>
                </a:ext>
              </a:extLst>
            </p:cNvPr>
            <p:cNvGrpSpPr/>
            <p:nvPr/>
          </p:nvGrpSpPr>
          <p:grpSpPr>
            <a:xfrm>
              <a:off x="471420" y="5536744"/>
              <a:ext cx="1418978" cy="690542"/>
              <a:chOff x="-160526" y="2445544"/>
              <a:chExt cx="1418978" cy="6905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A8A7A0-E6F0-48EF-8EDD-BBB3B1FA998D}"/>
                  </a:ext>
                </a:extLst>
              </p:cNvPr>
              <p:cNvSpPr/>
              <p:nvPr/>
            </p:nvSpPr>
            <p:spPr>
              <a:xfrm>
                <a:off x="332207" y="2445544"/>
                <a:ext cx="360076" cy="360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Font Awesome 5 Free Solid" panose="02000503000000000000" pitchFamily="50" charset="0"/>
                  </a:rPr>
                  <a:t>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61062-7521-4818-8410-E51689E9BE31}"/>
                  </a:ext>
                </a:extLst>
              </p:cNvPr>
              <p:cNvSpPr/>
              <p:nvPr/>
            </p:nvSpPr>
            <p:spPr>
              <a:xfrm>
                <a:off x="-160526" y="2874476"/>
                <a:ext cx="141897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3"/>
                  </a:rPr>
                  <a:t>http;//</a:t>
                </a:r>
                <a:r>
                  <a:rPr lang="en-US" sz="11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Raleway" panose="020B0503030101060003" pitchFamily="34" charset="0"/>
                    <a:hlinkClick r:id="rId13"/>
                  </a:rPr>
                  <a:t>jaypatel.site</a:t>
                </a:r>
                <a:endParaRPr lang="en-US" sz="11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aleway" panose="020B0503030101060003" pitchFamily="34" charset="0"/>
                </a:endParaRPr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0D3FAB-4D8F-4EF1-8950-B8BFCEBDADD7}"/>
              </a:ext>
            </a:extLst>
          </p:cNvPr>
          <p:cNvSpPr/>
          <p:nvPr/>
        </p:nvSpPr>
        <p:spPr>
          <a:xfrm>
            <a:off x="187795" y="6296142"/>
            <a:ext cx="2113392" cy="2673824"/>
          </a:xfrm>
          <a:prstGeom prst="roundRect">
            <a:avLst>
              <a:gd name="adj" fmla="val 36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def Objective():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“A self-taught web-developer and a master student looking for an opportunity in TA in CS courses to learn more through experience of teaching”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33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564</Words>
  <Application>Microsoft Office PowerPoint</Application>
  <PresentationFormat>Letter Paper (8.5x11 in)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Lucida Console</vt:lpstr>
      <vt:lpstr>Raleway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Patel</dc:creator>
  <cp:lastModifiedBy>Jay Patel</cp:lastModifiedBy>
  <cp:revision>25</cp:revision>
  <dcterms:created xsi:type="dcterms:W3CDTF">2018-02-27T00:49:44Z</dcterms:created>
  <dcterms:modified xsi:type="dcterms:W3CDTF">2018-04-04T03:49:51Z</dcterms:modified>
</cp:coreProperties>
</file>