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p:cViewPr>
        <p:scale>
          <a:sx n="66" d="100"/>
          <a:sy n="66" d="100"/>
        </p:scale>
        <p:origin x="2429" y="62"/>
      </p:cViewPr>
      <p:guideLst>
        <p:guide orient="horz" pos="2880"/>
        <p:guide pos="2160"/>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AB788-9B50-4CA2-9A4F-96A113F67D48}" type="datetimeFigureOut">
              <a:rPr lang="en-US" smtClean="0"/>
              <a:t>4/27/2018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4C3FB-FD8C-4670-A2CC-CBADA8A3FF13}" type="slidenum">
              <a:rPr lang="en-US" smtClean="0"/>
              <a:t>‹#›</a:t>
            </a:fld>
            <a:endParaRPr lang="en-US"/>
          </a:p>
        </p:txBody>
      </p:sp>
    </p:spTree>
    <p:extLst>
      <p:ext uri="{BB962C8B-B14F-4D97-AF65-F5344CB8AC3E}">
        <p14:creationId xmlns:p14="http://schemas.microsoft.com/office/powerpoint/2010/main" val="335550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19910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270552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2795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2333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A4A26D-2D8A-4A5D-A9FA-B691C3FB204F}"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4026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57654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A4A26D-2D8A-4A5D-A9FA-B691C3FB204F}"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193965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4A26D-2D8A-4A5D-A9FA-B691C3FB204F}"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95363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4A26D-2D8A-4A5D-A9FA-B691C3FB204F}"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5146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166730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5A4A26D-2D8A-4A5D-A9FA-B691C3FB204F}"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37FF-91A3-4FE4-80BE-67BD7707082A}" type="slidenum">
              <a:rPr lang="en-US" smtClean="0"/>
              <a:t>‹#›</a:t>
            </a:fld>
            <a:endParaRPr lang="en-US"/>
          </a:p>
        </p:txBody>
      </p:sp>
    </p:spTree>
    <p:extLst>
      <p:ext uri="{BB962C8B-B14F-4D97-AF65-F5344CB8AC3E}">
        <p14:creationId xmlns:p14="http://schemas.microsoft.com/office/powerpoint/2010/main" val="3867799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5A4A26D-2D8A-4A5D-A9FA-B691C3FB204F}" type="datetimeFigureOut">
              <a:rPr lang="en-US" smtClean="0"/>
              <a:t>4/27/2018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FC437FF-91A3-4FE4-80BE-67BD7707082A}" type="slidenum">
              <a:rPr lang="en-US" smtClean="0"/>
              <a:t>‹#›</a:t>
            </a:fld>
            <a:endParaRPr lang="en-US"/>
          </a:p>
        </p:txBody>
      </p:sp>
    </p:spTree>
    <p:extLst>
      <p:ext uri="{BB962C8B-B14F-4D97-AF65-F5344CB8AC3E}">
        <p14:creationId xmlns:p14="http://schemas.microsoft.com/office/powerpoint/2010/main" val="81621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Jay2JayKP" TargetMode="External"/><Relationship Id="rId7" Type="http://schemas.openxmlformats.org/officeDocument/2006/relationships/hyperlink" Target="http://jaypatel.site/" TargetMode="External"/><Relationship Id="rId2" Type="http://schemas.openxmlformats.org/officeDocument/2006/relationships/hyperlink" Target="https://www.facebook.com/jay2jaykp" TargetMode="External"/><Relationship Id="rId1" Type="http://schemas.openxmlformats.org/officeDocument/2006/relationships/slideLayout" Target="../slideLayouts/slideLayout1.xml"/><Relationship Id="rId6" Type="http://schemas.openxmlformats.org/officeDocument/2006/relationships/hyperlink" Target="mailto:jayk.patel@mail.utoronto.ca?subject=Hello%20Jay" TargetMode="External"/><Relationship Id="rId5" Type="http://schemas.openxmlformats.org/officeDocument/2006/relationships/hyperlink" Target="https://github.com/jay2jaykp" TargetMode="External"/><Relationship Id="rId4" Type="http://schemas.openxmlformats.org/officeDocument/2006/relationships/hyperlink" Target="https://www.linkedin.com/in/jay2jayk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A93B926-B1C8-40FA-AFE0-0B4482B65B52}"/>
              </a:ext>
            </a:extLst>
          </p:cNvPr>
          <p:cNvSpPr/>
          <p:nvPr/>
        </p:nvSpPr>
        <p:spPr>
          <a:xfrm>
            <a:off x="2408104" y="887481"/>
            <a:ext cx="4449896" cy="82565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DA522E-44DF-4F2B-A1AE-1DE8CA32961C}"/>
              </a:ext>
            </a:extLst>
          </p:cNvPr>
          <p:cNvSpPr/>
          <p:nvPr/>
        </p:nvSpPr>
        <p:spPr>
          <a:xfrm>
            <a:off x="1923" y="0"/>
            <a:ext cx="2406181" cy="8874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8C6023A-2B70-4B47-BD63-53CEBC3FD591}"/>
              </a:ext>
            </a:extLst>
          </p:cNvPr>
          <p:cNvGrpSpPr/>
          <p:nvPr/>
        </p:nvGrpSpPr>
        <p:grpSpPr>
          <a:xfrm>
            <a:off x="114344" y="115210"/>
            <a:ext cx="2231482" cy="615554"/>
            <a:chOff x="1974756" y="528757"/>
            <a:chExt cx="2406428" cy="615554"/>
          </a:xfrm>
        </p:grpSpPr>
        <p:sp>
          <p:nvSpPr>
            <p:cNvPr id="8" name="Rectangle 7">
              <a:extLst>
                <a:ext uri="{FF2B5EF4-FFF2-40B4-BE49-F238E27FC236}">
                  <a16:creationId xmlns:a16="http://schemas.microsoft.com/office/drawing/2014/main" id="{149CBCE8-23AA-4CB8-8E2A-59F8B9A3BAEA}"/>
                </a:ext>
              </a:extLst>
            </p:cNvPr>
            <p:cNvSpPr/>
            <p:nvPr/>
          </p:nvSpPr>
          <p:spPr>
            <a:xfrm>
              <a:off x="1974756" y="528757"/>
              <a:ext cx="1064715" cy="307777"/>
            </a:xfrm>
            <a:prstGeom prst="rect">
              <a:avLst/>
            </a:prstGeom>
            <a:noFill/>
            <a:ln>
              <a:noFill/>
            </a:ln>
          </p:spPr>
          <p:txBody>
            <a:bodyPr wrap="none" lIns="91440" tIns="45720" rIns="91440" bIns="45720">
              <a:spAutoFit/>
            </a:bodyPr>
            <a:lstStyle/>
            <a:p>
              <a:r>
                <a:rPr lang="en-US" sz="1400" cap="none" spc="0" dirty="0">
                  <a:ln w="0"/>
                  <a:solidFill>
                    <a:schemeClr val="tx1"/>
                  </a:solidFill>
                  <a:latin typeface="Raleway" panose="020B0503030101060003" pitchFamily="34" charset="0"/>
                </a:rPr>
                <a:t>JAY</a:t>
              </a:r>
              <a:r>
                <a:rPr lang="en-US" sz="1400" b="1" cap="none" spc="0" dirty="0">
                  <a:ln w="0"/>
                  <a:solidFill>
                    <a:schemeClr val="tx1"/>
                  </a:solidFill>
                  <a:latin typeface="Raleway" panose="020B0503030101060003" pitchFamily="34" charset="0"/>
                </a:rPr>
                <a:t>PATEL</a:t>
              </a:r>
            </a:p>
          </p:txBody>
        </p:sp>
        <p:sp>
          <p:nvSpPr>
            <p:cNvPr id="9" name="Rectangle 8">
              <a:extLst>
                <a:ext uri="{FF2B5EF4-FFF2-40B4-BE49-F238E27FC236}">
                  <a16:creationId xmlns:a16="http://schemas.microsoft.com/office/drawing/2014/main" id="{D3E40179-A4F0-469E-94EE-D271EB3797D4}"/>
                </a:ext>
              </a:extLst>
            </p:cNvPr>
            <p:cNvSpPr/>
            <p:nvPr/>
          </p:nvSpPr>
          <p:spPr>
            <a:xfrm>
              <a:off x="1974756" y="836534"/>
              <a:ext cx="2406428" cy="307777"/>
            </a:xfrm>
            <a:prstGeom prst="rect">
              <a:avLst/>
            </a:prstGeom>
            <a:noFill/>
            <a:ln>
              <a:noFill/>
            </a:ln>
          </p:spPr>
          <p:txBody>
            <a:bodyPr wrap="none" lIns="91440" tIns="45720" rIns="91440" bIns="45720">
              <a:spAutoFit/>
            </a:bodyPr>
            <a:lstStyle/>
            <a:p>
              <a:r>
                <a:rPr lang="en-US" sz="1400" b="1" dirty="0">
                  <a:ln w="0"/>
                  <a:latin typeface="Raleway" panose="020B0503030101060003" pitchFamily="34" charset="0"/>
                </a:rPr>
                <a:t>M.ENG</a:t>
              </a:r>
              <a:r>
                <a:rPr lang="en-US" sz="1400" dirty="0">
                  <a:ln w="0"/>
                  <a:latin typeface="Raleway" panose="020B0503030101060003" pitchFamily="34" charset="0"/>
                </a:rPr>
                <a:t>, INDUSTRIAL ENG.</a:t>
              </a:r>
              <a:endParaRPr lang="en-US" sz="1400" b="1" cap="none" spc="0" dirty="0">
                <a:ln w="0"/>
                <a:solidFill>
                  <a:schemeClr val="tx1"/>
                </a:solidFill>
                <a:latin typeface="Raleway" panose="020B0503030101060003" pitchFamily="34" charset="0"/>
              </a:endParaRPr>
            </a:p>
          </p:txBody>
        </p:sp>
      </p:grpSp>
      <p:grpSp>
        <p:nvGrpSpPr>
          <p:cNvPr id="31" name="Group 30">
            <a:extLst>
              <a:ext uri="{FF2B5EF4-FFF2-40B4-BE49-F238E27FC236}">
                <a16:creationId xmlns:a16="http://schemas.microsoft.com/office/drawing/2014/main" id="{49438566-9D75-4E35-88AD-122703DD6654}"/>
              </a:ext>
            </a:extLst>
          </p:cNvPr>
          <p:cNvGrpSpPr/>
          <p:nvPr/>
        </p:nvGrpSpPr>
        <p:grpSpPr>
          <a:xfrm>
            <a:off x="2480806" y="1027511"/>
            <a:ext cx="4098930" cy="363407"/>
            <a:chOff x="1965960" y="3913658"/>
            <a:chExt cx="4501068" cy="363407"/>
          </a:xfrm>
        </p:grpSpPr>
        <p:sp>
          <p:nvSpPr>
            <p:cNvPr id="32" name="Rectangle 31">
              <a:extLst>
                <a:ext uri="{FF2B5EF4-FFF2-40B4-BE49-F238E27FC236}">
                  <a16:creationId xmlns:a16="http://schemas.microsoft.com/office/drawing/2014/main" id="{6D190A59-902D-4325-9C3C-5A543FFE6DB9}"/>
                </a:ext>
              </a:extLst>
            </p:cNvPr>
            <p:cNvSpPr/>
            <p:nvPr/>
          </p:nvSpPr>
          <p:spPr>
            <a:xfrm>
              <a:off x="1965960" y="3913658"/>
              <a:ext cx="1690212" cy="307777"/>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PAST</a:t>
              </a:r>
              <a:r>
                <a:rPr lang="en-US" sz="1400" cap="none" spc="0" dirty="0">
                  <a:ln w="0"/>
                  <a:solidFill>
                    <a:schemeClr val="tx1"/>
                  </a:solidFill>
                  <a:latin typeface="Raleway" panose="020B0503030101060003" pitchFamily="34" charset="0"/>
                </a:rPr>
                <a:t>PROJECTS</a:t>
              </a:r>
              <a:endParaRPr lang="en-US" sz="1400" b="1" cap="none" spc="0" dirty="0">
                <a:ln w="0"/>
                <a:solidFill>
                  <a:schemeClr val="tx1"/>
                </a:solidFill>
                <a:latin typeface="Raleway" panose="020B0503030101060003" pitchFamily="34" charset="0"/>
              </a:endParaRPr>
            </a:p>
          </p:txBody>
        </p:sp>
        <p:cxnSp>
          <p:nvCxnSpPr>
            <p:cNvPr id="33" name="Straight Connector 32">
              <a:extLst>
                <a:ext uri="{FF2B5EF4-FFF2-40B4-BE49-F238E27FC236}">
                  <a16:creationId xmlns:a16="http://schemas.microsoft.com/office/drawing/2014/main" id="{0C7825B1-D89D-48AB-8490-1E2283ABA1C2}"/>
                </a:ext>
              </a:extLst>
            </p:cNvPr>
            <p:cNvCxnSpPr>
              <a:cxnSpLocks/>
            </p:cNvCxnSpPr>
            <p:nvPr/>
          </p:nvCxnSpPr>
          <p:spPr>
            <a:xfrm>
              <a:off x="2039808" y="4277065"/>
              <a:ext cx="44272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34" name="Table 33">
            <a:extLst>
              <a:ext uri="{FF2B5EF4-FFF2-40B4-BE49-F238E27FC236}">
                <a16:creationId xmlns:a16="http://schemas.microsoft.com/office/drawing/2014/main" id="{7AD802D0-C02B-4B5B-8E50-A44536E565E7}"/>
              </a:ext>
            </a:extLst>
          </p:cNvPr>
          <p:cNvGraphicFramePr>
            <a:graphicFrameLocks noGrp="1"/>
          </p:cNvGraphicFramePr>
          <p:nvPr>
            <p:extLst>
              <p:ext uri="{D42A27DB-BD31-4B8C-83A1-F6EECF244321}">
                <p14:modId xmlns:p14="http://schemas.microsoft.com/office/powerpoint/2010/main" val="2482213891"/>
              </p:ext>
            </p:extLst>
          </p:nvPr>
        </p:nvGraphicFramePr>
        <p:xfrm>
          <a:off x="2480806" y="1460092"/>
          <a:ext cx="4098930" cy="7594598"/>
        </p:xfrm>
        <a:graphic>
          <a:graphicData uri="http://schemas.openxmlformats.org/drawingml/2006/table">
            <a:tbl>
              <a:tblPr bandRow="1">
                <a:tableStyleId>{2D5ABB26-0587-4C30-8999-92F81FD0307C}</a:tableStyleId>
              </a:tblPr>
              <a:tblGrid>
                <a:gridCol w="4098930">
                  <a:extLst>
                    <a:ext uri="{9D8B030D-6E8A-4147-A177-3AD203B41FA5}">
                      <a16:colId xmlns:a16="http://schemas.microsoft.com/office/drawing/2014/main" val="1806149964"/>
                    </a:ext>
                  </a:extLst>
                </a:gridCol>
              </a:tblGrid>
              <a:tr h="370838">
                <a:tc>
                  <a:txBody>
                    <a:bodyPr/>
                    <a:lstStyle/>
                    <a:p>
                      <a:pPr>
                        <a:spcBef>
                          <a:spcPts val="600"/>
                        </a:spcBef>
                        <a:spcAft>
                          <a:spcPts val="600"/>
                        </a:spcAft>
                      </a:pPr>
                      <a:r>
                        <a:rPr lang="en-US" sz="1200" b="1" dirty="0">
                          <a:latin typeface="Raleway" panose="020B0503030101060003" pitchFamily="34" charset="0"/>
                        </a:rPr>
                        <a:t>APPLYING INNOVATION IN ENGINEERING &amp; BUSINESS OPERATIONS (APS1013)</a:t>
                      </a:r>
                      <a:endParaRPr lang="en-US" sz="1200" dirty="0">
                        <a:latin typeface="Raleway" panose="020B0503030101060003" pitchFamily="34" charset="0"/>
                      </a:endParaRPr>
                    </a:p>
                  </a:txBody>
                  <a:tcPr marT="91440" marB="91440" anchor="b"/>
                </a:tc>
                <a:extLst>
                  <a:ext uri="{0D108BD9-81ED-4DB2-BD59-A6C34878D82A}">
                    <a16:rowId xmlns:a16="http://schemas.microsoft.com/office/drawing/2014/main" val="3531261255"/>
                  </a:ext>
                </a:extLst>
              </a:tr>
              <a:tr h="727463">
                <a:tc>
                  <a:txBody>
                    <a:bodyPr/>
                    <a:lstStyle/>
                    <a:p>
                      <a:pPr algn="l">
                        <a:spcBef>
                          <a:spcPts val="600"/>
                        </a:spcBef>
                        <a:spcAft>
                          <a:spcPts val="600"/>
                        </a:spcAft>
                      </a:pPr>
                      <a:r>
                        <a:rPr lang="en-US" sz="1100" i="1" dirty="0">
                          <a:latin typeface="Raleway" panose="020B0503030101060003" pitchFamily="34" charset="0"/>
                        </a:rPr>
                        <a:t>The course project collaborated with external industry partners to develop practical management skills. The problem given by the industry was addressed with the tools and techniques such as business process analysis, solution design, emotional intelligence, organizational teamwork, etc. Among the group, I handled the Data Cleaning and Data-preprocessing part required for statistical analysis required for the solution.</a:t>
                      </a:r>
                    </a:p>
                  </a:txBody>
                  <a:tcPr marT="91440" marB="91440">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480715252"/>
                  </a:ext>
                </a:extLst>
              </a:tr>
              <a:tr h="370838">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200" b="1" dirty="0">
                          <a:latin typeface="Raleway" panose="020B0503030101060003" pitchFamily="34" charset="0"/>
                        </a:rPr>
                        <a:t>KNOWLEDGE MODELING &amp; MANAGEMENT(MIE1501)</a:t>
                      </a:r>
                      <a:endParaRPr lang="en-US" sz="1200" dirty="0">
                        <a:latin typeface="Raleway" panose="020B0503030101060003" pitchFamily="34" charset="0"/>
                      </a:endParaRPr>
                    </a:p>
                  </a:txBody>
                  <a:tcPr marT="91440" marB="91440" anchor="b">
                    <a:lnT w="12700" cap="flat" cmpd="sng" algn="ctr">
                      <a:solidFill>
                        <a:schemeClr val="tx1"/>
                      </a:solidFill>
                      <a:prstDash val="sysDot"/>
                      <a:round/>
                      <a:headEnd type="none" w="med" len="med"/>
                      <a:tailEnd type="none" w="med" len="med"/>
                    </a:lnT>
                    <a:lnB>
                      <a:noFill/>
                    </a:lnB>
                  </a:tcPr>
                </a:tc>
                <a:extLst>
                  <a:ext uri="{0D108BD9-81ED-4DB2-BD59-A6C34878D82A}">
                    <a16:rowId xmlns:a16="http://schemas.microsoft.com/office/drawing/2014/main" val="1511028056"/>
                  </a:ext>
                </a:extLst>
              </a:tr>
              <a:tr h="731515">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100" i="1" dirty="0">
                          <a:latin typeface="Raleway" panose="020B0503030101060003" pitchFamily="34" charset="0"/>
                        </a:rPr>
                        <a:t>Development of Ontology in the domain of political history that assist in the exploration of information about the “genealogy” of political entities on Wikipedia. We developed python script for extrapolation of relational links from existing </a:t>
                      </a:r>
                      <a:r>
                        <a:rPr lang="en-US" sz="1100" i="1" dirty="0" err="1">
                          <a:latin typeface="Raleway" panose="020B0503030101060003" pitchFamily="34" charset="0"/>
                        </a:rPr>
                        <a:t>Dbpedia</a:t>
                      </a:r>
                      <a:r>
                        <a:rPr lang="en-US" sz="1100" i="1" dirty="0">
                          <a:latin typeface="Raleway" panose="020B0503030101060003" pitchFamily="34" charset="0"/>
                        </a:rPr>
                        <a:t> ontology and application of these links to infer new data. Finally, building a state genealogy graph for each country as an ancestry tree of political entities with the information about geography and temporal events of states.</a:t>
                      </a:r>
                    </a:p>
                  </a:txBody>
                  <a:tcPr marT="91440" marB="91440">
                    <a:lnL>
                      <a:noFill/>
                    </a:lnL>
                    <a:lnR>
                      <a:noFill/>
                    </a:lnR>
                    <a:lnT>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3201162"/>
                  </a:ext>
                </a:extLst>
              </a:tr>
              <a:tr h="347982">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200" b="1" dirty="0">
                          <a:latin typeface="Raleway" panose="020B0503030101060003" pitchFamily="34" charset="0"/>
                        </a:rPr>
                        <a:t>TECHNOLOGIES FOR KNOWLEDGE MEDIA (KMD2002)</a:t>
                      </a:r>
                      <a:endParaRPr lang="en-US" sz="1200" dirty="0">
                        <a:latin typeface="Raleway" panose="020B0503030101060003" pitchFamily="34" charset="0"/>
                      </a:endParaRPr>
                    </a:p>
                  </a:txBody>
                  <a:tcPr marT="91440" marB="91440" anchor="b">
                    <a:lnL>
                      <a:noFill/>
                    </a:lnL>
                    <a:lnR>
                      <a:noFill/>
                    </a:lnR>
                    <a:lnT w="12700"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277930679"/>
                  </a:ext>
                </a:extLst>
              </a:tr>
              <a:tr h="731515">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100" i="1" dirty="0">
                          <a:latin typeface="Raleway" panose="020B0503030101060003" pitchFamily="34" charset="0"/>
                        </a:rPr>
                        <a:t>Development of front-end user interface of a mobile app based on the external client’s demand. We used UX research methodologies for critical design thinking such as comprehensive surveys and usability testing to enhance user experience and meet the customer demands. The outcome was a fully functional mobile app framework tested with real users.</a:t>
                      </a:r>
                    </a:p>
                  </a:txBody>
                  <a:tcPr marT="91440" marB="91440">
                    <a:lnL>
                      <a:noFill/>
                    </a:lnL>
                    <a:lnR>
                      <a:noFill/>
                    </a:lnR>
                    <a:lnT>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4456676"/>
                  </a:ext>
                </a:extLst>
              </a:tr>
              <a:tr h="544589">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200" b="1" dirty="0">
                          <a:latin typeface="Raleway" panose="020B0503030101060003" pitchFamily="34" charset="0"/>
                        </a:rPr>
                        <a:t>INTRODUCTION TO DATA SCIENCE AND ANALYTICS (MIE1624)</a:t>
                      </a:r>
                      <a:endParaRPr lang="en-US" sz="1200" dirty="0">
                        <a:latin typeface="Raleway" panose="020B0503030101060003" pitchFamily="34" charset="0"/>
                      </a:endParaRPr>
                    </a:p>
                  </a:txBody>
                  <a:tcPr marT="91440" marB="91440" anchor="b">
                    <a:lnL>
                      <a:noFill/>
                    </a:lnL>
                    <a:lnR>
                      <a:noFill/>
                    </a:lnR>
                    <a:lnT w="12700" cap="flat" cmpd="sng" algn="ctr">
                      <a:solidFill>
                        <a:schemeClr val="tx1"/>
                      </a:solidFill>
                      <a:prstDash val="sys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138762742"/>
                  </a:ext>
                </a:extLst>
              </a:tr>
              <a:tr h="325122">
                <a:tc>
                  <a:txBody>
                    <a:bodyPr/>
                    <a:lstStyle/>
                    <a:p>
                      <a:pPr marL="0" marR="0" lvl="0" indent="0" algn="l" defTabSz="685800" rtl="0" eaLnBrk="1" fontAlgn="auto" latinLnBrk="0" hangingPunct="1">
                        <a:lnSpc>
                          <a:spcPct val="100000"/>
                        </a:lnSpc>
                        <a:spcBef>
                          <a:spcPts val="600"/>
                        </a:spcBef>
                        <a:spcAft>
                          <a:spcPts val="600"/>
                        </a:spcAft>
                        <a:buClrTx/>
                        <a:buSzTx/>
                        <a:buFontTx/>
                        <a:buNone/>
                        <a:tabLst/>
                        <a:defRPr/>
                      </a:pPr>
                      <a:r>
                        <a:rPr lang="en-US" sz="1100" i="1" dirty="0">
                          <a:latin typeface="Raleway" panose="020B0503030101060003" pitchFamily="34" charset="0"/>
                        </a:rPr>
                        <a:t>Data analytics project on “How Canada is perceived internationally”. We focused on the twitter and Facebook as main data source and present comprehensive study of Canada as country for tourism attraction and immigrant attraction. We used sentiment analysis for predicting emotions of post-comments in social media on Canada gathered with the help of twitter’s REST API and </a:t>
                      </a:r>
                      <a:r>
                        <a:rPr lang="en-US" sz="1100" i="1" dirty="0" err="1">
                          <a:latin typeface="Raleway" panose="020B0503030101060003" pitchFamily="34" charset="0"/>
                        </a:rPr>
                        <a:t>facebook's</a:t>
                      </a:r>
                      <a:r>
                        <a:rPr lang="en-US" sz="1100" i="1" dirty="0">
                          <a:latin typeface="Raleway" panose="020B0503030101060003" pitchFamily="34" charset="0"/>
                        </a:rPr>
                        <a:t> GRAPH API.</a:t>
                      </a:r>
                    </a:p>
                  </a:txBody>
                  <a:tcPr marT="91440" marB="9144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31890387"/>
                  </a:ext>
                </a:extLst>
              </a:tr>
            </a:tbl>
          </a:graphicData>
        </a:graphic>
      </p:graphicFrame>
      <p:grpSp>
        <p:nvGrpSpPr>
          <p:cNvPr id="41" name="Group 40">
            <a:extLst>
              <a:ext uri="{FF2B5EF4-FFF2-40B4-BE49-F238E27FC236}">
                <a16:creationId xmlns:a16="http://schemas.microsoft.com/office/drawing/2014/main" id="{C7D4ACF7-EDB2-4417-950D-B1A00210900C}"/>
              </a:ext>
            </a:extLst>
          </p:cNvPr>
          <p:cNvGrpSpPr/>
          <p:nvPr/>
        </p:nvGrpSpPr>
        <p:grpSpPr>
          <a:xfrm>
            <a:off x="3575034" y="320420"/>
            <a:ext cx="2984007" cy="361721"/>
            <a:chOff x="2043436" y="1206372"/>
            <a:chExt cx="2984007" cy="361721"/>
          </a:xfrm>
        </p:grpSpPr>
        <p:sp>
          <p:nvSpPr>
            <p:cNvPr id="36" name="Rectangle 35">
              <a:extLst>
                <a:ext uri="{FF2B5EF4-FFF2-40B4-BE49-F238E27FC236}">
                  <a16:creationId xmlns:a16="http://schemas.microsoft.com/office/drawing/2014/main" id="{D6F1CC82-96F6-4927-B37A-B28D5B115D5A}"/>
                </a:ext>
              </a:extLst>
            </p:cNvPr>
            <p:cNvSpPr/>
            <p:nvPr/>
          </p:nvSpPr>
          <p:spPr>
            <a:xfrm>
              <a:off x="2043436" y="1206372"/>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latin typeface="Font Awesome 5 Brands Regular" panose="02000503000000000000" pitchFamily="50" charset="0"/>
                  <a:hlinkClick r:id="rId2"/>
                </a:rPr>
                <a:t></a:t>
              </a:r>
              <a:endParaRPr lang="en-US" dirty="0">
                <a:solidFill>
                  <a:schemeClr val="tx1"/>
                </a:solidFill>
              </a:endParaRPr>
            </a:p>
          </p:txBody>
        </p:sp>
        <p:sp>
          <p:nvSpPr>
            <p:cNvPr id="37" name="Rectangle 36">
              <a:extLst>
                <a:ext uri="{FF2B5EF4-FFF2-40B4-BE49-F238E27FC236}">
                  <a16:creationId xmlns:a16="http://schemas.microsoft.com/office/drawing/2014/main" id="{178BB3C0-6E12-45FA-AAF1-5D6B113B7339}"/>
                </a:ext>
              </a:extLst>
            </p:cNvPr>
            <p:cNvSpPr/>
            <p:nvPr/>
          </p:nvSpPr>
          <p:spPr>
            <a:xfrm>
              <a:off x="2522433"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ont Awesome 5 Brands Regular" panose="02000503000000000000" pitchFamily="50" charset="0"/>
                  <a:hlinkClick r:id="rId3"/>
                </a:rPr>
                <a:t></a:t>
              </a:r>
              <a:endParaRPr lang="en-US" dirty="0">
                <a:solidFill>
                  <a:schemeClr val="tx1"/>
                </a:solidFill>
              </a:endParaRPr>
            </a:p>
          </p:txBody>
        </p:sp>
        <p:sp>
          <p:nvSpPr>
            <p:cNvPr id="38" name="Rectangle 37">
              <a:extLst>
                <a:ext uri="{FF2B5EF4-FFF2-40B4-BE49-F238E27FC236}">
                  <a16:creationId xmlns:a16="http://schemas.microsoft.com/office/drawing/2014/main" id="{DE9EE982-32CA-4182-BD51-BB00B3C68F37}"/>
                </a:ext>
              </a:extLst>
            </p:cNvPr>
            <p:cNvSpPr/>
            <p:nvPr/>
          </p:nvSpPr>
          <p:spPr>
            <a:xfrm>
              <a:off x="2998673"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ont Awesome 5 Brands Regular" panose="02000503000000000000" pitchFamily="50" charset="0"/>
                  <a:hlinkClick r:id="rId4"/>
                </a:rPr>
                <a:t></a:t>
              </a:r>
              <a:endParaRPr lang="en-US" dirty="0">
                <a:solidFill>
                  <a:schemeClr val="tx1"/>
                </a:solidFill>
              </a:endParaRPr>
            </a:p>
          </p:txBody>
        </p:sp>
        <p:sp>
          <p:nvSpPr>
            <p:cNvPr id="39" name="Rectangle 38">
              <a:extLst>
                <a:ext uri="{FF2B5EF4-FFF2-40B4-BE49-F238E27FC236}">
                  <a16:creationId xmlns:a16="http://schemas.microsoft.com/office/drawing/2014/main" id="{6847939F-96D9-4CDB-BB85-36B231AEC374}"/>
                </a:ext>
              </a:extLst>
            </p:cNvPr>
            <p:cNvSpPr/>
            <p:nvPr/>
          </p:nvSpPr>
          <p:spPr>
            <a:xfrm>
              <a:off x="3471416" y="1208017"/>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ont Awesome 5 Brands Regular" panose="02000503000000000000" pitchFamily="50" charset="0"/>
                  <a:hlinkClick r:id="rId5"/>
                </a:rPr>
                <a:t></a:t>
              </a:r>
              <a:endParaRPr lang="en-US" dirty="0">
                <a:solidFill>
                  <a:schemeClr val="tx1"/>
                </a:solidFill>
              </a:endParaRPr>
            </a:p>
          </p:txBody>
        </p:sp>
        <p:sp>
          <p:nvSpPr>
            <p:cNvPr id="40" name="Rectangle 39">
              <a:extLst>
                <a:ext uri="{FF2B5EF4-FFF2-40B4-BE49-F238E27FC236}">
                  <a16:creationId xmlns:a16="http://schemas.microsoft.com/office/drawing/2014/main" id="{4FEB3DB0-072B-4B99-8497-FE9E2501CB4B}"/>
                </a:ext>
              </a:extLst>
            </p:cNvPr>
            <p:cNvSpPr/>
            <p:nvPr/>
          </p:nvSpPr>
          <p:spPr>
            <a:xfrm>
              <a:off x="3837694" y="1216976"/>
              <a:ext cx="1189749" cy="338554"/>
            </a:xfrm>
            <a:prstGeom prst="rect">
              <a:avLst/>
            </a:prstGeom>
            <a:noFill/>
            <a:ln>
              <a:noFill/>
            </a:ln>
          </p:spPr>
          <p:txBody>
            <a:bodyPr wrap="none" lIns="91440" tIns="45720" rIns="91440" bIns="45720">
              <a:spAutoFit/>
            </a:bodyPr>
            <a:lstStyle/>
            <a:p>
              <a:r>
                <a:rPr lang="en-US" sz="1600" cap="none" spc="0" dirty="0">
                  <a:ln w="0"/>
                  <a:solidFill>
                    <a:schemeClr val="tx1"/>
                  </a:solidFill>
                  <a:latin typeface="Raleway" panose="020B0503030101060003" pitchFamily="34" charset="0"/>
                </a:rPr>
                <a:t>/jay2jaykp</a:t>
              </a:r>
              <a:endParaRPr lang="en-US" sz="1600" b="1" cap="none" spc="0" dirty="0">
                <a:ln w="0"/>
                <a:solidFill>
                  <a:schemeClr val="tx1"/>
                </a:solidFill>
                <a:latin typeface="Raleway" panose="020B0503030101060003" pitchFamily="34" charset="0"/>
              </a:endParaRPr>
            </a:p>
          </p:txBody>
        </p:sp>
      </p:grpSp>
      <p:grpSp>
        <p:nvGrpSpPr>
          <p:cNvPr id="21" name="Group 20">
            <a:extLst>
              <a:ext uri="{FF2B5EF4-FFF2-40B4-BE49-F238E27FC236}">
                <a16:creationId xmlns:a16="http://schemas.microsoft.com/office/drawing/2014/main" id="{1244EB05-E41D-4231-9E21-D9FB4FFA89DB}"/>
              </a:ext>
            </a:extLst>
          </p:cNvPr>
          <p:cNvGrpSpPr/>
          <p:nvPr/>
        </p:nvGrpSpPr>
        <p:grpSpPr>
          <a:xfrm>
            <a:off x="170229" y="1027511"/>
            <a:ext cx="2175596" cy="363407"/>
            <a:chOff x="170229" y="1027511"/>
            <a:chExt cx="2175596" cy="363407"/>
          </a:xfrm>
        </p:grpSpPr>
        <p:sp>
          <p:nvSpPr>
            <p:cNvPr id="26" name="Rectangle 25">
              <a:extLst>
                <a:ext uri="{FF2B5EF4-FFF2-40B4-BE49-F238E27FC236}">
                  <a16:creationId xmlns:a16="http://schemas.microsoft.com/office/drawing/2014/main" id="{7632B87D-769F-46CC-A09B-A6599E72C36B}"/>
                </a:ext>
              </a:extLst>
            </p:cNvPr>
            <p:cNvSpPr/>
            <p:nvPr/>
          </p:nvSpPr>
          <p:spPr>
            <a:xfrm>
              <a:off x="173938" y="1027511"/>
              <a:ext cx="1226618" cy="307777"/>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EDU</a:t>
              </a:r>
              <a:r>
                <a:rPr lang="en-US" sz="1400" cap="none" spc="0" dirty="0">
                  <a:ln w="0"/>
                  <a:solidFill>
                    <a:schemeClr val="tx1"/>
                  </a:solidFill>
                  <a:latin typeface="Raleway" panose="020B0503030101060003" pitchFamily="34" charset="0"/>
                </a:rPr>
                <a:t>CATION</a:t>
              </a:r>
              <a:endParaRPr lang="en-US" sz="1400" b="1" cap="none" spc="0" dirty="0">
                <a:ln w="0"/>
                <a:solidFill>
                  <a:schemeClr val="tx1"/>
                </a:solidFill>
                <a:latin typeface="Raleway" panose="020B0503030101060003" pitchFamily="34" charset="0"/>
              </a:endParaRPr>
            </a:p>
          </p:txBody>
        </p:sp>
        <p:cxnSp>
          <p:nvCxnSpPr>
            <p:cNvPr id="52" name="Straight Connector 51">
              <a:extLst>
                <a:ext uri="{FF2B5EF4-FFF2-40B4-BE49-F238E27FC236}">
                  <a16:creationId xmlns:a16="http://schemas.microsoft.com/office/drawing/2014/main" id="{1AED4B0C-4D8C-48A7-9A9A-6113566A5C47}"/>
                </a:ext>
              </a:extLst>
            </p:cNvPr>
            <p:cNvCxnSpPr>
              <a:cxnSpLocks/>
            </p:cNvCxnSpPr>
            <p:nvPr/>
          </p:nvCxnSpPr>
          <p:spPr>
            <a:xfrm>
              <a:off x="170229" y="1390918"/>
              <a:ext cx="21755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61" name="Table 60">
            <a:extLst>
              <a:ext uri="{FF2B5EF4-FFF2-40B4-BE49-F238E27FC236}">
                <a16:creationId xmlns:a16="http://schemas.microsoft.com/office/drawing/2014/main" id="{5C0E11AA-E85E-4C70-B0F3-F85BF99F9068}"/>
              </a:ext>
            </a:extLst>
          </p:cNvPr>
          <p:cNvGraphicFramePr>
            <a:graphicFrameLocks noGrp="1"/>
          </p:cNvGraphicFramePr>
          <p:nvPr>
            <p:extLst>
              <p:ext uri="{D42A27DB-BD31-4B8C-83A1-F6EECF244321}">
                <p14:modId xmlns:p14="http://schemas.microsoft.com/office/powerpoint/2010/main" val="1017444988"/>
              </p:ext>
            </p:extLst>
          </p:nvPr>
        </p:nvGraphicFramePr>
        <p:xfrm>
          <a:off x="166785" y="1460092"/>
          <a:ext cx="2210101" cy="1815619"/>
        </p:xfrm>
        <a:graphic>
          <a:graphicData uri="http://schemas.openxmlformats.org/drawingml/2006/table">
            <a:tbl>
              <a:tblPr bandRow="1">
                <a:tableStyleId>{2D5ABB26-0587-4C30-8999-92F81FD0307C}</a:tableStyleId>
              </a:tblPr>
              <a:tblGrid>
                <a:gridCol w="2210101">
                  <a:extLst>
                    <a:ext uri="{9D8B030D-6E8A-4147-A177-3AD203B41FA5}">
                      <a16:colId xmlns:a16="http://schemas.microsoft.com/office/drawing/2014/main" val="1806149964"/>
                    </a:ext>
                  </a:extLst>
                </a:gridCol>
              </a:tblGrid>
              <a:tr h="370840">
                <a:tc>
                  <a:txBody>
                    <a:bodyPr/>
                    <a:lstStyle/>
                    <a:p>
                      <a:pPr>
                        <a:lnSpc>
                          <a:spcPct val="100000"/>
                        </a:lnSpc>
                      </a:pPr>
                      <a:r>
                        <a:rPr lang="en-US" sz="1200" b="0" dirty="0">
                          <a:latin typeface="Raleway" panose="020B0503030101060003" pitchFamily="34" charset="0"/>
                        </a:rPr>
                        <a:t>M.Eng </a:t>
                      </a:r>
                    </a:p>
                    <a:p>
                      <a:pPr>
                        <a:lnSpc>
                          <a:spcPct val="100000"/>
                        </a:lnSpc>
                      </a:pPr>
                      <a:r>
                        <a:rPr lang="en-US" sz="1200" b="1" dirty="0">
                          <a:latin typeface="Raleway" panose="020B0503030101060003" pitchFamily="34" charset="0"/>
                        </a:rPr>
                        <a:t>INDUSTRIAL</a:t>
                      </a:r>
                      <a:r>
                        <a:rPr lang="en-US" sz="1200" dirty="0">
                          <a:latin typeface="Raleway" panose="020B0503030101060003" pitchFamily="34" charset="0"/>
                        </a:rPr>
                        <a:t>ENGINEERING</a:t>
                      </a:r>
                    </a:p>
                  </a:txBody>
                  <a:tcPr marT="0" marB="91440" anchor="ctr"/>
                </a:tc>
                <a:extLst>
                  <a:ext uri="{0D108BD9-81ED-4DB2-BD59-A6C34878D82A}">
                    <a16:rowId xmlns:a16="http://schemas.microsoft.com/office/drawing/2014/main" val="3531261255"/>
                  </a:ext>
                </a:extLst>
              </a:tr>
              <a:tr h="352579">
                <a:tc>
                  <a:txBody>
                    <a:bodyPr/>
                    <a:lstStyle/>
                    <a:p>
                      <a:pPr>
                        <a:lnSpc>
                          <a:spcPct val="100000"/>
                        </a:lnSpc>
                      </a:pPr>
                      <a:r>
                        <a:rPr lang="en-US" sz="1200" dirty="0">
                          <a:latin typeface="Raleway" panose="020B0503030101060003" pitchFamily="34" charset="0"/>
                        </a:rPr>
                        <a:t>University of Toronto</a:t>
                      </a:r>
                    </a:p>
                  </a:txBody>
                  <a:tcPr marT="0" marB="91440" anchor="ct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6956572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dirty="0">
                          <a:latin typeface="Raleway" panose="020B0503030101060003" pitchFamily="34" charset="0"/>
                        </a:rPr>
                        <a:t>B.E. (2016)</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latin typeface="Raleway" panose="020B0503030101060003" pitchFamily="34" charset="0"/>
                        </a:rPr>
                        <a:t>MECHANICAL</a:t>
                      </a:r>
                      <a:r>
                        <a:rPr lang="en-US" sz="1200" dirty="0">
                          <a:latin typeface="Raleway" panose="020B0503030101060003" pitchFamily="34" charset="0"/>
                        </a:rPr>
                        <a:t>ENGINEERING</a:t>
                      </a:r>
                    </a:p>
                  </a:txBody>
                  <a:tcPr marT="91440" marB="91440" anchor="ctr">
                    <a:lnT w="12700" cap="flat" cmpd="sng" algn="ctr">
                      <a:solidFill>
                        <a:schemeClr val="tx1"/>
                      </a:solidFill>
                      <a:prstDash val="sysDot"/>
                      <a:round/>
                      <a:headEnd type="none" w="med" len="med"/>
                      <a:tailEnd type="none" w="med" len="med"/>
                    </a:lnT>
                    <a:lnB>
                      <a:noFill/>
                    </a:lnB>
                  </a:tcPr>
                </a:tc>
                <a:extLst>
                  <a:ext uri="{0D108BD9-81ED-4DB2-BD59-A6C34878D82A}">
                    <a16:rowId xmlns:a16="http://schemas.microsoft.com/office/drawing/2014/main" val="1511028056"/>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i="0" dirty="0">
                          <a:latin typeface="Raleway" panose="020B0503030101060003" pitchFamily="34" charset="0"/>
                        </a:rPr>
                        <a:t>Gujarat Technological University (GTU), INDIA</a:t>
                      </a:r>
                    </a:p>
                  </a:txBody>
                  <a:tcPr marT="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63201162"/>
                  </a:ext>
                </a:extLst>
              </a:tr>
            </a:tbl>
          </a:graphicData>
        </a:graphic>
      </p:graphicFrame>
      <p:grpSp>
        <p:nvGrpSpPr>
          <p:cNvPr id="25" name="Group 24">
            <a:extLst>
              <a:ext uri="{FF2B5EF4-FFF2-40B4-BE49-F238E27FC236}">
                <a16:creationId xmlns:a16="http://schemas.microsoft.com/office/drawing/2014/main" id="{8498C990-2737-4688-97E8-56AA3A7F4D27}"/>
              </a:ext>
            </a:extLst>
          </p:cNvPr>
          <p:cNvGrpSpPr/>
          <p:nvPr/>
        </p:nvGrpSpPr>
        <p:grpSpPr>
          <a:xfrm>
            <a:off x="166785" y="3420863"/>
            <a:ext cx="2241319" cy="3033714"/>
            <a:chOff x="164488" y="3953556"/>
            <a:chExt cx="2241319" cy="3033714"/>
          </a:xfrm>
        </p:grpSpPr>
        <p:sp>
          <p:nvSpPr>
            <p:cNvPr id="12" name="Rectangle 11">
              <a:extLst>
                <a:ext uri="{FF2B5EF4-FFF2-40B4-BE49-F238E27FC236}">
                  <a16:creationId xmlns:a16="http://schemas.microsoft.com/office/drawing/2014/main" id="{2E58D19E-2876-4875-86EC-E0E8FDB8B873}"/>
                </a:ext>
              </a:extLst>
            </p:cNvPr>
            <p:cNvSpPr/>
            <p:nvPr/>
          </p:nvSpPr>
          <p:spPr>
            <a:xfrm>
              <a:off x="164488" y="4367514"/>
              <a:ext cx="2241319" cy="2619756"/>
            </a:xfrm>
            <a:prstGeom prst="rect">
              <a:avLst/>
            </a:prstGeom>
            <a:noFill/>
            <a:ln>
              <a:noFill/>
            </a:ln>
          </p:spPr>
          <p:txBody>
            <a:bodyPr wrap="none" lIns="91440" tIns="45720" rIns="91440" bIns="45720">
              <a:spAutoFit/>
            </a:bodyPr>
            <a:lstStyle/>
            <a:p>
              <a:pPr>
                <a:lnSpc>
                  <a:spcPct val="200000"/>
                </a:lnSpc>
              </a:pPr>
              <a:r>
                <a:rPr lang="en-US" sz="1200" cap="none" spc="0" dirty="0">
                  <a:ln w="0"/>
                  <a:solidFill>
                    <a:schemeClr val="tx1"/>
                  </a:solidFill>
                  <a:latin typeface="Raleway" panose="020B0503030101060003" pitchFamily="34" charset="0"/>
                </a:rPr>
                <a:t>python	</a:t>
              </a:r>
              <a:r>
                <a:rPr lang="en-US" sz="1200" dirty="0">
                  <a:ln w="0"/>
                  <a:latin typeface="Font Awesome 5 Free Solid" panose="02000503000000000000" pitchFamily="50" charset="0"/>
                </a:rPr>
                <a:t>    </a:t>
              </a:r>
            </a:p>
            <a:p>
              <a:pPr>
                <a:lnSpc>
                  <a:spcPct val="200000"/>
                </a:lnSpc>
              </a:pPr>
              <a:r>
                <a:rPr lang="en-US" sz="1200" dirty="0">
                  <a:ln w="0"/>
                  <a:latin typeface="Raleway" panose="020B0503030101060003" pitchFamily="34" charset="0"/>
                </a:rPr>
                <a:t>JavaScript	</a:t>
              </a:r>
              <a:r>
                <a:rPr lang="en-US" sz="1200" dirty="0">
                  <a:ln w="0"/>
                  <a:latin typeface="Font Awesome 5 Free Solid" panose="02000503000000000000" pitchFamily="50" charset="0"/>
                </a:rPr>
                <a:t>    </a:t>
              </a:r>
              <a:r>
                <a:rPr lang="en-US" sz="1200" dirty="0">
                  <a:ln w="0"/>
                  <a:latin typeface="Font Awesome 5 Free Regular" panose="02000503000000000000" pitchFamily="50" charset="0"/>
                </a:rPr>
                <a:t></a:t>
              </a:r>
            </a:p>
            <a:p>
              <a:pPr>
                <a:lnSpc>
                  <a:spcPct val="200000"/>
                </a:lnSpc>
              </a:pPr>
              <a:r>
                <a:rPr lang="en-US" sz="1200" dirty="0">
                  <a:ln w="0"/>
                  <a:latin typeface="Raleway" panose="020B0503030101060003" pitchFamily="34" charset="0"/>
                </a:rPr>
                <a:t>AngularJS</a:t>
              </a:r>
              <a:r>
                <a:rPr lang="en-US" sz="1200" dirty="0">
                  <a:ln w="0"/>
                  <a:latin typeface="Font Awesome 5 Free Solid" panose="02000503000000000000" pitchFamily="50" charset="0"/>
                </a:rPr>
                <a:t>      </a:t>
              </a:r>
              <a:r>
                <a:rPr lang="en-US" sz="1200" dirty="0">
                  <a:ln w="0"/>
                  <a:latin typeface="Font Awesome 5 Free Regular" panose="02000503000000000000" pitchFamily="50" charset="0"/>
                </a:rPr>
                <a:t> </a:t>
              </a:r>
            </a:p>
            <a:p>
              <a:pPr>
                <a:lnSpc>
                  <a:spcPct val="200000"/>
                </a:lnSpc>
              </a:pPr>
              <a:r>
                <a:rPr lang="en-US" sz="1200" dirty="0">
                  <a:ln w="0"/>
                  <a:latin typeface="Raleway" panose="020B0503030101060003" pitchFamily="34" charset="0"/>
                </a:rPr>
                <a:t>PHP</a:t>
              </a:r>
              <a:r>
                <a:rPr lang="en-US" sz="1200" dirty="0">
                  <a:ln w="0"/>
                  <a:latin typeface="Font Awesome 5 Free Solid" panose="02000503000000000000" pitchFamily="50" charset="0"/>
                </a:rPr>
                <a:t>		   </a:t>
              </a:r>
              <a:r>
                <a:rPr lang="en-US" sz="1200" dirty="0">
                  <a:ln w="0"/>
                  <a:latin typeface="Font Awesome 5 Free Regular" panose="02000503000000000000" pitchFamily="50" charset="0"/>
                </a:rPr>
                <a:t> </a:t>
              </a:r>
              <a:endParaRPr lang="en-US" sz="1200" dirty="0">
                <a:ln w="0"/>
                <a:latin typeface="Raleway" panose="020B0503030101060003" pitchFamily="34" charset="0"/>
              </a:endParaRPr>
            </a:p>
            <a:p>
              <a:pPr>
                <a:lnSpc>
                  <a:spcPct val="200000"/>
                </a:lnSpc>
              </a:pPr>
              <a:r>
                <a:rPr lang="en-US" sz="1200" dirty="0">
                  <a:ln w="0"/>
                  <a:latin typeface="Raleway" panose="020B0503030101060003" pitchFamily="34" charset="0"/>
                </a:rPr>
                <a:t>SQL		</a:t>
              </a:r>
              <a:r>
                <a:rPr lang="en-US" sz="1200" dirty="0">
                  <a:ln w="0"/>
                  <a:latin typeface="Font Awesome 5 Free Solid" panose="02000503000000000000" pitchFamily="50" charset="0"/>
                </a:rPr>
                <a:t>    </a:t>
              </a:r>
              <a:r>
                <a:rPr lang="en-US" sz="1200" dirty="0">
                  <a:ln w="0"/>
                  <a:latin typeface="Font Awesome 5 Free Regular" panose="02000503000000000000" pitchFamily="50" charset="0"/>
                </a:rPr>
                <a:t></a:t>
              </a:r>
              <a:endParaRPr lang="en-US" sz="1200" b="1" dirty="0">
                <a:ln w="0"/>
                <a:latin typeface="Raleway" panose="020B0503030101060003" pitchFamily="34" charset="0"/>
              </a:endParaRPr>
            </a:p>
            <a:p>
              <a:pPr>
                <a:lnSpc>
                  <a:spcPct val="200000"/>
                </a:lnSpc>
              </a:pPr>
              <a:r>
                <a:rPr lang="en-US" sz="1200" dirty="0">
                  <a:ln w="0"/>
                  <a:latin typeface="Raleway" panose="020B0503030101060003" pitchFamily="34" charset="0"/>
                </a:rPr>
                <a:t>HTML/CSS   </a:t>
              </a:r>
              <a:r>
                <a:rPr lang="en-US" sz="1200" dirty="0">
                  <a:ln w="0"/>
                  <a:latin typeface="Font Awesome 5 Free Solid" panose="02000503000000000000" pitchFamily="50" charset="0"/>
                </a:rPr>
                <a:t>    </a:t>
              </a:r>
              <a:endParaRPr lang="en-US" sz="1200" b="1" dirty="0">
                <a:ln w="0"/>
                <a:latin typeface="Raleway" panose="020B0503030101060003" pitchFamily="34" charset="0"/>
              </a:endParaRPr>
            </a:p>
            <a:p>
              <a:pPr>
                <a:lnSpc>
                  <a:spcPct val="200000"/>
                </a:lnSpc>
              </a:pPr>
              <a:r>
                <a:rPr lang="en-US" sz="1200" dirty="0">
                  <a:ln w="0"/>
                  <a:latin typeface="Raleway" panose="020B0503030101060003" pitchFamily="34" charset="0"/>
                </a:rPr>
                <a:t>WordPress    </a:t>
              </a:r>
              <a:r>
                <a:rPr lang="en-US" sz="1200" dirty="0">
                  <a:ln w="0"/>
                  <a:latin typeface="Font Awesome 5 Free Solid" panose="02000503000000000000" pitchFamily="50" charset="0"/>
                </a:rPr>
                <a:t>   </a:t>
              </a:r>
              <a:r>
                <a:rPr lang="en-US" sz="1200" dirty="0">
                  <a:ln w="0"/>
                  <a:latin typeface="Font Awesome 5 Free Regular" panose="02000503000000000000" pitchFamily="50" charset="0"/>
                </a:rPr>
                <a:t> </a:t>
              </a:r>
              <a:endParaRPr lang="en-US" sz="1200" b="1" dirty="0">
                <a:ln w="0"/>
                <a:latin typeface="Raleway" panose="020B0503030101060003" pitchFamily="34" charset="0"/>
              </a:endParaRPr>
            </a:p>
          </p:txBody>
        </p:sp>
        <p:grpSp>
          <p:nvGrpSpPr>
            <p:cNvPr id="62" name="Group 61">
              <a:extLst>
                <a:ext uri="{FF2B5EF4-FFF2-40B4-BE49-F238E27FC236}">
                  <a16:creationId xmlns:a16="http://schemas.microsoft.com/office/drawing/2014/main" id="{F02EBD60-3FA6-4521-A95B-8104437234F9}"/>
                </a:ext>
              </a:extLst>
            </p:cNvPr>
            <p:cNvGrpSpPr/>
            <p:nvPr/>
          </p:nvGrpSpPr>
          <p:grpSpPr>
            <a:xfrm>
              <a:off x="170229" y="3953556"/>
              <a:ext cx="2175596" cy="363407"/>
              <a:chOff x="170229" y="1027511"/>
              <a:chExt cx="2175596" cy="363407"/>
            </a:xfrm>
          </p:grpSpPr>
          <p:sp>
            <p:nvSpPr>
              <p:cNvPr id="63" name="Rectangle 62">
                <a:extLst>
                  <a:ext uri="{FF2B5EF4-FFF2-40B4-BE49-F238E27FC236}">
                    <a16:creationId xmlns:a16="http://schemas.microsoft.com/office/drawing/2014/main" id="{C0EC50ED-3D10-4818-9D46-3041E20C89BB}"/>
                  </a:ext>
                </a:extLst>
              </p:cNvPr>
              <p:cNvSpPr/>
              <p:nvPr/>
            </p:nvSpPr>
            <p:spPr>
              <a:xfrm>
                <a:off x="173938" y="1027511"/>
                <a:ext cx="777777" cy="307777"/>
              </a:xfrm>
              <a:prstGeom prst="rect">
                <a:avLst/>
              </a:prstGeom>
              <a:noFill/>
              <a:ln>
                <a:noFill/>
              </a:ln>
            </p:spPr>
            <p:txBody>
              <a:bodyPr wrap="none" lIns="91440" tIns="45720" rIns="91440" bIns="45720">
                <a:spAutoFit/>
              </a:bodyPr>
              <a:lstStyle/>
              <a:p>
                <a:r>
                  <a:rPr lang="en-US" sz="1400" b="1" dirty="0">
                    <a:ln w="0"/>
                    <a:latin typeface="Raleway" panose="020B0503030101060003" pitchFamily="34" charset="0"/>
                  </a:rPr>
                  <a:t>SK</a:t>
                </a:r>
                <a:r>
                  <a:rPr lang="en-US" sz="1400" dirty="0">
                    <a:ln w="0"/>
                    <a:latin typeface="Raleway" panose="020B0503030101060003" pitchFamily="34" charset="0"/>
                  </a:rPr>
                  <a:t>ILLS</a:t>
                </a:r>
                <a:endParaRPr lang="en-US" sz="1400" b="1" cap="none" spc="0" dirty="0">
                  <a:ln w="0"/>
                  <a:solidFill>
                    <a:schemeClr val="tx1"/>
                  </a:solidFill>
                  <a:latin typeface="Raleway" panose="020B0503030101060003" pitchFamily="34" charset="0"/>
                </a:endParaRPr>
              </a:p>
            </p:txBody>
          </p:sp>
          <p:cxnSp>
            <p:nvCxnSpPr>
              <p:cNvPr id="64" name="Straight Connector 63">
                <a:extLst>
                  <a:ext uri="{FF2B5EF4-FFF2-40B4-BE49-F238E27FC236}">
                    <a16:creationId xmlns:a16="http://schemas.microsoft.com/office/drawing/2014/main" id="{A9CB75F4-F20B-47B2-913C-061B78F14345}"/>
                  </a:ext>
                </a:extLst>
              </p:cNvPr>
              <p:cNvCxnSpPr>
                <a:cxnSpLocks/>
              </p:cNvCxnSpPr>
              <p:nvPr/>
            </p:nvCxnSpPr>
            <p:spPr>
              <a:xfrm>
                <a:off x="170229" y="1390918"/>
                <a:ext cx="21755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Group 22">
            <a:extLst>
              <a:ext uri="{FF2B5EF4-FFF2-40B4-BE49-F238E27FC236}">
                <a16:creationId xmlns:a16="http://schemas.microsoft.com/office/drawing/2014/main" id="{067BF17D-7BC4-41B7-BB14-BA59C4F36797}"/>
              </a:ext>
            </a:extLst>
          </p:cNvPr>
          <p:cNvGrpSpPr/>
          <p:nvPr/>
        </p:nvGrpSpPr>
        <p:grpSpPr>
          <a:xfrm>
            <a:off x="201290" y="6704902"/>
            <a:ext cx="2175596" cy="2032331"/>
            <a:chOff x="164488" y="6439353"/>
            <a:chExt cx="2175596" cy="2032331"/>
          </a:xfrm>
        </p:grpSpPr>
        <p:grpSp>
          <p:nvGrpSpPr>
            <p:cNvPr id="2" name="Group 1">
              <a:extLst>
                <a:ext uri="{FF2B5EF4-FFF2-40B4-BE49-F238E27FC236}">
                  <a16:creationId xmlns:a16="http://schemas.microsoft.com/office/drawing/2014/main" id="{10B9B457-CA02-48AD-8F9C-93572509B94B}"/>
                </a:ext>
              </a:extLst>
            </p:cNvPr>
            <p:cNvGrpSpPr/>
            <p:nvPr/>
          </p:nvGrpSpPr>
          <p:grpSpPr>
            <a:xfrm>
              <a:off x="176831" y="7010400"/>
              <a:ext cx="2070484" cy="1461284"/>
              <a:chOff x="199597" y="3825358"/>
              <a:chExt cx="2070484" cy="1461284"/>
            </a:xfrm>
          </p:grpSpPr>
          <p:grpSp>
            <p:nvGrpSpPr>
              <p:cNvPr id="45" name="Group 44">
                <a:extLst>
                  <a:ext uri="{FF2B5EF4-FFF2-40B4-BE49-F238E27FC236}">
                    <a16:creationId xmlns:a16="http://schemas.microsoft.com/office/drawing/2014/main" id="{080FD5DD-4C72-43F6-93C3-1EAC6CC5ED57}"/>
                  </a:ext>
                </a:extLst>
              </p:cNvPr>
              <p:cNvGrpSpPr/>
              <p:nvPr/>
            </p:nvGrpSpPr>
            <p:grpSpPr>
              <a:xfrm>
                <a:off x="199597" y="3825358"/>
                <a:ext cx="2016024" cy="364729"/>
                <a:chOff x="-406570" y="2625301"/>
                <a:chExt cx="2016024" cy="364729"/>
              </a:xfrm>
            </p:grpSpPr>
            <p:sp>
              <p:nvSpPr>
                <p:cNvPr id="46" name="Rectangle 45">
                  <a:extLst>
                    <a:ext uri="{FF2B5EF4-FFF2-40B4-BE49-F238E27FC236}">
                      <a16:creationId xmlns:a16="http://schemas.microsoft.com/office/drawing/2014/main" id="{DF9510EB-0C55-44C5-86C7-F4A94C457768}"/>
                    </a:ext>
                  </a:extLst>
                </p:cNvPr>
                <p:cNvSpPr/>
                <p:nvPr/>
              </p:nvSpPr>
              <p:spPr>
                <a:xfrm>
                  <a:off x="-406570" y="2625301"/>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Font Awesome 5 Free Solid" panose="02000503000000000000" pitchFamily="50" charset="0"/>
                    </a:rPr>
                    <a:t></a:t>
                  </a:r>
                  <a:endParaRPr lang="en-US" sz="1600" dirty="0">
                    <a:solidFill>
                      <a:schemeClr val="tx1"/>
                    </a:solidFill>
                  </a:endParaRPr>
                </a:p>
              </p:txBody>
            </p:sp>
            <p:sp>
              <p:nvSpPr>
                <p:cNvPr id="47" name="Rectangle 46">
                  <a:extLst>
                    <a:ext uri="{FF2B5EF4-FFF2-40B4-BE49-F238E27FC236}">
                      <a16:creationId xmlns:a16="http://schemas.microsoft.com/office/drawing/2014/main" id="{E0C29282-1620-49BA-A9F2-BA43FA076B56}"/>
                    </a:ext>
                  </a:extLst>
                </p:cNvPr>
                <p:cNvSpPr/>
                <p:nvPr/>
              </p:nvSpPr>
              <p:spPr>
                <a:xfrm>
                  <a:off x="57426" y="2682253"/>
                  <a:ext cx="1552028" cy="307777"/>
                </a:xfrm>
                <a:prstGeom prst="rect">
                  <a:avLst/>
                </a:prstGeom>
                <a:noFill/>
                <a:ln>
                  <a:noFill/>
                </a:ln>
              </p:spPr>
              <p:txBody>
                <a:bodyPr wrap="none" lIns="91440" tIns="45720" rIns="91440" bIns="45720">
                  <a:spAutoFit/>
                </a:bodyPr>
                <a:lstStyle/>
                <a:p>
                  <a:r>
                    <a:rPr lang="en-US" sz="1400" b="1" cap="none" spc="0" dirty="0">
                      <a:ln w="0"/>
                      <a:solidFill>
                        <a:schemeClr val="tx1"/>
                      </a:solidFill>
                      <a:latin typeface="Raleway" panose="020B0503030101060003" pitchFamily="34" charset="0"/>
                    </a:rPr>
                    <a:t>+1 647-878-5411</a:t>
                  </a:r>
                </a:p>
              </p:txBody>
            </p:sp>
          </p:grpSp>
          <p:grpSp>
            <p:nvGrpSpPr>
              <p:cNvPr id="48" name="Group 47">
                <a:extLst>
                  <a:ext uri="{FF2B5EF4-FFF2-40B4-BE49-F238E27FC236}">
                    <a16:creationId xmlns:a16="http://schemas.microsoft.com/office/drawing/2014/main" id="{5B6B49E2-46B4-4325-B80A-40F2DC619B29}"/>
                  </a:ext>
                </a:extLst>
              </p:cNvPr>
              <p:cNvGrpSpPr/>
              <p:nvPr/>
            </p:nvGrpSpPr>
            <p:grpSpPr>
              <a:xfrm>
                <a:off x="208261" y="4346804"/>
                <a:ext cx="2061820" cy="461665"/>
                <a:chOff x="-438111" y="2144148"/>
                <a:chExt cx="2061820" cy="461665"/>
              </a:xfrm>
            </p:grpSpPr>
            <p:sp>
              <p:nvSpPr>
                <p:cNvPr id="49" name="Rectangle 48">
                  <a:extLst>
                    <a:ext uri="{FF2B5EF4-FFF2-40B4-BE49-F238E27FC236}">
                      <a16:creationId xmlns:a16="http://schemas.microsoft.com/office/drawing/2014/main" id="{1259F022-858A-4B8D-905A-88F0D25B3B1F}"/>
                    </a:ext>
                  </a:extLst>
                </p:cNvPr>
                <p:cNvSpPr/>
                <p:nvPr/>
              </p:nvSpPr>
              <p:spPr>
                <a:xfrm>
                  <a:off x="-438111" y="2173306"/>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Font Awesome 5 Free Solid" panose="02000503000000000000" pitchFamily="50" charset="0"/>
                    </a:rPr>
                    <a:t></a:t>
                  </a:r>
                  <a:endParaRPr lang="en-US" sz="1600" dirty="0">
                    <a:solidFill>
                      <a:schemeClr val="tx1"/>
                    </a:solidFill>
                  </a:endParaRPr>
                </a:p>
              </p:txBody>
            </p:sp>
            <p:sp>
              <p:nvSpPr>
                <p:cNvPr id="50" name="Rectangle 49">
                  <a:extLst>
                    <a:ext uri="{FF2B5EF4-FFF2-40B4-BE49-F238E27FC236}">
                      <a16:creationId xmlns:a16="http://schemas.microsoft.com/office/drawing/2014/main" id="{949E60CD-0F16-4F45-B8AA-DB217E9C39E5}"/>
                    </a:ext>
                  </a:extLst>
                </p:cNvPr>
                <p:cNvSpPr/>
                <p:nvPr/>
              </p:nvSpPr>
              <p:spPr>
                <a:xfrm>
                  <a:off x="12051" y="2144148"/>
                  <a:ext cx="1611658" cy="461665"/>
                </a:xfrm>
                <a:prstGeom prst="rect">
                  <a:avLst/>
                </a:prstGeom>
                <a:noFill/>
                <a:ln>
                  <a:noFill/>
                </a:ln>
              </p:spPr>
              <p:txBody>
                <a:bodyPr wrap="square" lIns="91440" tIns="45720" rIns="91440" bIns="45720">
                  <a:spAutoFit/>
                </a:bodyPr>
                <a:lstStyle/>
                <a:p>
                  <a:r>
                    <a:rPr lang="en-US" sz="1200" dirty="0">
                      <a:ln w="0"/>
                      <a:latin typeface="Raleway" panose="020B0503030101060003" pitchFamily="34" charset="0"/>
                      <a:hlinkClick r:id="rId6"/>
                    </a:rPr>
                    <a:t>j</a:t>
                  </a:r>
                  <a:r>
                    <a:rPr lang="en-US" sz="1200" cap="none" spc="0" dirty="0">
                      <a:ln w="0"/>
                      <a:solidFill>
                        <a:schemeClr val="tx1"/>
                      </a:solidFill>
                      <a:latin typeface="Raleway" panose="020B0503030101060003" pitchFamily="34" charset="0"/>
                      <a:hlinkClick r:id="rId6"/>
                    </a:rPr>
                    <a:t>ayk.patel@mail.utor-onto.ca</a:t>
                  </a:r>
                  <a:endParaRPr lang="en-US" sz="1200" cap="none" spc="0" dirty="0">
                    <a:ln w="0"/>
                    <a:solidFill>
                      <a:schemeClr val="tx1"/>
                    </a:solidFill>
                    <a:latin typeface="Raleway" panose="020B0503030101060003" pitchFamily="34" charset="0"/>
                  </a:endParaRPr>
                </a:p>
              </p:txBody>
            </p:sp>
          </p:grpSp>
          <p:grpSp>
            <p:nvGrpSpPr>
              <p:cNvPr id="57" name="Group 56">
                <a:extLst>
                  <a:ext uri="{FF2B5EF4-FFF2-40B4-BE49-F238E27FC236}">
                    <a16:creationId xmlns:a16="http://schemas.microsoft.com/office/drawing/2014/main" id="{64F3C1F2-5D98-4C9F-BFF6-ECE7CB7509EE}"/>
                  </a:ext>
                </a:extLst>
              </p:cNvPr>
              <p:cNvGrpSpPr/>
              <p:nvPr/>
            </p:nvGrpSpPr>
            <p:grpSpPr>
              <a:xfrm>
                <a:off x="208261" y="4926566"/>
                <a:ext cx="1684843" cy="360076"/>
                <a:chOff x="-423685" y="1835366"/>
                <a:chExt cx="1684843" cy="360076"/>
              </a:xfrm>
            </p:grpSpPr>
            <p:sp>
              <p:nvSpPr>
                <p:cNvPr id="58" name="Rectangle 57">
                  <a:extLst>
                    <a:ext uri="{FF2B5EF4-FFF2-40B4-BE49-F238E27FC236}">
                      <a16:creationId xmlns:a16="http://schemas.microsoft.com/office/drawing/2014/main" id="{1A28BFF3-F8D7-4D28-846B-38289776D73A}"/>
                    </a:ext>
                  </a:extLst>
                </p:cNvPr>
                <p:cNvSpPr/>
                <p:nvPr/>
              </p:nvSpPr>
              <p:spPr>
                <a:xfrm>
                  <a:off x="-423685" y="1835366"/>
                  <a:ext cx="360076" cy="3600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Font Awesome 5 Free Solid" panose="02000503000000000000" pitchFamily="50" charset="0"/>
                    </a:rPr>
                    <a:t></a:t>
                  </a:r>
                  <a:endParaRPr lang="en-US" dirty="0">
                    <a:solidFill>
                      <a:schemeClr val="tx1"/>
                    </a:solidFill>
                  </a:endParaRPr>
                </a:p>
              </p:txBody>
            </p:sp>
            <p:sp>
              <p:nvSpPr>
                <p:cNvPr id="59" name="Rectangle 58">
                  <a:extLst>
                    <a:ext uri="{FF2B5EF4-FFF2-40B4-BE49-F238E27FC236}">
                      <a16:creationId xmlns:a16="http://schemas.microsoft.com/office/drawing/2014/main" id="{CDCF901C-D193-4B41-9516-3B11534F039D}"/>
                    </a:ext>
                  </a:extLst>
                </p:cNvPr>
                <p:cNvSpPr/>
                <p:nvPr/>
              </p:nvSpPr>
              <p:spPr>
                <a:xfrm>
                  <a:off x="24922" y="1873986"/>
                  <a:ext cx="1236236" cy="307777"/>
                </a:xfrm>
                <a:prstGeom prst="rect">
                  <a:avLst/>
                </a:prstGeom>
                <a:noFill/>
                <a:ln>
                  <a:noFill/>
                </a:ln>
              </p:spPr>
              <p:txBody>
                <a:bodyPr wrap="none" lIns="91440" tIns="45720" rIns="91440" bIns="45720">
                  <a:spAutoFit/>
                </a:bodyPr>
                <a:lstStyle/>
                <a:p>
                  <a:r>
                    <a:rPr lang="en-US" sz="1400" b="1" dirty="0" err="1">
                      <a:ln w="0"/>
                      <a:latin typeface="Raleway" panose="020B0503030101060003" pitchFamily="34" charset="0"/>
                      <a:hlinkClick r:id="rId7"/>
                    </a:rPr>
                    <a:t>jaypatel.site</a:t>
                  </a:r>
                  <a:endParaRPr lang="en-US" sz="1400" b="1" cap="none" spc="0" dirty="0">
                    <a:ln w="0"/>
                    <a:solidFill>
                      <a:schemeClr val="tx1"/>
                    </a:solidFill>
                    <a:latin typeface="Raleway" panose="020B0503030101060003" pitchFamily="34" charset="0"/>
                  </a:endParaRPr>
                </a:p>
              </p:txBody>
            </p:sp>
          </p:grpSp>
        </p:grpSp>
        <p:grpSp>
          <p:nvGrpSpPr>
            <p:cNvPr id="65" name="Group 64">
              <a:extLst>
                <a:ext uri="{FF2B5EF4-FFF2-40B4-BE49-F238E27FC236}">
                  <a16:creationId xmlns:a16="http://schemas.microsoft.com/office/drawing/2014/main" id="{A6ABC954-ABA7-4690-98D2-AFA92C24F6D7}"/>
                </a:ext>
              </a:extLst>
            </p:cNvPr>
            <p:cNvGrpSpPr/>
            <p:nvPr/>
          </p:nvGrpSpPr>
          <p:grpSpPr>
            <a:xfrm>
              <a:off x="164488" y="6439353"/>
              <a:ext cx="2175596" cy="363407"/>
              <a:chOff x="170229" y="1027511"/>
              <a:chExt cx="2175596" cy="363407"/>
            </a:xfrm>
          </p:grpSpPr>
          <p:sp>
            <p:nvSpPr>
              <p:cNvPr id="66" name="Rectangle 65">
                <a:extLst>
                  <a:ext uri="{FF2B5EF4-FFF2-40B4-BE49-F238E27FC236}">
                    <a16:creationId xmlns:a16="http://schemas.microsoft.com/office/drawing/2014/main" id="{894F2E7C-126A-42E7-9297-2404F8ABFFFE}"/>
                  </a:ext>
                </a:extLst>
              </p:cNvPr>
              <p:cNvSpPr/>
              <p:nvPr/>
            </p:nvSpPr>
            <p:spPr>
              <a:xfrm>
                <a:off x="173938" y="1027511"/>
                <a:ext cx="1043876" cy="307777"/>
              </a:xfrm>
              <a:prstGeom prst="rect">
                <a:avLst/>
              </a:prstGeom>
              <a:noFill/>
              <a:ln>
                <a:noFill/>
              </a:ln>
            </p:spPr>
            <p:txBody>
              <a:bodyPr wrap="none" lIns="91440" tIns="45720" rIns="91440" bIns="45720">
                <a:spAutoFit/>
              </a:bodyPr>
              <a:lstStyle/>
              <a:p>
                <a:r>
                  <a:rPr lang="en-US" sz="1400" b="1" dirty="0">
                    <a:ln w="0"/>
                    <a:latin typeface="Raleway" panose="020B0503030101060003" pitchFamily="34" charset="0"/>
                  </a:rPr>
                  <a:t>CON</a:t>
                </a:r>
                <a:r>
                  <a:rPr lang="en-US" sz="1400" dirty="0">
                    <a:ln w="0"/>
                    <a:latin typeface="Raleway" panose="020B0503030101060003" pitchFamily="34" charset="0"/>
                  </a:rPr>
                  <a:t>TACT</a:t>
                </a:r>
                <a:endParaRPr lang="en-US" sz="1400" b="1" cap="none" spc="0" dirty="0">
                  <a:ln w="0"/>
                  <a:solidFill>
                    <a:schemeClr val="tx1"/>
                  </a:solidFill>
                  <a:latin typeface="Raleway" panose="020B0503030101060003" pitchFamily="34" charset="0"/>
                </a:endParaRPr>
              </a:p>
            </p:txBody>
          </p:sp>
          <p:cxnSp>
            <p:nvCxnSpPr>
              <p:cNvPr id="67" name="Straight Connector 66">
                <a:extLst>
                  <a:ext uri="{FF2B5EF4-FFF2-40B4-BE49-F238E27FC236}">
                    <a16:creationId xmlns:a16="http://schemas.microsoft.com/office/drawing/2014/main" id="{729DDFFF-B265-43B2-890B-A797E808CC20}"/>
                  </a:ext>
                </a:extLst>
              </p:cNvPr>
              <p:cNvCxnSpPr>
                <a:cxnSpLocks/>
              </p:cNvCxnSpPr>
              <p:nvPr/>
            </p:nvCxnSpPr>
            <p:spPr>
              <a:xfrm>
                <a:off x="170229" y="1390918"/>
                <a:ext cx="21755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99881526"/>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2569</TotalTime>
  <Words>355</Words>
  <Application>Microsoft Office PowerPoint</Application>
  <PresentationFormat>Letter Paper (8.5x11 in)</PresentationFormat>
  <Paragraphs>38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Font Awesome 5 Brands Regular</vt:lpstr>
      <vt:lpstr>Font Awesome 5 Free Regular</vt:lpstr>
      <vt:lpstr>Font Awesome 5 Free Solid</vt:lpstr>
      <vt:lpstr>Raleway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Patel</dc:creator>
  <cp:lastModifiedBy>Jay Patel</cp:lastModifiedBy>
  <cp:revision>50</cp:revision>
  <dcterms:created xsi:type="dcterms:W3CDTF">2018-02-27T00:49:44Z</dcterms:created>
  <dcterms:modified xsi:type="dcterms:W3CDTF">2018-04-27T16:12:09Z</dcterms:modified>
</cp:coreProperties>
</file>