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6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6DAC3-8949-41E8-8AC1-C7C552431A4C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1BD4A-3806-4F85-92AF-5727AD25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2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1BD4A-3806-4F85-92AF-5727AD253F7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8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2FFC-8980-4C9E-8B1F-0910BAB52761}" type="datetime1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9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4447-4B51-44B9-B5F4-93635053960C}" type="datetime1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4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124B-59E8-4277-BDD8-C36DB00E16C0}" type="datetime1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9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EE1-095C-4853-803A-BDCE9BD4D559}" type="datetime1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68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4FE0-2207-4AC5-917B-ABEDCFA92B52}" type="datetime1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5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8077-324F-4953-BFEE-1DB5E00C9D1A}" type="datetime1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15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63BF-D934-4C4A-A64E-7916DE9A6EEF}" type="datetime1">
              <a:rPr lang="en-IN" smtClean="0"/>
              <a:t>09-03-2021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5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ECE5-FBF2-4E4C-B8DF-037B27604A5E}" type="datetime1">
              <a:rPr lang="en-IN" smtClean="0"/>
              <a:t>09-03-2021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3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6F0D-4426-42E7-AFE7-8C12CEB0C2B2}" type="datetime1">
              <a:rPr lang="en-IN" smtClean="0"/>
              <a:t>09-03-2021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7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8AD-D36D-4612-8D94-AF3AEEB001C1}" type="datetime1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06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F0DC-63C4-467F-8500-9D2C14D374AD}" type="datetime1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0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BC1C2-2CCA-4F75-A7AA-28076C0EF869}" type="datetime1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C18B-BB5F-4135-ADFC-440EEFA56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8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python-operator/" TargetMode="External"/><Relationship Id="rId7" Type="http://schemas.openxmlformats.org/officeDocument/2006/relationships/hyperlink" Target="https://www.guru99.com/python-operators-complete-tutorial.html" TargetMode="External"/><Relationship Id="rId2" Type="http://schemas.openxmlformats.org/officeDocument/2006/relationships/hyperlink" Target="https://www.programiz.com/python-programming/opera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4/library/operator.html" TargetMode="External"/><Relationship Id="rId5" Type="http://schemas.openxmlformats.org/officeDocument/2006/relationships/hyperlink" Target="https://www.w3schools.com/python/python_operators.asp" TargetMode="External"/><Relationship Id="rId4" Type="http://schemas.openxmlformats.org/officeDocument/2006/relationships/hyperlink" Target="https://www.javatpoint.com/python-operato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– Unit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: </a:t>
            </a:r>
            <a:r>
              <a:rPr lang="en-US" dirty="0" err="1" smtClean="0"/>
              <a:t>Bhavika</a:t>
            </a:r>
            <a:r>
              <a:rPr lang="en-US" dirty="0" smtClean="0"/>
              <a:t> </a:t>
            </a:r>
            <a:r>
              <a:rPr lang="en-US" dirty="0" err="1" smtClean="0"/>
              <a:t>Vaghela</a:t>
            </a:r>
            <a:endParaRPr lang="en-US" dirty="0" smtClean="0"/>
          </a:p>
          <a:p>
            <a:pPr algn="r"/>
            <a:r>
              <a:rPr lang="en-US" dirty="0" smtClean="0"/>
              <a:t>Asst. Prof.</a:t>
            </a:r>
          </a:p>
          <a:p>
            <a:pPr algn="r"/>
            <a:r>
              <a:rPr lang="en-US" dirty="0" smtClean="0"/>
              <a:t>PICA – BCA - 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5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of relational operator/ conditional operator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52850"/>
              </p:ext>
            </p:extLst>
          </p:nvPr>
        </p:nvGraphicFramePr>
        <p:xfrm>
          <a:off x="1524000" y="1397000"/>
          <a:ext cx="609600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number1=10 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number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2=2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number1&gt;number2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(Greater than)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True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number1&lt;number2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(less than)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False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number1!=number2       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(not equal to)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True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number1&lt;=number2      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(less than equal to)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False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number1&gt;=number2      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(greater than equal to)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True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number1==number2      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(equal to)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False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Assignment Operator (Short hand operator)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assignment operator assigns a value to a variable. It may manipulate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a factor before assigning 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87974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2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Assign(=)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Assigns a value to the expression on the left.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Add and Assign(+=)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Adds the values on either side and assigns it to the expression on the left.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Subtract and Assign(-=)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Subtracts the value on the right from the value on the left. Then it assigns it to the expression on the left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Divide and Assign(/=)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Divides the value on the left by the one on the right. Then it assigns it to the expression on the left.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Multiply and Assign(*=)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Multiplies the values on either sides. Then it assigns it to the expression on the left.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Modulus and Assign(%=)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Performs modulus on the values on either side. Then it assigns it to the expression on the left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en-US" sz="2400" b="1" dirty="0"/>
              <a:t>Exponent and Assign</a:t>
            </a:r>
            <a:r>
              <a:rPr lang="en-US" sz="2400" b="1" dirty="0" smtClean="0"/>
              <a:t>(**=)</a:t>
            </a:r>
            <a:r>
              <a:rPr lang="en-US" sz="2400" dirty="0"/>
              <a:t> </a:t>
            </a:r>
            <a:r>
              <a:rPr lang="en-US" sz="2400" dirty="0" smtClean="0"/>
              <a:t>: Performs </a:t>
            </a:r>
            <a:r>
              <a:rPr lang="en-US" sz="2400" dirty="0"/>
              <a:t>exponentiation on the values on either side. Then assigns it to the expression on the left.</a:t>
            </a:r>
          </a:p>
          <a:p>
            <a:pPr algn="just" fontAlgn="base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2400" dirty="0"/>
          </a:p>
          <a:p>
            <a:pPr fontAlgn="base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3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/>
          <a:lstStyle/>
          <a:p>
            <a:pPr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Floor-Divide and Assign(//=)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Performs floor-division on the values on either side. Then assigns it to the expression on the left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fontAlgn="base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fontAlgn="base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90996"/>
              </p:ext>
            </p:extLst>
          </p:nvPr>
        </p:nvGraphicFramePr>
        <p:xfrm>
          <a:off x="1475656" y="2132856"/>
          <a:ext cx="6192688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number1=10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number1+=1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print(number1)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number1-=2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print(number1)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&gt;&gt;&gt; number1/=3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&gt;&gt;&gt; print(number1)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3.0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number1*=3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print(number1)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9.0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&gt;&gt;&gt; number1//=3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&gt;&gt;&gt; print(number1)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&gt;&gt;&gt; number2=9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&gt;&gt;&gt; number2//=3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&gt;&gt;&gt; print(number2)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number2=10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number2%=3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print(number2)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  <a:p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number3=4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number3**=3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print(number3)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64</a:t>
                      </a:r>
                      <a:endParaRPr lang="en-IN" dirty="0" smtClean="0">
                        <a:solidFill>
                          <a:srgbClr val="0000FF"/>
                        </a:solidFill>
                      </a:endParaRPr>
                    </a:p>
                    <a:p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363272" cy="61206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Logical Operator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logical operators are used primarily in the expression evaluation to make a decision.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are conjunctions that you can use to combine more than one condition. We have three Python logical operator – and, or, and not.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Returns Boolean value.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605297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/>
          </a:bodyPr>
          <a:lstStyle/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If the conditions on both the sides of the operator are true, then the expression as a whole is true.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The expression is false only if both the statements around the operator are false. Otherwise, it is true.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This inverts the Boolean value of an expression. It converts True to False, and False to True.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base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30952"/>
              </p:ext>
            </p:extLst>
          </p:nvPr>
        </p:nvGraphicFramePr>
        <p:xfrm>
          <a:off x="1259632" y="3429000"/>
          <a:ext cx="3456384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number1=10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number2=2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&gt;&gt;&gt; number1 and number2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number1&gt;5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number2&lt;3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True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number1&gt;11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number2&lt;3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True</a:t>
                      </a:r>
                    </a:p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&gt;&gt;&gt; 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(number1&gt;11)</a:t>
                      </a:r>
                    </a:p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True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0032" y="4014903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IT WILL CHECK CONDITION BOTH THE SIDE AND THAN GIVES OUTPUT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BASED ON ITS VALUE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53336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Membership Python Operator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membership operators are used to test whether a value or variable is found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sequence (string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list, tuple, set and dictionary).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have two membership operator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return Boolean 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3203848" y="2636912"/>
            <a:ext cx="3024336" cy="1296144"/>
            <a:chOff x="2699792" y="4653136"/>
            <a:chExt cx="3024336" cy="1296144"/>
          </a:xfrm>
        </p:grpSpPr>
        <p:sp>
          <p:nvSpPr>
            <p:cNvPr id="6" name="Rectangle 5"/>
            <p:cNvSpPr/>
            <p:nvPr/>
          </p:nvSpPr>
          <p:spPr>
            <a:xfrm>
              <a:off x="2699792" y="4653136"/>
              <a:ext cx="3024336" cy="129614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Striped Right Arrow 3"/>
            <p:cNvSpPr/>
            <p:nvPr/>
          </p:nvSpPr>
          <p:spPr>
            <a:xfrm>
              <a:off x="2872902" y="4977172"/>
              <a:ext cx="1152128" cy="648072"/>
            </a:xfrm>
            <a:prstGeom prst="striped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</a:t>
              </a:r>
              <a:endParaRPr lang="en-IN" dirty="0"/>
            </a:p>
          </p:txBody>
        </p:sp>
        <p:sp>
          <p:nvSpPr>
            <p:cNvPr id="5" name="Striped Right Arrow 4"/>
            <p:cNvSpPr/>
            <p:nvPr/>
          </p:nvSpPr>
          <p:spPr>
            <a:xfrm>
              <a:off x="4355976" y="4965164"/>
              <a:ext cx="1152128" cy="648072"/>
            </a:xfrm>
            <a:prstGeom prst="striped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 in</a:t>
              </a:r>
              <a:endParaRPr lang="en-IN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19824"/>
              </p:ext>
            </p:extLst>
          </p:nvPr>
        </p:nvGraphicFramePr>
        <p:xfrm>
          <a:off x="1259632" y="4077072"/>
          <a:ext cx="34563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tuple1=(1,2,"xyz",10.2,50)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4 in tuple1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False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4 not in tuple1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True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"xyz" in tuple1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True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"xyz" not in tuple1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False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48064" y="4725144"/>
            <a:ext cx="3539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Like tuple you can use membership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Operator on any data types like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String, list, set, dictionary, string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Identity Operator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operators test if the two operands share an identity (Memory). We have two identity operators- ‘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 and ‘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is 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are used to check if two values (or variables) are located on the same part of the memory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It returns Boolean value.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</a:t>
            </a:r>
          </a:p>
          <a:p>
            <a:pPr algn="just"/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2774764" y="2595605"/>
            <a:ext cx="3024336" cy="1296144"/>
            <a:chOff x="3347864" y="2859091"/>
            <a:chExt cx="3024336" cy="1296144"/>
          </a:xfrm>
        </p:grpSpPr>
        <p:sp>
          <p:nvSpPr>
            <p:cNvPr id="6" name="Rectangle 5"/>
            <p:cNvSpPr/>
            <p:nvPr/>
          </p:nvSpPr>
          <p:spPr>
            <a:xfrm>
              <a:off x="3347864" y="2859091"/>
              <a:ext cx="3024336" cy="129614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Striped Right Arrow 6"/>
            <p:cNvSpPr/>
            <p:nvPr/>
          </p:nvSpPr>
          <p:spPr>
            <a:xfrm>
              <a:off x="3520974" y="3183127"/>
              <a:ext cx="1152128" cy="648072"/>
            </a:xfrm>
            <a:prstGeom prst="striped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</a:t>
              </a:r>
              <a:endParaRPr lang="en-IN" dirty="0"/>
            </a:p>
          </p:txBody>
        </p:sp>
        <p:sp>
          <p:nvSpPr>
            <p:cNvPr id="8" name="Striped Right Arrow 7"/>
            <p:cNvSpPr/>
            <p:nvPr/>
          </p:nvSpPr>
          <p:spPr>
            <a:xfrm>
              <a:off x="5004048" y="3171119"/>
              <a:ext cx="1152128" cy="648072"/>
            </a:xfrm>
            <a:prstGeom prst="striped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 not </a:t>
              </a:r>
              <a:endParaRPr lang="en-IN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06801"/>
              </p:ext>
            </p:extLst>
          </p:nvPr>
        </p:nvGraphicFramePr>
        <p:xfrm>
          <a:off x="1052002" y="4653136"/>
          <a:ext cx="733642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str1="apple"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str2="apple"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str1 is str2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True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str1 is not str2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False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&gt;&gt;&gt; l1=[1,2,3]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&gt;&gt;&gt; l2=[1,2,3]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&gt;&gt;&gt; l1 is l2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&gt;&gt;&gt; l1 is not l2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l3=[10,20,30]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l4=l3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l3 is l4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True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l3 is not l4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False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6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Bitwise Operator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bitwise operators perform bit by bit operation on the values of the two operands.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data is not in binary than it convert it first in binary and than perform operation.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returns decimal as a result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50436"/>
            <a:ext cx="6734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40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363272" cy="612068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Binary AND(&amp;)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: it perform bit by bit and operation and if both bit at same place are 1 than put 1 else it will put 0.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Binary OR(|)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: it perform bit by bit or operation and if both bit at same place is 0 than put 0 else it will put 1.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Binary XOR(^)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: it perform bit by bit XOR ( exclusive or) operation. It will put 0 if both bit at the same place is same else put 1.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One’s Complement(~) / binary negative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: It flips the bits. It will return 1 if bit is 0 and return 0 if bit is 1.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Left shift (&lt;&lt;)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The left operand value is moved left by the number of bits present in the right operand.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E.g. 10&lt;&lt;n (n is number of bits and 10 is value)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Right shift (&gt;&gt;)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The left operand value is moved right by the number of bits present in the right operand.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10&gt;&gt; n (n is number of bits and 10 is value)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0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operator is a symbol that performs an operation on one or more operands.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operand is a variable or a value on which we perform the operation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Operators are the constructs which can manipulate the value of operands.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the expression 4 + 5 = 9. Here, 4 and 5 are called operands and + is called operator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Operators are special symbols in Python that carry out arithmetic or logical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computation.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that the operator operates on is called the operand.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Operators are the pillars of a program on which the logic is built in a particular programming language.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435280" cy="61206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Truth Table of Bitwise &amp;, |, ^ or ~ 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24981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 (and)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 (or)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 (XOR)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53495"/>
              </p:ext>
            </p:extLst>
          </p:nvPr>
        </p:nvGraphicFramePr>
        <p:xfrm>
          <a:off x="3491880" y="4077072"/>
          <a:ext cx="23762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 (not)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4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2232248" cy="287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33771"/>
              </p:ext>
            </p:extLst>
          </p:nvPr>
        </p:nvGraphicFramePr>
        <p:xfrm>
          <a:off x="4499992" y="1484784"/>
          <a:ext cx="3600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0">
                <a:tc>
                  <a:txBody>
                    <a:bodyPr/>
                    <a:lstStyle/>
                    <a:p>
                      <a:r>
                        <a:rPr lang="en-IN" dirty="0" smtClean="0"/>
                        <a:t>&gt;&gt;&gt; a=10</a:t>
                      </a:r>
                    </a:p>
                    <a:p>
                      <a:r>
                        <a:rPr lang="en-IN" dirty="0" smtClean="0"/>
                        <a:t>&gt;&gt;&gt; bin(a)</a:t>
                      </a:r>
                    </a:p>
                    <a:p>
                      <a:r>
                        <a:rPr lang="en-IN" dirty="0" smtClean="0"/>
                        <a:t>'0b1010'</a:t>
                      </a:r>
                    </a:p>
                    <a:p>
                      <a:r>
                        <a:rPr lang="en-IN" dirty="0" smtClean="0"/>
                        <a:t>&gt;&gt;&gt; a&lt;&lt;2     (left shift)</a:t>
                      </a:r>
                    </a:p>
                    <a:p>
                      <a:r>
                        <a:rPr lang="en-IN" dirty="0" smtClean="0"/>
                        <a:t>40</a:t>
                      </a:r>
                    </a:p>
                    <a:p>
                      <a:r>
                        <a:rPr lang="en-IN" dirty="0" smtClean="0"/>
                        <a:t>&gt;&gt;&gt; bin(a&lt;&lt;2)</a:t>
                      </a:r>
                    </a:p>
                    <a:p>
                      <a:r>
                        <a:rPr lang="en-IN" dirty="0" smtClean="0"/>
                        <a:t>'0b101000'</a:t>
                      </a:r>
                    </a:p>
                    <a:p>
                      <a:r>
                        <a:rPr lang="en-IN" dirty="0" smtClean="0"/>
                        <a:t>&gt;&gt;&gt; a&gt;&gt;2       (right</a:t>
                      </a:r>
                      <a:r>
                        <a:rPr lang="en-IN" baseline="0" dirty="0" smtClean="0"/>
                        <a:t> shift)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2</a:t>
                      </a:r>
                    </a:p>
                    <a:p>
                      <a:r>
                        <a:rPr lang="en-IN" dirty="0" smtClean="0"/>
                        <a:t>&gt;&gt;&gt; bin(a&gt;&gt;2)</a:t>
                      </a:r>
                    </a:p>
                    <a:p>
                      <a:r>
                        <a:rPr lang="en-IN" dirty="0" smtClean="0"/>
                        <a:t>'0b10‘</a:t>
                      </a:r>
                    </a:p>
                    <a:p>
                      <a:r>
                        <a:rPr lang="en-IN" dirty="0" smtClean="0"/>
                        <a:t>&gt;&gt;&gt; a&lt;&lt;3   (left</a:t>
                      </a:r>
                      <a:r>
                        <a:rPr lang="en-IN" baseline="0" dirty="0" smtClean="0"/>
                        <a:t> shift with 3 bit)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80</a:t>
                      </a:r>
                    </a:p>
                    <a:p>
                      <a:r>
                        <a:rPr lang="en-IN" dirty="0" smtClean="0"/>
                        <a:t>&gt;&gt;&gt; bin(a&lt;&lt;3)    (left shift with 3 bit)</a:t>
                      </a:r>
                    </a:p>
                    <a:p>
                      <a:r>
                        <a:rPr lang="en-IN" dirty="0" smtClean="0"/>
                        <a:t>'0b1010000‘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## here 0b indicate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binary value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8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Conditional Execution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order to write useful programs, we almost always need the ability to check conditions and change the behavior of the program accordingly.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Conditional statements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if”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 us this ability.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Boolean expression after the if statement is called the condition.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true than inside block is executed else 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 x &gt; 0: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print 'x is </a:t>
            </a: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positive‘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List1=[1,2,3,4,5]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(List1)&lt;6: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for i in List1: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print(i)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563888" y="4007817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can declare multiple if statements also within single program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statements have the same structure as function definitions: a header followed by an indented block.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Statements like this are called compound statements.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no limit on the number of statements that can appear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body.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Alternative execution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second form of the if statement is alternative execution, in which there are two possibilities and the condition determines which one gets executed.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alternatives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branches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because they are branches in the flow of execution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 x%2 == 0: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print </a:t>
            </a:r>
            <a:r>
              <a:rPr lang="en-I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'x is even'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print </a:t>
            </a:r>
            <a:r>
              <a:rPr lang="en-I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'x is odd'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9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Chained conditionals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Sometimes there are more than two possibilities and we need more than two branches.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way to express a computation like that is a chained conditional.</a:t>
            </a:r>
          </a:p>
          <a:p>
            <a:pPr algn="just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an abbreviation of “else if.” Again, exactly one branch will be executed. There is no limit on the number of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statements.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there is an else clause, it has to be at the end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But it not mandatory to declare.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condition is checked in order. If the first is false, the next is checked, and so on. If one of them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true, the corresponding branch executes, and the statement ends. Even if more than one condition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true, only the first true branch executes.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8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972342"/>
              </p:ext>
            </p:extLst>
          </p:nvPr>
        </p:nvGraphicFramePr>
        <p:xfrm>
          <a:off x="2051720" y="2060848"/>
          <a:ext cx="454684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number=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(input("enter any number :"))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if number&lt;10:</a:t>
                      </a:r>
                    </a:p>
                    <a:p>
                      <a:r>
                        <a:rPr lang="en-US" dirty="0" smtClean="0"/>
                        <a:t>    print("number is </a:t>
                      </a:r>
                      <a:r>
                        <a:rPr lang="en-US" dirty="0" err="1" smtClean="0"/>
                        <a:t>lessthen</a:t>
                      </a:r>
                      <a:r>
                        <a:rPr lang="en-US" dirty="0" smtClean="0"/>
                        <a:t> 10")</a:t>
                      </a:r>
                    </a:p>
                    <a:p>
                      <a:r>
                        <a:rPr lang="en-US" dirty="0" err="1" smtClean="0"/>
                        <a:t>elif</a:t>
                      </a:r>
                      <a:r>
                        <a:rPr lang="en-US" dirty="0" smtClean="0"/>
                        <a:t> number&gt;10 and number&lt;15:</a:t>
                      </a:r>
                    </a:p>
                    <a:p>
                      <a:r>
                        <a:rPr lang="en-US" dirty="0" smtClean="0"/>
                        <a:t>    print("number between 10 to 15")</a:t>
                      </a:r>
                    </a:p>
                    <a:p>
                      <a:r>
                        <a:rPr lang="en-US" dirty="0" err="1" smtClean="0"/>
                        <a:t>elif</a:t>
                      </a:r>
                      <a:r>
                        <a:rPr lang="en-US" dirty="0" smtClean="0"/>
                        <a:t> number&gt;15 and number&lt;20:</a:t>
                      </a:r>
                    </a:p>
                    <a:p>
                      <a:r>
                        <a:rPr lang="en-US" dirty="0" smtClean="0"/>
                        <a:t>    print("number between 15 to 20")</a:t>
                      </a:r>
                    </a:p>
                    <a:p>
                      <a:r>
                        <a:rPr lang="en-US" dirty="0" err="1" smtClean="0"/>
                        <a:t>elif</a:t>
                      </a:r>
                      <a:r>
                        <a:rPr lang="en-US" dirty="0" smtClean="0"/>
                        <a:t> number&gt;20 and number&lt;25:</a:t>
                      </a:r>
                    </a:p>
                    <a:p>
                      <a:r>
                        <a:rPr lang="en-US" dirty="0" smtClean="0"/>
                        <a:t>    print("number between 20 t0 25")</a:t>
                      </a: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##else block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is not mandatory 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764704"/>
            <a:ext cx="445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of chained conditionals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363272" cy="61206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Nested 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conditionals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Bind condition within one condition is known as nested condition.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nested conditionals become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difficult to read very quickly. In general, it is a good idea to avoid them when you can.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47941"/>
              </p:ext>
            </p:extLst>
          </p:nvPr>
        </p:nvGraphicFramePr>
        <p:xfrm>
          <a:off x="971600" y="2996952"/>
          <a:ext cx="309634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if x == y:</a:t>
                      </a:r>
                    </a:p>
                    <a:p>
                      <a:r>
                        <a:rPr lang="en-US" dirty="0" smtClean="0"/>
                        <a:t>      print 'x and y are equal'</a:t>
                      </a:r>
                    </a:p>
                    <a:p>
                      <a:r>
                        <a:rPr lang="en-IN" dirty="0" smtClean="0"/>
                        <a:t>else:</a:t>
                      </a:r>
                    </a:p>
                    <a:p>
                      <a:r>
                        <a:rPr lang="en-IN" dirty="0" smtClean="0"/>
                        <a:t>      if x &lt; y:</a:t>
                      </a:r>
                    </a:p>
                    <a:p>
                      <a:r>
                        <a:rPr lang="en-US" dirty="0" smtClean="0"/>
                        <a:t>            print 'x is less than y'</a:t>
                      </a:r>
                    </a:p>
                    <a:p>
                      <a:r>
                        <a:rPr lang="en-IN" dirty="0" smtClean="0"/>
                        <a:t>      else:</a:t>
                      </a:r>
                    </a:p>
                    <a:p>
                      <a:r>
                        <a:rPr lang="en-US" dirty="0" smtClean="0"/>
                        <a:t>            print 'x is greater than y'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66660"/>
              </p:ext>
            </p:extLst>
          </p:nvPr>
        </p:nvGraphicFramePr>
        <p:xfrm>
          <a:off x="4211960" y="3645024"/>
          <a:ext cx="475252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0 &lt; x: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x &lt; 10: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print 'x is a positive single-digit number.'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legal for one function to call another; it is also legal for a function to call itself.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below example If n is 0 or negative, it outputs the word, “Blastoff!” Otherwise, it outputs n and then calls a function named countdown—itself—passing n-1 as an argument.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Infinite recursion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 recursion never reaches a base case, it goes on making recursive calls forever, and the program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never terminates. This is known as infinite recursion, and it is generally not a good idea.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36836"/>
              </p:ext>
            </p:extLst>
          </p:nvPr>
        </p:nvGraphicFramePr>
        <p:xfrm>
          <a:off x="2699792" y="2780928"/>
          <a:ext cx="374441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countdown(n):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n &lt;= 0: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print '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Blastoff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!'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else: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print n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countdown(n-1)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6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435280" cy="6192688"/>
          </a:xfrm>
        </p:spPr>
        <p:txBody>
          <a:bodyPr/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435280" cy="619268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Perform below listed programs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menu driven program which shows use of all arithmetic operator.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program which shows the difference between identity and membership operator.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program to find maximum and minimum number from five numbers.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program which shows the use of bitwise operator.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program to sort element of list using conditional operator (don’t use sort() method).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program which shows use of shot hand operator ( assignment operator)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5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It falls under the 7 categories</a:t>
            </a:r>
          </a:p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423988"/>
            <a:ext cx="77057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363272" cy="564949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www.programiz.com/python-programming/operators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  <a:hlinkClick r:id="rId3"/>
              </a:rPr>
              <a:t>https://data-flair.training/blogs/python-operator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hlinkClick r:id="rId4"/>
              </a:rPr>
              <a:t>www.javatpoint.com/python-operators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  <a:hlinkClick r:id="rId5"/>
              </a:rPr>
              <a:t>https://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hlinkClick r:id="rId5"/>
              </a:rPr>
              <a:t>www.w3schools.com/python/python_operators.asp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  <a:hlinkClick r:id="rId6"/>
              </a:rPr>
              <a:t>https://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hlinkClick r:id="rId6"/>
              </a:rPr>
              <a:t>docs.python.org/3.4/library/operator.html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  <a:hlinkClick r:id="rId7"/>
              </a:rPr>
              <a:t>https://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hlinkClick r:id="rId7"/>
              </a:rPr>
              <a:t>www.guru99.com/python-operators-complete-tutorial.html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52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Arithmetic operators are used to perform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mathematical operations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between two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more operands.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Addition (+)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to add two or more operands. Value can be any integer or float.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value is string or character than it perform concatenate  operation.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49774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36327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Subtraction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(-)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It is used to subtract the second operand from the first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operand.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Subtracts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value on the right from the one on the left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/ 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It returns the quotient after dividing the first operand by the second operand.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Notice that division results in a floating-point 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Multiplication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(*)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multiply one operand with the other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Exponentiation(**):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calculates the first operand power to second operand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Modulo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% 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Divides and returns the value of the remainder.</a:t>
            </a:r>
          </a:p>
          <a:p>
            <a:pPr marL="0" indent="0" fontAlgn="base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Floor Division(//)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Divides and returns the integer value of the quotient.</a:t>
            </a:r>
          </a:p>
          <a:p>
            <a:pPr marL="0" indent="0"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4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of Arithmetic Operator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01808"/>
              </p:ext>
            </p:extLst>
          </p:nvPr>
        </p:nvGraphicFramePr>
        <p:xfrm>
          <a:off x="1524000" y="1397000"/>
          <a:ext cx="609600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number1=10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number2=2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 + number2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(addition)</a:t>
                      </a:r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number1-number2          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(subtraction)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number1*number2         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(multiplication)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number1/number2          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(division)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5.0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number1//number2        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(floor division)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&gt;&gt;&gt; number1%number2        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(modulo)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&gt;&gt;&gt; number2**6                      </a:t>
                      </a:r>
                      <a:r>
                        <a:rPr lang="en-I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(exponent) </a:t>
                      </a:r>
                    </a:p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64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of Concatenations if operand or value is in string form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361319"/>
            <a:ext cx="7734300" cy="396636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93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Relational Operator (Conditional Operator)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carries out the comparison between operands.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tell us whether an operand is greater than the other, lesser, equal, or a combination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those and returns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Boolean 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17480"/>
            <a:ext cx="7272808" cy="385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0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algn="just" fontAlgn="base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than(&lt;)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checks if the value on the left of the operator is lesser than the one on the right.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Greater than(&gt;)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It checks if the value on the left of the operator is greater than the one on the right.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Less than or equal to(&lt;=)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It checks if the value on the left of the operator is lesser than or equal to the one on the right.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Greater than or equal to(&gt;=)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It checks if the value on the left of the operator is greater than or equal to the one on the right.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Equal to(= =)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This operator checks if the value on the left of the operator is equal to the one on the right.</a:t>
            </a:r>
          </a:p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 equal to(!=)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It checks if the value on the left of the operator is not equal to the one on the right.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Asst. Prof. Bhavika Vaghela - PICA - BCA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C18B-BB5F-4135-ADFC-440EEFA566A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3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2714</Words>
  <Application>Microsoft Office PowerPoint</Application>
  <PresentationFormat>On-screen Show (4:3)</PresentationFormat>
  <Paragraphs>414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Operator – Unit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– Unit 2</dc:title>
  <dc:creator>SAI</dc:creator>
  <cp:lastModifiedBy>SAI</cp:lastModifiedBy>
  <cp:revision>128</cp:revision>
  <dcterms:created xsi:type="dcterms:W3CDTF">2020-04-22T12:14:19Z</dcterms:created>
  <dcterms:modified xsi:type="dcterms:W3CDTF">2021-03-09T04:34:27Z</dcterms:modified>
</cp:coreProperties>
</file>