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1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06533" y="1031849"/>
            <a:ext cx="6253317" cy="1439295"/>
          </a:xfrm>
        </p:spPr>
        <p:txBody>
          <a:bodyPr>
            <a:normAutofit/>
          </a:bodyPr>
          <a:lstStyle/>
          <a:p>
            <a:pPr algn="ctr"/>
            <a:r>
              <a:rPr lang="en-US" sz="2400" b="1" dirty="0"/>
              <a:t>IBM Applied Data Science Capstone</a:t>
            </a:r>
            <a:br>
              <a:rPr lang="en-US" sz="2400" dirty="0"/>
            </a:br>
            <a:r>
              <a:rPr lang="en-US" sz="2400" b="1" dirty="0"/>
              <a:t> </a:t>
            </a:r>
            <a:br>
              <a:rPr lang="en-US" sz="2400" dirty="0"/>
            </a:br>
            <a:r>
              <a:rPr lang="en-US" sz="2400" b="1" dirty="0">
                <a:solidFill>
                  <a:srgbClr val="FF0000"/>
                </a:solidFill>
              </a:rPr>
              <a:t>Coursera Capstone</a:t>
            </a:r>
            <a:endParaRPr lang="en-US" sz="2400" dirty="0">
              <a:solidFill>
                <a:srgbClr val="FF0000"/>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5997650"/>
            <a:ext cx="6269347" cy="386368"/>
          </a:xfrm>
        </p:spPr>
        <p:txBody>
          <a:bodyPr>
            <a:normAutofit/>
          </a:bodyPr>
          <a:lstStyle/>
          <a:p>
            <a:pPr algn="ctr"/>
            <a:r>
              <a:rPr lang="en-US" sz="1600" b="1" dirty="0"/>
              <a:t>By: Boyin Zhu, April 2020</a:t>
            </a:r>
            <a:endParaRPr lang="en-US" sz="16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9E79E9A-DF67-4656-A14C-1D328CD4F1D3}"/>
              </a:ext>
            </a:extLst>
          </p:cNvPr>
          <p:cNvSpPr txBox="1">
            <a:spLocks/>
          </p:cNvSpPr>
          <p:nvPr/>
        </p:nvSpPr>
        <p:spPr>
          <a:xfrm>
            <a:off x="5219778" y="2865797"/>
            <a:ext cx="6253317" cy="883766"/>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lnSpc>
                <a:spcPct val="170000"/>
              </a:lnSpc>
            </a:pPr>
            <a:r>
              <a:rPr lang="en-US" b="1" i="1" spc="0" dirty="0">
                <a:latin typeface="Abadi" panose="020B0604020104020204" pitchFamily="34" charset="0"/>
              </a:rPr>
              <a:t>Opening a New Restaurant in Manhattan, NYC</a:t>
            </a:r>
          </a:p>
          <a:p>
            <a:pPr algn="ctr">
              <a:lnSpc>
                <a:spcPct val="170000"/>
              </a:lnSpc>
            </a:pPr>
            <a:endParaRPr lang="en-US" dirty="0"/>
          </a:p>
        </p:txBody>
      </p:sp>
      <p:pic>
        <p:nvPicPr>
          <p:cNvPr id="4" name="图片 3">
            <a:extLst>
              <a:ext uri="{FF2B5EF4-FFF2-40B4-BE49-F238E27FC236}">
                <a16:creationId xmlns:a16="http://schemas.microsoft.com/office/drawing/2014/main" id="{8B91CA6D-A3AC-4C74-8161-2AF3AFC96E4D}"/>
              </a:ext>
            </a:extLst>
          </p:cNvPr>
          <p:cNvPicPr>
            <a:picLocks noChangeAspect="1"/>
          </p:cNvPicPr>
          <p:nvPr/>
        </p:nvPicPr>
        <p:blipFill>
          <a:blip r:embed="rId3"/>
          <a:stretch>
            <a:fillRect/>
          </a:stretch>
        </p:blipFill>
        <p:spPr>
          <a:xfrm>
            <a:off x="6298030" y="3603992"/>
            <a:ext cx="3967893" cy="178986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5218" y="489759"/>
            <a:ext cx="10058400" cy="4342299"/>
          </a:xfrm>
        </p:spPr>
        <p:txBody>
          <a:bodyPr anchor="ctr">
            <a:noAutofit/>
          </a:bodyPr>
          <a:lstStyle/>
          <a:p>
            <a:r>
              <a:rPr lang="en-US" sz="2400" b="1" dirty="0"/>
              <a:t>Business Problem	: </a:t>
            </a:r>
            <a:r>
              <a:rPr lang="en-US" sz="2400" dirty="0"/>
              <a:t>Location of the Restaurant is one of the most important decisions that will determine whether the restaurant will be a success or a failure</a:t>
            </a:r>
            <a:br>
              <a:rPr lang="en-US" sz="2400" dirty="0"/>
            </a:br>
            <a:br>
              <a:rPr lang="en-US" sz="2400" dirty="0"/>
            </a:br>
            <a:r>
              <a:rPr lang="en-US" sz="2400" b="1" dirty="0"/>
              <a:t>Objective:</a:t>
            </a:r>
            <a:r>
              <a:rPr lang="en-US" sz="2400" dirty="0"/>
              <a:t> To analyze and select the best locations in Manhattan, NYC to open a new </a:t>
            </a:r>
            <a:r>
              <a:rPr lang="en-US" altLang="zh-CN" sz="2400" dirty="0"/>
              <a:t>restaurant</a:t>
            </a:r>
            <a:r>
              <a:rPr lang="en-US" sz="2400" dirty="0"/>
              <a:t>. </a:t>
            </a:r>
            <a:br>
              <a:rPr lang="en-US" sz="2400" dirty="0"/>
            </a:br>
            <a:br>
              <a:rPr lang="en-US" sz="2400" dirty="0"/>
            </a:br>
            <a:r>
              <a:rPr lang="en-US" sz="2400" b="1" dirty="0"/>
              <a:t>Business question : </a:t>
            </a:r>
            <a:r>
              <a:rPr lang="en-US" sz="2400" dirty="0"/>
              <a:t>In </a:t>
            </a:r>
            <a:r>
              <a:rPr lang="en-US" altLang="zh-CN" sz="2400" dirty="0"/>
              <a:t>Manhattan, NYC</a:t>
            </a:r>
            <a:r>
              <a:rPr lang="en-US" sz="2400" dirty="0"/>
              <a:t> if a </a:t>
            </a:r>
            <a:r>
              <a:rPr lang="en-US" altLang="zh-CN" sz="2400" dirty="0"/>
              <a:t>restaurant</a:t>
            </a:r>
            <a:r>
              <a:rPr lang="en-US" sz="2400" dirty="0"/>
              <a:t> owner is looking to open a new </a:t>
            </a:r>
            <a:r>
              <a:rPr lang="en-US" altLang="zh-CN" sz="2400" dirty="0"/>
              <a:t>restaurant</a:t>
            </a:r>
            <a:r>
              <a:rPr lang="en-US" sz="2400" dirty="0"/>
              <a:t>, where would you recommend that they open it?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chemeClr val="bg1"/>
                </a:solidFill>
              </a:rPr>
              <a:t>- Business Problem &amp; Business question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829" y="212923"/>
            <a:ext cx="10058400" cy="4342299"/>
          </a:xfrm>
        </p:spPr>
        <p:txBody>
          <a:bodyPr anchor="ctr">
            <a:noAutofit/>
          </a:bodyPr>
          <a:lstStyle/>
          <a:p>
            <a:r>
              <a:rPr lang="en-US" sz="2400" b="1" dirty="0"/>
              <a:t>Data</a:t>
            </a:r>
            <a:br>
              <a:rPr lang="en-US" sz="2400" dirty="0"/>
            </a:br>
            <a:r>
              <a:rPr lang="en-US" sz="2400" dirty="0"/>
              <a:t>•Data required</a:t>
            </a:r>
            <a:br>
              <a:rPr lang="en-US" sz="2400" dirty="0"/>
            </a:br>
            <a:r>
              <a:rPr lang="en-US" sz="2400" dirty="0"/>
              <a:t>    1. List of neighborhoods in </a:t>
            </a:r>
            <a:r>
              <a:rPr lang="en-US" altLang="zh-CN" sz="2400" dirty="0"/>
              <a:t>Manhattan</a:t>
            </a:r>
            <a:br>
              <a:rPr lang="en-US" sz="2400" dirty="0"/>
            </a:br>
            <a:r>
              <a:rPr lang="en-US" sz="2400" dirty="0"/>
              <a:t>    2. Latitude and longitude coordinates of the neighborhoods</a:t>
            </a:r>
            <a:br>
              <a:rPr lang="en-US" sz="2400" dirty="0"/>
            </a:br>
            <a:r>
              <a:rPr lang="en-US" sz="2400" dirty="0"/>
              <a:t>    3. Venue data, particularly data related to shopping malls</a:t>
            </a:r>
            <a:br>
              <a:rPr lang="en-US" sz="2400" dirty="0"/>
            </a:br>
            <a:r>
              <a:rPr lang="en-US" sz="2400" dirty="0"/>
              <a:t>•Sources of data</a:t>
            </a:r>
            <a:br>
              <a:rPr lang="en-US" sz="2400" dirty="0"/>
            </a:br>
            <a:r>
              <a:rPr lang="en-US" sz="2400" dirty="0"/>
              <a:t>    1. Wikipedia page for neighborhoods   </a:t>
            </a:r>
            <a:br>
              <a:rPr lang="en-US" sz="2400" dirty="0"/>
            </a:br>
            <a:r>
              <a:rPr lang="en-US" sz="2400" dirty="0"/>
              <a:t>   (https://en.wikipedia.org/wiki/List_of_Manhattan_neighborhoods)</a:t>
            </a:r>
            <a:br>
              <a:rPr lang="en-US" sz="2400" dirty="0"/>
            </a:br>
            <a:r>
              <a:rPr lang="en-US" sz="2400" dirty="0"/>
              <a:t>    2. Geocoder package for latitude and longitude coordinates </a:t>
            </a:r>
            <a:br>
              <a:rPr lang="en-US" sz="2400" dirty="0"/>
            </a:br>
            <a:r>
              <a:rPr lang="en-US" sz="2400" dirty="0"/>
              <a:t>    3. Foursquare API for venue data</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chemeClr val="bg1"/>
                </a:solidFill>
              </a:rPr>
              <a:t>- </a:t>
            </a:r>
            <a:r>
              <a:rPr lang="en-US" b="1" dirty="0">
                <a:solidFill>
                  <a:schemeClr val="bg1"/>
                </a:solidFill>
              </a:rPr>
              <a:t>Sources of data</a:t>
            </a:r>
            <a:endParaRPr lang="en-US" dirty="0">
              <a:solidFill>
                <a:schemeClr val="bg1"/>
              </a:solidFill>
            </a:endParaRPr>
          </a:p>
        </p:txBody>
      </p:sp>
    </p:spTree>
    <p:extLst>
      <p:ext uri="{BB962C8B-B14F-4D97-AF65-F5344CB8AC3E}">
        <p14:creationId xmlns:p14="http://schemas.microsoft.com/office/powerpoint/2010/main" val="229385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829" y="212923"/>
            <a:ext cx="4926015" cy="4342299"/>
          </a:xfrm>
        </p:spPr>
        <p:txBody>
          <a:bodyPr anchor="ctr">
            <a:noAutofit/>
          </a:bodyPr>
          <a:lstStyle/>
          <a:p>
            <a:r>
              <a:rPr lang="en-US" sz="2400" b="1" dirty="0"/>
              <a:t>Results</a:t>
            </a:r>
            <a:br>
              <a:rPr lang="en-US" sz="2400" dirty="0"/>
            </a:br>
            <a:r>
              <a:rPr lang="en-US" sz="2400" dirty="0"/>
              <a:t>•</a:t>
            </a:r>
            <a:r>
              <a:rPr lang="en-US" sz="2000" dirty="0"/>
              <a:t>Categorized the neighborhoods into 6 clusters :</a:t>
            </a:r>
            <a:br>
              <a:rPr lang="en-US" sz="2000" dirty="0"/>
            </a:br>
            <a:r>
              <a:rPr lang="en-US" sz="2000" dirty="0"/>
              <a:t>1. Cluster 1: Neighborhoods with </a:t>
            </a:r>
            <a:r>
              <a:rPr lang="en-US" altLang="zh-CN" sz="2000" dirty="0"/>
              <a:t>coffee shops and mainly in downtown and mid-town</a:t>
            </a:r>
            <a:br>
              <a:rPr lang="en-US" sz="2000" dirty="0"/>
            </a:br>
            <a:r>
              <a:rPr lang="en-US" sz="2000" dirty="0"/>
              <a:t>2. Cluster 2: Neighborhoods with concentrated restaurants</a:t>
            </a:r>
            <a:br>
              <a:rPr lang="en-US" sz="2000" dirty="0"/>
            </a:br>
            <a:r>
              <a:rPr lang="en-US" sz="2000" dirty="0"/>
              <a:t>3. Cluster 4: Neighborhoods with Korean restaurants</a:t>
            </a:r>
            <a:br>
              <a:rPr lang="en-US" sz="2000" dirty="0"/>
            </a:br>
            <a:r>
              <a:rPr lang="en-US" sz="2000" dirty="0"/>
              <a:t>4</a:t>
            </a:r>
            <a:r>
              <a:rPr lang="en-US" altLang="zh-CN" sz="2000" dirty="0"/>
              <a:t>. Cluster 5: Neighborhoods with low numbers of restaurant mainly in upper town</a:t>
            </a:r>
            <a:br>
              <a:rPr lang="en-US" sz="2000" dirty="0"/>
            </a:br>
            <a:r>
              <a:rPr lang="en-US" sz="2000" dirty="0"/>
              <a:t>5. Cluster 3&amp;6 only contains 1 area and are excluded</a:t>
            </a:r>
            <a:endParaRPr lang="en-US" sz="2400"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chemeClr val="bg1"/>
                </a:solidFill>
              </a:rPr>
              <a:t>- </a:t>
            </a:r>
            <a:r>
              <a:rPr lang="en-US" b="1" dirty="0">
                <a:solidFill>
                  <a:schemeClr val="bg1"/>
                </a:solidFill>
              </a:rPr>
              <a:t>Results</a:t>
            </a:r>
            <a:endParaRPr lang="en-US" dirty="0">
              <a:solidFill>
                <a:schemeClr val="bg1"/>
              </a:solidFill>
            </a:endParaRPr>
          </a:p>
        </p:txBody>
      </p:sp>
      <p:pic>
        <p:nvPicPr>
          <p:cNvPr id="8" name="图片 7">
            <a:extLst>
              <a:ext uri="{FF2B5EF4-FFF2-40B4-BE49-F238E27FC236}">
                <a16:creationId xmlns:a16="http://schemas.microsoft.com/office/drawing/2014/main" id="{1CFB79C2-C644-4A0C-9BFD-0025FB8B0CDF}"/>
              </a:ext>
            </a:extLst>
          </p:cNvPr>
          <p:cNvPicPr/>
          <p:nvPr/>
        </p:nvPicPr>
        <p:blipFill>
          <a:blip r:embed="rId2"/>
          <a:stretch>
            <a:fillRect/>
          </a:stretch>
        </p:blipFill>
        <p:spPr>
          <a:xfrm>
            <a:off x="5762475" y="665280"/>
            <a:ext cx="6121400" cy="3693795"/>
          </a:xfrm>
          <a:prstGeom prst="rect">
            <a:avLst/>
          </a:prstGeom>
        </p:spPr>
      </p:pic>
    </p:spTree>
    <p:extLst>
      <p:ext uri="{BB962C8B-B14F-4D97-AF65-F5344CB8AC3E}">
        <p14:creationId xmlns:p14="http://schemas.microsoft.com/office/powerpoint/2010/main" val="322056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829" y="212923"/>
            <a:ext cx="10058400" cy="4342299"/>
          </a:xfrm>
        </p:spPr>
        <p:txBody>
          <a:bodyPr anchor="ctr">
            <a:noAutofit/>
          </a:bodyPr>
          <a:lstStyle/>
          <a:p>
            <a:r>
              <a:rPr lang="en-US" sz="2800" b="1" dirty="0"/>
              <a:t>Discussion</a:t>
            </a:r>
            <a:br>
              <a:rPr lang="en-US" sz="2800" dirty="0"/>
            </a:br>
            <a:r>
              <a:rPr lang="en-US" sz="2800" dirty="0"/>
              <a:t>	•Most of the restaurants are concentrated in the 	downtown and mid-town of the city</a:t>
            </a:r>
            <a:br>
              <a:rPr lang="en-US" sz="2800" dirty="0"/>
            </a:br>
            <a:r>
              <a:rPr lang="en-US" sz="2800" dirty="0"/>
              <a:t>	•Highest number in cluster 2 and moderate number 	in cluster 4</a:t>
            </a:r>
            <a:br>
              <a:rPr lang="en-US" sz="2800" dirty="0"/>
            </a:br>
            <a:r>
              <a:rPr lang="en-US" sz="2800" dirty="0"/>
              <a:t>	•Cluster 1 has very low number of the restaurants	in the neighborhoods</a:t>
            </a:r>
            <a:br>
              <a:rPr lang="en-US" sz="2800" dirty="0"/>
            </a:br>
            <a:r>
              <a:rPr lang="en-US" sz="2800" dirty="0"/>
              <a:t>	•High concentration of Korean Food in Cluster 4</a:t>
            </a:r>
            <a:br>
              <a:rPr lang="en-US" sz="2800" dirty="0"/>
            </a:br>
            <a:endParaRPr lang="en-US" sz="2800"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chemeClr val="bg1"/>
                </a:solidFill>
              </a:rPr>
              <a:t>- </a:t>
            </a:r>
            <a:r>
              <a:rPr lang="en-US" b="1" dirty="0">
                <a:solidFill>
                  <a:schemeClr val="bg1"/>
                </a:solidFill>
              </a:rPr>
              <a:t>Discussion</a:t>
            </a:r>
            <a:endParaRPr lang="en-US" dirty="0">
              <a:solidFill>
                <a:schemeClr val="bg1"/>
              </a:solidFill>
            </a:endParaRPr>
          </a:p>
        </p:txBody>
      </p:sp>
    </p:spTree>
    <p:extLst>
      <p:ext uri="{BB962C8B-B14F-4D97-AF65-F5344CB8AC3E}">
        <p14:creationId xmlns:p14="http://schemas.microsoft.com/office/powerpoint/2010/main" val="408052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829" y="212923"/>
            <a:ext cx="10058400" cy="717519"/>
          </a:xfrm>
        </p:spPr>
        <p:txBody>
          <a:bodyPr anchor="ctr">
            <a:noAutofit/>
          </a:bodyPr>
          <a:lstStyle/>
          <a:p>
            <a:r>
              <a:rPr lang="en-US" sz="2800" b="1" dirty="0"/>
              <a:t>Recommendations</a:t>
            </a:r>
            <a:endParaRPr lang="en-US" sz="2800"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chemeClr val="bg1"/>
                </a:solidFill>
              </a:rPr>
              <a:t>- </a:t>
            </a:r>
            <a:r>
              <a:rPr lang="en-US" b="1" dirty="0">
                <a:solidFill>
                  <a:schemeClr val="bg1"/>
                </a:solidFill>
              </a:rPr>
              <a:t>Recommendations</a:t>
            </a:r>
            <a:endParaRPr lang="en-US" dirty="0">
              <a:solidFill>
                <a:schemeClr val="bg1"/>
              </a:solidFill>
            </a:endParaRPr>
          </a:p>
        </p:txBody>
      </p:sp>
      <p:sp>
        <p:nvSpPr>
          <p:cNvPr id="4" name="矩形 3">
            <a:extLst>
              <a:ext uri="{FF2B5EF4-FFF2-40B4-BE49-F238E27FC236}">
                <a16:creationId xmlns:a16="http://schemas.microsoft.com/office/drawing/2014/main" id="{FC05C492-E67C-45C1-9FB6-1F08E1212761}"/>
              </a:ext>
            </a:extLst>
          </p:cNvPr>
          <p:cNvSpPr/>
          <p:nvPr/>
        </p:nvSpPr>
        <p:spPr>
          <a:xfrm>
            <a:off x="1095157" y="687915"/>
            <a:ext cx="9490072" cy="3046988"/>
          </a:xfrm>
          <a:prstGeom prst="rect">
            <a:avLst/>
          </a:prstGeom>
        </p:spPr>
        <p:txBody>
          <a:bodyPr wrap="square">
            <a:spAutoFit/>
          </a:bodyPr>
          <a:lstStyle/>
          <a:p>
            <a:pPr marL="285750" indent="-285750">
              <a:buFont typeface="Arial" panose="020B0604020202020204" pitchFamily="34" charset="0"/>
              <a:buChar char="•"/>
            </a:pPr>
            <a:r>
              <a:rPr lang="en-US" altLang="zh-CN" sz="2400" spc="-50" dirty="0">
                <a:solidFill>
                  <a:schemeClr val="tx1">
                    <a:lumMod val="85000"/>
                    <a:lumOff val="15000"/>
                  </a:schemeClr>
                </a:solidFill>
                <a:latin typeface="+mj-lt"/>
                <a:ea typeface="+mj-ea"/>
                <a:cs typeface="+mj-cs"/>
              </a:rPr>
              <a:t>There will be less competition to choose the cluster 1 (red spots) to launch a new restaurant in a busy neighborhood or to choose cluster 5 to launch one in a less commercial area</a:t>
            </a:r>
          </a:p>
          <a:p>
            <a:pPr marL="285750" indent="-285750">
              <a:buFont typeface="Arial" panose="020B0604020202020204" pitchFamily="34" charset="0"/>
              <a:buChar char="•"/>
            </a:pPr>
            <a:r>
              <a:rPr lang="en-US" altLang="zh-CN" sz="2400" spc="-50" dirty="0">
                <a:solidFill>
                  <a:schemeClr val="tx1">
                    <a:lumMod val="85000"/>
                    <a:lumOff val="15000"/>
                  </a:schemeClr>
                </a:solidFill>
                <a:latin typeface="+mj-lt"/>
                <a:ea typeface="+mj-ea"/>
                <a:cs typeface="+mj-cs"/>
              </a:rPr>
              <a:t>There will be more competition to launch restaurants in cluster 2 (Purple spots). </a:t>
            </a:r>
          </a:p>
          <a:p>
            <a:pPr marL="285750" indent="-285750">
              <a:buFont typeface="Arial" panose="020B0604020202020204" pitchFamily="34" charset="0"/>
              <a:buChar char="•"/>
            </a:pPr>
            <a:r>
              <a:rPr lang="en-US" altLang="zh-CN" sz="2400" spc="-50" dirty="0">
                <a:solidFill>
                  <a:schemeClr val="tx1">
                    <a:lumMod val="85000"/>
                    <a:lumOff val="15000"/>
                  </a:schemeClr>
                </a:solidFill>
                <a:latin typeface="+mj-lt"/>
                <a:ea typeface="+mj-ea"/>
                <a:cs typeface="+mj-cs"/>
              </a:rPr>
              <a:t>However, it will be a good choice to open a new restaurant in cluster 4 (light blue spots) if the owner wants to open a Korean restaurant where will promise the customers’ volume</a:t>
            </a:r>
            <a:endParaRPr lang="zh-CN" altLang="en-US" sz="24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95921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829" y="589432"/>
            <a:ext cx="10058400" cy="4342299"/>
          </a:xfrm>
        </p:spPr>
        <p:txBody>
          <a:bodyPr anchor="ctr">
            <a:noAutofit/>
          </a:bodyPr>
          <a:lstStyle/>
          <a:p>
            <a:r>
              <a:rPr lang="en-US" sz="2800" b="1" dirty="0"/>
              <a:t>Conclusion</a:t>
            </a:r>
            <a:br>
              <a:rPr lang="en-US" sz="2800" b="1" dirty="0"/>
            </a:br>
            <a:br>
              <a:rPr lang="en-US" sz="2800" dirty="0"/>
            </a:br>
            <a:r>
              <a:rPr lang="en-US" sz="2800" dirty="0"/>
              <a:t>	•Answer to business question: The neighborhoods 	in cluster 1 are the most preferred locations to open 	a new </a:t>
            </a:r>
            <a:r>
              <a:rPr lang="en-US" altLang="zh-CN" sz="2800" dirty="0"/>
              <a:t>restaurant</a:t>
            </a:r>
            <a:br>
              <a:rPr lang="en-US" altLang="zh-CN" sz="2800" dirty="0"/>
            </a:br>
            <a:br>
              <a:rPr lang="en-US" sz="2800" dirty="0"/>
            </a:br>
            <a:r>
              <a:rPr lang="en-US" sz="2800" dirty="0"/>
              <a:t>	•Findings of this project will help the relevant 	stakeholders to capitalize on the opportunities on 	high potential locations while avoiding overcrowded 	areas in their decisions to open a restaurant</a:t>
            </a:r>
            <a:br>
              <a:rPr lang="en-US" sz="2800" dirty="0"/>
            </a:br>
            <a:br>
              <a:rPr lang="en-US" sz="2800" dirty="0"/>
            </a:br>
            <a:endParaRPr lang="en-US" sz="2800"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ctr"/>
            <a:r>
              <a:rPr lang="en-US" dirty="0">
                <a:solidFill>
                  <a:schemeClr val="bg1"/>
                </a:solidFill>
              </a:rPr>
              <a:t>- </a:t>
            </a:r>
            <a:r>
              <a:rPr lang="en-US" b="1" dirty="0">
                <a:solidFill>
                  <a:schemeClr val="bg1"/>
                </a:solidFill>
              </a:rPr>
              <a:t>Conclusion</a:t>
            </a:r>
            <a:endParaRPr lang="en-US" dirty="0">
              <a:solidFill>
                <a:schemeClr val="bg1"/>
              </a:solidFill>
            </a:endParaRPr>
          </a:p>
        </p:txBody>
      </p:sp>
    </p:spTree>
    <p:extLst>
      <p:ext uri="{BB962C8B-B14F-4D97-AF65-F5344CB8AC3E}">
        <p14:creationId xmlns:p14="http://schemas.microsoft.com/office/powerpoint/2010/main" val="361520526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{22F47438-972D-444D-8C45-3C6AA9312943}tf56160789</Template>
  <TotalTime>0</TotalTime>
  <Words>504</Words>
  <Application>Microsoft Office PowerPoint</Application>
  <PresentationFormat>宽屏</PresentationFormat>
  <Paragraphs>18</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Abadi</vt:lpstr>
      <vt:lpstr>Arial</vt:lpstr>
      <vt:lpstr>Bookman Old Style</vt:lpstr>
      <vt:lpstr>Calibri</vt:lpstr>
      <vt:lpstr>Franklin Gothic Book</vt:lpstr>
      <vt:lpstr>1_RetrospectVTI</vt:lpstr>
      <vt:lpstr>IBM Applied Data Science Capstone   Coursera Capstone</vt:lpstr>
      <vt:lpstr>Business Problem : Location of the Restaurant is one of the most important decisions that will determine whether the restaurant will be a success or a failure  Objective: To analyze and select the best locations in Manhattan, NYC to open a new restaurant.   Business question : In Manhattan, NYC if a restaurant owner is looking to open a new restaurant, where would you recommend that they open it? </vt:lpstr>
      <vt:lpstr>Data •Data required     1. List of neighborhoods in Manhattan     2. Latitude and longitude coordinates of the neighborhoods     3. Venue data, particularly data related to shopping malls •Sources of data     1. Wikipedia page for neighborhoods       (https://en.wikipedia.org/wiki/List_of_Manhattan_neighborhoods)     2. Geocoder package for latitude and longitude coordinates      3. Foursquare API for venue data</vt:lpstr>
      <vt:lpstr>Results •Categorized the neighborhoods into 6 clusters : 1. Cluster 1: Neighborhoods with coffee shops and mainly in downtown and mid-town 2. Cluster 2: Neighborhoods with concentrated restaurants 3. Cluster 4: Neighborhoods with Korean restaurants 4. Cluster 5: Neighborhoods with low numbers of restaurant mainly in upper town 5. Cluster 3&amp;6 only contains 1 area and are excluded</vt:lpstr>
      <vt:lpstr>Discussion  •Most of the restaurants are concentrated in the  downtown and mid-town of the city  •Highest number in cluster 2 and moderate number  in cluster 4  •Cluster 1 has very low number of the restaurants in the neighborhoods  •High concentration of Korean Food in Cluster 4 </vt:lpstr>
      <vt:lpstr>Recommendations</vt:lpstr>
      <vt:lpstr>Conclusion   •Answer to business question: The neighborhoods  in cluster 1 are the most preferred locations to open  a new restaurant   •Findings of this project will help the relevant  stakeholders to capitalize on the opportunities on  high potential locations while avoiding overcrowded  areas in their decisions to open a restaurant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2020-03-19T14:16:56Z</dcterms:created>
  <dcterms:modified xsi:type="dcterms:W3CDTF">2020-04-07T22:20:13Z</dcterms:modified>
</cp:coreProperties>
</file>