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/>
  <p:notesSz cx="6997700" cy="9283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1DB01AF-76FB-48DD-A21B-32A82B628B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F5F52554-9634-453F-B6A2-68705D5CFBD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82ECC5C8-8F74-439E-BECB-BB4BCE599B5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03220243-595F-48C5-BED6-8316FDBA8C7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5441F698-7B97-4C91-8AEE-D8BF22763C7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92D3AC4A-0B35-468C-B968-C44983C35BF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F22BA5C4-CDF7-4680-87DA-0134AAA33EC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8CD6634D-D5ED-40B6-9F99-D30401D8117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334B17EC-460C-48C5-A4B4-EB9CBDF3C9D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0BC33591-1987-437D-A7B1-AD64B4BC130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28B39359-CD63-48C3-8247-D1498C573EB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B1D28A00-EAB0-4A92-864C-D1911603BDC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E7185AAC-F79F-4B7C-801D-E86D9C30AD5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966120" y="0"/>
            <a:ext cx="30312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3966120" y="8821440"/>
            <a:ext cx="30312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1800" rIns="91800" tIns="45000" bIns="45000" anchor="b"/>
          <a:p>
            <a:pPr algn="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0" y="8821440"/>
            <a:ext cx="30312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0" y="0"/>
            <a:ext cx="30312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PlaceHolder 6"/>
          <p:cNvSpPr>
            <a:spLocks noGrp="1"/>
          </p:cNvSpPr>
          <p:nvPr>
            <p:ph type="sldImg"/>
          </p:nvPr>
        </p:nvSpPr>
        <p:spPr>
          <a:xfrm>
            <a:off x="1187280" y="703440"/>
            <a:ext cx="4622400" cy="3466800"/>
          </a:xfrm>
          <a:prstGeom prst="rect">
            <a:avLst/>
          </a:prstGeom>
        </p:spPr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931320" y="4410720"/>
            <a:ext cx="5135040" cy="4174560"/>
          </a:xfrm>
          <a:prstGeom prst="rect">
            <a:avLst/>
          </a:prstGeom>
        </p:spPr>
        <p:txBody>
          <a:bodyPr lIns="91800" rIns="91800" tIns="45000" bIns="4500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5A715BC7-EF6A-4C3F-B83F-7CFE51DFB00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89E45129-9338-4D21-B4BF-2DB4854634D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B43D6860-709E-481C-9590-17D93870EFE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5D94E55D-61B2-446F-A20B-1DE280EB81B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EF219ECB-905A-4EFA-B564-757AFE04DEB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B8801D77-81B0-462E-81BB-0667BF15900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BBB4EFAC-7A77-422A-9F88-1C279B6867B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D3279CDC-1610-403F-9F34-481D94EE73E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7236CC86-0C2F-4257-B342-40246B2C461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D288FFD9-57F9-4111-BE80-610219324A9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12E6F0AB-13D5-4A17-8A5B-4D5D424DF8E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B2C6C9E9-5041-4834-888A-AEC60799039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966120" y="0"/>
            <a:ext cx="30312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3966120" y="8821440"/>
            <a:ext cx="30312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1800" rIns="91800" tIns="45000" bIns="45000" anchor="b"/>
          <a:p>
            <a:pPr algn="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0" y="8821440"/>
            <a:ext cx="30312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5"/>
          <p:cNvSpPr/>
          <p:nvPr/>
        </p:nvSpPr>
        <p:spPr>
          <a:xfrm>
            <a:off x="0" y="0"/>
            <a:ext cx="30312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PlaceHolder 6"/>
          <p:cNvSpPr>
            <a:spLocks noGrp="1"/>
          </p:cNvSpPr>
          <p:nvPr>
            <p:ph type="sldImg"/>
          </p:nvPr>
        </p:nvSpPr>
        <p:spPr>
          <a:xfrm>
            <a:off x="1187280" y="703440"/>
            <a:ext cx="4622400" cy="3466800"/>
          </a:xfrm>
          <a:prstGeom prst="rect">
            <a:avLst/>
          </a:prstGeom>
        </p:spPr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931320" y="4410720"/>
            <a:ext cx="5135040" cy="4174560"/>
          </a:xfrm>
          <a:prstGeom prst="rect">
            <a:avLst/>
          </a:prstGeom>
        </p:spPr>
        <p:txBody>
          <a:bodyPr lIns="91800" rIns="91800" tIns="45000" bIns="4500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87956747-A315-4122-AC5A-D7B78A26AEA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AC1AF184-8E59-4090-88AA-4B4232BDC47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B5ECECF6-FF4C-4EAD-AC2A-01B801B295B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9C5BC7C6-1A07-4268-9440-A813C38A1A5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http://www.db-book.com/" TargetMode="Externa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763680" y="6613560"/>
            <a:ext cx="2378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©Silberschatz, Korth and Sudarshan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4255560" y="6613560"/>
            <a:ext cx="896040" cy="26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2.</a:t>
            </a:r>
            <a:fld id="{D8B27423-78A3-47B8-9398-4A31CCFFA264}" type="slidenum"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" name="CustomShape 3" hidden="1"/>
          <p:cNvSpPr/>
          <p:nvPr/>
        </p:nvSpPr>
        <p:spPr>
          <a:xfrm>
            <a:off x="9360" y="6613560"/>
            <a:ext cx="2552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ＭＳ Ｐゴシック"/>
              </a:rPr>
              <a:t>Database System Concepts - 7</a:t>
            </a:r>
            <a:r>
              <a:rPr b="1" lang="en-US" sz="1000" spc="-1" strike="noStrike" baseline="30000">
                <a:solidFill>
                  <a:srgbClr val="002060"/>
                </a:solidFill>
                <a:latin typeface="Arial"/>
                <a:ea typeface="ＭＳ Ｐゴシック"/>
              </a:rPr>
              <a:t>th</a:t>
            </a: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ＭＳ Ｐゴシック"/>
              </a:rPr>
              <a:t>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8" descr=""/>
          <p:cNvPicPr/>
          <p:nvPr/>
        </p:nvPicPr>
        <p:blipFill>
          <a:blip r:embed="rId2"/>
          <a:stretch/>
        </p:blipFill>
        <p:spPr>
          <a:xfrm>
            <a:off x="5400" y="0"/>
            <a:ext cx="741600" cy="94716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2682360" y="5726160"/>
            <a:ext cx="367848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2060"/>
                </a:solidFill>
                <a:latin typeface="Arial"/>
                <a:ea typeface="MS PGothic"/>
              </a:rPr>
              <a:t>Database System Concepts, 7</a:t>
            </a:r>
            <a:r>
              <a:rPr b="1" lang="en-US" sz="1600" spc="-1" strike="noStrike" baseline="30000">
                <a:solidFill>
                  <a:srgbClr val="002060"/>
                </a:solidFill>
                <a:latin typeface="Arial"/>
                <a:ea typeface="MS PGothic"/>
              </a:rPr>
              <a:t>th</a:t>
            </a:r>
            <a:r>
              <a:rPr b="1" lang="en-US" sz="1600" spc="-1" strike="noStrike">
                <a:solidFill>
                  <a:srgbClr val="002060"/>
                </a:solidFill>
                <a:latin typeface="Arial"/>
                <a:ea typeface="MS PGothic"/>
              </a:rPr>
              <a:t> Ed</a:t>
            </a:r>
            <a:r>
              <a:rPr b="0" lang="en-US" sz="1600" spc="-1" strike="noStrike">
                <a:solidFill>
                  <a:srgbClr val="002060"/>
                </a:solidFill>
                <a:latin typeface="Arial"/>
                <a:ea typeface="MS PGothic"/>
              </a:rPr>
              <a:t>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002060"/>
                </a:solidFill>
                <a:latin typeface="Arial"/>
                <a:ea typeface="MS PGothic"/>
              </a:rPr>
              <a:t>©Silberschatz, Korth and Sudarshan</a:t>
            </a:r>
            <a:br/>
            <a:r>
              <a:rPr b="1" lang="en-US" sz="1200" spc="-1" strike="noStrike">
                <a:solidFill>
                  <a:srgbClr val="002060"/>
                </a:solidFill>
                <a:latin typeface="Arial"/>
                <a:ea typeface="MS PGothic"/>
              </a:rPr>
              <a:t>See </a:t>
            </a:r>
            <a:r>
              <a:rPr b="1" lang="en-US" sz="1200" spc="-1" strike="noStrike" u="sng">
                <a:solidFill>
                  <a:srgbClr val="ff9900"/>
                </a:solidFill>
                <a:uFillTx/>
                <a:latin typeface="Arial"/>
                <a:ea typeface="MS PGothic"/>
                <a:hlinkClick r:id="rId3"/>
              </a:rPr>
              <a:t>www.db-book.com</a:t>
            </a:r>
            <a:r>
              <a:rPr b="1" lang="en-US" sz="1200" spc="-1" strike="noStrike">
                <a:solidFill>
                  <a:srgbClr val="002060"/>
                </a:solidFill>
                <a:latin typeface="Arial"/>
                <a:ea typeface="MS PGothic"/>
              </a:rPr>
              <a:t> for conditions on re-use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6595920" y="621828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  <a:spcBef>
                <a:spcPts val="700"/>
              </a:spcBef>
            </a:pPr>
            <a:fld id="{9DB73EEF-7A1A-4396-8121-02A33E3ADB0D}" type="slidenum">
              <a:rPr b="0" lang="en-US" sz="1400" spc="-1" strike="noStrike">
                <a:solidFill>
                  <a:srgbClr val="578963"/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8" name="Picture 8" descr=""/>
          <p:cNvPicPr/>
          <p:nvPr/>
        </p:nvPicPr>
        <p:blipFill>
          <a:blip r:embed="rId4"/>
          <a:stretch/>
        </p:blipFill>
        <p:spPr>
          <a:xfrm>
            <a:off x="13680" y="0"/>
            <a:ext cx="1330920" cy="1699920"/>
          </a:xfrm>
          <a:prstGeom prst="rect">
            <a:avLst/>
          </a:prstGeom>
          <a:ln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763680" y="6613560"/>
            <a:ext cx="2378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©Silberschatz, Korth and Sudarshan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255560" y="6613560"/>
            <a:ext cx="896040" cy="26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2.</a:t>
            </a:r>
            <a:fld id="{BA186CEA-0324-4BF3-98CA-3A8AF39A9806}" type="slidenum"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360" y="6613560"/>
            <a:ext cx="2552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ＭＳ Ｐゴシック"/>
              </a:rPr>
              <a:t>Database System Concepts - 7</a:t>
            </a:r>
            <a:r>
              <a:rPr b="1" lang="en-US" sz="1000" spc="-1" strike="noStrike" baseline="30000">
                <a:solidFill>
                  <a:srgbClr val="002060"/>
                </a:solidFill>
                <a:latin typeface="Arial"/>
                <a:ea typeface="ＭＳ Ｐゴシック"/>
              </a:rPr>
              <a:t>th</a:t>
            </a: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ＭＳ Ｐゴシック"/>
              </a:rPr>
              <a:t>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8" descr=""/>
          <p:cNvPicPr/>
          <p:nvPr/>
        </p:nvPicPr>
        <p:blipFill>
          <a:blip r:embed="rId2"/>
          <a:stretch/>
        </p:blipFill>
        <p:spPr>
          <a:xfrm>
            <a:off x="5400" y="0"/>
            <a:ext cx="741600" cy="94716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768240" y="1093680"/>
            <a:ext cx="7706880" cy="4903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SzPct val="110000"/>
              <a:buFont typeface="Wingdings" charset="2"/>
              <a:buChar char="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110000"/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24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85000"/>
              <a:buFont typeface="Wingdings" charset="2"/>
              <a:buChar char="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240">
              <a:lnSpc>
                <a:spcPct val="100000"/>
              </a:lnSpc>
              <a:spcBef>
                <a:spcPts val="595"/>
              </a:spcBef>
              <a:buClr>
                <a:srgbClr val="ff99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1771560" indent="-228240">
              <a:lnSpc>
                <a:spcPct val="100000"/>
              </a:lnSpc>
              <a:spcBef>
                <a:spcPts val="595"/>
              </a:spcBef>
              <a:buClr>
                <a:srgbClr val="cc3300"/>
              </a:buClr>
              <a:buSzPct val="75000"/>
              <a:buFont typeface="Wingdings" charset="2"/>
              <a:buChar char="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763680" y="6613560"/>
            <a:ext cx="2378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©Silberschatz, Korth and Sudarshan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255560" y="6613560"/>
            <a:ext cx="896040" cy="26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2.</a:t>
            </a:r>
            <a:fld id="{F4E6AFAF-27D4-4B0C-A4EC-98A19DE450AC}" type="slidenum"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9360" y="6613560"/>
            <a:ext cx="2552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ＭＳ Ｐゴシック"/>
              </a:rPr>
              <a:t>Database System Concepts - 7</a:t>
            </a:r>
            <a:r>
              <a:rPr b="1" lang="en-US" sz="1000" spc="-1" strike="noStrike" baseline="30000">
                <a:solidFill>
                  <a:srgbClr val="002060"/>
                </a:solidFill>
                <a:latin typeface="Arial"/>
                <a:ea typeface="ＭＳ Ｐゴシック"/>
              </a:rPr>
              <a:t>th</a:t>
            </a: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ＭＳ Ｐゴシック"/>
              </a:rPr>
              <a:t>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8" descr=""/>
          <p:cNvPicPr/>
          <p:nvPr/>
        </p:nvPicPr>
        <p:blipFill>
          <a:blip r:embed="rId2"/>
          <a:stretch/>
        </p:blipFill>
        <p:spPr>
          <a:xfrm>
            <a:off x="5400" y="0"/>
            <a:ext cx="741600" cy="947160"/>
          </a:xfrm>
          <a:prstGeom prst="rect">
            <a:avLst/>
          </a:prstGeom>
          <a:ln>
            <a:noFill/>
          </a:ln>
        </p:spPr>
      </p:pic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6553080" y="640080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  <a:spcBef>
                <a:spcPts val="700"/>
              </a:spcBef>
            </a:pPr>
            <a:fld id="{0781E710-FD51-413D-9A99-5D93D01B7253}" type="slidenum">
              <a:rPr b="0" lang="en-US" sz="1400" spc="-1" strike="noStrike">
                <a:solidFill>
                  <a:srgbClr val="002060"/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763680" y="6613560"/>
            <a:ext cx="2378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©Silberschatz, Korth and Sudarshan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255560" y="6613560"/>
            <a:ext cx="896040" cy="26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2.</a:t>
            </a:r>
            <a:fld id="{E1449F8C-E345-4AEA-BE19-3888D9A865FF}" type="slidenum">
              <a:rPr b="1" lang="en-US" sz="1000" spc="-1" strike="noStrike">
                <a:solidFill>
                  <a:srgbClr val="002060"/>
                </a:solidFill>
                <a:latin typeface="Arial"/>
                <a:ea typeface="MS PGothic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9360" y="6613560"/>
            <a:ext cx="2552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ＭＳ Ｐゴシック"/>
              </a:rPr>
              <a:t>Database System Concepts - 7</a:t>
            </a:r>
            <a:r>
              <a:rPr b="1" lang="en-US" sz="1000" spc="-1" strike="noStrike" baseline="30000">
                <a:solidFill>
                  <a:srgbClr val="002060"/>
                </a:solidFill>
                <a:latin typeface="Arial"/>
                <a:ea typeface="ＭＳ Ｐゴシック"/>
              </a:rPr>
              <a:t>th</a:t>
            </a:r>
            <a:r>
              <a:rPr b="1" lang="en-US" sz="1000" spc="-1" strike="noStrike">
                <a:solidFill>
                  <a:srgbClr val="002060"/>
                </a:solidFill>
                <a:latin typeface="Arial"/>
                <a:ea typeface="ＭＳ Ｐゴシック"/>
              </a:rPr>
              <a:t> Edition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Picture 8" descr=""/>
          <p:cNvPicPr/>
          <p:nvPr/>
        </p:nvPicPr>
        <p:blipFill>
          <a:blip r:embed="rId2"/>
          <a:stretch/>
        </p:blipFill>
        <p:spPr>
          <a:xfrm>
            <a:off x="5400" y="0"/>
            <a:ext cx="741600" cy="947160"/>
          </a:xfrm>
          <a:prstGeom prst="rect">
            <a:avLst/>
          </a:prstGeom>
          <a:ln>
            <a:noFill/>
          </a:ln>
        </p:spPr>
      </p:pic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sldNum"/>
          </p:nvPr>
        </p:nvSpPr>
        <p:spPr>
          <a:xfrm>
            <a:off x="6553080" y="640080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  <a:spcBef>
                <a:spcPts val="700"/>
              </a:spcBef>
            </a:pPr>
            <a:fld id="{C6874899-A3AA-4F01-9EC3-373458255510}" type="slidenum">
              <a:rPr b="0" lang="en-US" sz="1400" spc="-1" strike="noStrike">
                <a:solidFill>
                  <a:srgbClr val="002060"/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Chapter 2: Intro to Relational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Relational Query Languages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768240" y="1084320"/>
            <a:ext cx="7691760" cy="355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Procedural versus non-procedural, or declarative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“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Pure” languages: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Relational algebra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Tuple relational calculus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Domain relational calculus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above 3 pure languages are equivalent in computing power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We will concentrate in this chapter on relational algebra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Not Turing-machine equivalent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Consists of 6 basic operations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Relational Algebra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768240" y="1077840"/>
            <a:ext cx="755856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  procedural language consisting  of a set of operations that take one or two relations as input and produce a new relation as their result.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Six basic operators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select: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project: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union: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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set difference: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–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Cartesian product: x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rename: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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Select Operation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768240" y="1173600"/>
            <a:ext cx="7611840" cy="3349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selec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 operation selects tuples that satisfy a given predicate.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Notation: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p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p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is called the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selection predicate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select those tuples of the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relation where the instructor is in the “Physics” department.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Query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666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9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9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dept_name=“Physics”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Result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Graphic 2" descr=""/>
          <p:cNvPicPr/>
          <p:nvPr/>
        </p:nvPicPr>
        <p:blipFill>
          <a:blip r:embed="rId1"/>
          <a:srcRect l="0" t="0" r="0" b="31846"/>
          <a:stretch/>
        </p:blipFill>
        <p:spPr>
          <a:xfrm>
            <a:off x="1735560" y="4125600"/>
            <a:ext cx="4931640" cy="12229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Select Operation (Cont.)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768240" y="1139040"/>
            <a:ext cx="7656120" cy="4810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We allow comparisons using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      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=,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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, &gt;,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. &lt;.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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 the selection predicate.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We can combine several predicates into a larger predicate by using the connectives: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   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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),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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),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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not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Find the instructors in Physics with a salary greater $90,000, we write: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5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dept_name=“Physics”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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salary &gt;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90,000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r>
              <a:rPr b="0" i="1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select predicate may  include comparisons between two attributes.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Example, find all departments whose name is the same as their building name: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666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9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9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dept_name=building</a:t>
            </a: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9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department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Project Operation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768240" y="1077840"/>
            <a:ext cx="768276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 unary operation that returns its argument relation, with certain attributes left out. 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Notation: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  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A</a:t>
            </a:r>
            <a:r>
              <a:rPr b="0" i="1" lang="en-US" sz="1700" spc="-1" strike="noStrike" baseline="-50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,A</a:t>
            </a:r>
            <a:r>
              <a:rPr b="0" i="1" lang="en-US" sz="1700" spc="-1" strike="noStrike" baseline="-50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,A</a:t>
            </a:r>
            <a:r>
              <a:rPr b="0" i="1" lang="en-US" sz="1700" spc="-1" strike="noStrike" baseline="-50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….A</a:t>
            </a:r>
            <a:r>
              <a:rPr b="0" i="1" lang="en-US" sz="1700" spc="-1" strike="noStrike" baseline="-50000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r>
              <a:rPr b="0" lang="en-US" sz="1700" spc="-1" strike="noStrike">
                <a:solidFill>
                  <a:srgbClr val="0090e6"/>
                </a:solidFill>
                <a:latin typeface="Arial"/>
                <a:ea typeface="MS PGothic"/>
              </a:rPr>
              <a:t>	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where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, A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,  …,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are attribute names and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is a relation name.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result is defined as the relation of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columns obtained by erasing the columns that are not listed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Duplicate rows removed from result, since relations are sets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Project Operation 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768240" y="1077840"/>
            <a:ext cx="7912080" cy="156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eliminate the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dept_name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attribute of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Query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ID, name, salary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Result: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Graphic 2" descr=""/>
          <p:cNvPicPr/>
          <p:nvPr/>
        </p:nvPicPr>
        <p:blipFill>
          <a:blip r:embed="rId1"/>
          <a:srcRect l="0" t="0" r="0" b="9828"/>
          <a:stretch/>
        </p:blipFill>
        <p:spPr>
          <a:xfrm>
            <a:off x="2386440" y="2422440"/>
            <a:ext cx="4216320" cy="37494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Composition of Relational Operations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768240" y="1242000"/>
            <a:ext cx="7558560" cy="3719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result of a relational-algebra operation is relation  and therefore of relational-algebra operations can be composed together into a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relational-algebra expression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Consider  the query -- Find the names of all instructors in the Physics department.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name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=“Physics”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Instead of giving the name of a relation as the argument of the projection operation, we give an expression that evaluates to a relation.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Cartesian-Product Operation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68240" y="1065600"/>
            <a:ext cx="770940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Cartesian-product operation (denoted by X)  allows us to combine information from any two relations. 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the Cartesian product of the relations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and t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eaches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is written  as: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 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X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teaches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We construct a tuple of the result out of each possible pair of tuples: one from the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relation and one from the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teaches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relation (see next slide)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Since the instructor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ID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appears in both relations we distinguish between these attribute by attaching to the attribute the name of the relation from which the attribute originally came.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instructor.ID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teaches.ID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The</a:t>
            </a:r>
            <a:r>
              <a:rPr b="1" i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  instructor</a:t>
            </a: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  </a:t>
            </a:r>
            <a:r>
              <a:rPr b="1" lang="en-US" sz="2400" spc="-1" strike="noStrike">
                <a:solidFill>
                  <a:srgbClr val="002060"/>
                </a:solidFill>
                <a:latin typeface="Arial"/>
                <a:ea typeface="MS PGothic"/>
              </a:rPr>
              <a:t>X</a:t>
            </a: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  </a:t>
            </a:r>
            <a:r>
              <a:rPr b="1" i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teaches  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Graphic 3" descr=""/>
          <p:cNvPicPr/>
          <p:nvPr/>
        </p:nvPicPr>
        <p:blipFill>
          <a:blip r:embed="rId1"/>
          <a:srcRect l="0" t="0" r="0" b="6549"/>
          <a:stretch/>
        </p:blipFill>
        <p:spPr>
          <a:xfrm>
            <a:off x="1669680" y="727200"/>
            <a:ext cx="5459040" cy="59644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Join Operation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768240" y="1126800"/>
            <a:ext cx="7631640" cy="466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Cartesian-Product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     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X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teaches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associates every  tuple of  instructor with every tuple of teaches.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Most of the resulting rows have information about instructors who did NOT teach a particular course.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To get only those tuples of  “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X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teaches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“ that pertain to instructors and the courses that they taught, we write: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90e6"/>
                </a:solidFill>
                <a:latin typeface="Arial"/>
                <a:ea typeface="MS PGothic"/>
              </a:rPr>
              <a:t>          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instructor.id =  teaches.id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teaches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We get only those tuples of “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X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teaches”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that pertain to instructors and the courses that they taught.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result of this expression, shown in the next slide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Outline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68240" y="1104840"/>
            <a:ext cx="7496280" cy="27716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Structure of Relational Databases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Database Schema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Keys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Schema Diagrams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Relational Query Languages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Relational Algebra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Join Operation (Cont.)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768240" y="1077840"/>
            <a:ext cx="7436520" cy="84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 table corresponding to: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i="1" lang="en-US" sz="1700" spc="-1" strike="noStrike">
                <a:solidFill>
                  <a:srgbClr val="0090e6"/>
                </a:solidFill>
                <a:latin typeface="Arial"/>
                <a:ea typeface="MS PGothic"/>
              </a:rPr>
              <a:t>          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instructor.id =  teaches.id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teaches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raphic 3" descr=""/>
          <p:cNvPicPr/>
          <p:nvPr/>
        </p:nvPicPr>
        <p:blipFill>
          <a:blip r:embed="rId1"/>
          <a:srcRect l="0" t="0" r="0" b="12876"/>
          <a:stretch/>
        </p:blipFill>
        <p:spPr>
          <a:xfrm>
            <a:off x="938880" y="1926360"/>
            <a:ext cx="7416000" cy="41342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Join Operation (Cont.)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768240" y="1139040"/>
            <a:ext cx="7643880" cy="4822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latin typeface="Arial"/>
                <a:ea typeface="MS PGothic"/>
              </a:rPr>
              <a:t> 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Union Operation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768240" y="1114560"/>
            <a:ext cx="7682760" cy="468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union operation allows us to combine two relations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Notation: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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For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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to be valid.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1. 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r,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must have the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same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arity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(same number of attributes)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2.   The attribute domains must be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compatible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(example: 2</a:t>
            </a:r>
            <a:r>
              <a:rPr b="0" lang="en-US" sz="1700" spc="-1" strike="noStrike" baseline="30000">
                <a:solidFill>
                  <a:srgbClr val="000000"/>
                </a:solidFill>
                <a:latin typeface="Arial"/>
                <a:ea typeface="MS PGothic"/>
              </a:rPr>
              <a:t>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column of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deals with the same type of values as does the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700" spc="-1" strike="noStrike" baseline="30000">
                <a:solidFill>
                  <a:srgbClr val="000000"/>
                </a:solidFill>
                <a:latin typeface="Arial"/>
                <a:ea typeface="MS PGothic"/>
              </a:rPr>
              <a:t>nd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column of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4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to find all courses taught in the Fall 2017 semester, or in the Spring 2018 semester, or in both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course_id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semester=“Fall”  Λ year=2017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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course_id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semester=“Spring”  Λ year=2018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4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Union Operation (Cont.)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768240" y="1041480"/>
            <a:ext cx="7680240" cy="1372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4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Result of: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course_id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semester=“Fall”  Λ year=2017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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course_id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semester=“Spring”  Λ year=2018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4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Graphic 2" descr=""/>
          <p:cNvPicPr/>
          <p:nvPr/>
        </p:nvPicPr>
        <p:blipFill>
          <a:blip r:embed="rId1"/>
          <a:srcRect l="37446" t="0" r="37782" b="13871"/>
          <a:stretch/>
        </p:blipFill>
        <p:spPr>
          <a:xfrm>
            <a:off x="3481560" y="2414160"/>
            <a:ext cx="1818360" cy="28742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Set-Intersection Operation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768240" y="1077840"/>
            <a:ext cx="7611840" cy="393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 set-intersection  operation  allows us to find tuples that are in both the input relations.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Notation: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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Assume: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have the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same arity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attributes of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and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are compatible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Find the set of all courses taught in both the Fall 2017 and the Spring 2018 semesters.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course_id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semester=“Fall”  Λ year=2017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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course_id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semester=“Spring”  Λ year=2018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Result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Graphic 2" descr=""/>
          <p:cNvPicPr/>
          <p:nvPr/>
        </p:nvPicPr>
        <p:blipFill>
          <a:blip r:embed="rId1"/>
          <a:srcRect l="38820" t="0" r="40860" b="33319"/>
          <a:stretch/>
        </p:blipFill>
        <p:spPr>
          <a:xfrm>
            <a:off x="3584880" y="4723560"/>
            <a:ext cx="1373400" cy="8240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768240" y="11124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Set Difference Operation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768240" y="1077840"/>
            <a:ext cx="7753680" cy="3737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20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set-difference operation allows us to find tuples that are in one relation but are not in another.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20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Notation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 – 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Set differences must be taken between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compatible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relations.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and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must have the </a:t>
            </a:r>
            <a:r>
              <a:rPr b="0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same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arity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attribute domains of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and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must be compatible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4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to find all courses taught in the Fall 2017 semester, but not in the Spring 2018 semester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course_id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semester=“Fall”  Λ year=2017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  − 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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course_id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semester=“Spring”  Λ year=2018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raphic 2" descr=""/>
          <p:cNvPicPr/>
          <p:nvPr/>
        </p:nvPicPr>
        <p:blipFill>
          <a:blip r:embed="rId1"/>
          <a:srcRect l="40710" t="0" r="41291" b="41349"/>
          <a:stretch/>
        </p:blipFill>
        <p:spPr>
          <a:xfrm>
            <a:off x="3971160" y="4881960"/>
            <a:ext cx="1201680" cy="98316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The Assignment  Operation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768240" y="1071720"/>
            <a:ext cx="7656120" cy="48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It is convenient at times to write a relational-algebra expression by assigning parts of it to temporary relation variables. 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assignment  operation is  denoted by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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and works like assignment in a programming language.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29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Find all instructor in the “Physics” and Music department.</a:t>
            </a:r>
            <a:br/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Physics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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dept_name=“Physics”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66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Music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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9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9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dept_name=“Music”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Physics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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Music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The Rename Operation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768240" y="1077840"/>
            <a:ext cx="7682760" cy="320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results of relational-algebra expressions do not have a name that we can use to refer to them.  The  rename operator,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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,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is provided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for that purpose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expression: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   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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returns the result of expression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under the name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Another form of the rename operation: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  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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x(A1,A2, .. An)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Equivalent Queries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768240" y="1096920"/>
            <a:ext cx="7682760" cy="466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There is more than one way to write a query in relational algebra.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 Find information about courses taught by instructors in the Physics department with salary greater than 90,000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Query 1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dept_name=“Physics”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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salary &gt; </a:t>
            </a:r>
            <a:r>
              <a:rPr b="0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90,000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Query 2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 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dept_name=“Physics”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salary &gt; 90.000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two queries are not identical; they are, however, equivalent -- they give the same result on any database.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Equivalent Queries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768240" y="1139040"/>
            <a:ext cx="7638480" cy="450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There is more than one way to write a query in relational algebra.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 Find information about courses taught by instructors in the Physics department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Query 1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dept_name=“Physics”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instructor.ID = teaches.ID</a:t>
            </a:r>
            <a:r>
              <a:rPr b="0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teaches)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Query 2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   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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dept_name=“Physics”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(instructor))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instructor.ID = teaches.ID</a:t>
            </a:r>
            <a:r>
              <a:rPr b="0" lang="en-US" sz="17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teaches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two queries are not identical; they are, however, equivalent -- they give the same result on any database.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768240" y="1139040"/>
            <a:ext cx="7638480" cy="4505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latin typeface="Arial"/>
                <a:ea typeface="MS PGothic"/>
              </a:rPr>
              <a:t> 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Example of a </a:t>
            </a:r>
            <a:r>
              <a:rPr b="1" i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Instructor</a:t>
            </a: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  Relation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042680" y="1333440"/>
            <a:ext cx="1449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attributes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(or columns)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Line 3"/>
          <p:cNvSpPr/>
          <p:nvPr/>
        </p:nvSpPr>
        <p:spPr>
          <a:xfrm flipH="1">
            <a:off x="3238200" y="1564920"/>
            <a:ext cx="3927600" cy="351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4"/>
          <p:cNvSpPr/>
          <p:nvPr/>
        </p:nvSpPr>
        <p:spPr>
          <a:xfrm flipH="1">
            <a:off x="4608360" y="1546200"/>
            <a:ext cx="2557440" cy="3697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5"/>
          <p:cNvSpPr/>
          <p:nvPr/>
        </p:nvSpPr>
        <p:spPr>
          <a:xfrm flipH="1">
            <a:off x="5819760" y="1564920"/>
            <a:ext cx="1320480" cy="360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6991560" y="2522520"/>
            <a:ext cx="1078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tuples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(or rows)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Line 7"/>
          <p:cNvSpPr/>
          <p:nvPr/>
        </p:nvSpPr>
        <p:spPr>
          <a:xfrm flipH="1" flipV="1">
            <a:off x="6742080" y="2487600"/>
            <a:ext cx="369720" cy="2203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8"/>
          <p:cNvSpPr/>
          <p:nvPr/>
        </p:nvSpPr>
        <p:spPr>
          <a:xfrm flipH="1">
            <a:off x="6729120" y="2706480"/>
            <a:ext cx="370080" cy="111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9"/>
          <p:cNvSpPr/>
          <p:nvPr/>
        </p:nvSpPr>
        <p:spPr>
          <a:xfrm flipH="1">
            <a:off x="6717960" y="2717640"/>
            <a:ext cx="392400" cy="3128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0"/>
          <p:cNvSpPr/>
          <p:nvPr/>
        </p:nvSpPr>
        <p:spPr>
          <a:xfrm flipH="1">
            <a:off x="6729120" y="2727000"/>
            <a:ext cx="381240" cy="5558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Graphic 2" descr=""/>
          <p:cNvPicPr/>
          <p:nvPr/>
        </p:nvPicPr>
        <p:blipFill>
          <a:blip r:embed="rId1"/>
          <a:srcRect l="0" t="0" r="0" b="13202"/>
          <a:stretch/>
        </p:blipFill>
        <p:spPr>
          <a:xfrm>
            <a:off x="1680480" y="1756800"/>
            <a:ext cx="5154120" cy="442764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End of Chapter 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Relation Schema and Instance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68240" y="1104840"/>
            <a:ext cx="6790320" cy="35154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0" lang="en-US" sz="17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0" lang="en-US" sz="17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…,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attributes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= 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0" lang="en-US" sz="17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0" lang="en-US" sz="17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…,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0" i="1" lang="en-US" sz="17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) is a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relation schema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Example: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instructor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= 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ID,  name, dept_name, salary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 relation instance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defined over schema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is denoted  by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current values a relation are specified by a table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An element </a:t>
            </a:r>
            <a:r>
              <a:rPr b="1" i="1" lang="en-US" sz="1700" spc="-1" strike="noStrike">
                <a:solidFill>
                  <a:srgbClr val="000099"/>
                </a:solidFill>
                <a:latin typeface="Arial"/>
                <a:ea typeface="MS PGothic"/>
              </a:rPr>
              <a:t>t</a:t>
            </a:r>
            <a:r>
              <a:rPr b="1" lang="en-US" sz="1700" spc="-1" strike="noStrike">
                <a:solidFill>
                  <a:srgbClr val="000099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of</a:t>
            </a:r>
            <a:r>
              <a:rPr b="1" lang="en-US" sz="1700" spc="-1" strike="noStrike">
                <a:solidFill>
                  <a:srgbClr val="666699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relation</a:t>
            </a:r>
            <a:r>
              <a:rPr b="1" lang="en-US" sz="1700" spc="-1" strike="noStrike">
                <a:solidFill>
                  <a:srgbClr val="666699"/>
                </a:solidFill>
                <a:latin typeface="Arial"/>
                <a:ea typeface="MS PGothic"/>
              </a:rPr>
              <a:t> </a:t>
            </a:r>
            <a:r>
              <a:rPr b="1" i="1" lang="en-US" sz="1700" spc="-1" strike="noStrike">
                <a:solidFill>
                  <a:srgbClr val="000099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is called a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tuple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and is represented by a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row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 a table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Attributes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768240" y="1219320"/>
            <a:ext cx="7656120" cy="423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set of allowed values for each attribute is called the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domain</a:t>
            </a:r>
            <a:r>
              <a:rPr b="0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of the attribute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Attribute values are (normally) required to be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atomic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; that is, indivisible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special value</a:t>
            </a:r>
            <a:r>
              <a:rPr b="1" lang="en-US" sz="1700" spc="-1" strike="noStrike">
                <a:solidFill>
                  <a:srgbClr val="cc3300"/>
                </a:solidFill>
                <a:latin typeface="Arial"/>
                <a:ea typeface="MS PGothic"/>
              </a:rPr>
              <a:t> </a:t>
            </a:r>
            <a:r>
              <a:rPr b="1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null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is a member of every domain. Indicated that the value is “unknown”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The null value causes complications in the definition of many operations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Relations are Unordered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768240" y="1219320"/>
            <a:ext cx="7620840" cy="104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Order of tuples is irrelevant (tuples may be stored in an arbitrary order)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relation with unordered tuples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raphic 5" descr=""/>
          <p:cNvPicPr/>
          <p:nvPr/>
        </p:nvPicPr>
        <p:blipFill>
          <a:blip r:embed="rId1"/>
          <a:srcRect l="0" t="0" r="0" b="12198"/>
          <a:stretch/>
        </p:blipFill>
        <p:spPr>
          <a:xfrm>
            <a:off x="1949040" y="2188440"/>
            <a:ext cx="4702320" cy="37134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Database Schema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68240" y="1102320"/>
            <a:ext cx="7594200" cy="2055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Database schema -- is the logical structure of the database.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Database instance -- is a snapshot of the data in the database at a given instant in time.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schema:   i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ID, name, dept_name, salary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Instance: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raphic 5" descr=""/>
          <p:cNvPicPr/>
          <p:nvPr/>
        </p:nvPicPr>
        <p:blipFill>
          <a:blip r:embed="rId1"/>
          <a:srcRect l="0" t="0" r="0" b="12198"/>
          <a:stretch/>
        </p:blipFill>
        <p:spPr>
          <a:xfrm>
            <a:off x="2589480" y="2909160"/>
            <a:ext cx="4482720" cy="35398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Keys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768240" y="1098720"/>
            <a:ext cx="7647480" cy="489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Let K </a:t>
            </a:r>
            <a:r>
              <a:rPr b="0" lang="en-US" sz="1700" spc="-1" strike="noStrike">
                <a:solidFill>
                  <a:srgbClr val="000000"/>
                </a:solidFill>
                <a:latin typeface="Symbol"/>
                <a:ea typeface="MS PGothic"/>
              </a:rPr>
              <a:t>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K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is a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superkey</a:t>
            </a:r>
            <a:r>
              <a:rPr b="1" lang="en-US" sz="1700" spc="-1" strike="noStrike">
                <a:solidFill>
                  <a:srgbClr val="cc330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of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if values for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are sufficient to identify a unique tuple of each possible relation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r(R)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3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 {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} and {ID,name} are both superkeys of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Superkey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is a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candidate key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if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is minimal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 {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} is a candidate key for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One of the candidate keys is selected to be the </a:t>
            </a: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primary key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2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Which one?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95"/>
              </a:spcBef>
              <a:buClr>
                <a:srgbClr val="002060"/>
              </a:buClr>
              <a:buFont typeface="Monotype Sorts" charset="2"/>
              <a:buChar char=""/>
            </a:pP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Foreign key</a:t>
            </a:r>
            <a:r>
              <a:rPr b="0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constraint: Value in one relation must appear in another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Referencing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relation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1" lang="en-US" sz="1700" spc="-1" strike="noStrike">
                <a:solidFill>
                  <a:srgbClr val="002060"/>
                </a:solidFill>
                <a:latin typeface="Arial"/>
                <a:ea typeface="MS PGothic"/>
              </a:rPr>
              <a:t>Referenced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relation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95"/>
              </a:spcBef>
              <a:buClr>
                <a:srgbClr val="ff9933"/>
              </a:buClr>
              <a:buSzPct val="95000"/>
              <a:buFont typeface="Monotype Sort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Example: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dept_name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in i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 is a foreign key from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instructor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 referencing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MS PGothic"/>
              </a:rPr>
              <a:t>department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  <a:ea typeface="MS PGothic"/>
              </a:rPr>
              <a:t>Schema Diagram for University Database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raphic 2" descr=""/>
          <p:cNvPicPr/>
          <p:nvPr/>
        </p:nvPicPr>
        <p:blipFill>
          <a:blip r:embed="rId1"/>
          <a:stretch/>
        </p:blipFill>
        <p:spPr>
          <a:xfrm>
            <a:off x="506160" y="1383840"/>
            <a:ext cx="8131680" cy="4871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93891</TotalTime>
  <Application>LibreOffice/6.0.7.3$Linux_X86_64 LibreOffice_project/00m0$Build-3</Application>
  <Words>1504</Words>
  <Paragraphs>234</Paragraphs>
  <Company>Lucent Technologies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2009-12-21T15:40:22Z</dcterms:created>
  <dc:creator>Marilyn Turnamian</dc:creator>
  <dc:description/>
  <dc:language>en-US</dc:language>
  <cp:lastModifiedBy/>
  <cp:lastPrinted>1999-06-28T19:27:31Z</cp:lastPrinted>
  <dcterms:modified xsi:type="dcterms:W3CDTF">2020-05-01T14:23:34Z</dcterms:modified>
  <cp:revision>482</cp:revision>
  <dc:subject/>
  <dc:title>Chapter 7:  Relational Database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Lucent Technologies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28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