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1" r:id="rId2"/>
    <p:sldId id="262" r:id="rId3"/>
    <p:sldId id="263" r:id="rId4"/>
    <p:sldId id="264" r:id="rId5"/>
    <p:sldId id="265" r:id="rId6"/>
    <p:sldId id="260" r:id="rId7"/>
    <p:sldId id="259" r:id="rId8"/>
    <p:sldId id="258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F39FD-C801-4EDE-9E55-DA08B3C5F577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DB5C-7079-4A04-AF76-4748798F1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5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DB5C-7079-4A04-AF76-4748798F1F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DB5C-7079-4A04-AF76-4748798F1F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1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E8BB-2A30-456D-883C-50BBE4D36850}" type="datetime1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2217-28EB-46D2-BBF6-456FA6B8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EE8D-95EE-4349-B1CD-EFDF5C396B51}" type="datetime1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2217-28EB-46D2-BBF6-456FA6B8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7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2DC5-7871-493A-A22D-4B62EFB93EE5}" type="datetime1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2217-28EB-46D2-BBF6-456FA6B8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27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331A-130A-4ABD-BA1F-B1A2C1091E79}" type="datetime1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2217-28EB-46D2-BBF6-456FA6B803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6263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7392-7BB8-4F79-8318-7EC25CA30819}" type="datetime1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2217-28EB-46D2-BBF6-456FA6B8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51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CC31-72A0-4A64-A4E0-C84CE8B73269}" type="datetime1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2217-28EB-46D2-BBF6-456FA6B8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53D6-D654-455F-AC88-5E8632289D16}" type="datetime1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2217-28EB-46D2-BBF6-456FA6B8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9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09C3-087D-4D2A-AF4D-7F88742E11DA}" type="datetime1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2217-28EB-46D2-BBF6-456FA6B8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06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50DA-4466-4D29-827D-5F8285ED6CD4}" type="datetime1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2217-28EB-46D2-BBF6-456FA6B8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2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B392-9491-486F-8829-10C8D5B42DC8}" type="datetime1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2217-28EB-46D2-BBF6-456FA6B8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5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C700-A043-41AA-B397-E40FF781778A}" type="datetime1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2217-28EB-46D2-BBF6-456FA6B8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0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75A9-6200-44F8-AC70-8982ACA68A44}" type="datetime1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2217-28EB-46D2-BBF6-456FA6B8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5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6065-676B-41F3-AA64-C70D0F0D9108}" type="datetime1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2217-28EB-46D2-BBF6-456FA6B8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2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0E51-C10E-490B-854A-3D3ECB0F931D}" type="datetime1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2217-28EB-46D2-BBF6-456FA6B8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3AC8-CA0A-4E2C-8F76-3031B2F6B77F}" type="datetime1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2217-28EB-46D2-BBF6-456FA6B8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7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40F0-C589-415A-87BC-78C03519AD41}" type="datetime1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2217-28EB-46D2-BBF6-456FA6B8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7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F396-84C8-4D80-9FEB-E6B48574D361}" type="datetime1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2217-28EB-46D2-BBF6-456FA6B8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2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98C9D05-8A98-4D38-9FFB-B499A52A77C2}" type="datetime1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7012217-28EB-46D2-BBF6-456FA6B8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2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8027" y="1314942"/>
            <a:ext cx="6517482" cy="2133599"/>
          </a:xfrm>
        </p:spPr>
        <p:txBody>
          <a:bodyPr/>
          <a:lstStyle/>
          <a:p>
            <a:r>
              <a:rPr lang="en-US" dirty="0" smtClean="0"/>
              <a:t>EE </a:t>
            </a:r>
            <a:r>
              <a:rPr lang="en-US" dirty="0" smtClean="0"/>
              <a:t>4130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Systems Engineering:</a:t>
            </a:r>
            <a:br>
              <a:rPr lang="en-US" dirty="0" smtClean="0"/>
            </a:br>
            <a:r>
              <a:rPr lang="en-US" dirty="0" smtClean="0"/>
              <a:t>Trade Studies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540" y="3657600"/>
            <a:ext cx="6517482" cy="13361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Prof Joel Harris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26 February 2018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CSULA – ECST Department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2217-28EB-46D2-BBF6-456FA6B803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360" y="533400"/>
            <a:ext cx="7773338" cy="843095"/>
          </a:xfrm>
        </p:spPr>
        <p:txBody>
          <a:bodyPr/>
          <a:lstStyle/>
          <a:p>
            <a:r>
              <a:rPr lang="en-US" dirty="0" smtClean="0"/>
              <a:t>Rudimentary AHP example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2217-28EB-46D2-BBF6-456FA6B80351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327617"/>
            <a:ext cx="4495800" cy="47178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9387" y="6088562"/>
            <a:ext cx="1920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Source: </a:t>
            </a:r>
            <a:r>
              <a:rPr lang="en-US" sz="1600" b="1" dirty="0" smtClean="0"/>
              <a:t>Wikipedia 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531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4087" y="429888"/>
            <a:ext cx="7773338" cy="753082"/>
          </a:xfrm>
        </p:spPr>
        <p:txBody>
          <a:bodyPr/>
          <a:lstStyle/>
          <a:p>
            <a:r>
              <a:rPr lang="en-US" dirty="0" smtClean="0"/>
              <a:t>Elements of the AHP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723181" y="1036308"/>
            <a:ext cx="7772870" cy="2553816"/>
          </a:xfrm>
        </p:spPr>
        <p:txBody>
          <a:bodyPr/>
          <a:lstStyle/>
          <a:p>
            <a:r>
              <a:rPr lang="en-US" i="1" dirty="0" smtClean="0"/>
              <a:t>Objective or goal </a:t>
            </a:r>
            <a:r>
              <a:rPr lang="en-US" dirty="0" smtClean="0"/>
              <a:t>that</a:t>
            </a:r>
            <a:r>
              <a:rPr lang="en-US" i="1" dirty="0" smtClean="0"/>
              <a:t> </a:t>
            </a:r>
            <a:r>
              <a:rPr lang="en-US" dirty="0" smtClean="0"/>
              <a:t>sits at the head of the hierarchy</a:t>
            </a:r>
          </a:p>
          <a:p>
            <a:r>
              <a:rPr lang="en-US" dirty="0" smtClean="0"/>
              <a:t>Selection </a:t>
            </a:r>
            <a:r>
              <a:rPr lang="en-US" i="1" dirty="0" smtClean="0"/>
              <a:t>criteria</a:t>
            </a:r>
            <a:r>
              <a:rPr lang="en-US" dirty="0" smtClean="0"/>
              <a:t> upon which the analysis will be performed (each one has a weight/importance factor expressed as a % - note: all criteria add up to unity)</a:t>
            </a:r>
          </a:p>
          <a:p>
            <a:r>
              <a:rPr lang="en-US" i="1" dirty="0" smtClean="0"/>
              <a:t>Alternatives</a:t>
            </a:r>
            <a:r>
              <a:rPr lang="en-US" dirty="0" smtClean="0"/>
              <a:t> from which to choose when making a final decision.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2890" y="6172200"/>
            <a:ext cx="573161" cy="365125"/>
          </a:xfrm>
        </p:spPr>
        <p:txBody>
          <a:bodyPr/>
          <a:lstStyle/>
          <a:p>
            <a:fld id="{67012217-28EB-46D2-BBF6-456FA6B80351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528801"/>
            <a:ext cx="8405812" cy="2350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02864" y="5935955"/>
            <a:ext cx="1920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Source: </a:t>
            </a:r>
            <a:r>
              <a:rPr lang="en-US" sz="1600" b="1" dirty="0" smtClean="0"/>
              <a:t>Wikipedia 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8782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1828800"/>
            <a:ext cx="7763814" cy="2736819"/>
          </a:xfrm>
        </p:spPr>
        <p:txBody>
          <a:bodyPr/>
          <a:lstStyle/>
          <a:p>
            <a:r>
              <a:rPr lang="en-US" dirty="0" smtClean="0"/>
              <a:t>… more details to come on Wednesday’s class…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--- stay tuned 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2217-28EB-46D2-BBF6-456FA6B803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838200"/>
            <a:ext cx="7773338" cy="843095"/>
          </a:xfrm>
        </p:spPr>
        <p:txBody>
          <a:bodyPr/>
          <a:lstStyle/>
          <a:p>
            <a:r>
              <a:rPr lang="en-US" u="sng" dirty="0" smtClean="0"/>
              <a:t>Why</a:t>
            </a:r>
            <a:r>
              <a:rPr lang="en-US" dirty="0" smtClean="0"/>
              <a:t> Perform a Trade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2" y="1692026"/>
            <a:ext cx="7772870" cy="4191249"/>
          </a:xfrm>
        </p:spPr>
        <p:txBody>
          <a:bodyPr>
            <a:noAutofit/>
          </a:bodyPr>
          <a:lstStyle/>
          <a:p>
            <a:r>
              <a:rPr lang="en-US" sz="1800" dirty="0" smtClean="0"/>
              <a:t>To gather and assess the possible design solutions for the new system that one is seeking to </a:t>
            </a:r>
            <a:r>
              <a:rPr lang="en-US" sz="1800" dirty="0" smtClean="0"/>
              <a:t>create</a:t>
            </a:r>
          </a:p>
          <a:p>
            <a:r>
              <a:rPr lang="en-US" sz="1800" dirty="0" smtClean="0"/>
              <a:t>Determining whether to make or buy a needed asset/tool/software application</a:t>
            </a:r>
            <a:endParaRPr lang="en-US" sz="1800" dirty="0" smtClean="0"/>
          </a:p>
          <a:p>
            <a:r>
              <a:rPr lang="en-US" sz="1800" dirty="0" smtClean="0"/>
              <a:t>Further, to methodically evaluate the attributes and characteristics of each potential design, in light of the system level requirements</a:t>
            </a:r>
          </a:p>
          <a:p>
            <a:r>
              <a:rPr lang="en-US" sz="1800" dirty="0" smtClean="0"/>
              <a:t>Reduce uncertainty and risk associated with system development</a:t>
            </a:r>
          </a:p>
          <a:p>
            <a:r>
              <a:rPr lang="en-US" sz="1800" dirty="0" smtClean="0"/>
              <a:t>Finally, to arrive at a decision as to which potential design solution will provide a “balanced” approach that will result in a system that is both realizable and functional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2217-28EB-46D2-BBF6-456FA6B803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3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753082"/>
          </a:xfrm>
        </p:spPr>
        <p:txBody>
          <a:bodyPr/>
          <a:lstStyle/>
          <a:p>
            <a:r>
              <a:rPr lang="en-US" dirty="0" smtClean="0"/>
              <a:t>Decision Process Map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73" y="1378040"/>
            <a:ext cx="8534400" cy="41374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29001" y="5618741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Source: NASA Systems Engineering Handbook – Rev 2</a:t>
            </a:r>
            <a:endParaRPr lang="en-US" sz="16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2217-28EB-46D2-BBF6-456FA6B803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4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09" y="533400"/>
            <a:ext cx="7773338" cy="1596177"/>
          </a:xfrm>
        </p:spPr>
        <p:txBody>
          <a:bodyPr/>
          <a:lstStyle/>
          <a:p>
            <a:r>
              <a:rPr lang="en-US" dirty="0" smtClean="0"/>
              <a:t>Examples of where trade studies can be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2" y="1981200"/>
            <a:ext cx="7772870" cy="34241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dirty="0" smtClean="0"/>
              <a:t>choosing how and where to allocate limited resources /budget within a project</a:t>
            </a:r>
          </a:p>
          <a:p>
            <a:r>
              <a:rPr lang="en-US" dirty="0" smtClean="0"/>
              <a:t>Decisions regarding whether to proceed to the next checkpoint/gate in the system development process</a:t>
            </a:r>
          </a:p>
          <a:p>
            <a:r>
              <a:rPr lang="en-US" dirty="0" smtClean="0"/>
              <a:t>At what times to conduct required system project reviews (SRR, PDR, CDR, PRR, etc.)</a:t>
            </a:r>
          </a:p>
          <a:p>
            <a:r>
              <a:rPr lang="en-US" dirty="0" smtClean="0"/>
              <a:t>Selection of which risk management methodology to apply to significant project risks to system </a:t>
            </a:r>
            <a:r>
              <a:rPr lang="en-US" dirty="0" smtClean="0"/>
              <a:t>creation while considering costs, schedule, and technical performance of the emerging threat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2217-28EB-46D2-BBF6-456FA6B803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2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1210282"/>
          </a:xfrm>
        </p:spPr>
        <p:txBody>
          <a:bodyPr/>
          <a:lstStyle/>
          <a:p>
            <a:r>
              <a:rPr lang="en-US" dirty="0" smtClean="0"/>
              <a:t>Means to conduct a trade study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716924" y="1608139"/>
            <a:ext cx="7772870" cy="449580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Qualitative</a:t>
            </a:r>
            <a:r>
              <a:rPr lang="en-US" sz="2400" dirty="0" smtClean="0"/>
              <a:t> approach</a:t>
            </a:r>
          </a:p>
          <a:p>
            <a:pPr lvl="1"/>
            <a:r>
              <a:rPr lang="en-US" sz="2000" dirty="0" smtClean="0"/>
              <a:t>Typically the simplest and easiest to perform</a:t>
            </a:r>
          </a:p>
          <a:p>
            <a:pPr lvl="1"/>
            <a:r>
              <a:rPr lang="en-US" sz="2000" dirty="0" smtClean="0"/>
              <a:t>Uses linguistic descriptors to compare alternatives/attributes</a:t>
            </a:r>
          </a:p>
          <a:p>
            <a:pPr lvl="1"/>
            <a:r>
              <a:rPr lang="en-US" sz="2000" dirty="0" smtClean="0"/>
              <a:t>Drawback: possible subjective bias when making comparisons</a:t>
            </a:r>
          </a:p>
          <a:p>
            <a:r>
              <a:rPr lang="en-US" sz="2400" i="1" dirty="0" smtClean="0"/>
              <a:t>Quantitative</a:t>
            </a:r>
            <a:r>
              <a:rPr lang="en-US" sz="2400" dirty="0" smtClean="0"/>
              <a:t> approach</a:t>
            </a:r>
          </a:p>
          <a:p>
            <a:pPr lvl="1"/>
            <a:r>
              <a:rPr lang="en-US" sz="2000" dirty="0" smtClean="0"/>
              <a:t>Uses methodologies including pairwise  comparisons, decision trees, or AHP</a:t>
            </a:r>
          </a:p>
          <a:p>
            <a:pPr lvl="1"/>
            <a:r>
              <a:rPr lang="en-US" sz="2000" dirty="0" smtClean="0"/>
              <a:t>Advantage: less prone to analyst bias…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2217-28EB-46D2-BBF6-456FA6B803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1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818" y="1021880"/>
            <a:ext cx="6668691" cy="500151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6848" y="276894"/>
            <a:ext cx="7773338" cy="919295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“trade tree”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2217-28EB-46D2-BBF6-456FA6B80351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05826" y="6079124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Source: NASA Systems Engineering Handbook – Rev 2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875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8" y="1512799"/>
            <a:ext cx="8855985" cy="500368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9880" y="596721"/>
            <a:ext cx="7773338" cy="9954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Trade Study/decision using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/>
              <a:t>decision matrix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800" y="6151359"/>
            <a:ext cx="573161" cy="365125"/>
          </a:xfrm>
        </p:spPr>
        <p:txBody>
          <a:bodyPr/>
          <a:lstStyle/>
          <a:p>
            <a:fld id="{67012217-28EB-46D2-BBF6-456FA6B80351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914400" y="3030748"/>
            <a:ext cx="914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730818" y="1650522"/>
            <a:ext cx="2895600" cy="14478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9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375185"/>
            <a:ext cx="7806218" cy="450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332" y="629633"/>
            <a:ext cx="7773338" cy="974739"/>
          </a:xfrm>
        </p:spPr>
        <p:txBody>
          <a:bodyPr/>
          <a:lstStyle/>
          <a:p>
            <a:r>
              <a:rPr lang="en-US" dirty="0" smtClean="0"/>
              <a:t>Another decision tree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2217-28EB-46D2-BBF6-456FA6B8035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Trade Study </a:t>
            </a:r>
            <a:br>
              <a:rPr lang="en-US" dirty="0" smtClean="0"/>
            </a:br>
            <a:r>
              <a:rPr lang="en-US" dirty="0" smtClean="0"/>
              <a:t>quantitative tool/method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85332" y="2133600"/>
            <a:ext cx="7772870" cy="3424107"/>
          </a:xfrm>
        </p:spPr>
        <p:txBody>
          <a:bodyPr/>
          <a:lstStyle/>
          <a:p>
            <a:r>
              <a:rPr lang="en-US" dirty="0" smtClean="0"/>
              <a:t>AHP – Analytic Hierarchy Process</a:t>
            </a:r>
          </a:p>
          <a:p>
            <a:r>
              <a:rPr lang="en-US" dirty="0" smtClean="0"/>
              <a:t>Uses “pairwise comparisons” of attributes/characteristics under consideration (evaluation criteria and multiple alternatives)</a:t>
            </a:r>
          </a:p>
          <a:p>
            <a:r>
              <a:rPr lang="en-US" dirty="0" smtClean="0"/>
              <a:t>Employs matrix/linear algebra techniques to arrive at the optimum choice to make when considering </a:t>
            </a:r>
            <a:r>
              <a:rPr lang="en-US" dirty="0" err="1" smtClean="0"/>
              <a:t>mCMA</a:t>
            </a:r>
            <a:r>
              <a:rPr lang="en-US" dirty="0" smtClean="0"/>
              <a:t> decisions</a:t>
            </a:r>
          </a:p>
          <a:p>
            <a:r>
              <a:rPr lang="en-US" dirty="0" smtClean="0"/>
              <a:t>Was first developed by Thomas </a:t>
            </a:r>
            <a:r>
              <a:rPr lang="en-US" dirty="0" err="1" smtClean="0"/>
              <a:t>Saaty</a:t>
            </a:r>
            <a:r>
              <a:rPr lang="en-US" dirty="0" smtClean="0"/>
              <a:t> at University of Pittsburgh in the 1970s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2217-28EB-46D2-BBF6-456FA6B803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1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154</TotalTime>
  <Words>416</Words>
  <Application>Microsoft Office PowerPoint</Application>
  <PresentationFormat>On-screen Show (4:3)</PresentationFormat>
  <Paragraphs>56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Droplet</vt:lpstr>
      <vt:lpstr>EE 4130  Systems Engineering: Trade Studies</vt:lpstr>
      <vt:lpstr>Why Perform a Trade Study</vt:lpstr>
      <vt:lpstr>Decision Process Map </vt:lpstr>
      <vt:lpstr>Examples of where trade studies can be applied</vt:lpstr>
      <vt:lpstr>Means to conduct a trade study</vt:lpstr>
      <vt:lpstr>A “trade tree” example</vt:lpstr>
      <vt:lpstr>Trade Study/decision using  the decision matrix method</vt:lpstr>
      <vt:lpstr>Another decision tree example</vt:lpstr>
      <vt:lpstr>Another Trade Study  quantitative tool/method</vt:lpstr>
      <vt:lpstr>Rudimentary AHP example overview</vt:lpstr>
      <vt:lpstr>Elements of the AHP</vt:lpstr>
      <vt:lpstr>… more details to come on Wednesday’s class…  --- stay tuned !!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Joel Harris</dc:creator>
  <cp:lastModifiedBy>Administrator</cp:lastModifiedBy>
  <cp:revision>18</cp:revision>
  <dcterms:created xsi:type="dcterms:W3CDTF">2018-02-25T23:33:34Z</dcterms:created>
  <dcterms:modified xsi:type="dcterms:W3CDTF">2018-02-27T00:07:52Z</dcterms:modified>
</cp:coreProperties>
</file>