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5"/>
  </p:notesMasterIdLst>
  <p:sldIdLst>
    <p:sldId id="256" r:id="rId3"/>
    <p:sldId id="277" r:id="rId4"/>
    <p:sldId id="257" r:id="rId5"/>
    <p:sldId id="258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06F89-B47C-4C7B-A952-2B90F5059F0C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43EC9-95B1-448C-BECE-8100785C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fld id="{8661294C-B56F-432D-A8B7-F0F040D8E266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fld id="{822A746C-5342-4181-A4F9-265579105DA0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 eaLnBrk="1" hangingPunct="1"/>
            <a:fld id="{AC5BD715-F8C8-43B5-9297-43ECAB461C75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 eaLnBrk="1" hangingPunct="1"/>
            <a:fld id="{C291A207-57BE-4BA5-894F-34E0BB0B8C04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 eaLnBrk="1" hangingPunct="1"/>
            <a:fld id="{174D5B2D-699A-4E35-9CFB-A59F70FB61ED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 eaLnBrk="1" hangingPunct="1"/>
            <a:fld id="{954C7994-A44E-41DD-A171-FA2713EB31E6}" type="slidenum">
              <a:rPr lang="en-US" altLang="en-US" sz="1200"/>
              <a:pPr algn="r"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 eaLnBrk="1" hangingPunct="1"/>
            <a:fld id="{CC49C9DF-CE78-4B0C-83DD-A667605D5545}" type="slidenum">
              <a:rPr lang="en-US" altLang="en-US" sz="1200"/>
              <a:pPr algn="r"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 eaLnBrk="1" hangingPunct="1"/>
            <a:fld id="{76DCBE0C-34FD-402D-AE09-FAEA75C7F9FE}" type="slidenum">
              <a:rPr lang="en-US" altLang="en-US" sz="1200"/>
              <a:pPr algn="r"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fld id="{73F4039F-A7C8-48FF-A04C-F62086DFFAB5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fld id="{739F8540-7FF0-4B05-A032-38E330D31A0C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A8FF0A-33DC-4A1C-B90E-3B06A2467A6A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0563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03750"/>
            <a:ext cx="5638800" cy="376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42" tIns="45952" rIns="93542" bIns="45952"/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smtClean="0"/>
              <a:t> A risk must be clearly stated before it can be effectively managed</a:t>
            </a:r>
            <a:endParaRPr lang="en-US" altLang="en-US" sz="1600" smtClean="0"/>
          </a:p>
          <a:p>
            <a:pPr eaLnBrk="1" hangingPunct="1"/>
            <a:r>
              <a:rPr lang="en-US" altLang="en-US" sz="1600" smtClean="0"/>
              <a:t>The components of a risk statement are “Condition” and “Consequence”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1600" smtClean="0"/>
              <a:t>In writing risk statements, the </a:t>
            </a:r>
            <a:r>
              <a:rPr lang="en-US" altLang="en-US" sz="1600" b="1" smtClean="0"/>
              <a:t>condition</a:t>
            </a:r>
            <a:r>
              <a:rPr lang="en-US" altLang="en-US" sz="1600" smtClean="0"/>
              <a:t> and </a:t>
            </a:r>
            <a:r>
              <a:rPr lang="en-US" altLang="en-US" sz="1600" b="1" smtClean="0"/>
              <a:t>consequence</a:t>
            </a:r>
            <a:r>
              <a:rPr lang="en-US" altLang="en-US" sz="1600" smtClean="0"/>
              <a:t> format shown provides a complete picture of the risk. It can be read as follows: </a:t>
            </a:r>
            <a:r>
              <a:rPr lang="en-US" altLang="en-US" sz="1600" i="1" smtClean="0">
                <a:solidFill>
                  <a:srgbClr val="000099"/>
                </a:solidFill>
              </a:rPr>
              <a:t>Given a specific &lt;condition&gt; there is a possibility that a certain &lt;consequence&gt; will occur.</a:t>
            </a:r>
            <a:r>
              <a:rPr lang="en-US" altLang="en-US" sz="1600" i="1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i="1" smtClean="0"/>
              <a:t>Here is a sample risk statement:</a:t>
            </a:r>
            <a:r>
              <a:rPr lang="en-US" altLang="en-US" sz="1600" i="1" smtClean="0"/>
              <a:t>  </a:t>
            </a:r>
            <a:r>
              <a:rPr lang="en-US" altLang="en-US" sz="1600" smtClean="0"/>
              <a:t>Interface requirements are poorly defined on this project, therefore, integration problems may be encountered resulting in schedule delays and cost overruns.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 smtClean="0"/>
              <a:t>  </a:t>
            </a:r>
            <a:r>
              <a:rPr lang="en-US" altLang="en-US" sz="1400" smtClean="0"/>
              <a:t>A good risk statement usually has only one condition, but may have one or more consequences.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F222C03-02F8-4084-B7AF-AEAB12143B51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0563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03750"/>
            <a:ext cx="5638800" cy="376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42" tIns="45952" rIns="93542" bIns="45952"/>
          <a:lstStyle/>
          <a:p>
            <a:pPr eaLnBrk="1" hangingPunct="1"/>
            <a:r>
              <a:rPr lang="en-US" altLang="en-US" sz="1400" smtClean="0"/>
              <a:t>Lets define the terms associated with the risk statements: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1400" b="1" u="sng" smtClean="0">
                <a:solidFill>
                  <a:srgbClr val="000099"/>
                </a:solidFill>
              </a:rPr>
              <a:t>Condition:</a:t>
            </a:r>
            <a:r>
              <a:rPr lang="en-US" altLang="en-US" sz="1400" smtClean="0"/>
              <a:t> is a single phrase briefly describing a current key circumstance or a situation that is causing concern, doubt, anxiety, or uncertainty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1400" b="1" u="sng" smtClean="0">
                <a:solidFill>
                  <a:srgbClr val="000099"/>
                </a:solidFill>
              </a:rPr>
              <a:t>Consequence</a:t>
            </a:r>
            <a:r>
              <a:rPr lang="en-US" altLang="en-US" sz="1400" b="1" smtClean="0">
                <a:solidFill>
                  <a:srgbClr val="000099"/>
                </a:solidFill>
              </a:rPr>
              <a:t>:</a:t>
            </a:r>
            <a:r>
              <a:rPr lang="en-US" altLang="en-US" sz="1400" smtClean="0"/>
              <a:t> is a single phrase or sentence that describes the key, undesirable outcome or outcomes of the current condition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1400" b="1" u="sng" smtClean="0">
                <a:solidFill>
                  <a:srgbClr val="000099"/>
                </a:solidFill>
              </a:rPr>
              <a:t>Risk Source or Context:</a:t>
            </a:r>
            <a:r>
              <a:rPr lang="en-US" altLang="en-US" sz="1400" smtClean="0"/>
              <a:t> provides additional information about the risk such as, contributing factors and related issues beyond the risk condition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1400" b="1" u="sng" smtClean="0">
                <a:solidFill>
                  <a:srgbClr val="000099"/>
                </a:solidFill>
              </a:rPr>
              <a:t>Total Loss or Opportunity Cost</a:t>
            </a:r>
            <a:r>
              <a:rPr lang="en-US" altLang="en-US" sz="1400" b="1" smtClean="0">
                <a:solidFill>
                  <a:srgbClr val="000099"/>
                </a:solidFill>
              </a:rPr>
              <a:t>:</a:t>
            </a:r>
            <a:r>
              <a:rPr lang="en-US" altLang="en-US" sz="1400" smtClean="0"/>
              <a:t> is the ultimate loss or the opportunity cost resulting from the risk consequence</a:t>
            </a:r>
          </a:p>
          <a:p>
            <a:pPr eaLnBrk="1" hangingPunct="1"/>
            <a:endParaRPr lang="en-US" altLang="en-US" sz="1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2984370-F37E-413B-9F75-289F42971291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0563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03750"/>
            <a:ext cx="5180013" cy="376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59" tIns="45959" rIns="93559" bIns="45959"/>
          <a:lstStyle/>
          <a:p>
            <a:pPr marL="228600" indent="-228600" eaLnBrk="1" hangingPunct="1"/>
            <a:r>
              <a:rPr lang="en-US" altLang="en-US" sz="1600" smtClean="0"/>
              <a:t>The positive attributes of a risk statement may be validated by asking the following questions: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Is the risk statement clear and concise?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Will most project members understand the statement?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Does the statement contain a clear condition or source of concern?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Is there a clearly stated consequence?  A condition that does not have the threat of a consequence is not the source of a risk.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Is there only one condition per risk followed by one or more consequences?  If there are two or more conditions, each should be associated with a separate, stand alone risk.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79FD8EF-CC8C-4612-8A64-248B739B3C27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0563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286250"/>
            <a:ext cx="5180013" cy="408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59" tIns="45959" rIns="93559" bIns="45959"/>
          <a:lstStyle/>
          <a:p>
            <a:pPr marL="228600" indent="-228600" eaLnBrk="1" hangingPunct="1"/>
            <a:r>
              <a:rPr lang="en-US" altLang="en-US" sz="1600" smtClean="0"/>
              <a:t>Lets review 4 risk statements to identify if they are good or bad statements.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Number one is not a good risk statement because the event has already occurred and therefore it is an issue but not a risk.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Number two is not good because it does not provide the risk condition or the consequence.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Number three is bad because it provides the condition but not the consequence.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en-US" sz="1600" smtClean="0"/>
              <a:t>Number four is a good risk statement because it provide the condition and consequence, it is clear and easy to understand, and it has only one condition and one consequence.  </a:t>
            </a:r>
          </a:p>
          <a:p>
            <a:pPr marL="228600" indent="-228600" eaLnBrk="1" hangingPunct="1"/>
            <a:r>
              <a:rPr lang="en-US" altLang="en-US" sz="1600" smtClean="0"/>
              <a:t>There are four sample risk statements provided on this page but only one of them is a good risk statement.</a:t>
            </a:r>
          </a:p>
          <a:p>
            <a:pPr marL="228600" indent="-228600" eaLnBrk="1" hangingPunct="1"/>
            <a:endParaRPr lang="en-US" altLang="en-US" sz="16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F025BF-961C-45A8-9BC0-A947DC546328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CE495D1-9C60-494E-8AE4-079054F2DBCB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9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3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8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5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65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3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50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Arial" charset="0"/>
        <a:buChar char="▲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3FC874D-46C7-412B-9E3D-C68A6D58E80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tx1"/>
                </a:solidFill>
                <a:latin typeface="+mn-lt"/>
              </a:defRPr>
            </a:lvl1pPr>
          </a:lstStyle>
          <a:p>
            <a:fld id="{8DDC6936-7A85-4364-824F-A6E8B6A6CCAE}" type="slidenum">
              <a:rPr lang="en-US" smtClean="0"/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50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Arial" charset="0"/>
        <a:buChar char="▲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hyperlink" Target="http://www.hq.nasa.gov/office/codeq/risk/index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Systems Engineering: </a:t>
            </a:r>
            <a:br>
              <a:rPr lang="en-US" altLang="en-US" dirty="0" smtClean="0"/>
            </a:br>
            <a:r>
              <a:rPr lang="en-US" altLang="en-US" dirty="0" smtClean="0"/>
              <a:t>Risk </a:t>
            </a:r>
            <a:r>
              <a:rPr lang="en-US" altLang="en-US" dirty="0"/>
              <a:t>Management</a:t>
            </a:r>
            <a:br>
              <a:rPr lang="en-US" altLang="en-US" dirty="0"/>
            </a:br>
            <a:r>
              <a:rPr lang="en-US" altLang="en-US" dirty="0"/>
              <a:t>Part </a:t>
            </a:r>
            <a:r>
              <a:rPr lang="en-US" altLang="en-US" dirty="0" smtClean="0"/>
              <a:t>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5410200" cy="138588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CSULA – </a:t>
            </a:r>
            <a:r>
              <a:rPr lang="en-US" altLang="en-US" sz="2400" dirty="0" smtClean="0"/>
              <a:t>ECST Department</a:t>
            </a:r>
          </a:p>
          <a:p>
            <a:pPr eaLnBrk="1" hangingPunct="1"/>
            <a:r>
              <a:rPr lang="en-US" altLang="en-US" sz="2400" dirty="0" smtClean="0"/>
              <a:t>EE 4130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Prof. Joel K. Harris</a:t>
            </a:r>
          </a:p>
          <a:p>
            <a:pPr eaLnBrk="1" hangingPunct="1"/>
            <a:r>
              <a:rPr lang="en-US" altLang="en-US" sz="2400" dirty="0" smtClean="0"/>
              <a:t>2 </a:t>
            </a:r>
            <a:r>
              <a:rPr lang="en-US" altLang="en-US" sz="2400" dirty="0" smtClean="0"/>
              <a:t>April 2018 </a:t>
            </a:r>
            <a:endParaRPr lang="en-US" alt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41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6905625" cy="6223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Risk Statement Example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873" y="1828800"/>
            <a:ext cx="8839200" cy="4752975"/>
          </a:xfrm>
        </p:spPr>
        <p:txBody>
          <a:bodyPr/>
          <a:lstStyle/>
          <a:p>
            <a:pPr eaLnBrk="1" hangingPunct="1"/>
            <a:r>
              <a:rPr lang="en-US" altLang="en-US" sz="1600" dirty="0" smtClean="0"/>
              <a:t>What Makes Up a Risk Statement?</a:t>
            </a:r>
            <a:endParaRPr lang="en-US" altLang="en-US" sz="1600" b="0" dirty="0" smtClean="0"/>
          </a:p>
          <a:p>
            <a:pPr lvl="1" eaLnBrk="1" hangingPunct="1"/>
            <a:r>
              <a:rPr lang="en-US" altLang="en-US" sz="1600" dirty="0" smtClean="0"/>
              <a:t>Must be a </a:t>
            </a:r>
            <a:r>
              <a:rPr lang="en-US" altLang="en-US" sz="1600" b="1" dirty="0" smtClean="0"/>
              <a:t>FACT</a:t>
            </a:r>
            <a:r>
              <a:rPr lang="en-US" altLang="en-US" sz="1600" dirty="0" smtClean="0"/>
              <a:t> or perceived to be FACT</a:t>
            </a:r>
            <a:endParaRPr lang="en-US" altLang="en-US" sz="1600" b="0" dirty="0" smtClean="0"/>
          </a:p>
          <a:p>
            <a:pPr lvl="1" eaLnBrk="1" hangingPunct="1"/>
            <a:r>
              <a:rPr lang="en-US" altLang="en-US" sz="1600" dirty="0" smtClean="0"/>
              <a:t>Must be </a:t>
            </a:r>
            <a:r>
              <a:rPr lang="en-US" altLang="en-US" sz="1600" b="1" dirty="0" smtClean="0"/>
              <a:t>REALITY BASED</a:t>
            </a:r>
          </a:p>
          <a:p>
            <a:pPr lvl="1" eaLnBrk="1" hangingPunct="1"/>
            <a:r>
              <a:rPr lang="en-US" altLang="en-US" sz="1600" dirty="0" smtClean="0"/>
              <a:t>Can have NO ambiguity attached</a:t>
            </a:r>
            <a:endParaRPr lang="en-US" altLang="en-US" sz="1600" b="0" dirty="0" smtClean="0"/>
          </a:p>
          <a:p>
            <a:pPr eaLnBrk="1" hangingPunct="1"/>
            <a:r>
              <a:rPr lang="en-US" altLang="en-US" sz="1600" dirty="0" smtClean="0"/>
              <a:t>Example:</a:t>
            </a:r>
            <a:endParaRPr lang="en-US" altLang="en-US" sz="1600" b="0" dirty="0" smtClean="0"/>
          </a:p>
          <a:p>
            <a:pPr eaLnBrk="1" hangingPunct="1"/>
            <a:r>
              <a:rPr lang="en-US" altLang="en-US" sz="1800" i="1" dirty="0" smtClean="0"/>
              <a:t>“</a:t>
            </a:r>
            <a:r>
              <a:rPr lang="en-US" altLang="en-US" sz="1800" i="1" dirty="0" smtClean="0">
                <a:solidFill>
                  <a:srgbClr val="0066FF"/>
                </a:solidFill>
              </a:rPr>
              <a:t>Given that </a:t>
            </a:r>
            <a:r>
              <a:rPr lang="en-US" altLang="en-US" sz="1800" i="1" dirty="0" smtClean="0"/>
              <a:t>the Main Injector redesign will reduce outer row mixture ratio and increase fuel injector resistance, </a:t>
            </a:r>
            <a:r>
              <a:rPr lang="en-US" altLang="en-US" sz="1800" i="1" dirty="0" smtClean="0">
                <a:solidFill>
                  <a:srgbClr val="0066FF"/>
                </a:solidFill>
              </a:rPr>
              <a:t>there is a possibility that </a:t>
            </a:r>
            <a:r>
              <a:rPr lang="en-US" altLang="en-US" sz="1800" i="1" dirty="0" smtClean="0"/>
              <a:t>the fuel repress temperature may be below minimum, and the pressure at EPL may be above maximum requirements of the SCD.”</a:t>
            </a:r>
          </a:p>
          <a:p>
            <a:pPr eaLnBrk="1" hangingPunct="1"/>
            <a:r>
              <a:rPr lang="en-US" altLang="en-US" sz="1600" dirty="0" smtClean="0"/>
              <a:t>(</a:t>
            </a:r>
            <a:r>
              <a:rPr lang="en-US" altLang="en-US" sz="1600" dirty="0" smtClean="0">
                <a:solidFill>
                  <a:srgbClr val="FF33CC"/>
                </a:solidFill>
              </a:rPr>
              <a:t>condition</a:t>
            </a:r>
            <a:r>
              <a:rPr lang="en-US" altLang="en-US" sz="1600" dirty="0" smtClean="0"/>
              <a:t>) - (</a:t>
            </a:r>
            <a:r>
              <a:rPr lang="en-US" altLang="en-US" sz="1600" dirty="0" smtClean="0">
                <a:solidFill>
                  <a:srgbClr val="0033CC"/>
                </a:solidFill>
              </a:rPr>
              <a:t>consequent</a:t>
            </a:r>
            <a:r>
              <a:rPr lang="en-US" altLang="en-US" sz="1600" dirty="0" smtClean="0"/>
              <a:t>) </a:t>
            </a:r>
            <a:endParaRPr lang="en-US" altLang="en-US" sz="1600" b="0" dirty="0" smtClean="0"/>
          </a:p>
          <a:p>
            <a:pPr eaLnBrk="1" hangingPunct="1"/>
            <a:r>
              <a:rPr lang="en-US" altLang="en-US" sz="1600" dirty="0" smtClean="0"/>
              <a:t>Risk context or supporting information can be provided in another area</a:t>
            </a:r>
            <a:endParaRPr lang="en-US" altLang="en-US" sz="1600" b="0" dirty="0" smtClean="0"/>
          </a:p>
          <a:p>
            <a:pPr eaLnBrk="1" hangingPunct="1"/>
            <a:endParaRPr lang="en-US" altLang="en-US" sz="1600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5042333"/>
            <a:ext cx="7086600" cy="701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/>
              <a:t>A good risk statement must be </a:t>
            </a:r>
            <a:r>
              <a:rPr lang="en-US" altLang="en-US" b="1" i="1" u="sng" dirty="0"/>
              <a:t>ACTIONABLE</a:t>
            </a:r>
            <a:r>
              <a:rPr lang="en-US" altLang="en-US" b="1" i="1" dirty="0"/>
              <a:t> </a:t>
            </a:r>
            <a:r>
              <a:rPr lang="en-US" altLang="en-US" i="1" dirty="0"/>
              <a:t>and have </a:t>
            </a:r>
            <a:r>
              <a:rPr lang="en-US" altLang="en-US" b="1" i="1" dirty="0"/>
              <a:t>ONE </a:t>
            </a:r>
            <a:r>
              <a:rPr lang="en-US" altLang="en-US" i="1" dirty="0"/>
              <a:t>condition and </a:t>
            </a:r>
            <a:r>
              <a:rPr lang="en-US" altLang="en-US" b="1" i="1" dirty="0"/>
              <a:t>ONE or More </a:t>
            </a:r>
            <a:r>
              <a:rPr lang="en-US" altLang="en-US" i="1" dirty="0"/>
              <a:t>consequences per statement</a:t>
            </a:r>
          </a:p>
        </p:txBody>
      </p:sp>
    </p:spTree>
    <p:extLst>
      <p:ext uri="{BB962C8B-B14F-4D97-AF65-F5344CB8AC3E}">
        <p14:creationId xmlns:p14="http://schemas.microsoft.com/office/powerpoint/2010/main" val="2898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6905625" cy="6556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Risk Statement Example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73" y="1773380"/>
            <a:ext cx="8839200" cy="4294910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What Makes Up a Risk Statement?</a:t>
            </a:r>
            <a:endParaRPr lang="en-US" altLang="en-US" sz="1800" b="0" dirty="0" smtClean="0"/>
          </a:p>
          <a:p>
            <a:pPr lvl="1" eaLnBrk="1" hangingPunct="1"/>
            <a:r>
              <a:rPr lang="en-US" altLang="en-US" sz="1600" dirty="0" smtClean="0"/>
              <a:t>Must be a </a:t>
            </a:r>
            <a:r>
              <a:rPr lang="en-US" altLang="en-US" sz="1600" b="1" dirty="0" smtClean="0"/>
              <a:t>FACT</a:t>
            </a:r>
            <a:r>
              <a:rPr lang="en-US" altLang="en-US" sz="1600" dirty="0" smtClean="0"/>
              <a:t> or perceived to be FACT</a:t>
            </a:r>
            <a:endParaRPr lang="en-US" altLang="en-US" sz="1600" b="0" dirty="0" smtClean="0"/>
          </a:p>
          <a:p>
            <a:pPr lvl="1" eaLnBrk="1" hangingPunct="1"/>
            <a:r>
              <a:rPr lang="en-US" altLang="en-US" sz="1600" dirty="0" smtClean="0"/>
              <a:t>Must be </a:t>
            </a:r>
            <a:r>
              <a:rPr lang="en-US" altLang="en-US" sz="1600" b="1" dirty="0" smtClean="0"/>
              <a:t>REALITY BASED</a:t>
            </a:r>
          </a:p>
          <a:p>
            <a:pPr lvl="1" eaLnBrk="1" hangingPunct="1"/>
            <a:r>
              <a:rPr lang="en-US" altLang="en-US" sz="1600" dirty="0" smtClean="0"/>
              <a:t>Can have NO ambiguity attached</a:t>
            </a:r>
            <a:endParaRPr lang="en-US" altLang="en-US" sz="1600" b="0" dirty="0" smtClean="0"/>
          </a:p>
          <a:p>
            <a:pPr eaLnBrk="1" hangingPunct="1"/>
            <a:r>
              <a:rPr lang="en-US" altLang="en-US" sz="1800" dirty="0" smtClean="0"/>
              <a:t>Example:</a:t>
            </a:r>
            <a:endParaRPr lang="en-US" altLang="en-US" sz="1800" b="0" dirty="0" smtClean="0"/>
          </a:p>
          <a:p>
            <a:pPr lvl="1" eaLnBrk="1" hangingPunct="1">
              <a:spcBef>
                <a:spcPts val="0"/>
              </a:spcBef>
            </a:pPr>
            <a:r>
              <a:rPr lang="en-US" altLang="en-US" sz="1800" i="1" dirty="0" smtClean="0"/>
              <a:t>“</a:t>
            </a:r>
            <a:r>
              <a:rPr lang="en-US" altLang="en-US" sz="1800" i="1" dirty="0" smtClean="0">
                <a:solidFill>
                  <a:srgbClr val="0066FF"/>
                </a:solidFill>
              </a:rPr>
              <a:t>Given that </a:t>
            </a:r>
            <a:r>
              <a:rPr lang="en-US" altLang="en-US" sz="1800" i="1" dirty="0" smtClean="0"/>
              <a:t>there is uncertainty in Howmet's ability to support RS-68A casting development and delivery requirements, </a:t>
            </a:r>
            <a:r>
              <a:rPr lang="en-US" altLang="en-US" sz="1800" i="1" dirty="0" smtClean="0">
                <a:solidFill>
                  <a:srgbClr val="0066FF"/>
                </a:solidFill>
              </a:rPr>
              <a:t>there is a possibility that </a:t>
            </a:r>
            <a:r>
              <a:rPr lang="en-US" altLang="en-US" sz="1800" i="1" dirty="0" smtClean="0"/>
              <a:t>the hardware will not be available when needed.”</a:t>
            </a:r>
            <a:r>
              <a:rPr lang="en-US" altLang="en-US" sz="1800" dirty="0" smtClean="0"/>
              <a:t>	</a:t>
            </a:r>
          </a:p>
          <a:p>
            <a:pPr eaLnBrk="1" hangingPunct="1"/>
            <a:r>
              <a:rPr lang="en-US" altLang="en-US" sz="1800" dirty="0" smtClean="0"/>
              <a:t>(</a:t>
            </a:r>
            <a:r>
              <a:rPr lang="en-US" altLang="en-US" sz="1800" dirty="0" smtClean="0">
                <a:solidFill>
                  <a:srgbClr val="FF33CC"/>
                </a:solidFill>
              </a:rPr>
              <a:t>antecedent</a:t>
            </a:r>
            <a:r>
              <a:rPr lang="en-US" altLang="en-US" sz="1800" dirty="0" smtClean="0"/>
              <a:t>) - (</a:t>
            </a:r>
            <a:r>
              <a:rPr lang="en-US" altLang="en-US" sz="1800" dirty="0" smtClean="0">
                <a:solidFill>
                  <a:srgbClr val="0033CC"/>
                </a:solidFill>
              </a:rPr>
              <a:t>consequent</a:t>
            </a:r>
            <a:r>
              <a:rPr lang="en-US" altLang="en-US" sz="1800" dirty="0" smtClean="0"/>
              <a:t>) </a:t>
            </a:r>
            <a:endParaRPr lang="en-US" altLang="en-US" sz="1800" b="0" dirty="0" smtClean="0"/>
          </a:p>
          <a:p>
            <a:pPr eaLnBrk="1" hangingPunct="1"/>
            <a:r>
              <a:rPr lang="en-US" altLang="en-US" sz="1800" dirty="0" smtClean="0"/>
              <a:t>Risk context or supporting information can be provided in another area</a:t>
            </a:r>
            <a:endParaRPr lang="en-US" altLang="en-US" sz="1800" b="0" dirty="0" smtClean="0"/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7086600" cy="7016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/>
              <a:t>A good risk statement must be </a:t>
            </a:r>
            <a:r>
              <a:rPr lang="en-US" altLang="en-US" b="1" i="1" u="sng" dirty="0"/>
              <a:t>ACTIONABLE</a:t>
            </a:r>
            <a:r>
              <a:rPr lang="en-US" altLang="en-US" b="1" i="1" dirty="0"/>
              <a:t> </a:t>
            </a:r>
            <a:r>
              <a:rPr lang="en-US" altLang="en-US" i="1" dirty="0"/>
              <a:t>and have </a:t>
            </a:r>
            <a:r>
              <a:rPr lang="en-US" altLang="en-US" b="1" i="1" dirty="0"/>
              <a:t>ONE </a:t>
            </a:r>
            <a:r>
              <a:rPr lang="en-US" altLang="en-US" i="1" dirty="0"/>
              <a:t>condition and </a:t>
            </a:r>
            <a:r>
              <a:rPr lang="en-US" altLang="en-US" b="1" i="1" dirty="0"/>
              <a:t>ONE or More </a:t>
            </a:r>
            <a:r>
              <a:rPr lang="en-US" altLang="en-US" i="1" dirty="0" smtClean="0"/>
              <a:t>consequents </a:t>
            </a:r>
            <a:r>
              <a:rPr lang="en-US" altLang="en-US" i="1" dirty="0"/>
              <a:t>per statement</a:t>
            </a:r>
          </a:p>
        </p:txBody>
      </p:sp>
    </p:spTree>
    <p:extLst>
      <p:ext uri="{BB962C8B-B14F-4D97-AF65-F5344CB8AC3E}">
        <p14:creationId xmlns:p14="http://schemas.microsoft.com/office/powerpoint/2010/main" val="41672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Risk Statement Individual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3276600"/>
          </a:xfrm>
        </p:spPr>
        <p:txBody>
          <a:bodyPr/>
          <a:lstStyle/>
          <a:p>
            <a:r>
              <a:rPr lang="en-US" dirty="0" smtClean="0"/>
              <a:t>Create a risk statement for the following threat to a system being developed:</a:t>
            </a:r>
          </a:p>
          <a:p>
            <a:pPr lvl="1"/>
            <a:r>
              <a:rPr lang="en-US" sz="2400" i="1" dirty="0" smtClean="0"/>
              <a:t>….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46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en-US" smtClean="0"/>
              <a:t>The Risk Management Plan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3771900" cy="4343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600" u="sng" dirty="0" smtClean="0"/>
              <a:t>Risk Management Plan</a:t>
            </a:r>
            <a:endParaRPr lang="en-US" altLang="en-US" sz="1600" dirty="0" smtClean="0"/>
          </a:p>
          <a:p>
            <a:pPr algn="just">
              <a:lnSpc>
                <a:spcPct val="80000"/>
              </a:lnSpc>
            </a:pPr>
            <a:r>
              <a:rPr lang="en-US" altLang="en-US" sz="1600" dirty="0" smtClean="0"/>
              <a:t>Program Management (PM) should establish the basic approach and working structure it will use, and document that approach in a Risk Management Plan (RMP) </a:t>
            </a:r>
          </a:p>
          <a:p>
            <a:pPr>
              <a:lnSpc>
                <a:spcPct val="80000"/>
              </a:lnSpc>
            </a:pPr>
            <a:r>
              <a:rPr lang="en-US" altLang="en-US" sz="1600" dirty="0" smtClean="0"/>
              <a:t>An example RMP format summary may include: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Introduction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Program Summary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Risk Management Strategy and Process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Responsible/Executing Organization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Risk Management Process and Procedures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Risk Identification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Risk Assessment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Risk Handling Methodologies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Risk Planning/Mitigation Process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 smtClean="0"/>
              <a:t>Risk Control/Monitoring Method</a:t>
            </a:r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D805016-781C-4705-B2AD-237531A5ABE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41788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08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235E5FF-B585-4276-8062-2869B1ED86B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en-US" dirty="0" smtClean="0"/>
              <a:t>Schedule Risks: A Challenging Dimension of Risk Management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7696200" cy="35814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Of the 3 dimensions of any risk item’s consequences (technical, cost, or schedule), schedule-leading risks are by far THE most vexing/difficult to manage…</a:t>
            </a:r>
          </a:p>
          <a:p>
            <a:pPr eaLnBrk="1" hangingPunct="1"/>
            <a:r>
              <a:rPr lang="en-US" altLang="en-US" sz="2000" dirty="0" smtClean="0"/>
              <a:t>Why is this??</a:t>
            </a:r>
          </a:p>
          <a:p>
            <a:pPr lvl="1" eaLnBrk="1" hangingPunct="1"/>
            <a:r>
              <a:rPr lang="en-US" altLang="en-US" sz="1900" dirty="0" smtClean="0"/>
              <a:t>Perception that schedule risks </a:t>
            </a:r>
            <a:r>
              <a:rPr lang="en-US" altLang="en-US" sz="1900" u="sng" dirty="0" smtClean="0"/>
              <a:t>cannot be controlled</a:t>
            </a:r>
            <a:r>
              <a:rPr lang="en-US" altLang="en-US" sz="1900" dirty="0" smtClean="0"/>
              <a:t> </a:t>
            </a:r>
          </a:p>
          <a:p>
            <a:pPr lvl="1" eaLnBrk="1" hangingPunct="1"/>
            <a:r>
              <a:rPr lang="en-US" altLang="en-US" sz="1900" dirty="0" smtClean="0"/>
              <a:t>There is </a:t>
            </a:r>
            <a:r>
              <a:rPr lang="en-US" altLang="en-US" sz="1900" u="sng" dirty="0" smtClean="0"/>
              <a:t>no risk mitigation plan</a:t>
            </a:r>
            <a:r>
              <a:rPr lang="en-US" altLang="en-US" sz="1900" dirty="0" smtClean="0"/>
              <a:t> that will reduce them</a:t>
            </a:r>
          </a:p>
          <a:p>
            <a:pPr lvl="1" eaLnBrk="1" hangingPunct="1"/>
            <a:r>
              <a:rPr lang="en-US" altLang="en-US" sz="1900" dirty="0" smtClean="0"/>
              <a:t>Schedule risks are </a:t>
            </a:r>
            <a:r>
              <a:rPr lang="en-US" altLang="en-US" sz="1900" u="sng" dirty="0" smtClean="0"/>
              <a:t>unpredictable/unstable</a:t>
            </a:r>
            <a:r>
              <a:rPr lang="en-US" altLang="en-US" sz="1900" dirty="0" smtClean="0"/>
              <a:t> and as such, are nearly impossible to analyze </a:t>
            </a:r>
          </a:p>
          <a:p>
            <a:pPr eaLnBrk="1" hangingPunct="1"/>
            <a:r>
              <a:rPr lang="en-US" altLang="en-US" sz="2200" dirty="0" smtClean="0"/>
              <a:t>The major reason for the above beliefs: how we </a:t>
            </a:r>
            <a:r>
              <a:rPr lang="en-US" altLang="en-US" sz="2200" i="1" dirty="0" smtClean="0"/>
              <a:t>perceive</a:t>
            </a:r>
            <a:r>
              <a:rPr lang="en-US" altLang="en-US" sz="2200" dirty="0" smtClean="0"/>
              <a:t> and </a:t>
            </a:r>
            <a:r>
              <a:rPr lang="en-US" altLang="en-US" sz="2200" i="1" dirty="0" smtClean="0"/>
              <a:t>contend with</a:t>
            </a:r>
            <a:r>
              <a:rPr lang="en-US" altLang="en-US" sz="2200" dirty="0" smtClean="0"/>
              <a:t> program schedules…</a:t>
            </a:r>
          </a:p>
          <a:p>
            <a:pPr lvl="1" eaLnBrk="1" hangingPunct="1"/>
            <a:endParaRPr lang="en-US" alt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36109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DABD432-D5BF-47C9-A23C-4317E726726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125" y="45720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en-US" dirty="0" smtClean="0"/>
              <a:t>An Example of a “Mitigated” Schedule Risk (1 of 2) 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479925" y="3132138"/>
            <a:ext cx="1841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algn="l" eaLnBrk="1" hangingPunct="1"/>
            <a:endParaRPr lang="en-US" altLang="en-US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12514"/>
            <a:ext cx="6290238" cy="365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88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1143000"/>
          </a:xfrm>
        </p:spPr>
        <p:txBody>
          <a:bodyPr/>
          <a:lstStyle/>
          <a:p>
            <a:r>
              <a:rPr lang="en-US" altLang="en-US" dirty="0" smtClean="0"/>
              <a:t>An Example of a “Mitigated” Schedule Risk (2 of 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384E13C-FB16-4744-837C-6EDBC85B4D2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8295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3"/>
          <a:stretch/>
        </p:blipFill>
        <p:spPr bwMode="auto">
          <a:xfrm>
            <a:off x="2286000" y="1797627"/>
            <a:ext cx="37719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911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7A6F3B0-ECC2-4975-9FBA-EA5613D09AD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" y="45720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en-US" dirty="0" smtClean="0"/>
              <a:t>Schedule Risk: An Elementary Example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33600"/>
            <a:ext cx="8677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23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1" name="Picture 7"/>
          <p:cNvPicPr>
            <a:picLocks noGrp="1" noChangeAspect="1" noChangeArrowheads="1"/>
          </p:cNvPicPr>
          <p:nvPr>
            <p:ph type="title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52600"/>
            <a:ext cx="6705600" cy="4352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9C056DF-7F27-4D2E-87B9-8764D37D8F8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7832" name="Rectangle 2"/>
          <p:cNvSpPr>
            <a:spLocks noChangeArrowheads="1"/>
          </p:cNvSpPr>
          <p:nvPr/>
        </p:nvSpPr>
        <p:spPr bwMode="auto">
          <a:xfrm>
            <a:off x="7620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altLang="en-US" dirty="0"/>
              <a:t>Detailed Stats for Schedule Risk Model/Case using @Risk </a:t>
            </a:r>
          </a:p>
        </p:txBody>
      </p:sp>
    </p:spTree>
    <p:extLst>
      <p:ext uri="{BB962C8B-B14F-4D97-AF65-F5344CB8AC3E}">
        <p14:creationId xmlns:p14="http://schemas.microsoft.com/office/powerpoint/2010/main" val="3424130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4D37317-B1A7-4937-A872-AEAEFE8A49C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en-US" dirty="0" smtClean="0"/>
              <a:t>Sample Histograms For Selected Schedule Risk Items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3434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24075"/>
            <a:ext cx="41052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760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696200" cy="609600"/>
          </a:xfrm>
        </p:spPr>
        <p:txBody>
          <a:bodyPr/>
          <a:lstStyle/>
          <a:p>
            <a:r>
              <a:rPr lang="en-US" dirty="0" smtClean="0"/>
              <a:t>Reviewing From Last Lecture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6248400" cy="3061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5234976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 </a:t>
            </a:r>
            <a:r>
              <a:rPr lang="en-US" sz="2000" i="1" dirty="0" smtClean="0"/>
              <a:t>issue</a:t>
            </a:r>
            <a:r>
              <a:rPr lang="en-US" sz="2000" dirty="0" smtClean="0"/>
              <a:t> has already occurred -  a </a:t>
            </a:r>
            <a:r>
              <a:rPr lang="en-US" sz="2000" i="1" dirty="0" smtClean="0"/>
              <a:t>risk</a:t>
            </a:r>
            <a:r>
              <a:rPr lang="en-US" sz="2000" dirty="0" smtClean="0"/>
              <a:t> </a:t>
            </a:r>
            <a:r>
              <a:rPr lang="en-US" sz="2000" u="sng" dirty="0" smtClean="0"/>
              <a:t>may</a:t>
            </a:r>
            <a:r>
              <a:rPr lang="en-US" sz="2000" dirty="0" smtClean="0"/>
              <a:t> occur in the future….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11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E1A4126-A963-441B-AB23-98F1579DEE19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8619" y="45720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en-US" dirty="0" smtClean="0"/>
              <a:t>Sample CDF For A Schedule Risk Item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4719638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1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70AD67D-AF9B-4E8C-9851-CA32DF72EC1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en-US" dirty="0" smtClean="0"/>
              <a:t>Risk Reference Sources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038600"/>
          </a:xfrm>
        </p:spPr>
        <p:txBody>
          <a:bodyPr/>
          <a:lstStyle/>
          <a:p>
            <a:r>
              <a:rPr lang="en-US" altLang="en-US" sz="2000" i="1" smtClean="0"/>
              <a:t>“Risk Management Guide for DoD Acquisition” – 5</a:t>
            </a:r>
            <a:r>
              <a:rPr lang="en-US" altLang="en-US" sz="2000" i="1" baseline="30000" smtClean="0"/>
              <a:t>th</a:t>
            </a:r>
            <a:r>
              <a:rPr lang="en-US" altLang="en-US" sz="2000" i="1" smtClean="0"/>
              <a:t> Edition, June 2003 - DAU website </a:t>
            </a:r>
            <a:r>
              <a:rPr lang="en-US" altLang="en-US" sz="2000" b="1" i="1" smtClean="0">
                <a:hlinkClick r:id="" action="ppaction://noaction"/>
              </a:rPr>
              <a:t>(www.acc.dau.mil)</a:t>
            </a:r>
            <a:endParaRPr lang="en-US" altLang="en-US" sz="2000" b="1" i="1" smtClean="0"/>
          </a:p>
          <a:p>
            <a:r>
              <a:rPr lang="en-US" altLang="en-US" sz="2000" i="1" smtClean="0"/>
              <a:t>“INCOSE Systems Engineering Handbook” – V 3.1, August 2007 </a:t>
            </a:r>
          </a:p>
          <a:p>
            <a:r>
              <a:rPr lang="en-US" altLang="en-US" sz="2000" i="1" smtClean="0"/>
              <a:t>“Program Management Book of Knowledge (PMBoK)” – 3</a:t>
            </a:r>
            <a:r>
              <a:rPr lang="en-US" altLang="en-US" sz="2000" i="1" baseline="30000" smtClean="0"/>
              <a:t>rd</a:t>
            </a:r>
            <a:r>
              <a:rPr lang="en-US" altLang="en-US" sz="2000" i="1" smtClean="0"/>
              <a:t> Edition – 2004. </a:t>
            </a:r>
          </a:p>
          <a:p>
            <a:r>
              <a:rPr lang="en-US" altLang="en-US" sz="2000" i="1" u="sng" smtClean="0"/>
              <a:t>"Effective Risk Management: Some Keys to Success</a:t>
            </a:r>
            <a:r>
              <a:rPr lang="en-US" altLang="en-US" sz="2000" i="1" smtClean="0"/>
              <a:t>", by E. Conrow, 2</a:t>
            </a:r>
            <a:r>
              <a:rPr lang="en-US" altLang="en-US" sz="2000" i="1" baseline="30000" smtClean="0"/>
              <a:t>nd</a:t>
            </a:r>
            <a:r>
              <a:rPr lang="en-US" altLang="en-US" sz="2000" i="1" smtClean="0"/>
              <a:t> Edition, (AIAA)</a:t>
            </a:r>
            <a:r>
              <a:rPr lang="en-US" altLang="en-US" sz="2000" smtClean="0"/>
              <a:t> </a:t>
            </a:r>
          </a:p>
          <a:p>
            <a:r>
              <a:rPr lang="en-US" altLang="en-US" sz="2000" smtClean="0"/>
              <a:t>NASA Risk Management portal/website (</a:t>
            </a:r>
            <a:r>
              <a:rPr lang="en-US" altLang="en-US" sz="2000" b="1" i="1" smtClean="0">
                <a:hlinkClick r:id="rId4"/>
              </a:rPr>
              <a:t>www.hq.nasa.gov/office/codeq/risk/index.htm</a:t>
            </a:r>
            <a:r>
              <a:rPr lang="en-US" altLang="en-US" sz="20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337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23950"/>
          </a:xfrm>
          <a:noFill/>
        </p:spPr>
        <p:txBody>
          <a:bodyPr anchor="t"/>
          <a:lstStyle/>
          <a:p>
            <a:pPr algn="ctr"/>
            <a:r>
              <a:rPr lang="en-US" altLang="en-US" dirty="0" smtClean="0"/>
              <a:t>….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-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-that’s All Folks!!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6E09B-A637-45A9-9019-281116203F5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38400" y="424014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Questions??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215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en-US" sz="2900" smtClean="0"/>
              <a:t>Risk Management Steps - </a:t>
            </a:r>
            <a:r>
              <a:rPr lang="en-US" altLang="en-US" sz="2900" b="1" smtClean="0">
                <a:sym typeface="Symbol" pitchFamily="18" charset="2"/>
              </a:rPr>
              <a:t></a:t>
            </a:r>
            <a:r>
              <a:rPr lang="en-US" altLang="en-US" sz="2900" smtClean="0">
                <a:sym typeface="Symbol" pitchFamily="18" charset="2"/>
              </a:rPr>
              <a:t> Three:</a:t>
            </a:r>
            <a:br>
              <a:rPr lang="en-US" altLang="en-US" sz="2900" smtClean="0">
                <a:sym typeface="Symbol" pitchFamily="18" charset="2"/>
              </a:rPr>
            </a:br>
            <a:r>
              <a:rPr lang="en-US" altLang="en-US" sz="2900" smtClean="0">
                <a:sym typeface="Symbol" pitchFamily="18" charset="2"/>
              </a:rPr>
              <a:t>Risk Handling/Planning (2 of 2)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FCD5EA6-9EDB-4A18-BEF3-643FB7D06F9A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457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62000" y="4267200"/>
            <a:ext cx="3352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11430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Risk Burndown Chart (aka “Waterfall Chart”)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353050" y="5381625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11430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chemeClr val="tx1"/>
                </a:solidFill>
                <a:latin typeface="Arial" charset="0"/>
              </a:rPr>
              <a:t>Risk Mitigation Event Table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09600" y="5745163"/>
            <a:ext cx="4572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3300">
                <a:solidFill>
                  <a:schemeClr val="tx2"/>
                </a:solidFill>
                <a:latin typeface="Arial Black" pitchFamily="34" charset="0"/>
              </a:defRPr>
            </a:lvl1pPr>
            <a:lvl2pPr marL="114300" algn="l">
              <a:defRPr sz="3300">
                <a:solidFill>
                  <a:schemeClr val="tx2"/>
                </a:solidFill>
                <a:latin typeface="Arial Black" pitchFamily="34" charset="0"/>
              </a:defRPr>
            </a:lvl2pPr>
            <a:lvl3pPr algn="l">
              <a:defRPr sz="3300">
                <a:solidFill>
                  <a:schemeClr val="tx2"/>
                </a:solidFill>
                <a:latin typeface="Arial Black" pitchFamily="34" charset="0"/>
              </a:defRPr>
            </a:lvl3pPr>
            <a:lvl4pPr algn="l">
              <a:defRPr sz="3300">
                <a:solidFill>
                  <a:schemeClr val="tx2"/>
                </a:solidFill>
                <a:latin typeface="Arial Black" pitchFamily="34" charset="0"/>
              </a:defRPr>
            </a:lvl4pPr>
            <a:lvl5pPr algn="l">
              <a:defRPr sz="3300">
                <a:solidFill>
                  <a:schemeClr val="tx2"/>
                </a:solidFill>
                <a:latin typeface="Arial Black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chemeClr val="tx1"/>
                </a:solidFill>
                <a:latin typeface="Arial" charset="0"/>
              </a:rPr>
              <a:t>Source: PWR IPPD</a:t>
            </a:r>
            <a:r>
              <a:rPr lang="en-US" altLang="en-US" sz="1200" b="1" i="1">
                <a:solidFill>
                  <a:schemeClr val="tx1"/>
                </a:solidFill>
                <a:latin typeface="Arial" charset="0"/>
              </a:rPr>
              <a:t>Control</a:t>
            </a:r>
            <a:r>
              <a:rPr lang="en-US" altLang="en-US" sz="1200" b="1">
                <a:solidFill>
                  <a:schemeClr val="tx1"/>
                </a:solidFill>
                <a:latin typeface="Arial" charset="0"/>
              </a:rPr>
              <a:t> tool, EPP Risk</a:t>
            </a:r>
            <a:r>
              <a:rPr lang="en-US" altLang="en-US" sz="1200" b="1" i="1">
                <a:solidFill>
                  <a:schemeClr val="tx1"/>
                </a:solidFill>
                <a:latin typeface="Arial" charset="0"/>
              </a:rPr>
              <a:t>Control</a:t>
            </a:r>
            <a:r>
              <a:rPr lang="en-US" altLang="en-US" sz="1200" b="1">
                <a:solidFill>
                  <a:schemeClr val="tx1"/>
                </a:solidFill>
                <a:latin typeface="Arial" charset="0"/>
              </a:rPr>
              <a:t> database</a:t>
            </a:r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981200"/>
            <a:ext cx="3640138" cy="32242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46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en-US" sz="2900" smtClean="0"/>
              <a:t>Risk Management Steps - </a:t>
            </a:r>
            <a:r>
              <a:rPr lang="en-US" altLang="en-US" sz="2900" b="1" smtClean="0">
                <a:sym typeface="Symbol" pitchFamily="18" charset="2"/>
              </a:rPr>
              <a:t></a:t>
            </a:r>
            <a:r>
              <a:rPr lang="en-US" altLang="en-US" sz="2900" smtClean="0">
                <a:sym typeface="Symbol" pitchFamily="18" charset="2"/>
              </a:rPr>
              <a:t> Four:</a:t>
            </a:r>
            <a:br>
              <a:rPr lang="en-US" altLang="en-US" sz="2900" smtClean="0">
                <a:sym typeface="Symbol" pitchFamily="18" charset="2"/>
              </a:rPr>
            </a:br>
            <a:r>
              <a:rPr lang="en-US" altLang="en-US" sz="2900" smtClean="0">
                <a:sym typeface="Symbol" pitchFamily="18" charset="2"/>
              </a:rPr>
              <a:t>Risk Control/Monitoring (1 of 2)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idx="1"/>
          </p:nvPr>
        </p:nvSpPr>
        <p:spPr>
          <a:xfrm>
            <a:off x="352425" y="2114550"/>
            <a:ext cx="3609975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smtClean="0"/>
              <a:t>Risk monitoring is </a:t>
            </a:r>
            <a:r>
              <a:rPr lang="en-US" altLang="en-US" sz="1800" u="sng" smtClean="0"/>
              <a:t>continuous</a:t>
            </a:r>
            <a:r>
              <a:rPr lang="en-US" altLang="en-US" sz="1800" smtClean="0"/>
              <a:t>, </a:t>
            </a:r>
            <a:r>
              <a:rPr lang="en-US" altLang="en-US" sz="1800" u="sng" smtClean="0"/>
              <a:t>consistent</a:t>
            </a:r>
            <a:r>
              <a:rPr lang="en-US" altLang="en-US" sz="1800" smtClean="0"/>
              <a:t>, and </a:t>
            </a:r>
            <a:r>
              <a:rPr lang="en-US" altLang="en-US" sz="1800" u="sng" smtClean="0"/>
              <a:t>progressive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Each risk mitigation event is tracked until its closure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Wherever possible, objective evidence of event closure is provided</a:t>
            </a:r>
          </a:p>
          <a:p>
            <a:pPr algn="just">
              <a:lnSpc>
                <a:spcPct val="90000"/>
              </a:lnSpc>
            </a:pPr>
            <a:r>
              <a:rPr lang="en-US" altLang="en-US" sz="1800" smtClean="0"/>
              <a:t>The overall project/program risk profile is provided to our customer on a regular basis by means of a risk report (see next chart)</a:t>
            </a:r>
          </a:p>
          <a:p>
            <a:pPr>
              <a:lnSpc>
                <a:spcPct val="90000"/>
              </a:lnSpc>
            </a:pPr>
            <a:endParaRPr lang="en-US" altLang="en-US" sz="180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DD9AA25-01D1-42CA-AE07-1B13FA27CCC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922463"/>
            <a:ext cx="4670425" cy="364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68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en-US" sz="2900" smtClean="0"/>
              <a:t>Risk Management Steps - </a:t>
            </a:r>
            <a:r>
              <a:rPr lang="en-US" altLang="en-US" sz="2900" b="1" smtClean="0">
                <a:sym typeface="Symbol" pitchFamily="18" charset="2"/>
              </a:rPr>
              <a:t></a:t>
            </a:r>
            <a:r>
              <a:rPr lang="en-US" altLang="en-US" sz="2900" smtClean="0">
                <a:sym typeface="Symbol" pitchFamily="18" charset="2"/>
              </a:rPr>
              <a:t> Four:</a:t>
            </a:r>
            <a:br>
              <a:rPr lang="en-US" altLang="en-US" sz="2900" smtClean="0">
                <a:sym typeface="Symbol" pitchFamily="18" charset="2"/>
              </a:rPr>
            </a:br>
            <a:r>
              <a:rPr lang="en-US" altLang="en-US" sz="2900" smtClean="0">
                <a:sym typeface="Symbol" pitchFamily="18" charset="2"/>
              </a:rPr>
              <a:t>Risk Control/Monitoring (2 of 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F9575EA-A3D3-47EE-B531-2DF1F71AF3C0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9275"/>
            <a:ext cx="4133850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43815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376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58825" y="1828800"/>
            <a:ext cx="7546975" cy="75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82042" tIns="41021" rIns="82042" bIns="41021">
            <a:spAutoFit/>
          </a:bodyPr>
          <a:lstStyle/>
          <a:p>
            <a:pPr algn="ctr" defTabSz="820738">
              <a:spcBef>
                <a:spcPct val="50000"/>
              </a:spcBef>
              <a:defRPr/>
            </a:pPr>
            <a:r>
              <a:rPr lang="en-US" sz="2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risk must be clearly stated before it can be effectively managed</a:t>
            </a:r>
            <a:endParaRPr lang="en-US" sz="1800" b="1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69963" y="5464175"/>
            <a:ext cx="75041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42" tIns="41021" rIns="82042" bIns="41021">
            <a:spAutoFit/>
          </a:bodyPr>
          <a:lstStyle>
            <a:lvl1pPr marL="307975" indent="-307975" defTabSz="8207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3"/>
              </a:buBlip>
            </a:pPr>
            <a:r>
              <a:rPr lang="en-US" altLang="en-US" sz="1800" b="1" dirty="0">
                <a:solidFill>
                  <a:srgbClr val="000099"/>
                </a:solidFill>
              </a:rPr>
              <a:t>A good risk statement </a:t>
            </a:r>
            <a:r>
              <a:rPr lang="en-US" altLang="en-US" sz="1800" b="1" u="sng" dirty="0">
                <a:solidFill>
                  <a:srgbClr val="000099"/>
                </a:solidFill>
              </a:rPr>
              <a:t>usually has only one </a:t>
            </a:r>
            <a:r>
              <a:rPr lang="en-US" altLang="en-US" sz="1800" b="1" u="sng" dirty="0" smtClean="0">
                <a:solidFill>
                  <a:srgbClr val="000099"/>
                </a:solidFill>
              </a:rPr>
              <a:t>antecedent</a:t>
            </a:r>
            <a:r>
              <a:rPr lang="en-US" altLang="en-US" sz="1800" b="1" dirty="0" smtClean="0">
                <a:solidFill>
                  <a:srgbClr val="000099"/>
                </a:solidFill>
              </a:rPr>
              <a:t>, </a:t>
            </a:r>
            <a:r>
              <a:rPr lang="en-US" altLang="en-US" sz="1800" b="1" dirty="0">
                <a:solidFill>
                  <a:srgbClr val="000099"/>
                </a:solidFill>
              </a:rPr>
              <a:t>but may have </a:t>
            </a:r>
            <a:r>
              <a:rPr lang="en-US" altLang="en-US" sz="1800" b="1" u="sng" dirty="0">
                <a:solidFill>
                  <a:srgbClr val="000099"/>
                </a:solidFill>
              </a:rPr>
              <a:t>one or more </a:t>
            </a:r>
            <a:r>
              <a:rPr lang="en-US" altLang="en-US" sz="1800" b="1" u="sng" dirty="0" smtClean="0">
                <a:solidFill>
                  <a:srgbClr val="000099"/>
                </a:solidFill>
              </a:rPr>
              <a:t>consequents</a:t>
            </a:r>
            <a:endParaRPr lang="en-US" altLang="en-US" sz="1800" b="1" u="sng" dirty="0">
              <a:solidFill>
                <a:srgbClr val="000099"/>
              </a:solidFill>
            </a:endParaRPr>
          </a:p>
        </p:txBody>
      </p:sp>
      <p:sp>
        <p:nvSpPr>
          <p:cNvPr id="10245" name="AutoShape 8"/>
          <p:cNvSpPr>
            <a:spLocks noChangeArrowheads="1"/>
          </p:cNvSpPr>
          <p:nvPr/>
        </p:nvSpPr>
        <p:spPr bwMode="auto">
          <a:xfrm>
            <a:off x="228600" y="2667000"/>
            <a:ext cx="8610600" cy="1938338"/>
          </a:xfrm>
          <a:prstGeom prst="roundRect">
            <a:avLst>
              <a:gd name="adj" fmla="val 16667"/>
            </a:avLst>
          </a:prstGeom>
          <a:solidFill>
            <a:srgbClr val="E1FFFF"/>
          </a:solidFill>
          <a:ln w="3175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2514600" y="3609975"/>
            <a:ext cx="685800" cy="392113"/>
          </a:xfrm>
          <a:prstGeom prst="rightArrow">
            <a:avLst>
              <a:gd name="adj1" fmla="val 50000"/>
              <a:gd name="adj2" fmla="val 7064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04800" y="3352800"/>
            <a:ext cx="2209800" cy="968375"/>
          </a:xfrm>
          <a:prstGeom prst="rect">
            <a:avLst/>
          </a:prstGeom>
          <a:solidFill>
            <a:srgbClr val="FFEDC9"/>
          </a:soli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/>
              <a:t>Interface requirements are poorly defined on this project,</a:t>
            </a:r>
            <a:endParaRPr lang="en-US" sz="1400" dirty="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400800" y="3352800"/>
            <a:ext cx="2209800" cy="968375"/>
          </a:xfrm>
          <a:prstGeom prst="rect">
            <a:avLst/>
          </a:prstGeom>
          <a:solidFill>
            <a:srgbClr val="FFEDC9"/>
          </a:soli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/>
              <a:t>resulting in schedule delays and cost overruns.</a:t>
            </a:r>
            <a:endParaRPr lang="en-US" sz="1400" dirty="0"/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2327564" y="3354388"/>
            <a:ext cx="138588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42" tIns="41021" rIns="82042" bIns="41021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 dirty="0"/>
              <a:t>therefore</a:t>
            </a: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1752600" y="725488"/>
            <a:ext cx="5486400" cy="51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42" tIns="41021" rIns="82042" bIns="41021">
            <a:spAutoFit/>
          </a:bodyPr>
          <a:lstStyle>
            <a:lvl1pPr defTabSz="8207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1" dirty="0" smtClean="0"/>
              <a:t>Risk Statement Characteristics</a:t>
            </a:r>
            <a:endParaRPr lang="en-US" altLang="en-US" sz="2800" b="1" dirty="0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609600" y="2971800"/>
            <a:ext cx="175260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82042" tIns="41021" rIns="82042" bIns="41021">
            <a:spAutoFit/>
          </a:bodyPr>
          <a:lstStyle/>
          <a:p>
            <a:pPr algn="ctr" defTabSz="820738">
              <a:spcBef>
                <a:spcPct val="50000"/>
              </a:spcBef>
              <a:defRPr/>
            </a:pPr>
            <a:r>
              <a:rPr lang="en-US" sz="1800" b="1" dirty="0"/>
              <a:t>Risk Source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6532696" y="2971800"/>
            <a:ext cx="1720850" cy="357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82042" tIns="41021" rIns="82042" bIns="41021">
            <a:spAutoFit/>
          </a:bodyPr>
          <a:lstStyle/>
          <a:p>
            <a:pPr algn="r" defTabSz="820738">
              <a:spcBef>
                <a:spcPct val="50000"/>
              </a:spcBef>
              <a:defRPr/>
            </a:pPr>
            <a:r>
              <a:rPr lang="en-US" sz="1800" b="1" dirty="0" smtClean="0"/>
              <a:t>Consequent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1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429000" y="3352800"/>
            <a:ext cx="2209800" cy="968375"/>
          </a:xfrm>
          <a:prstGeom prst="rect">
            <a:avLst/>
          </a:prstGeom>
          <a:solidFill>
            <a:srgbClr val="FFEDC9"/>
          </a:soli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b="1" dirty="0"/>
              <a:t>integration problems may be encountered</a:t>
            </a:r>
            <a:endParaRPr lang="en-US" sz="14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657600" y="2971800"/>
            <a:ext cx="175260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82042" tIns="41021" rIns="82042" bIns="41021">
            <a:spAutoFit/>
          </a:bodyPr>
          <a:lstStyle/>
          <a:p>
            <a:pPr algn="ctr" defTabSz="820738">
              <a:spcBef>
                <a:spcPct val="50000"/>
              </a:spcBef>
              <a:defRPr/>
            </a:pPr>
            <a:r>
              <a:rPr lang="en-US" sz="1800" b="1" dirty="0" smtClean="0"/>
              <a:t>Antecedent</a:t>
            </a:r>
            <a:endParaRPr lang="en-US" sz="1800" b="1" dirty="0"/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5624513" y="3608388"/>
            <a:ext cx="685800" cy="392112"/>
          </a:xfrm>
          <a:prstGeom prst="rightArrow">
            <a:avLst>
              <a:gd name="adj1" fmla="val 50000"/>
              <a:gd name="adj2" fmla="val 7064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56" name="Right Brace 21"/>
          <p:cNvSpPr>
            <a:spLocks/>
          </p:cNvSpPr>
          <p:nvPr/>
        </p:nvSpPr>
        <p:spPr bwMode="auto">
          <a:xfrm rot="5400000">
            <a:off x="4267200" y="457200"/>
            <a:ext cx="457200" cy="8382000"/>
          </a:xfrm>
          <a:prstGeom prst="rightBrace">
            <a:avLst>
              <a:gd name="adj1" fmla="val 85556"/>
              <a:gd name="adj2" fmla="val 50236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276600" y="4876800"/>
            <a:ext cx="2438400" cy="357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lIns="82042" tIns="41021" rIns="82042" bIns="41021">
            <a:spAutoFit/>
          </a:bodyPr>
          <a:lstStyle/>
          <a:p>
            <a:pPr algn="ctr" defTabSz="820738">
              <a:spcBef>
                <a:spcPct val="50000"/>
              </a:spcBef>
              <a:defRPr/>
            </a:pPr>
            <a:r>
              <a:rPr lang="en-US" sz="1800" b="1" dirty="0"/>
              <a:t>Risk Statement</a:t>
            </a:r>
          </a:p>
        </p:txBody>
      </p:sp>
    </p:spTree>
    <p:extLst>
      <p:ext uri="{BB962C8B-B14F-4D97-AF65-F5344CB8AC3E}">
        <p14:creationId xmlns:p14="http://schemas.microsoft.com/office/powerpoint/2010/main" val="513904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077" y="2133600"/>
            <a:ext cx="7772400" cy="1047750"/>
          </a:xfrm>
          <a:noFill/>
        </p:spPr>
        <p:txBody>
          <a:bodyPr lIns="90460" tIns="44437" rIns="90460" bIns="44437"/>
          <a:lstStyle/>
          <a:p>
            <a:pPr marL="365125" indent="-365125" defTabSz="820738" eaLnBrk="1" hangingPunct="1">
              <a:spcBef>
                <a:spcPct val="40000"/>
              </a:spcBef>
              <a:buFontTx/>
              <a:buBlip>
                <a:blip r:embed="rId3"/>
              </a:buBlip>
            </a:pPr>
            <a:r>
              <a:rPr lang="en-US" altLang="en-US" sz="2000" b="1" u="sng" dirty="0" smtClean="0">
                <a:solidFill>
                  <a:srgbClr val="000099"/>
                </a:solidFill>
              </a:rPr>
              <a:t>Antecedent</a:t>
            </a:r>
            <a:r>
              <a:rPr lang="en-US" altLang="en-US" sz="2000" u="sng" dirty="0" smtClean="0">
                <a:solidFill>
                  <a:srgbClr val="000099"/>
                </a:solidFill>
              </a:rPr>
              <a:t>:</a:t>
            </a:r>
            <a:r>
              <a:rPr lang="en-US" altLang="en-US" sz="2000" dirty="0" smtClean="0"/>
              <a:t> </a:t>
            </a:r>
            <a:r>
              <a:rPr lang="en-US" altLang="en-US" sz="2000" b="0" dirty="0" smtClean="0"/>
              <a:t>a single phrase briefly </a:t>
            </a:r>
            <a:r>
              <a:rPr lang="en-US" altLang="en-US" sz="2000" b="0" u="sng" dirty="0" smtClean="0"/>
              <a:t>describing a current key circumstance or situation</a:t>
            </a:r>
            <a:r>
              <a:rPr lang="en-US" altLang="en-US" sz="2000" b="0" dirty="0" smtClean="0"/>
              <a:t> that is causing concern, doubt, anxiety, or uncertainty</a:t>
            </a:r>
          </a:p>
        </p:txBody>
      </p:sp>
      <p:grpSp>
        <p:nvGrpSpPr>
          <p:cNvPr id="11268" name="Group 7"/>
          <p:cNvGrpSpPr>
            <a:grpSpLocks/>
          </p:cNvGrpSpPr>
          <p:nvPr/>
        </p:nvGrpSpPr>
        <p:grpSpPr bwMode="auto">
          <a:xfrm>
            <a:off x="1103760" y="378148"/>
            <a:ext cx="6453188" cy="1247775"/>
            <a:chOff x="1664" y="1255"/>
            <a:chExt cx="4472" cy="890"/>
          </a:xfrm>
        </p:grpSpPr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2711" y="1255"/>
              <a:ext cx="2372" cy="890"/>
            </a:xfrm>
            <a:prstGeom prst="rect">
              <a:avLst/>
            </a:prstGeom>
            <a:solidFill>
              <a:srgbClr val="E7FFFF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AutoShape 9"/>
            <p:cNvSpPr>
              <a:spLocks noChangeArrowheads="1"/>
            </p:cNvSpPr>
            <p:nvPr/>
          </p:nvSpPr>
          <p:spPr bwMode="auto">
            <a:xfrm>
              <a:off x="3770" y="1634"/>
              <a:ext cx="267" cy="215"/>
            </a:xfrm>
            <a:prstGeom prst="rightArrow">
              <a:avLst>
                <a:gd name="adj1" fmla="val 50000"/>
                <a:gd name="adj2" fmla="val 3104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2870" y="1255"/>
              <a:ext cx="19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42" tIns="41021" rIns="82042" bIns="41021">
              <a:spAutoFit/>
            </a:bodyPr>
            <a:lstStyle>
              <a:lvl1pPr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/>
                <a:t>Risk Statement</a:t>
              </a:r>
            </a:p>
          </p:txBody>
        </p:sp>
        <p:sp>
          <p:nvSpPr>
            <p:cNvPr id="22539" name="AutoShape 11"/>
            <p:cNvSpPr>
              <a:spLocks noChangeArrowheads="1"/>
            </p:cNvSpPr>
            <p:nvPr/>
          </p:nvSpPr>
          <p:spPr bwMode="auto">
            <a:xfrm>
              <a:off x="2479" y="1634"/>
              <a:ext cx="365" cy="215"/>
            </a:xfrm>
            <a:prstGeom prst="rightArrow">
              <a:avLst>
                <a:gd name="adj1" fmla="val 50000"/>
                <a:gd name="adj2" fmla="val 42442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835" y="1476"/>
              <a:ext cx="938" cy="530"/>
            </a:xfrm>
            <a:prstGeom prst="rect">
              <a:avLst/>
            </a:prstGeom>
            <a:solidFill>
              <a:srgbClr val="FFEDC9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2926" y="1652"/>
              <a:ext cx="78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42" tIns="41021" rIns="82042" bIns="41021">
              <a:spAutoFit/>
            </a:bodyPr>
            <a:lstStyle>
              <a:lvl1pPr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300" b="1" dirty="0" smtClean="0"/>
                <a:t>Antecedent</a:t>
              </a:r>
              <a:endParaRPr lang="en-US" altLang="en-US" sz="1300" b="1" dirty="0"/>
            </a:p>
          </p:txBody>
        </p:sp>
        <p:sp>
          <p:nvSpPr>
            <p:cNvPr id="22542" name="AutoShape 14"/>
            <p:cNvSpPr>
              <a:spLocks noChangeArrowheads="1"/>
            </p:cNvSpPr>
            <p:nvPr/>
          </p:nvSpPr>
          <p:spPr bwMode="auto">
            <a:xfrm>
              <a:off x="4901" y="1634"/>
              <a:ext cx="296" cy="215"/>
            </a:xfrm>
            <a:prstGeom prst="rightArrow">
              <a:avLst>
                <a:gd name="adj1" fmla="val 50000"/>
                <a:gd name="adj2" fmla="val 3407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4040" y="1476"/>
              <a:ext cx="936" cy="530"/>
            </a:xfrm>
            <a:prstGeom prst="rect">
              <a:avLst/>
            </a:prstGeom>
            <a:solidFill>
              <a:srgbClr val="FFEDC9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4060" y="1652"/>
              <a:ext cx="87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42" tIns="41021" rIns="82042" bIns="41021">
              <a:spAutoFit/>
            </a:bodyPr>
            <a:lstStyle>
              <a:lvl1pPr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300" b="1" dirty="0" smtClean="0"/>
                <a:t>Consequent</a:t>
              </a:r>
              <a:endParaRPr lang="en-US" altLang="en-US" sz="1300" b="1" dirty="0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1664" y="1476"/>
              <a:ext cx="938" cy="5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1684" y="1513"/>
              <a:ext cx="899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42" tIns="41021" rIns="82042" bIns="41021">
              <a:spAutoFit/>
            </a:bodyPr>
            <a:lstStyle>
              <a:lvl1pPr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300" b="1" dirty="0"/>
                <a:t>Risk Source or Context</a:t>
              </a:r>
              <a:br>
                <a:rPr lang="en-US" altLang="en-US" sz="1300" b="1" dirty="0"/>
              </a:br>
              <a:r>
                <a:rPr lang="en-US" altLang="en-US" sz="1300" b="1" dirty="0"/>
                <a:t>(Root Cause)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5198" y="1476"/>
              <a:ext cx="938" cy="5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B2B2B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5217" y="1518"/>
              <a:ext cx="89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42" tIns="41021" rIns="82042" bIns="41021">
              <a:spAutoFit/>
            </a:bodyPr>
            <a:lstStyle>
              <a:lvl1pPr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300" b="1"/>
                <a:t>Total Loss or</a:t>
              </a:r>
              <a:br>
                <a:rPr lang="en-US" altLang="en-US" sz="1300" b="1"/>
              </a:br>
              <a:r>
                <a:rPr lang="en-US" altLang="en-US" sz="1300" b="1"/>
                <a:t>Opportunity Cost</a:t>
              </a:r>
            </a:p>
          </p:txBody>
        </p:sp>
      </p:grpSp>
      <p:sp>
        <p:nvSpPr>
          <p:cNvPr id="11269" name="Rectangle 21"/>
          <p:cNvSpPr>
            <a:spLocks noChangeArrowheads="1"/>
          </p:cNvSpPr>
          <p:nvPr/>
        </p:nvSpPr>
        <p:spPr bwMode="auto">
          <a:xfrm>
            <a:off x="646177" y="3200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0" tIns="44437" rIns="90460" bIns="44437"/>
          <a:lstStyle>
            <a:lvl1pPr marL="365125" indent="-365125" defTabSz="8207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Blip>
                <a:blip r:embed="rId3"/>
              </a:buBlip>
            </a:pPr>
            <a:r>
              <a:rPr lang="en-US" altLang="en-US" b="1" u="sng" dirty="0" smtClean="0">
                <a:solidFill>
                  <a:srgbClr val="000099"/>
                </a:solidFill>
              </a:rPr>
              <a:t>Consequent</a:t>
            </a:r>
            <a:r>
              <a:rPr lang="en-US" altLang="en-US" b="1" dirty="0" smtClean="0">
                <a:solidFill>
                  <a:srgbClr val="000099"/>
                </a:solidFill>
              </a:rPr>
              <a:t>:</a:t>
            </a:r>
            <a:r>
              <a:rPr lang="en-US" altLang="en-US" b="1" dirty="0" smtClean="0"/>
              <a:t> </a:t>
            </a:r>
            <a:r>
              <a:rPr lang="en-US" altLang="en-US" sz="1800" dirty="0"/>
              <a:t>a single phrase or sentence that describes the key, </a:t>
            </a:r>
            <a:r>
              <a:rPr lang="en-US" altLang="en-US" sz="1800" u="sng" dirty="0"/>
              <a:t>undesirable outcome</a:t>
            </a:r>
            <a:r>
              <a:rPr lang="en-US" altLang="en-US" sz="1800" dirty="0"/>
              <a:t> or outcomes of the current condition</a:t>
            </a: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593293" y="3913909"/>
            <a:ext cx="77724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0" tIns="44437" rIns="90460" bIns="44437"/>
          <a:lstStyle>
            <a:lvl1pPr marL="365125" indent="-365125" defTabSz="8207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Blip>
                <a:blip r:embed="rId3"/>
              </a:buBlip>
            </a:pPr>
            <a:r>
              <a:rPr lang="en-US" altLang="en-US" b="1" u="sng" dirty="0">
                <a:solidFill>
                  <a:srgbClr val="000099"/>
                </a:solidFill>
              </a:rPr>
              <a:t>Risk Source or Context:</a:t>
            </a:r>
            <a:r>
              <a:rPr lang="en-US" altLang="en-US" b="1" dirty="0"/>
              <a:t> </a:t>
            </a:r>
            <a:r>
              <a:rPr lang="en-US" altLang="en-US" sz="1800" dirty="0"/>
              <a:t>provides additional information about the risk, such as contributing factors and related issues beyond the risk condition </a:t>
            </a:r>
          </a:p>
        </p:txBody>
      </p:sp>
      <p:sp>
        <p:nvSpPr>
          <p:cNvPr id="11271" name="Rectangle 23"/>
          <p:cNvSpPr>
            <a:spLocks noChangeArrowheads="1"/>
          </p:cNvSpPr>
          <p:nvPr/>
        </p:nvSpPr>
        <p:spPr bwMode="auto">
          <a:xfrm>
            <a:off x="675037" y="4726709"/>
            <a:ext cx="7772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0" tIns="44437" rIns="90460" bIns="44437"/>
          <a:lstStyle>
            <a:lvl1pPr marL="365125" indent="-365125" defTabSz="820738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Blip>
                <a:blip r:embed="rId3"/>
              </a:buBlip>
            </a:pPr>
            <a:r>
              <a:rPr lang="en-US" altLang="en-US" b="1" u="sng" dirty="0">
                <a:solidFill>
                  <a:srgbClr val="000099"/>
                </a:solidFill>
              </a:rPr>
              <a:t>Total Loss or Opportunity Cost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b="1" dirty="0"/>
              <a:t> </a:t>
            </a:r>
            <a:r>
              <a:rPr lang="en-US" altLang="en-US" sz="1800" dirty="0"/>
              <a:t>the ultimate loss or the opportunity cost resulting from the risk consequence</a:t>
            </a:r>
            <a:r>
              <a:rPr lang="en-US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14743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08038" y="4941888"/>
            <a:ext cx="7478712" cy="730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08038" y="4392613"/>
            <a:ext cx="7478712" cy="482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BD7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08038" y="3843338"/>
            <a:ext cx="7478712" cy="4841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3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08038" y="2744788"/>
            <a:ext cx="7478712" cy="4841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2F7F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808038" y="3294063"/>
            <a:ext cx="7478712" cy="4841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DFF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2871788"/>
            <a:ext cx="6213475" cy="357187"/>
          </a:xfrm>
        </p:spPr>
        <p:txBody>
          <a:bodyPr/>
          <a:lstStyle/>
          <a:p>
            <a:pPr marL="560388" lvl="2" indent="-355600" defTabSz="901700" eaLnBrk="1" hangingPunct="1">
              <a:lnSpc>
                <a:spcPct val="100000"/>
              </a:lnSpc>
              <a:spcBef>
                <a:spcPct val="0"/>
              </a:spcBef>
              <a:spcAft>
                <a:spcPct val="22000"/>
              </a:spcAft>
              <a:buFontTx/>
              <a:buBlip>
                <a:blip r:embed="rId3"/>
              </a:buBlip>
            </a:pPr>
            <a:r>
              <a:rPr lang="en-US" altLang="en-US" sz="2000" b="0" dirty="0" smtClean="0"/>
              <a:t>Is the risk statement </a:t>
            </a:r>
            <a:r>
              <a:rPr lang="en-US" altLang="en-US" sz="2000" b="0" dirty="0" smtClean="0">
                <a:solidFill>
                  <a:srgbClr val="0033CC"/>
                </a:solidFill>
              </a:rPr>
              <a:t>clear</a:t>
            </a:r>
            <a:r>
              <a:rPr lang="en-US" altLang="en-US" sz="2000" b="0" dirty="0" smtClean="0"/>
              <a:t> and concise?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68049" y="685800"/>
            <a:ext cx="7956550" cy="9446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042" tIns="41021" rIns="82042" bIns="41021">
            <a:spAutoFit/>
          </a:bodyPr>
          <a:lstStyle/>
          <a:p>
            <a:pPr algn="ctr" defTabSz="820738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Questions to Ask to Validate Attributes and Clarity of Risk Statements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71513" y="4989513"/>
            <a:ext cx="68834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0170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charset="0"/>
              </a:defRPr>
            </a:lvl2pPr>
            <a:lvl3pPr marL="560388" indent="-355600" defTabSz="9017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spcAft>
                <a:spcPct val="22000"/>
              </a:spcAft>
              <a:buFontTx/>
              <a:buBlip>
                <a:blip r:embed="rId3"/>
              </a:buBlip>
            </a:pPr>
            <a:r>
              <a:rPr lang="en-US" altLang="en-US" dirty="0"/>
              <a:t>Is there only </a:t>
            </a:r>
            <a:r>
              <a:rPr lang="en-US" altLang="en-US" dirty="0">
                <a:solidFill>
                  <a:srgbClr val="0033CC"/>
                </a:solidFill>
              </a:rPr>
              <a:t>one condition</a:t>
            </a:r>
            <a:r>
              <a:rPr lang="en-US" altLang="en-US" dirty="0"/>
              <a:t> followed by </a:t>
            </a:r>
            <a:r>
              <a:rPr lang="en-US" altLang="en-US" dirty="0">
                <a:solidFill>
                  <a:srgbClr val="0033CC"/>
                </a:solidFill>
              </a:rPr>
              <a:t>one (or more) </a:t>
            </a:r>
            <a:r>
              <a:rPr lang="en-US" altLang="en-US" dirty="0" smtClean="0">
                <a:solidFill>
                  <a:srgbClr val="0033CC"/>
                </a:solidFill>
              </a:rPr>
              <a:t>consequents</a:t>
            </a:r>
            <a:r>
              <a:rPr lang="en-US" altLang="en-US" dirty="0"/>
              <a:t>?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71513" y="3400425"/>
            <a:ext cx="65595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0170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charset="0"/>
              </a:defRPr>
            </a:lvl2pPr>
            <a:lvl3pPr marL="560388" indent="-355600" defTabSz="9017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spcAft>
                <a:spcPct val="22000"/>
              </a:spcAft>
              <a:buFontTx/>
              <a:buBlip>
                <a:blip r:embed="rId3"/>
              </a:buBlip>
            </a:pPr>
            <a:r>
              <a:rPr lang="en-US" altLang="en-US"/>
              <a:t>Will most project members </a:t>
            </a:r>
            <a:r>
              <a:rPr lang="en-US" altLang="en-US">
                <a:solidFill>
                  <a:srgbClr val="0033CC"/>
                </a:solidFill>
              </a:rPr>
              <a:t>understand</a:t>
            </a:r>
            <a:r>
              <a:rPr lang="en-US" altLang="en-US"/>
              <a:t> it?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71513" y="3930650"/>
            <a:ext cx="765968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0170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charset="0"/>
              </a:defRPr>
            </a:lvl2pPr>
            <a:lvl3pPr marL="560388" indent="-355600" defTabSz="9017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spcAft>
                <a:spcPct val="22000"/>
              </a:spcAft>
              <a:buFontTx/>
              <a:buBlip>
                <a:blip r:embed="rId3"/>
              </a:buBlip>
            </a:pPr>
            <a:r>
              <a:rPr lang="en-US" altLang="en-US" dirty="0"/>
              <a:t>Is there a clear </a:t>
            </a:r>
            <a:r>
              <a:rPr lang="en-US" altLang="en-US" dirty="0">
                <a:solidFill>
                  <a:srgbClr val="0033CC"/>
                </a:solidFill>
              </a:rPr>
              <a:t>condition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0033CC"/>
                </a:solidFill>
              </a:rPr>
              <a:t>source</a:t>
            </a:r>
            <a:r>
              <a:rPr lang="en-US" altLang="en-US" dirty="0"/>
              <a:t> of concern?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71513" y="4459288"/>
            <a:ext cx="6456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90170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1700">
              <a:defRPr sz="2000">
                <a:solidFill>
                  <a:schemeClr val="tx1"/>
                </a:solidFill>
                <a:latin typeface="Arial" charset="0"/>
              </a:defRPr>
            </a:lvl2pPr>
            <a:lvl3pPr marL="560388" indent="-355600" defTabSz="9017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17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17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>
              <a:spcAft>
                <a:spcPct val="22000"/>
              </a:spcAft>
              <a:buFontTx/>
              <a:buBlip>
                <a:blip r:embed="rId3"/>
              </a:buBlip>
            </a:pPr>
            <a:r>
              <a:rPr lang="en-US" altLang="en-US" dirty="0"/>
              <a:t>Is there a clearly stated </a:t>
            </a:r>
            <a:r>
              <a:rPr lang="en-US" altLang="en-US" dirty="0" smtClean="0">
                <a:solidFill>
                  <a:srgbClr val="0033CC"/>
                </a:solidFill>
              </a:rPr>
              <a:t>consequent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759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0075" y="3535363"/>
            <a:ext cx="7929563" cy="493712"/>
            <a:chOff x="384" y="2505"/>
            <a:chExt cx="5494" cy="352"/>
          </a:xfrm>
        </p:grpSpPr>
        <p:sp>
          <p:nvSpPr>
            <p:cNvPr id="13350" name="Rectangle 3"/>
            <p:cNvSpPr>
              <a:spLocks noChangeArrowheads="1"/>
            </p:cNvSpPr>
            <p:nvPr/>
          </p:nvSpPr>
          <p:spPr bwMode="auto">
            <a:xfrm>
              <a:off x="384" y="2512"/>
              <a:ext cx="5494" cy="34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DFFD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51" name="Text Box 4"/>
            <p:cNvSpPr txBox="1">
              <a:spLocks noChangeArrowheads="1"/>
            </p:cNvSpPr>
            <p:nvPr/>
          </p:nvSpPr>
          <p:spPr bwMode="auto">
            <a:xfrm>
              <a:off x="1030" y="2505"/>
              <a:ext cx="320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42" tIns="41021" rIns="82042" bIns="41021">
              <a:spAutoFit/>
            </a:bodyPr>
            <a:lstStyle>
              <a:lvl1pPr marL="409575" indent="-409575"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40000"/>
                </a:spcBef>
              </a:pPr>
              <a:r>
                <a:rPr lang="en-US" altLang="en-US" b="1" dirty="0"/>
                <a:t>2. </a:t>
              </a:r>
              <a:r>
                <a:rPr lang="en-US" altLang="en-US" b="1" dirty="0" smtClean="0"/>
                <a:t>“There is a hardware </a:t>
              </a:r>
              <a:r>
                <a:rPr lang="en-US" altLang="en-US" b="1" dirty="0"/>
                <a:t>test </a:t>
              </a:r>
              <a:r>
                <a:rPr lang="en-US" altLang="en-US" b="1" dirty="0" smtClean="0"/>
                <a:t>risk”</a:t>
              </a:r>
              <a:endParaRPr lang="en-US" altLang="en-US" b="1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0075" y="4691062"/>
            <a:ext cx="8086725" cy="1313989"/>
            <a:chOff x="384" y="3269"/>
            <a:chExt cx="5494" cy="938"/>
          </a:xfrm>
        </p:grpSpPr>
        <p:sp>
          <p:nvSpPr>
            <p:cNvPr id="13348" name="Rectangle 6"/>
            <p:cNvSpPr>
              <a:spLocks noChangeArrowheads="1"/>
            </p:cNvSpPr>
            <p:nvPr/>
          </p:nvSpPr>
          <p:spPr bwMode="auto">
            <a:xfrm>
              <a:off x="384" y="3280"/>
              <a:ext cx="5494" cy="86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49" name="Text Box 7"/>
            <p:cNvSpPr txBox="1">
              <a:spLocks noChangeArrowheads="1"/>
            </p:cNvSpPr>
            <p:nvPr/>
          </p:nvSpPr>
          <p:spPr bwMode="auto">
            <a:xfrm>
              <a:off x="1030" y="3269"/>
              <a:ext cx="477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42" tIns="41021" rIns="82042" bIns="41021">
              <a:spAutoFit/>
            </a:bodyPr>
            <a:lstStyle>
              <a:lvl1pPr marL="409575" indent="-409575"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40000"/>
                </a:spcBef>
              </a:pPr>
              <a:r>
                <a:rPr lang="en-US" altLang="en-US" b="1" dirty="0"/>
                <a:t>4. </a:t>
              </a:r>
              <a:r>
                <a:rPr lang="en-US" altLang="en-US" b="1" dirty="0" smtClean="0"/>
                <a:t>“</a:t>
              </a:r>
              <a:r>
                <a:rPr lang="en-US" altLang="en-US" b="1" i="1" dirty="0" smtClean="0">
                  <a:solidFill>
                    <a:srgbClr val="0066FF"/>
                  </a:solidFill>
                </a:rPr>
                <a:t>Given </a:t>
              </a:r>
              <a:r>
                <a:rPr lang="en-US" altLang="en-US" b="1" i="1" dirty="0">
                  <a:solidFill>
                    <a:srgbClr val="0066FF"/>
                  </a:solidFill>
                </a:rPr>
                <a:t>that </a:t>
              </a:r>
              <a:r>
                <a:rPr lang="en-US" altLang="en-US" b="1" dirty="0"/>
                <a:t>there is a lack of a thorough hardware test </a:t>
              </a:r>
              <a:r>
                <a:rPr lang="en-US" altLang="en-US" b="1" dirty="0" smtClean="0"/>
                <a:t>plan, </a:t>
              </a:r>
              <a:r>
                <a:rPr lang="en-US" altLang="en-US" b="1" i="1" dirty="0" smtClean="0">
                  <a:solidFill>
                    <a:srgbClr val="0066FF"/>
                  </a:solidFill>
                </a:rPr>
                <a:t>there is a possibility that </a:t>
              </a:r>
              <a:r>
                <a:rPr lang="en-US" altLang="en-US" b="1" dirty="0"/>
                <a:t>untested environmental conditions may result in mission </a:t>
              </a:r>
              <a:r>
                <a:rPr lang="en-US" altLang="en-US" b="1" dirty="0" smtClean="0"/>
                <a:t>failure.”</a:t>
              </a:r>
              <a:endParaRPr lang="en-US" altLang="en-US" b="1" dirty="0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0075" y="4103688"/>
            <a:ext cx="7929563" cy="508000"/>
            <a:chOff x="384" y="2887"/>
            <a:chExt cx="5494" cy="362"/>
          </a:xfrm>
        </p:grpSpPr>
        <p:sp>
          <p:nvSpPr>
            <p:cNvPr id="13346" name="Rectangle 9"/>
            <p:cNvSpPr>
              <a:spLocks noChangeArrowheads="1"/>
            </p:cNvSpPr>
            <p:nvPr/>
          </p:nvSpPr>
          <p:spPr bwMode="auto">
            <a:xfrm>
              <a:off x="384" y="2904"/>
              <a:ext cx="5494" cy="34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3D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47" name="Text Box 10"/>
            <p:cNvSpPr txBox="1">
              <a:spLocks noChangeArrowheads="1"/>
            </p:cNvSpPr>
            <p:nvPr/>
          </p:nvSpPr>
          <p:spPr bwMode="auto">
            <a:xfrm>
              <a:off x="1030" y="2887"/>
              <a:ext cx="427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2042" tIns="41021" rIns="82042" bIns="41021">
              <a:spAutoFit/>
            </a:bodyPr>
            <a:lstStyle>
              <a:lvl1pPr marL="409575" indent="-409575"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40000"/>
                </a:spcBef>
              </a:pPr>
              <a:r>
                <a:rPr lang="en-US" altLang="en-US" b="1" dirty="0"/>
                <a:t>3. </a:t>
              </a:r>
              <a:r>
                <a:rPr lang="en-US" altLang="en-US" b="1" dirty="0" smtClean="0"/>
                <a:t>“The current hardware </a:t>
              </a:r>
              <a:r>
                <a:rPr lang="en-US" altLang="en-US" b="1" dirty="0"/>
                <a:t>test plan </a:t>
              </a:r>
              <a:r>
                <a:rPr lang="en-US" altLang="en-US" b="1" dirty="0" smtClean="0"/>
                <a:t>is not defined”</a:t>
              </a:r>
              <a:endParaRPr lang="en-US" altLang="en-US" b="1" dirty="0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00075" y="2981325"/>
            <a:ext cx="7929563" cy="482600"/>
            <a:chOff x="384" y="2120"/>
            <a:chExt cx="5494" cy="345"/>
          </a:xfrm>
        </p:grpSpPr>
        <p:sp>
          <p:nvSpPr>
            <p:cNvPr id="13344" name="Rectangle 12"/>
            <p:cNvSpPr>
              <a:spLocks noChangeArrowheads="1"/>
            </p:cNvSpPr>
            <p:nvPr/>
          </p:nvSpPr>
          <p:spPr bwMode="auto">
            <a:xfrm>
              <a:off x="384" y="2120"/>
              <a:ext cx="5494" cy="34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2F7FE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45" name="Text Box 13"/>
            <p:cNvSpPr txBox="1">
              <a:spLocks noChangeArrowheads="1"/>
            </p:cNvSpPr>
            <p:nvPr/>
          </p:nvSpPr>
          <p:spPr bwMode="auto">
            <a:xfrm>
              <a:off x="1030" y="2123"/>
              <a:ext cx="298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042" tIns="41021" rIns="82042" bIns="41021">
              <a:spAutoFit/>
            </a:bodyPr>
            <a:lstStyle>
              <a:lvl1pPr marL="409575" indent="-409575" defTabSz="820738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20738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20738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40000"/>
                </a:spcBef>
              </a:pPr>
              <a:r>
                <a:rPr lang="en-US" altLang="en-US" b="1" dirty="0"/>
                <a:t>1. </a:t>
              </a:r>
              <a:r>
                <a:rPr lang="en-US" altLang="en-US" b="1" dirty="0" smtClean="0"/>
                <a:t>“The hardware </a:t>
              </a:r>
              <a:r>
                <a:rPr lang="en-US" altLang="en-US" b="1" dirty="0"/>
                <a:t>test </a:t>
              </a:r>
              <a:r>
                <a:rPr lang="en-US" altLang="en-US" b="1" dirty="0" smtClean="0"/>
                <a:t>failed”</a:t>
              </a:r>
              <a:endParaRPr lang="en-US" altLang="en-US" b="1" dirty="0"/>
            </a:p>
          </p:txBody>
        </p:sp>
      </p:grp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838200" y="480981"/>
            <a:ext cx="7691438" cy="10677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82042" tIns="41021" rIns="82042" bIns="41021">
            <a:spAutoFit/>
          </a:bodyPr>
          <a:lstStyle/>
          <a:p>
            <a:pPr defTabSz="820738">
              <a:spcBef>
                <a:spcPct val="50000"/>
              </a:spcBef>
              <a:defRPr/>
            </a:pPr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Are these </a:t>
            </a:r>
            <a:r>
              <a:rPr lang="en-US" sz="3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good</a:t>
            </a:r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sz="3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bad</a:t>
            </a:r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Risk Statements?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895350" y="4724400"/>
            <a:ext cx="461963" cy="438150"/>
            <a:chOff x="126" y="3276"/>
            <a:chExt cx="360" cy="352"/>
          </a:xfrm>
        </p:grpSpPr>
        <p:sp>
          <p:nvSpPr>
            <p:cNvPr id="13339" name="AutoShape 17"/>
            <p:cNvSpPr>
              <a:spLocks noChangeArrowheads="1"/>
            </p:cNvSpPr>
            <p:nvPr/>
          </p:nvSpPr>
          <p:spPr bwMode="auto">
            <a:xfrm>
              <a:off x="126" y="3276"/>
              <a:ext cx="360" cy="3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3BA00"/>
                </a:gs>
                <a:gs pos="100000">
                  <a:srgbClr val="105600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40" name="AutoShape 18"/>
            <p:cNvSpPr>
              <a:spLocks noChangeArrowheads="1"/>
            </p:cNvSpPr>
            <p:nvPr/>
          </p:nvSpPr>
          <p:spPr bwMode="auto">
            <a:xfrm>
              <a:off x="166" y="3308"/>
              <a:ext cx="288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3BA00"/>
                </a:gs>
                <a:gs pos="100000">
                  <a:srgbClr val="105600"/>
                </a:gs>
              </a:gsLst>
              <a:path path="rect">
                <a:fillToRect r="100000" b="100000"/>
              </a:path>
            </a:gra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3341" name="Group 19"/>
            <p:cNvGrpSpPr>
              <a:grpSpLocks/>
            </p:cNvGrpSpPr>
            <p:nvPr/>
          </p:nvGrpSpPr>
          <p:grpSpPr bwMode="auto">
            <a:xfrm>
              <a:off x="208" y="3388"/>
              <a:ext cx="189" cy="136"/>
              <a:chOff x="4322" y="4345"/>
              <a:chExt cx="189" cy="136"/>
            </a:xfrm>
          </p:grpSpPr>
          <p:sp>
            <p:nvSpPr>
              <p:cNvPr id="13342" name="Line 20"/>
              <p:cNvSpPr>
                <a:spLocks noChangeShapeType="1"/>
              </p:cNvSpPr>
              <p:nvPr/>
            </p:nvSpPr>
            <p:spPr bwMode="auto">
              <a:xfrm>
                <a:off x="4322" y="4405"/>
                <a:ext cx="66" cy="76"/>
              </a:xfrm>
              <a:prstGeom prst="line">
                <a:avLst/>
              </a:prstGeom>
              <a:noFill/>
              <a:ln w="381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Line 21"/>
              <p:cNvSpPr>
                <a:spLocks noChangeShapeType="1"/>
              </p:cNvSpPr>
              <p:nvPr/>
            </p:nvSpPr>
            <p:spPr bwMode="auto">
              <a:xfrm flipH="1">
                <a:off x="4375" y="4345"/>
                <a:ext cx="136" cy="136"/>
              </a:xfrm>
              <a:prstGeom prst="line">
                <a:avLst/>
              </a:prstGeom>
              <a:noFill/>
              <a:ln w="381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95350" y="3014663"/>
            <a:ext cx="461963" cy="438150"/>
            <a:chOff x="99" y="2823"/>
            <a:chExt cx="360" cy="352"/>
          </a:xfrm>
        </p:grpSpPr>
        <p:sp>
          <p:nvSpPr>
            <p:cNvPr id="26647" name="AutoShape 23"/>
            <p:cNvSpPr>
              <a:spLocks noChangeArrowheads="1"/>
            </p:cNvSpPr>
            <p:nvPr/>
          </p:nvSpPr>
          <p:spPr bwMode="auto">
            <a:xfrm>
              <a:off x="99" y="2823"/>
              <a:ext cx="360" cy="3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63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48" name="AutoShape 24"/>
            <p:cNvSpPr>
              <a:spLocks noChangeArrowheads="1"/>
            </p:cNvSpPr>
            <p:nvPr/>
          </p:nvSpPr>
          <p:spPr bwMode="auto">
            <a:xfrm>
              <a:off x="139" y="2855"/>
              <a:ext cx="288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336" name="Group 25"/>
            <p:cNvGrpSpPr>
              <a:grpSpLocks/>
            </p:cNvGrpSpPr>
            <p:nvPr/>
          </p:nvGrpSpPr>
          <p:grpSpPr bwMode="auto">
            <a:xfrm>
              <a:off x="220" y="2933"/>
              <a:ext cx="136" cy="136"/>
              <a:chOff x="4384" y="4384"/>
              <a:chExt cx="136" cy="136"/>
            </a:xfrm>
          </p:grpSpPr>
          <p:sp>
            <p:nvSpPr>
              <p:cNvPr id="13337" name="Line 26"/>
              <p:cNvSpPr>
                <a:spLocks noChangeShapeType="1"/>
              </p:cNvSpPr>
              <p:nvPr/>
            </p:nvSpPr>
            <p:spPr bwMode="auto">
              <a:xfrm>
                <a:off x="4384" y="4384"/>
                <a:ext cx="136" cy="136"/>
              </a:xfrm>
              <a:prstGeom prst="line">
                <a:avLst/>
              </a:prstGeom>
              <a:noFill/>
              <a:ln w="381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Line 27"/>
              <p:cNvSpPr>
                <a:spLocks noChangeShapeType="1"/>
              </p:cNvSpPr>
              <p:nvPr/>
            </p:nvSpPr>
            <p:spPr bwMode="auto">
              <a:xfrm flipH="1">
                <a:off x="4384" y="4384"/>
                <a:ext cx="136" cy="136"/>
              </a:xfrm>
              <a:prstGeom prst="line">
                <a:avLst/>
              </a:prstGeom>
              <a:noFill/>
              <a:ln w="381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898525" y="4154488"/>
            <a:ext cx="461963" cy="438150"/>
            <a:chOff x="99" y="2823"/>
            <a:chExt cx="360" cy="352"/>
          </a:xfrm>
        </p:grpSpPr>
        <p:sp>
          <p:nvSpPr>
            <p:cNvPr id="26653" name="AutoShape 29"/>
            <p:cNvSpPr>
              <a:spLocks noChangeArrowheads="1"/>
            </p:cNvSpPr>
            <p:nvPr/>
          </p:nvSpPr>
          <p:spPr bwMode="auto">
            <a:xfrm>
              <a:off x="99" y="2823"/>
              <a:ext cx="360" cy="3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63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4" name="AutoShape 30"/>
            <p:cNvSpPr>
              <a:spLocks noChangeArrowheads="1"/>
            </p:cNvSpPr>
            <p:nvPr/>
          </p:nvSpPr>
          <p:spPr bwMode="auto">
            <a:xfrm>
              <a:off x="139" y="2855"/>
              <a:ext cx="288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331" name="Group 31"/>
            <p:cNvGrpSpPr>
              <a:grpSpLocks/>
            </p:cNvGrpSpPr>
            <p:nvPr/>
          </p:nvGrpSpPr>
          <p:grpSpPr bwMode="auto">
            <a:xfrm>
              <a:off x="220" y="2933"/>
              <a:ext cx="136" cy="136"/>
              <a:chOff x="4384" y="4384"/>
              <a:chExt cx="136" cy="136"/>
            </a:xfrm>
          </p:grpSpPr>
          <p:sp>
            <p:nvSpPr>
              <p:cNvPr id="13332" name="Line 32"/>
              <p:cNvSpPr>
                <a:spLocks noChangeShapeType="1"/>
              </p:cNvSpPr>
              <p:nvPr/>
            </p:nvSpPr>
            <p:spPr bwMode="auto">
              <a:xfrm>
                <a:off x="4384" y="4384"/>
                <a:ext cx="136" cy="136"/>
              </a:xfrm>
              <a:prstGeom prst="line">
                <a:avLst/>
              </a:prstGeom>
              <a:noFill/>
              <a:ln w="381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3" name="Line 33"/>
              <p:cNvSpPr>
                <a:spLocks noChangeShapeType="1"/>
              </p:cNvSpPr>
              <p:nvPr/>
            </p:nvSpPr>
            <p:spPr bwMode="auto">
              <a:xfrm flipH="1">
                <a:off x="4384" y="4384"/>
                <a:ext cx="136" cy="136"/>
              </a:xfrm>
              <a:prstGeom prst="line">
                <a:avLst/>
              </a:prstGeom>
              <a:noFill/>
              <a:ln w="381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898525" y="3584575"/>
            <a:ext cx="461963" cy="438150"/>
            <a:chOff x="99" y="2823"/>
            <a:chExt cx="360" cy="352"/>
          </a:xfrm>
        </p:grpSpPr>
        <p:sp>
          <p:nvSpPr>
            <p:cNvPr id="26659" name="AutoShape 35"/>
            <p:cNvSpPr>
              <a:spLocks noChangeArrowheads="1"/>
            </p:cNvSpPr>
            <p:nvPr/>
          </p:nvSpPr>
          <p:spPr bwMode="auto">
            <a:xfrm>
              <a:off x="99" y="2823"/>
              <a:ext cx="360" cy="35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63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60" name="AutoShape 36"/>
            <p:cNvSpPr>
              <a:spLocks noChangeArrowheads="1"/>
            </p:cNvSpPr>
            <p:nvPr/>
          </p:nvSpPr>
          <p:spPr bwMode="auto">
            <a:xfrm>
              <a:off x="139" y="2855"/>
              <a:ext cx="288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127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326" name="Group 37"/>
            <p:cNvGrpSpPr>
              <a:grpSpLocks/>
            </p:cNvGrpSpPr>
            <p:nvPr/>
          </p:nvGrpSpPr>
          <p:grpSpPr bwMode="auto">
            <a:xfrm>
              <a:off x="220" y="2933"/>
              <a:ext cx="136" cy="136"/>
              <a:chOff x="4384" y="4384"/>
              <a:chExt cx="136" cy="136"/>
            </a:xfrm>
          </p:grpSpPr>
          <p:sp>
            <p:nvSpPr>
              <p:cNvPr id="13327" name="Line 38"/>
              <p:cNvSpPr>
                <a:spLocks noChangeShapeType="1"/>
              </p:cNvSpPr>
              <p:nvPr/>
            </p:nvSpPr>
            <p:spPr bwMode="auto">
              <a:xfrm>
                <a:off x="4384" y="4384"/>
                <a:ext cx="136" cy="136"/>
              </a:xfrm>
              <a:prstGeom prst="line">
                <a:avLst/>
              </a:prstGeom>
              <a:noFill/>
              <a:ln w="381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Line 39"/>
              <p:cNvSpPr>
                <a:spLocks noChangeShapeType="1"/>
              </p:cNvSpPr>
              <p:nvPr/>
            </p:nvSpPr>
            <p:spPr bwMode="auto">
              <a:xfrm flipH="1">
                <a:off x="4384" y="4384"/>
                <a:ext cx="136" cy="136"/>
              </a:xfrm>
              <a:prstGeom prst="line">
                <a:avLst/>
              </a:prstGeom>
              <a:noFill/>
              <a:ln w="381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66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dio">
  <a:themeElements>
    <a:clrScheme name="Studio 12">
      <a:dk1>
        <a:srgbClr val="000000"/>
      </a:dk1>
      <a:lt1>
        <a:srgbClr val="FFFFFF"/>
      </a:lt1>
      <a:dk2>
        <a:srgbClr val="551A07"/>
      </a:dk2>
      <a:lt2>
        <a:srgbClr val="E89690"/>
      </a:lt2>
      <a:accent1>
        <a:srgbClr val="F4B400"/>
      </a:accent1>
      <a:accent2>
        <a:srgbClr val="993300"/>
      </a:accent2>
      <a:accent3>
        <a:srgbClr val="FFFFFF"/>
      </a:accent3>
      <a:accent4>
        <a:srgbClr val="000000"/>
      </a:accent4>
      <a:accent5>
        <a:srgbClr val="F8D6AA"/>
      </a:accent5>
      <a:accent6>
        <a:srgbClr val="8A2D00"/>
      </a:accent6>
      <a:hlink>
        <a:srgbClr val="FF3300"/>
      </a:hlink>
      <a:folHlink>
        <a:srgbClr val="666699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3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3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1">
        <a:dk1>
          <a:srgbClr val="000000"/>
        </a:dk1>
        <a:lt1>
          <a:srgbClr val="FFFFFF"/>
        </a:lt1>
        <a:dk2>
          <a:srgbClr val="551A07"/>
        </a:dk2>
        <a:lt2>
          <a:srgbClr val="C2C2C2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12">
        <a:dk1>
          <a:srgbClr val="000000"/>
        </a:dk1>
        <a:lt1>
          <a:srgbClr val="FFFFFF"/>
        </a:lt1>
        <a:dk2>
          <a:srgbClr val="551A07"/>
        </a:dk2>
        <a:lt2>
          <a:srgbClr val="E8969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udio">
  <a:themeElements>
    <a:clrScheme name="Studio 12">
      <a:dk1>
        <a:srgbClr val="000000"/>
      </a:dk1>
      <a:lt1>
        <a:srgbClr val="FFFFFF"/>
      </a:lt1>
      <a:dk2>
        <a:srgbClr val="551A07"/>
      </a:dk2>
      <a:lt2>
        <a:srgbClr val="E89690"/>
      </a:lt2>
      <a:accent1>
        <a:srgbClr val="F4B400"/>
      </a:accent1>
      <a:accent2>
        <a:srgbClr val="993300"/>
      </a:accent2>
      <a:accent3>
        <a:srgbClr val="FFFFFF"/>
      </a:accent3>
      <a:accent4>
        <a:srgbClr val="000000"/>
      </a:accent4>
      <a:accent5>
        <a:srgbClr val="F8D6AA"/>
      </a:accent5>
      <a:accent6>
        <a:srgbClr val="8A2D00"/>
      </a:accent6>
      <a:hlink>
        <a:srgbClr val="FF3300"/>
      </a:hlink>
      <a:folHlink>
        <a:srgbClr val="666699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3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3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1">
        <a:dk1>
          <a:srgbClr val="000000"/>
        </a:dk1>
        <a:lt1>
          <a:srgbClr val="FFFFFF"/>
        </a:lt1>
        <a:dk2>
          <a:srgbClr val="551A07"/>
        </a:dk2>
        <a:lt2>
          <a:srgbClr val="C2C2C2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12">
        <a:dk1>
          <a:srgbClr val="000000"/>
        </a:dk1>
        <a:lt1>
          <a:srgbClr val="FFFFFF"/>
        </a:lt1>
        <a:dk2>
          <a:srgbClr val="551A07"/>
        </a:dk2>
        <a:lt2>
          <a:srgbClr val="E8969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10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11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12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13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14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5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6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7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8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ppt/theme/themeOverride9.xml><?xml version="1.0" encoding="utf-8"?>
<a:themeOverride xmlns:a="http://schemas.openxmlformats.org/drawingml/2006/main">
  <a:clrScheme name="Studio 12">
    <a:dk1>
      <a:srgbClr val="000000"/>
    </a:dk1>
    <a:lt1>
      <a:srgbClr val="FFFFFF"/>
    </a:lt1>
    <a:dk2>
      <a:srgbClr val="551A07"/>
    </a:dk2>
    <a:lt2>
      <a:srgbClr val="E89690"/>
    </a:lt2>
    <a:accent1>
      <a:srgbClr val="F4B400"/>
    </a:accent1>
    <a:accent2>
      <a:srgbClr val="993300"/>
    </a:accent2>
    <a:accent3>
      <a:srgbClr val="FFFFFF"/>
    </a:accent3>
    <a:accent4>
      <a:srgbClr val="000000"/>
    </a:accent4>
    <a:accent5>
      <a:srgbClr val="F8D6AA"/>
    </a:accent5>
    <a:accent6>
      <a:srgbClr val="8A2D00"/>
    </a:accent6>
    <a:hlink>
      <a:srgbClr val="FF33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1412</Words>
  <Application>Microsoft Office PowerPoint</Application>
  <PresentationFormat>On-screen Show (4:3)</PresentationFormat>
  <Paragraphs>159</Paragraphs>
  <Slides>22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Symbol</vt:lpstr>
      <vt:lpstr>Times New Roman</vt:lpstr>
      <vt:lpstr>Wingdings</vt:lpstr>
      <vt:lpstr>Studio</vt:lpstr>
      <vt:lpstr>1_Studio</vt:lpstr>
      <vt:lpstr>Systems Engineering:  Risk Management Part II</vt:lpstr>
      <vt:lpstr>Reviewing From Last Lecture</vt:lpstr>
      <vt:lpstr>Risk Management Steps -  Three: Risk Handling/Planning (2 of 2)</vt:lpstr>
      <vt:lpstr>Risk Management Steps -  Four: Risk Control/Monitoring (1 of 2)</vt:lpstr>
      <vt:lpstr>Risk Management Steps -  Four: Risk Control/Monitoring (2 of 2)</vt:lpstr>
      <vt:lpstr>PowerPoint Presentation</vt:lpstr>
      <vt:lpstr>PowerPoint Presentation</vt:lpstr>
      <vt:lpstr>PowerPoint Presentation</vt:lpstr>
      <vt:lpstr>PowerPoint Presentation</vt:lpstr>
      <vt:lpstr>Risk Statement Example 1</vt:lpstr>
      <vt:lpstr>Risk Statement Example 2</vt:lpstr>
      <vt:lpstr>In Class Risk Statement Individual Exercise </vt:lpstr>
      <vt:lpstr>The Risk Management Plan</vt:lpstr>
      <vt:lpstr>Schedule Risks: A Challenging Dimension of Risk Management</vt:lpstr>
      <vt:lpstr>An Example of a “Mitigated” Schedule Risk (1 of 2) </vt:lpstr>
      <vt:lpstr>An Example of a “Mitigated” Schedule Risk (2 of 2)</vt:lpstr>
      <vt:lpstr>Schedule Risk: An Elementary Example</vt:lpstr>
      <vt:lpstr>PowerPoint Presentation</vt:lpstr>
      <vt:lpstr>Sample Histograms For Selected Schedule Risk Items</vt:lpstr>
      <vt:lpstr>Sample CDF For A Schedule Risk Item</vt:lpstr>
      <vt:lpstr>Risk Reference Sources</vt:lpstr>
      <vt:lpstr>….Th-th-that’s All Folks!!</vt:lpstr>
    </vt:vector>
  </TitlesOfParts>
  <Company>DeVry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Risk Management Part II</dc:title>
  <dc:creator>DeVry Inc</dc:creator>
  <cp:lastModifiedBy>Administrator</cp:lastModifiedBy>
  <cp:revision>20</cp:revision>
  <dcterms:created xsi:type="dcterms:W3CDTF">2014-10-30T21:35:17Z</dcterms:created>
  <dcterms:modified xsi:type="dcterms:W3CDTF">2018-04-02T22:18:53Z</dcterms:modified>
</cp:coreProperties>
</file>