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5050"/>
    <a:srgbClr val="FF66FF"/>
    <a:srgbClr val="8CD2BC"/>
    <a:srgbClr val="CC7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8" autoAdjust="0"/>
    <p:restoredTop sz="92889" autoAdjust="0"/>
  </p:normalViewPr>
  <p:slideViewPr>
    <p:cSldViewPr>
      <p:cViewPr varScale="1">
        <p:scale>
          <a:sx n="111" d="100"/>
          <a:sy n="111" d="100"/>
        </p:scale>
        <p:origin x="16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FAA9B-230E-4B66-B838-A1EAA80E1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6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CACEC3-B2EF-4FB9-A469-17EA23BD55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0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403BE3C-2E3A-4109-AB36-48DBC4BB143B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1006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E027BD-6C93-44AB-8C4D-80B35CF8815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3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D4C996-EEEF-462E-9FE4-D9E26EF2A962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629991-E2A9-4C64-9F39-A8B76C37228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8A6434-3893-4495-81C4-3493FEE17BC3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2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2829CA-7E13-48E7-9FD1-A36679E0166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0853B0-4BFF-4E0F-852A-5D9A21F098FF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4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9E8FF2-4C3E-43F6-B886-5330219BF6A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6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5B69EE-3C7A-4043-AEE4-82C2B175B7C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003F1D-1BF2-41E4-B54C-7AD4079C51C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B02EF7-74B7-4033-BC1F-BD8D98AC193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3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378753-9BC0-4EA7-903F-8F629098BC54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8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03E5BA-0B0D-492B-8A46-117D56FACD50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965A29-FCA6-4E00-969A-FCF2BD2A0678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2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F7A30B-82DF-4D8C-B763-FDC91B96CC9B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872F3C-6017-42ED-8E69-13312AC9C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30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6D2C3-32FE-481A-A28F-C361B801B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6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DA6E7-450C-44E5-834E-73BC9F21F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9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1066800" y="65532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FC090-90A0-4789-82C2-2C73F9B735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9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423545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C4DFA-4A4B-41B3-9E8F-F811F97BB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41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8685F-68AD-42CC-ADB7-407D0F547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CE2B80-CC81-4AA5-91EE-8A7B364C4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0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A24BA-CED0-4107-8353-2E85339C1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B0185-6C3D-44D8-BDDE-99760B35C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9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CB0ED-057B-4362-B35E-03AEEECB68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CF9C8-B7E2-4AE6-89A0-EE9D5001A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9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D53C5-49FF-43E6-AD9A-9A9E08299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9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84B77-AC86-49E3-971F-BC5D885D3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E207D-A8DA-4899-9321-54E820977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pic>
        <p:nvPicPr>
          <p:cNvPr id="1033" name="Picture 9" descr="C:\Wendy\anabnr2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mtClean="0"/>
          </a:p>
        </p:txBody>
      </p:sp>
      <p:sp>
        <p:nvSpPr>
          <p:cNvPr id="778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959D02-135E-4503-A768-9B16D58A5D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5" r:id="rId12"/>
    <p:sldLayoutId id="2147483721" r:id="rId13"/>
    <p:sldLayoutId id="214748372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altLang="en-US" dirty="0" smtClean="0"/>
              <a:t>EE </a:t>
            </a:r>
            <a:r>
              <a:rPr lang="en-US" altLang="en-US" dirty="0" smtClean="0"/>
              <a:t>4130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Systems </a:t>
            </a:r>
            <a:r>
              <a:rPr lang="en-US" altLang="en-US" dirty="0" smtClean="0"/>
              <a:t>Engineering: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“Theory </a:t>
            </a:r>
            <a:r>
              <a:rPr lang="en-US" altLang="en-US" smtClean="0"/>
              <a:t>of </a:t>
            </a:r>
            <a:r>
              <a:rPr lang="en-US" altLang="en-US" smtClean="0"/>
              <a:t>Constraints”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37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9 April 2018</a:t>
            </a:r>
          </a:p>
          <a:p>
            <a:pPr eaLnBrk="1" hangingPunct="1"/>
            <a:r>
              <a:rPr lang="en-US" altLang="en-US" sz="2400" dirty="0" smtClean="0"/>
              <a:t>Prof. Joel K. Harris</a:t>
            </a:r>
          </a:p>
          <a:p>
            <a:pPr eaLnBrk="1" hangingPunct="1"/>
            <a:r>
              <a:rPr lang="en-US" altLang="en-US" sz="2400" dirty="0" smtClean="0"/>
              <a:t>CSULA – </a:t>
            </a:r>
            <a:r>
              <a:rPr lang="en-US" altLang="en-US" sz="2400" dirty="0" smtClean="0"/>
              <a:t>ECST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Constraints and Variation (cont’d)</a:t>
            </a:r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4200"/>
          </a:xfrm>
        </p:spPr>
        <p:txBody>
          <a:bodyPr/>
          <a:lstStyle/>
          <a:p>
            <a:r>
              <a:rPr lang="en-US" altLang="en-US" sz="2800" smtClean="0"/>
              <a:t>Therefore, applying the Theory of Constraints will </a:t>
            </a:r>
            <a:r>
              <a:rPr lang="en-US" altLang="en-US" sz="2800" u="sng" smtClean="0"/>
              <a:t>prioritize solving whatever is the most significant constraint</a:t>
            </a:r>
            <a:r>
              <a:rPr lang="en-US" altLang="en-US" sz="2800" smtClean="0"/>
              <a:t> because solving that problem is likely to have the biggest positive impact compared to other possible improvements. A similar concept can also be applied within particular teams or processes. </a:t>
            </a:r>
          </a:p>
          <a:p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“Bottleneck” Importance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smtClean="0"/>
              <a:t>The </a:t>
            </a:r>
            <a:r>
              <a:rPr lang="en-US" altLang="en-US" sz="2400" i="1" smtClean="0"/>
              <a:t>maximum speed </a:t>
            </a:r>
            <a:r>
              <a:rPr lang="en-US" altLang="en-US" sz="2400" smtClean="0"/>
              <a:t>of the process is the speed of the </a:t>
            </a:r>
            <a:r>
              <a:rPr lang="en-US" altLang="en-US" sz="2400" i="1" smtClean="0"/>
              <a:t>slowest operation</a:t>
            </a:r>
            <a:r>
              <a:rPr lang="en-US" altLang="en-US" sz="2400" smtClean="0"/>
              <a:t> involved in the process…</a:t>
            </a:r>
          </a:p>
          <a:p>
            <a:pPr>
              <a:spcBef>
                <a:spcPct val="50000"/>
              </a:spcBef>
            </a:pPr>
            <a:r>
              <a:rPr lang="en-US" altLang="en-US" sz="2400" smtClean="0"/>
              <a:t>Any improvements will be </a:t>
            </a:r>
            <a:r>
              <a:rPr lang="en-US" altLang="en-US" sz="2400" b="1" smtClean="0"/>
              <a:t>wasted</a:t>
            </a:r>
            <a:r>
              <a:rPr lang="en-US" altLang="en-US" sz="2400" smtClean="0"/>
              <a:t>, unless/until the bottleneck is relieved/eliminated.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92450"/>
            <a:ext cx="194310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de-DE" altLang="en-US" sz="3200" smtClean="0"/>
              <a:t>Basic Steps of the TOC</a:t>
            </a:r>
            <a:endParaRPr lang="en-US" altLang="en-US" sz="3200" smtClean="0"/>
          </a:p>
        </p:txBody>
      </p:sp>
      <p:sp>
        <p:nvSpPr>
          <p:cNvPr id="30723" name="Content Placeholder 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pPr marL="566738">
              <a:buFont typeface="Trebuchet MS" panose="020B0603020202020204" pitchFamily="34" charset="0"/>
              <a:buAutoNum type="arabicPeriod"/>
            </a:pPr>
            <a:r>
              <a:rPr lang="de-DE" altLang="en-US" sz="2800" smtClean="0"/>
              <a:t>Identify the constraint</a:t>
            </a:r>
          </a:p>
          <a:p>
            <a:pPr marL="566738">
              <a:buFont typeface="Trebuchet MS" panose="020B0603020202020204" pitchFamily="34" charset="0"/>
              <a:buAutoNum type="arabicPeriod"/>
            </a:pPr>
            <a:r>
              <a:rPr lang="de-DE" altLang="en-US" sz="2800" smtClean="0"/>
              <a:t>Decide how to </a:t>
            </a:r>
            <a:r>
              <a:rPr lang="de-DE" altLang="en-US" sz="2800" i="1" smtClean="0"/>
              <a:t>exploit</a:t>
            </a:r>
            <a:r>
              <a:rPr lang="de-DE" altLang="en-US" sz="2800" smtClean="0"/>
              <a:t> the constraint</a:t>
            </a:r>
          </a:p>
          <a:p>
            <a:pPr marL="566738">
              <a:buFont typeface="Trebuchet MS" panose="020B0603020202020204" pitchFamily="34" charset="0"/>
              <a:buAutoNum type="arabicPeriod"/>
            </a:pPr>
            <a:r>
              <a:rPr lang="de-DE" altLang="en-US" sz="2800" smtClean="0"/>
              <a:t>Subordinate everything else to the decision you make in step 2</a:t>
            </a:r>
          </a:p>
          <a:p>
            <a:pPr marL="566738">
              <a:buFont typeface="Trebuchet MS" panose="020B0603020202020204" pitchFamily="34" charset="0"/>
              <a:buAutoNum type="arabicPeriod"/>
            </a:pPr>
            <a:r>
              <a:rPr lang="de-DE" altLang="en-US" sz="2800" i="1" smtClean="0"/>
              <a:t>Elevate</a:t>
            </a:r>
            <a:r>
              <a:rPr lang="de-DE" altLang="en-US" sz="2800" smtClean="0"/>
              <a:t> the constraint</a:t>
            </a:r>
          </a:p>
          <a:p>
            <a:pPr marL="566738">
              <a:buFont typeface="Trebuchet MS" panose="020B0603020202020204" pitchFamily="34" charset="0"/>
              <a:buAutoNum type="arabicPeriod"/>
            </a:pPr>
            <a:r>
              <a:rPr lang="de-DE" altLang="en-US" sz="2800" smtClean="0"/>
              <a:t>Go back to step 1 and repeat.</a:t>
            </a: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1: Identify the constraint</a:t>
            </a:r>
          </a:p>
        </p:txBody>
      </p:sp>
      <p:sp>
        <p:nvSpPr>
          <p:cNvPr id="31747" name="Content Placeholder 12"/>
          <p:cNvSpPr>
            <a:spLocks noGrp="1"/>
          </p:cNvSpPr>
          <p:nvPr>
            <p:ph idx="1"/>
          </p:nvPr>
        </p:nvSpPr>
        <p:spPr>
          <a:xfrm>
            <a:off x="569913" y="1447800"/>
            <a:ext cx="8229600" cy="2895600"/>
          </a:xfrm>
        </p:spPr>
        <p:txBody>
          <a:bodyPr/>
          <a:lstStyle/>
          <a:p>
            <a:r>
              <a:rPr lang="en-US" altLang="en-US" sz="2400" smtClean="0"/>
              <a:t>A </a:t>
            </a:r>
            <a:r>
              <a:rPr lang="en-US" altLang="en-US" sz="2400" u="sng" smtClean="0"/>
              <a:t>system is like a chain </a:t>
            </a:r>
            <a:r>
              <a:rPr lang="en-US" altLang="en-US" sz="2400" smtClean="0"/>
              <a:t>so, if the goal is to increase the capacity of the chain, </a:t>
            </a:r>
            <a:r>
              <a:rPr lang="en-US" altLang="en-US" sz="2400" u="sng" smtClean="0"/>
              <a:t>strengthening any link other than the weakest is a waste of time and effort</a:t>
            </a:r>
            <a:r>
              <a:rPr lang="en-US" altLang="en-US" sz="2400" smtClean="0"/>
              <a:t>. In order to identify the constraint, you should find a way to </a:t>
            </a:r>
            <a:r>
              <a:rPr lang="en-US" altLang="en-US" sz="2400" u="sng" smtClean="0"/>
              <a:t>measure the capacity of each process step </a:t>
            </a:r>
            <a:r>
              <a:rPr lang="en-US" altLang="en-US" sz="2400" smtClean="0"/>
              <a:t>and then track throughput against the capacity, to determine where capacity utilization is the highest.</a:t>
            </a:r>
          </a:p>
          <a:p>
            <a:endParaRPr lang="en-US" altLang="en-US" sz="24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303713"/>
            <a:ext cx="396240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Trebuchet MS" pitchFamily="34" charset="0"/>
                <a:cs typeface="Arial" charset="0"/>
              </a:rPr>
              <a:t>Internal Constraints</a:t>
            </a:r>
            <a:endParaRPr lang="en-US" dirty="0">
              <a:solidFill>
                <a:srgbClr val="FF0000"/>
              </a:solidFill>
              <a:latin typeface="Trebuchet MS" pitchFamily="34" charset="0"/>
              <a:cs typeface="Arial" charset="0"/>
            </a:endParaRPr>
          </a:p>
          <a:p>
            <a:pPr marL="288925" lvl="1" indent="-288925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rebuchet MS" pitchFamily="34" charset="0"/>
                <a:cs typeface="Arial" charset="0"/>
              </a:rPr>
              <a:t>Process constraints</a:t>
            </a:r>
          </a:p>
          <a:p>
            <a:pPr marL="690563" lvl="2" indent="-288925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Trebuchet MS" pitchFamily="34" charset="0"/>
                <a:cs typeface="Arial" charset="0"/>
              </a:rPr>
              <a:t>Machine time, etc.</a:t>
            </a:r>
          </a:p>
          <a:p>
            <a:pPr marL="288925" lvl="1" indent="-288925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rebuchet MS" pitchFamily="34" charset="0"/>
                <a:cs typeface="Arial" charset="0"/>
              </a:rPr>
              <a:t>Policy constraints</a:t>
            </a:r>
          </a:p>
          <a:p>
            <a:pPr marL="690563" lvl="2" indent="-288925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Trebuchet MS" pitchFamily="34" charset="0"/>
                <a:cs typeface="Arial" charset="0"/>
              </a:rPr>
              <a:t>No overtime, etc.</a:t>
            </a:r>
            <a:endParaRPr lang="en-US" dirty="0">
              <a:latin typeface="Trebuchet MS" pitchFamily="34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4267200"/>
            <a:ext cx="365760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b="1" dirty="0">
                <a:solidFill>
                  <a:srgbClr val="00CC00"/>
                </a:solidFill>
                <a:latin typeface="Trebuchet MS" pitchFamily="34" charset="0"/>
                <a:cs typeface="Arial" charset="0"/>
              </a:rPr>
              <a:t>External Constraints</a:t>
            </a:r>
          </a:p>
          <a:p>
            <a:pPr marL="288925" lvl="1" indent="-288925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rebuchet MS" pitchFamily="34" charset="0"/>
                <a:cs typeface="Arial" charset="0"/>
              </a:rPr>
              <a:t>Material constraints</a:t>
            </a:r>
          </a:p>
          <a:p>
            <a:pPr marL="690563" lvl="2" indent="-288925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Trebuchet MS" pitchFamily="34" charset="0"/>
                <a:cs typeface="Arial" charset="0"/>
              </a:rPr>
              <a:t>Insufficient materials</a:t>
            </a:r>
          </a:p>
          <a:p>
            <a:pPr marL="288925" lvl="1" indent="-288925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rebuchet MS" pitchFamily="34" charset="0"/>
                <a:cs typeface="Arial" charset="0"/>
              </a:rPr>
              <a:t>Other constraints</a:t>
            </a:r>
          </a:p>
          <a:p>
            <a:pPr marL="690563" lvl="2" indent="-288925"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accent2"/>
                </a:solidFill>
                <a:latin typeface="Trebuchet MS" pitchFamily="34" charset="0"/>
                <a:cs typeface="Arial" charset="0"/>
              </a:rPr>
              <a:t>Insufficient demand</a:t>
            </a:r>
            <a:endParaRPr lang="en-US" dirty="0">
              <a:latin typeface="Trebuchet MS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2: Exploit the constraint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Once the constraint has been identified, the next step is to </a:t>
            </a:r>
            <a:r>
              <a:rPr lang="en-US" sz="2400" u="sng" dirty="0" smtClean="0"/>
              <a:t>identify the key factors that determine the capacity of that process</a:t>
            </a:r>
            <a:r>
              <a:rPr lang="en-US" sz="2400" dirty="0" smtClean="0"/>
              <a:t>, and which of those can be manipulated to increase the capacity of the process.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Example: it may be a shortage of machines, the speed at which the machines run, the amount of downtime [due to poor preventative maintenance], a shortage of certain tools or spare parts, etc.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3: Subordinate Everything Else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766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At this stage, solving the constraint should be a top</a:t>
            </a:r>
            <a:r>
              <a:rPr lang="en-US" sz="2400" u="sng" dirty="0" smtClean="0"/>
              <a:t> priority</a:t>
            </a:r>
            <a:r>
              <a:rPr lang="en-US" sz="2400" dirty="0" smtClean="0"/>
              <a:t>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This includes overcoming any resistance to solving the constraint, including any incorrect assumptions that prevent the constraint from being solved.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4: </a:t>
            </a:r>
            <a:r>
              <a:rPr lang="en-US" altLang="en-US" sz="3200" i="1" smtClean="0"/>
              <a:t>Elevate</a:t>
            </a:r>
            <a:r>
              <a:rPr lang="en-US" altLang="en-US" sz="3200" smtClean="0"/>
              <a:t> the Constraint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u="sng" dirty="0" smtClean="0"/>
              <a:t>capacity of the constraining process needs to be increased </a:t>
            </a:r>
            <a:r>
              <a:rPr lang="en-US" sz="2400" dirty="0" smtClean="0"/>
              <a:t>up to above the next most significant constraint in the system in order to remove the bottleneck.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sz="2400" dirty="0" smtClean="0"/>
              <a:t>Even better, it would be to elevate the capacity of the constraining process up to a level which is equal to the capacity of the entire system.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endParaRPr lang="en-US" sz="2400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202113"/>
            <a:ext cx="17446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5: Go back to step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u="sng" dirty="0" smtClean="0"/>
              <a:t>Theory of Constraints is a continuous improvement process</a:t>
            </a:r>
            <a:r>
              <a:rPr lang="en-US" sz="2400" dirty="0" smtClean="0"/>
              <a:t>. When one constraint has been broken (the weakest link of the chain has been strengthened) another constraint will always be created (the new “weakest link”).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400" dirty="0" smtClean="0"/>
              <a:t>Therefore, it requires one to go back to step 1 to continue the loop to remove the constraints.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4800"/>
            <a:ext cx="2114550" cy="1684669"/>
          </a:xfrm>
          <a:prstGeom prst="rect">
            <a:avLst/>
          </a:prstGeo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What is the “Theory of Constraints”?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altLang="en-US" sz="2400" dirty="0" smtClean="0"/>
              <a:t>The Theory of Constraints (TOC) is a systems-oriented </a:t>
            </a:r>
            <a:r>
              <a:rPr lang="en-US" altLang="en-US" sz="2400" b="1" u="sng" dirty="0" smtClean="0"/>
              <a:t>process improvement methodology </a:t>
            </a:r>
            <a:r>
              <a:rPr lang="en-US" altLang="en-US" sz="2400" dirty="0" smtClean="0"/>
              <a:t>that is based on the theory that </a:t>
            </a:r>
            <a:r>
              <a:rPr lang="en-US" altLang="en-US" sz="2400" u="sng" dirty="0" smtClean="0"/>
              <a:t>a system has a single goal (which is to make money)</a:t>
            </a:r>
            <a:r>
              <a:rPr lang="en-US" altLang="en-US" sz="2400" dirty="0" smtClean="0"/>
              <a:t>, and that such systems are composed of multiple linked activities, </a:t>
            </a:r>
            <a:r>
              <a:rPr lang="en-US" altLang="en-US" sz="2400" u="sng" dirty="0" smtClean="0"/>
              <a:t>one </a:t>
            </a:r>
            <a:r>
              <a:rPr lang="en-US" altLang="en-US" sz="2400" u="sng" dirty="0" smtClean="0"/>
              <a:t>or more of </a:t>
            </a:r>
            <a:r>
              <a:rPr lang="en-US" altLang="en-US" sz="2400" u="sng" dirty="0" smtClean="0"/>
              <a:t>which acts as a constraint </a:t>
            </a:r>
            <a:r>
              <a:rPr lang="en-US" altLang="en-US" sz="2400" dirty="0" smtClean="0"/>
              <a:t>on the whole system.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TOC is a methodology to focus on </a:t>
            </a:r>
            <a:r>
              <a:rPr lang="en-US" altLang="en-US" sz="2400" u="sng" dirty="0" smtClean="0"/>
              <a:t>removing and exploiting the constraint,</a:t>
            </a:r>
            <a:r>
              <a:rPr lang="en-US" altLang="en-US" sz="2400" dirty="0" smtClean="0"/>
              <a:t> in order to </a:t>
            </a:r>
            <a:r>
              <a:rPr lang="en-US" altLang="en-US" sz="2400" b="1" dirty="0" smtClean="0"/>
              <a:t>optimize</a:t>
            </a:r>
            <a:r>
              <a:rPr lang="en-US" altLang="en-US" sz="2400" dirty="0" smtClean="0"/>
              <a:t> throughput.  Identification of constraints allows management to take action to alleviate the constraint in the future…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838200"/>
            <a:ext cx="7467600" cy="685800"/>
          </a:xfrm>
        </p:spPr>
        <p:txBody>
          <a:bodyPr/>
          <a:lstStyle/>
          <a:p>
            <a:pPr algn="ctr"/>
            <a:r>
              <a:rPr lang="en-US" altLang="en-US" sz="3200" smtClean="0"/>
              <a:t>Theory of Constraints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“The core idea in the Theory of Constraints is that </a:t>
            </a:r>
            <a:r>
              <a:rPr lang="en-US" altLang="en-US" sz="2800" u="sng" smtClean="0"/>
              <a:t>every real system </a:t>
            </a:r>
            <a:r>
              <a:rPr lang="en-US" altLang="en-US" sz="2800" smtClean="0"/>
              <a:t>such as a profit-making enterprise must have </a:t>
            </a:r>
            <a:r>
              <a:rPr lang="en-US" altLang="en-US" sz="2800" u="sng" smtClean="0"/>
              <a:t>at least one constraint</a:t>
            </a:r>
            <a:r>
              <a:rPr lang="en-US" altLang="en-US" sz="2800" smtClean="0"/>
              <a:t>”.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>
              <a:buFontTx/>
              <a:buNone/>
            </a:pPr>
            <a:r>
              <a:rPr lang="en-US" altLang="en-US" sz="2800" smtClean="0"/>
              <a:t>“Either you </a:t>
            </a:r>
            <a:r>
              <a:rPr lang="en-US" altLang="en-US" sz="2800" u="sng" smtClean="0"/>
              <a:t>manage constraints or they manage you</a:t>
            </a:r>
            <a:r>
              <a:rPr lang="en-US" altLang="en-US" sz="2800" smtClean="0"/>
              <a:t>.  The constraints will determine the </a:t>
            </a:r>
            <a:r>
              <a:rPr lang="en-US" altLang="en-US" sz="2800" u="sng" smtClean="0"/>
              <a:t>output of the system,</a:t>
            </a:r>
            <a:r>
              <a:rPr lang="en-US" altLang="en-US" sz="2800" smtClean="0"/>
              <a:t> whether they are acknowledged and managed or not”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Background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altLang="en-US" sz="2400" smtClean="0"/>
              <a:t>The Theory of Constraints was first described by Dr. Eliyahu M. Goldratt in his novel, </a:t>
            </a:r>
            <a:r>
              <a:rPr lang="en-US" altLang="en-US" sz="2400" i="1" smtClean="0"/>
              <a:t>The Goal</a:t>
            </a:r>
            <a:r>
              <a:rPr lang="en-US" altLang="en-US" sz="2400" smtClean="0"/>
              <a:t>, which was originally released in 1984. Subsequently, he formally introduced the theory in his book, </a:t>
            </a:r>
            <a:r>
              <a:rPr lang="en-US" altLang="en-US" sz="2400" i="1" smtClean="0"/>
              <a:t>Theory of Constraints</a:t>
            </a:r>
            <a:r>
              <a:rPr lang="en-US" altLang="en-US" sz="2400" smtClean="0"/>
              <a:t>, which was originally published in 1990. </a:t>
            </a:r>
          </a:p>
          <a:p>
            <a:endParaRPr lang="en-US" altLang="en-US" sz="2400" smtClean="0"/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57550"/>
            <a:ext cx="22860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 – An Example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altLang="en-US" sz="2800" smtClean="0"/>
              <a:t>A </a:t>
            </a:r>
            <a:r>
              <a:rPr lang="en-US" altLang="en-US" sz="2800" i="1" smtClean="0"/>
              <a:t>constraint </a:t>
            </a:r>
            <a:r>
              <a:rPr lang="en-US" altLang="en-US" sz="2800" smtClean="0"/>
              <a:t>is anything that </a:t>
            </a:r>
            <a:r>
              <a:rPr lang="en-US" altLang="en-US" sz="2800" u="sng" smtClean="0"/>
              <a:t>impedes a system from achieving its goal </a:t>
            </a:r>
            <a:r>
              <a:rPr lang="en-US" altLang="en-US" sz="2800" smtClean="0"/>
              <a:t>or the level of performance desired. A constraint can be viewed as a structural </a:t>
            </a:r>
            <a:r>
              <a:rPr lang="en-US" altLang="en-US" sz="2800" i="1" smtClean="0"/>
              <a:t>bottleneck</a:t>
            </a:r>
            <a:r>
              <a:rPr lang="en-US" altLang="en-US" sz="2800" smtClean="0"/>
              <a:t> which determines the maximum capacity of a system.</a:t>
            </a:r>
          </a:p>
          <a:p>
            <a:endParaRPr lang="en-US" altLang="en-US" sz="2800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39624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 (cont’d)</a:t>
            </a:r>
          </a:p>
        </p:txBody>
      </p:sp>
      <p:sp>
        <p:nvSpPr>
          <p:cNvPr id="24579" name="Content Placeholder 42"/>
          <p:cNvSpPr>
            <a:spLocks noGrp="1"/>
          </p:cNvSpPr>
          <p:nvPr>
            <p:ph idx="1"/>
          </p:nvPr>
        </p:nvSpPr>
        <p:spPr>
          <a:xfrm>
            <a:off x="481013" y="1409700"/>
            <a:ext cx="8229600" cy="4953000"/>
          </a:xfrm>
        </p:spPr>
        <p:txBody>
          <a:bodyPr/>
          <a:lstStyle/>
          <a:p>
            <a:r>
              <a:rPr lang="en-US" altLang="en-US" sz="2800" smtClean="0"/>
              <a:t>Any system can only produce as much as its “critically constrained" resource…</a:t>
            </a:r>
          </a:p>
          <a:p>
            <a:endParaRPr lang="en-US" altLang="en-US" sz="2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72313" y="3352800"/>
            <a:ext cx="457200" cy="762000"/>
            <a:chOff x="1152" y="1920"/>
            <a:chExt cx="864" cy="960"/>
          </a:xfrm>
        </p:grpSpPr>
        <p:sp>
          <p:nvSpPr>
            <p:cNvPr id="24615" name="Rectangle 5"/>
            <p:cNvSpPr>
              <a:spLocks noChangeArrowheads="1"/>
            </p:cNvSpPr>
            <p:nvPr/>
          </p:nvSpPr>
          <p:spPr bwMode="auto">
            <a:xfrm>
              <a:off x="1152" y="244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6" name="Rectangle 6"/>
            <p:cNvSpPr>
              <a:spLocks noChangeArrowheads="1"/>
            </p:cNvSpPr>
            <p:nvPr/>
          </p:nvSpPr>
          <p:spPr bwMode="auto">
            <a:xfrm>
              <a:off x="1200" y="1920"/>
              <a:ext cx="19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7" name="Rectangle 7"/>
            <p:cNvSpPr>
              <a:spLocks noChangeArrowheads="1"/>
            </p:cNvSpPr>
            <p:nvPr/>
          </p:nvSpPr>
          <p:spPr bwMode="auto">
            <a:xfrm>
              <a:off x="1392" y="1920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8" name="Rectangle 8"/>
            <p:cNvSpPr>
              <a:spLocks noChangeArrowheads="1"/>
            </p:cNvSpPr>
            <p:nvPr/>
          </p:nvSpPr>
          <p:spPr bwMode="auto">
            <a:xfrm>
              <a:off x="1632" y="2016"/>
              <a:ext cx="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9" name="Rectangle 9"/>
            <p:cNvSpPr>
              <a:spLocks noChangeArrowheads="1"/>
            </p:cNvSpPr>
            <p:nvPr/>
          </p:nvSpPr>
          <p:spPr bwMode="auto">
            <a:xfrm>
              <a:off x="1488" y="2352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5913" y="3352800"/>
            <a:ext cx="457200" cy="762000"/>
            <a:chOff x="1152" y="1920"/>
            <a:chExt cx="864" cy="960"/>
          </a:xfrm>
        </p:grpSpPr>
        <p:sp>
          <p:nvSpPr>
            <p:cNvPr id="24610" name="Rectangle 11"/>
            <p:cNvSpPr>
              <a:spLocks noChangeArrowheads="1"/>
            </p:cNvSpPr>
            <p:nvPr/>
          </p:nvSpPr>
          <p:spPr bwMode="auto">
            <a:xfrm>
              <a:off x="1152" y="244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1" name="Rectangle 12"/>
            <p:cNvSpPr>
              <a:spLocks noChangeArrowheads="1"/>
            </p:cNvSpPr>
            <p:nvPr/>
          </p:nvSpPr>
          <p:spPr bwMode="auto">
            <a:xfrm>
              <a:off x="1200" y="1920"/>
              <a:ext cx="19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2" name="Rectangle 13"/>
            <p:cNvSpPr>
              <a:spLocks noChangeArrowheads="1"/>
            </p:cNvSpPr>
            <p:nvPr/>
          </p:nvSpPr>
          <p:spPr bwMode="auto">
            <a:xfrm>
              <a:off x="1392" y="1920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3" name="Rectangle 14"/>
            <p:cNvSpPr>
              <a:spLocks noChangeArrowheads="1"/>
            </p:cNvSpPr>
            <p:nvPr/>
          </p:nvSpPr>
          <p:spPr bwMode="auto">
            <a:xfrm>
              <a:off x="1632" y="2016"/>
              <a:ext cx="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14" name="Rectangle 15"/>
            <p:cNvSpPr>
              <a:spLocks noChangeArrowheads="1"/>
            </p:cNvSpPr>
            <p:nvPr/>
          </p:nvSpPr>
          <p:spPr bwMode="auto">
            <a:xfrm>
              <a:off x="1488" y="2352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86113" y="3352800"/>
            <a:ext cx="457200" cy="762000"/>
            <a:chOff x="1152" y="1920"/>
            <a:chExt cx="864" cy="960"/>
          </a:xfrm>
        </p:grpSpPr>
        <p:sp>
          <p:nvSpPr>
            <p:cNvPr id="24605" name="Rectangle 17"/>
            <p:cNvSpPr>
              <a:spLocks noChangeArrowheads="1"/>
            </p:cNvSpPr>
            <p:nvPr/>
          </p:nvSpPr>
          <p:spPr bwMode="auto">
            <a:xfrm>
              <a:off x="1152" y="244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6" name="Rectangle 18"/>
            <p:cNvSpPr>
              <a:spLocks noChangeArrowheads="1"/>
            </p:cNvSpPr>
            <p:nvPr/>
          </p:nvSpPr>
          <p:spPr bwMode="auto">
            <a:xfrm>
              <a:off x="1200" y="1920"/>
              <a:ext cx="19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7" name="Rectangle 19"/>
            <p:cNvSpPr>
              <a:spLocks noChangeArrowheads="1"/>
            </p:cNvSpPr>
            <p:nvPr/>
          </p:nvSpPr>
          <p:spPr bwMode="auto">
            <a:xfrm>
              <a:off x="1392" y="1920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8" name="Rectangle 20"/>
            <p:cNvSpPr>
              <a:spLocks noChangeArrowheads="1"/>
            </p:cNvSpPr>
            <p:nvPr/>
          </p:nvSpPr>
          <p:spPr bwMode="auto">
            <a:xfrm>
              <a:off x="1632" y="2016"/>
              <a:ext cx="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9" name="Rectangle 21"/>
            <p:cNvSpPr>
              <a:spLocks noChangeArrowheads="1"/>
            </p:cNvSpPr>
            <p:nvPr/>
          </p:nvSpPr>
          <p:spPr bwMode="auto">
            <a:xfrm>
              <a:off x="1488" y="2352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3111500" y="4191000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70 units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Per day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5168900" y="4191000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40 units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Per day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769100" y="4191000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60 units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Per day</a:t>
            </a:r>
          </a:p>
        </p:txBody>
      </p:sp>
      <p:sp>
        <p:nvSpPr>
          <p:cNvPr id="24590" name="Text Box 32"/>
          <p:cNvSpPr txBox="1">
            <a:spLocks noChangeArrowheads="1"/>
          </p:cNvSpPr>
          <p:nvPr/>
        </p:nvSpPr>
        <p:spPr bwMode="auto">
          <a:xfrm>
            <a:off x="4230688" y="2671763"/>
            <a:ext cx="113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Constraint</a:t>
            </a: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2195513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3871913" y="3810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60198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AutoShape 38"/>
          <p:cNvSpPr>
            <a:spLocks noChangeArrowheads="1"/>
          </p:cNvSpPr>
          <p:nvPr/>
        </p:nvSpPr>
        <p:spPr bwMode="auto">
          <a:xfrm rot="-2238591">
            <a:off x="4937125" y="3033713"/>
            <a:ext cx="287338" cy="638175"/>
          </a:xfrm>
          <a:prstGeom prst="downArrow">
            <a:avLst>
              <a:gd name="adj1" fmla="val 50000"/>
              <a:gd name="adj2" fmla="val 29881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rebuchet MS" panose="020B0603020202020204" pitchFamily="34" charset="0"/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1524000" y="52578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rebuchet MS" panose="020B0603020202020204" pitchFamily="34" charset="0"/>
              </a:rPr>
              <a:t>Maximum Throughput = 40 units per day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433513" y="3352800"/>
            <a:ext cx="457200" cy="762000"/>
            <a:chOff x="1152" y="1920"/>
            <a:chExt cx="864" cy="960"/>
          </a:xfrm>
        </p:grpSpPr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1152" y="2448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1200" y="1920"/>
              <a:ext cx="19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2" name="Rectangle 25"/>
            <p:cNvSpPr>
              <a:spLocks noChangeArrowheads="1"/>
            </p:cNvSpPr>
            <p:nvPr/>
          </p:nvSpPr>
          <p:spPr bwMode="auto">
            <a:xfrm>
              <a:off x="1392" y="1920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3" name="Rectangle 26"/>
            <p:cNvSpPr>
              <a:spLocks noChangeArrowheads="1"/>
            </p:cNvSpPr>
            <p:nvPr/>
          </p:nvSpPr>
          <p:spPr bwMode="auto">
            <a:xfrm>
              <a:off x="1632" y="2016"/>
              <a:ext cx="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4604" name="Rectangle 27"/>
            <p:cNvSpPr>
              <a:spLocks noChangeArrowheads="1"/>
            </p:cNvSpPr>
            <p:nvPr/>
          </p:nvSpPr>
          <p:spPr bwMode="auto">
            <a:xfrm>
              <a:off x="1488" y="2352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1062038" y="4191000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60 units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Per day</a:t>
            </a:r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595313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595313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TextBox 5"/>
          <p:cNvSpPr txBox="1">
            <a:spLocks noChangeArrowheads="1"/>
          </p:cNvSpPr>
          <p:nvPr/>
        </p:nvSpPr>
        <p:spPr bwMode="auto">
          <a:xfrm>
            <a:off x="1138238" y="2892425"/>
            <a:ext cx="114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Process 1</a:t>
            </a:r>
          </a:p>
        </p:txBody>
      </p:sp>
      <p:sp>
        <p:nvSpPr>
          <p:cNvPr id="24597" name="TextBox 40"/>
          <p:cNvSpPr txBox="1">
            <a:spLocks noChangeArrowheads="1"/>
          </p:cNvSpPr>
          <p:nvPr/>
        </p:nvSpPr>
        <p:spPr bwMode="auto">
          <a:xfrm>
            <a:off x="2824163" y="2900363"/>
            <a:ext cx="1149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Process 2</a:t>
            </a:r>
          </a:p>
        </p:txBody>
      </p:sp>
      <p:sp>
        <p:nvSpPr>
          <p:cNvPr id="24598" name="TextBox 41"/>
          <p:cNvSpPr txBox="1">
            <a:spLocks noChangeArrowheads="1"/>
          </p:cNvSpPr>
          <p:nvPr/>
        </p:nvSpPr>
        <p:spPr bwMode="auto">
          <a:xfrm>
            <a:off x="6700838" y="2890838"/>
            <a:ext cx="114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Process 4</a:t>
            </a:r>
          </a:p>
        </p:txBody>
      </p:sp>
      <p:sp>
        <p:nvSpPr>
          <p:cNvPr id="24599" name="TextBox 42"/>
          <p:cNvSpPr txBox="1">
            <a:spLocks noChangeArrowheads="1"/>
          </p:cNvSpPr>
          <p:nvPr/>
        </p:nvSpPr>
        <p:spPr bwMode="auto">
          <a:xfrm>
            <a:off x="5024438" y="2892425"/>
            <a:ext cx="114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Process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7" grpId="0"/>
      <p:bldP spid="48158" grpId="0"/>
      <p:bldP spid="48159" grpId="0"/>
      <p:bldP spid="24590" grpId="0"/>
      <p:bldP spid="48163" grpId="0" animBg="1"/>
      <p:bldP spid="48164" grpId="0" animBg="1"/>
      <p:bldP spid="48165" grpId="0" animBg="1"/>
      <p:bldP spid="48166" grpId="0" animBg="1"/>
      <p:bldP spid="48167" grpId="0"/>
      <p:bldP spid="48156" grpId="0"/>
      <p:bldP spid="48161" grpId="0" animBg="1"/>
      <p:bldP spid="481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Constraints(cont’d)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3276600"/>
          </a:xfrm>
        </p:spPr>
        <p:txBody>
          <a:bodyPr/>
          <a:lstStyle/>
          <a:p>
            <a:pPr algn="just"/>
            <a:r>
              <a:rPr lang="en-US" altLang="en-US" sz="2800" smtClean="0"/>
              <a:t>Constraints can be </a:t>
            </a:r>
            <a:r>
              <a:rPr lang="en-US" altLang="en-US" sz="2800" u="sng" smtClean="0"/>
              <a:t>internal</a:t>
            </a:r>
            <a:r>
              <a:rPr lang="en-US" altLang="en-US" sz="2800" smtClean="0"/>
              <a:t> to the project (i.e. something which can easily be controlled or changed) or </a:t>
            </a:r>
            <a:r>
              <a:rPr lang="en-US" altLang="en-US" sz="2800" u="sng" smtClean="0"/>
              <a:t>external</a:t>
            </a:r>
            <a:r>
              <a:rPr lang="en-US" altLang="en-US" sz="2800" smtClean="0"/>
              <a:t> (i.e. a constraint for which the project has no immediate control, but is often something for which the project can take some action to resolve in the medium to long term). </a:t>
            </a:r>
          </a:p>
          <a:p>
            <a:pPr algn="just"/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Constraints &amp; Variation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657600"/>
          </a:xfrm>
        </p:spPr>
        <p:txBody>
          <a:bodyPr/>
          <a:lstStyle/>
          <a:p>
            <a:r>
              <a:rPr lang="en-US" altLang="en-US" sz="2800" smtClean="0"/>
              <a:t>Extra costs exist when there is a </a:t>
            </a:r>
            <a:r>
              <a:rPr lang="en-US" altLang="en-US" sz="2800" u="sng" smtClean="0"/>
              <a:t>significant variation between the capacities of different processes </a:t>
            </a:r>
            <a:r>
              <a:rPr lang="en-US" altLang="en-US" sz="2800" smtClean="0"/>
              <a:t>within a company. This is because the processes with higher capacity will be underutilized, resulting in unnecessary depreciation, labor or operating expenses associated with those processes. </a:t>
            </a:r>
          </a:p>
          <a:p>
            <a:endParaRPr lang="en-US" alt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/>
          <a:lstStyle/>
          <a:p>
            <a:pPr algn="ctr"/>
            <a:r>
              <a:rPr lang="en-US" altLang="en-US" sz="3200" smtClean="0"/>
              <a:t>Constraints &amp; Variation (cont’d)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altLang="en-US" sz="2400" smtClean="0"/>
              <a:t>A key idea behind the Theory of Constraints is that by </a:t>
            </a:r>
            <a:r>
              <a:rPr lang="en-US" altLang="en-US" sz="2400" u="sng" smtClean="0"/>
              <a:t>identifying and resolving </a:t>
            </a:r>
            <a:r>
              <a:rPr lang="en-US" altLang="en-US" sz="2400" smtClean="0"/>
              <a:t>the </a:t>
            </a:r>
            <a:r>
              <a:rPr lang="en-US" altLang="en-US" sz="2400" b="1" smtClean="0"/>
              <a:t>most significant constraint </a:t>
            </a:r>
            <a:r>
              <a:rPr lang="en-US" altLang="en-US" sz="2400" smtClean="0"/>
              <a:t>in a system, it will </a:t>
            </a:r>
            <a:r>
              <a:rPr lang="en-US" altLang="en-US" sz="2400" u="sng" smtClean="0"/>
              <a:t>allow for all of the other processes to operate at a higher volume</a:t>
            </a:r>
            <a:r>
              <a:rPr lang="en-US" altLang="en-US" sz="2400" smtClean="0"/>
              <a:t>. Consequently, significant value will be added, as this will lower fixed costs in producing the system/product (less depreciation, labor, factory overhead) while </a:t>
            </a:r>
            <a:r>
              <a:rPr lang="en-US" altLang="en-US" sz="2400" u="sng" smtClean="0"/>
              <a:t>increasing production</a:t>
            </a:r>
            <a:r>
              <a:rPr lang="en-US" altLang="en-US" sz="2400" smtClean="0"/>
              <a:t>, thereby leading to higher revenue. </a:t>
            </a:r>
          </a:p>
          <a:p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E2B80-CC81-4AA5-91EE-8A7B364C4CF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1211303275,C:\Documents and Settings\cawoll\My Documents\Personal\Superfactory\Production\Final Slides\TOC\TOC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211303275,C:\Documents and Settings\cawoll\My Documents\Personal\Superfactory\Production\Final Slides\TOC\TOC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211303275,C:\Documents and Settings\cawoll\My Documents\Personal\Superfactory\Production\Final Slides\TOC\TOC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211303275,C:\Documents and Settings\cawoll\My Documents\Personal\Superfactory\Production\Final Slides\TOC\TOC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1211303275,C:\Documents and Settings\cawoll\My Documents\Personal\Superfactory\Production\Final Slides\TOC\TOC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1211303275,C:\Documents and Settings\cawoll\My Documents\Personal\Superfactory\Production\Final Slides\TOC\TOC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211303275,C:\Documents and Settings\cawoll\My Documents\Personal\Superfactory\Production\Final Slides\TOC\TOC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1211303275,C:\Documents and Settings\cawoll\My Documents\Personal\Superfactory\Production\Final Slides\TOC\TOC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1211303275,C:\Documents and Settings\cawoll\My Documents\Personal\Superfactory\Production\Final Slides\TOC\TOC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1211303275,C:\Documents and Settings\cawoll\My Documents\Personal\Superfactory\Production\Final Slides\TOC\TOC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1211303275,C:\Documents and Settings\cawoll\My Documents\Personal\Superfactory\Production\Final Slides\TOC\TOC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211303275,C:\Documents and Settings\cawoll\My Documents\Personal\Superfactory\Production\Final Slides\TOC\TOC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211303275,C:\Documents and Settings\cawoll\My Documents\Personal\Superfactory\Production\Final Slides\TOC\TOC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211303275,C:\Documents and Settings\cawoll\My Documents\Personal\Superfactory\Production\Final Slides\TOC\TOC.ppc"/>
</p:tagLst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2630</TotalTime>
  <Words>1018</Words>
  <Application>Microsoft Office PowerPoint</Application>
  <PresentationFormat>On-screen Show (4:3)</PresentationFormat>
  <Paragraphs>108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Georgia</vt:lpstr>
      <vt:lpstr>Times New Roman</vt:lpstr>
      <vt:lpstr>Trebuchet MS</vt:lpstr>
      <vt:lpstr>Wingdings</vt:lpstr>
      <vt:lpstr>Nature</vt:lpstr>
      <vt:lpstr>EE 4130  Systems Engineering: “Theory of Constraints”</vt:lpstr>
      <vt:lpstr>What is the “Theory of Constraints”?</vt:lpstr>
      <vt:lpstr>Theory of Constraints (cont’d)</vt:lpstr>
      <vt:lpstr>Background</vt:lpstr>
      <vt:lpstr>Constraint – An Example</vt:lpstr>
      <vt:lpstr>Constraint (cont’d)</vt:lpstr>
      <vt:lpstr>Constraints(cont’d)</vt:lpstr>
      <vt:lpstr>Constraints &amp; Variation</vt:lpstr>
      <vt:lpstr>Constraints &amp; Variation (cont’d)</vt:lpstr>
      <vt:lpstr>Constraints and Variation (cont’d)</vt:lpstr>
      <vt:lpstr>“Bottleneck” Importance</vt:lpstr>
      <vt:lpstr>Basic Steps of the TOC</vt:lpstr>
      <vt:lpstr>1: Identify the constraint</vt:lpstr>
      <vt:lpstr>2: Exploit the constraint</vt:lpstr>
      <vt:lpstr>3: Subordinate Everything Else</vt:lpstr>
      <vt:lpstr>4: Elevate the Constraint</vt:lpstr>
      <vt:lpstr>5: Go back to step 1</vt:lpstr>
    </vt:vector>
  </TitlesOfParts>
  <Company>UNLV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PERT/CPM</dc:title>
  <dc:creator>Reza Torkzadeh</dc:creator>
  <cp:lastModifiedBy>Administrator</cp:lastModifiedBy>
  <cp:revision>181</cp:revision>
  <cp:lastPrinted>2001-07-19T18:57:18Z</cp:lastPrinted>
  <dcterms:created xsi:type="dcterms:W3CDTF">2001-06-30T07:08:18Z</dcterms:created>
  <dcterms:modified xsi:type="dcterms:W3CDTF">2018-04-09T21:44:43Z</dcterms:modified>
</cp:coreProperties>
</file>