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7"/>
  </p:notesMasterIdLst>
  <p:sldIdLst>
    <p:sldId id="256" r:id="rId2"/>
    <p:sldId id="266" r:id="rId3"/>
    <p:sldId id="268" r:id="rId4"/>
    <p:sldId id="269" r:id="rId5"/>
    <p:sldId id="267" r:id="rId6"/>
    <p:sldId id="270" r:id="rId7"/>
    <p:sldId id="271" r:id="rId8"/>
    <p:sldId id="257" r:id="rId9"/>
    <p:sldId id="259" r:id="rId10"/>
    <p:sldId id="272" r:id="rId11"/>
    <p:sldId id="260" r:id="rId12"/>
    <p:sldId id="261" r:id="rId13"/>
    <p:sldId id="263" r:id="rId14"/>
    <p:sldId id="264" r:id="rId15"/>
    <p:sldId id="265"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Arial" charset="0"/>
      </a:defRPr>
    </a:lvl1pPr>
    <a:lvl2pPr marL="457200" algn="l" rtl="0" fontAlgn="base">
      <a:spcBef>
        <a:spcPct val="0"/>
      </a:spcBef>
      <a:spcAft>
        <a:spcPct val="0"/>
      </a:spcAft>
      <a:defRPr kern="1200">
        <a:solidFill>
          <a:schemeClr val="tx1"/>
        </a:solidFill>
        <a:latin typeface="Times New Roman" pitchFamily="18" charset="0"/>
        <a:ea typeface="+mn-ea"/>
        <a:cs typeface="Arial" charset="0"/>
      </a:defRPr>
    </a:lvl2pPr>
    <a:lvl3pPr marL="914400" algn="l" rtl="0" fontAlgn="base">
      <a:spcBef>
        <a:spcPct val="0"/>
      </a:spcBef>
      <a:spcAft>
        <a:spcPct val="0"/>
      </a:spcAft>
      <a:defRPr kern="1200">
        <a:solidFill>
          <a:schemeClr val="tx1"/>
        </a:solidFill>
        <a:latin typeface="Times New Roman" pitchFamily="18" charset="0"/>
        <a:ea typeface="+mn-ea"/>
        <a:cs typeface="Arial" charset="0"/>
      </a:defRPr>
    </a:lvl3pPr>
    <a:lvl4pPr marL="1371600" algn="l" rtl="0" fontAlgn="base">
      <a:spcBef>
        <a:spcPct val="0"/>
      </a:spcBef>
      <a:spcAft>
        <a:spcPct val="0"/>
      </a:spcAft>
      <a:defRPr kern="1200">
        <a:solidFill>
          <a:schemeClr val="tx1"/>
        </a:solidFill>
        <a:latin typeface="Times New Roman" pitchFamily="18" charset="0"/>
        <a:ea typeface="+mn-ea"/>
        <a:cs typeface="Arial" charset="0"/>
      </a:defRPr>
    </a:lvl4pPr>
    <a:lvl5pPr marL="1828800" algn="l" rtl="0" fontAlgn="base">
      <a:spcBef>
        <a:spcPct val="0"/>
      </a:spcBef>
      <a:spcAft>
        <a:spcPct val="0"/>
      </a:spcAft>
      <a:defRPr kern="1200">
        <a:solidFill>
          <a:schemeClr val="tx1"/>
        </a:solidFill>
        <a:latin typeface="Times New Roman" pitchFamily="18" charset="0"/>
        <a:ea typeface="+mn-ea"/>
        <a:cs typeface="Arial" charset="0"/>
      </a:defRPr>
    </a:lvl5pPr>
    <a:lvl6pPr marL="2286000" algn="l" defTabSz="914400" rtl="0" eaLnBrk="1" latinLnBrk="0" hangingPunct="1">
      <a:defRPr kern="1200">
        <a:solidFill>
          <a:schemeClr val="tx1"/>
        </a:solidFill>
        <a:latin typeface="Times New Roman" pitchFamily="18" charset="0"/>
        <a:ea typeface="+mn-ea"/>
        <a:cs typeface="Arial" charset="0"/>
      </a:defRPr>
    </a:lvl6pPr>
    <a:lvl7pPr marL="2743200" algn="l" defTabSz="914400" rtl="0" eaLnBrk="1" latinLnBrk="0" hangingPunct="1">
      <a:defRPr kern="1200">
        <a:solidFill>
          <a:schemeClr val="tx1"/>
        </a:solidFill>
        <a:latin typeface="Times New Roman" pitchFamily="18" charset="0"/>
        <a:ea typeface="+mn-ea"/>
        <a:cs typeface="Arial" charset="0"/>
      </a:defRPr>
    </a:lvl7pPr>
    <a:lvl8pPr marL="3200400" algn="l" defTabSz="914400" rtl="0" eaLnBrk="1" latinLnBrk="0" hangingPunct="1">
      <a:defRPr kern="1200">
        <a:solidFill>
          <a:schemeClr val="tx1"/>
        </a:solidFill>
        <a:latin typeface="Times New Roman" pitchFamily="18" charset="0"/>
        <a:ea typeface="+mn-ea"/>
        <a:cs typeface="Arial" charset="0"/>
      </a:defRPr>
    </a:lvl8pPr>
    <a:lvl9pPr marL="3657600" algn="l" defTabSz="914400" rtl="0" eaLnBrk="1" latinLnBrk="0" hangingPunct="1">
      <a:defRPr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su"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83252" autoAdjust="0"/>
  </p:normalViewPr>
  <p:slideViewPr>
    <p:cSldViewPr>
      <p:cViewPr varScale="1">
        <p:scale>
          <a:sx n="111" d="100"/>
          <a:sy n="111" d="100"/>
        </p:scale>
        <p:origin x="160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706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06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06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706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B1622E71-ABFC-4895-93B5-EAD4DF2CEE0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Surface-to-air_missile" TargetMode="External"/><Relationship Id="rId7" Type="http://schemas.openxmlformats.org/officeDocument/2006/relationships/hyperlink" Target="http://en.wikipedia.org/wiki/Ballistic_missile"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en.wikipedia.org/wiki/Tactical_ballistic_missiles" TargetMode="External"/><Relationship Id="rId5" Type="http://schemas.openxmlformats.org/officeDocument/2006/relationships/hyperlink" Target="http://en.wikipedia.org/wiki/Raytheon" TargetMode="External"/><Relationship Id="rId4" Type="http://schemas.openxmlformats.org/officeDocument/2006/relationships/hyperlink" Target="http://en.wikipedia.org/wiki/United_States_Arm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ndex.php?title=14th_Quartermaster_Detachment&amp;action=edi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1622E71-ABFC-4895-93B5-EAD4DF2CEE0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1622E71-ABFC-4895-93B5-EAD4DF2CEE0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C87226-550A-463F-B7D3-C8A43FABE461}" type="slidenum">
              <a:rPr lang="en-US"/>
              <a:pPr/>
              <a:t>11</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a:t>This is how the error is introduced. 1/10 s value is approximated and hence the chopping error when multiplied with a large number produces a significant error which leads to inaccuracy in the prediction.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9F6B62-0E1A-401D-A624-BA0062E045F2}" type="slidenum">
              <a:rPr lang="en-US"/>
              <a:pPr/>
              <a:t>12</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r>
              <a:rPr lang="en-US"/>
              <a:t>In this case we assume that the system has been in operation for at least 100 hours. This was the actual scenario when the mishap took place. Speed of the scud missile is approximately equal to 1676 m/sec . So we calculate the error introduced due to the chopping of the 1/10 value . This shows that the error crept in is 0.34 seconds which leads to a change of 0.5 Km.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395CB6-B4C2-42E4-84D6-0CD6BDFD8AAD}" type="slidenum">
              <a:rPr lang="en-US"/>
              <a:pPr/>
              <a:t>13</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r>
              <a:rPr lang="en-US"/>
              <a:t>Raytheon who designed the patriot must not  have allowed the usage of the patriot as an anti missile system as it is primarily an anti aircraft missile without the necessary modifications.</a:t>
            </a:r>
          </a:p>
          <a:p>
            <a:r>
              <a:rPr lang="en-US"/>
              <a:t>Army must not have used an antiaircraft missile as an anti missile system without proper testing.</a:t>
            </a:r>
          </a:p>
          <a:p>
            <a:r>
              <a:rPr lang="en-US"/>
              <a:t>The communication must have been faster as there was a software update which reached Dhahran a day after the mishap that could have saved the day for the 28 soldiers.</a:t>
            </a:r>
          </a:p>
          <a:p>
            <a:r>
              <a:rPr lang="en-US"/>
              <a:t>Operators who used it for more than the time they are supposed to use. </a:t>
            </a:r>
          </a:p>
          <a:p>
            <a:r>
              <a:rPr lang="en-US"/>
              <a:t>They cannot be completely blamed because the exact time after which the system must be restarted was not clear.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7977B4-10C1-4E7D-BDF8-632F15CBEF0C}" type="slidenum">
              <a:rPr lang="en-US"/>
              <a:pPr/>
              <a:t>14</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a:t>These are some of the lessons to be learned so that such unfortunate incidents do not occur.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1622E71-ABFC-4895-93B5-EAD4DF2CEE0E}"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238C20-BEB9-4655-A6D1-521046455A5B}" type="slidenum">
              <a:rPr lang="en-US"/>
              <a:pPr/>
              <a:t>2</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a:t>During this slide , a general introduction about the Patriot and the scud are given.</a:t>
            </a:r>
          </a:p>
          <a:p>
            <a:r>
              <a:rPr lang="en-US" b="1"/>
              <a:t>Patriot</a:t>
            </a:r>
            <a:r>
              <a:rPr lang="en-US"/>
              <a:t> is the primary </a:t>
            </a:r>
            <a:r>
              <a:rPr lang="en-US">
                <a:hlinkClick r:id="rId3" tooltip="Surface-to-air missile"/>
              </a:rPr>
              <a:t>surface-to-air missile</a:t>
            </a:r>
            <a:r>
              <a:rPr lang="en-US"/>
              <a:t> (SAM) system used by the </a:t>
            </a:r>
            <a:r>
              <a:rPr lang="en-US">
                <a:hlinkClick r:id="rId4" tooltip="United States Army"/>
              </a:rPr>
              <a:t>United States Army</a:t>
            </a:r>
            <a:r>
              <a:rPr lang="en-US"/>
              <a:t> and several allied nations. It is manufactured by the </a:t>
            </a:r>
            <a:r>
              <a:rPr lang="en-US">
                <a:hlinkClick r:id="rId5" tooltip="Raytheon"/>
              </a:rPr>
              <a:t>Raytheon</a:t>
            </a:r>
            <a:r>
              <a:rPr lang="en-US"/>
              <a:t> Company of the United States.</a:t>
            </a:r>
          </a:p>
          <a:p>
            <a:r>
              <a:rPr lang="en-US" b="1"/>
              <a:t>P</a:t>
            </a:r>
            <a:r>
              <a:rPr lang="en-US"/>
              <a:t>hased </a:t>
            </a:r>
            <a:r>
              <a:rPr lang="en-US" b="1"/>
              <a:t>A</a:t>
            </a:r>
            <a:r>
              <a:rPr lang="en-US"/>
              <a:t>rray </a:t>
            </a:r>
            <a:r>
              <a:rPr lang="en-US" b="1"/>
              <a:t>TR</a:t>
            </a:r>
            <a:r>
              <a:rPr lang="en-US"/>
              <a:t>acking to </a:t>
            </a:r>
            <a:r>
              <a:rPr lang="en-US" b="1"/>
              <a:t>I</a:t>
            </a:r>
            <a:r>
              <a:rPr lang="en-US"/>
              <a:t>ntercept </a:t>
            </a:r>
            <a:r>
              <a:rPr lang="en-US" b="1"/>
              <a:t>O</a:t>
            </a:r>
            <a:r>
              <a:rPr lang="en-US"/>
              <a:t>f </a:t>
            </a:r>
            <a:r>
              <a:rPr lang="en-US" b="1"/>
              <a:t>T</a:t>
            </a:r>
            <a:r>
              <a:rPr lang="en-US"/>
              <a:t>arget. </a:t>
            </a:r>
          </a:p>
          <a:p>
            <a:r>
              <a:rPr lang="en-US"/>
              <a:t>Patriot was used initially as an anti-aircraft system, but in 1988 it was upgraded to provide limited capability against </a:t>
            </a:r>
            <a:r>
              <a:rPr lang="en-US">
                <a:hlinkClick r:id="rId6" tooltip="Tactical ballistic missiles"/>
              </a:rPr>
              <a:t>tactical ballistic missiles</a:t>
            </a:r>
            <a:r>
              <a:rPr lang="en-US"/>
              <a:t> as PAC-1 (Patriot Advanced Capability-1). The most recent upgrade, called PAC-3, is a nearly total system redesign, intended from the outset to engage and destroy tactical ballistic missiles. </a:t>
            </a:r>
          </a:p>
          <a:p>
            <a:r>
              <a:rPr lang="en-US"/>
              <a:t>A </a:t>
            </a:r>
            <a:r>
              <a:rPr lang="en-US" b="1"/>
              <a:t>tactical ballistic missile</a:t>
            </a:r>
            <a:r>
              <a:rPr lang="en-US"/>
              <a:t> is a </a:t>
            </a:r>
            <a:r>
              <a:rPr lang="en-US">
                <a:hlinkClick r:id="rId7" tooltip="Ballistic missile"/>
              </a:rPr>
              <a:t>ballistic missile</a:t>
            </a:r>
            <a:r>
              <a:rPr lang="en-US"/>
              <a:t> designed for short-range battlefield use. </a:t>
            </a:r>
          </a:p>
          <a:p>
            <a:endParaRPr lang="en-US"/>
          </a:p>
          <a:p>
            <a:r>
              <a:rPr lang="en-US"/>
              <a:t>Scud missile (including derivatives) is one of the few ballistic missiles to be used in actual warfare. Soviet-made, mobile, single-stage, single-warhead, liquid-fueled, short-range ballistic missile .</a:t>
            </a:r>
          </a:p>
          <a:p>
            <a:r>
              <a:rPr lang="en-US"/>
              <a:t>Scud was first deployed by the Soviets in the mid-1960s. The missile was originally designed to carry a 100-kiloton nuclear warhead or a 2,000 pound conventional warhead, with ranges from 100 to 180 miles. Its principal threat was its warhead potential to hold chemical or biological agents. </a:t>
            </a:r>
          </a:p>
          <a:p>
            <a:endParaRPr lang="en-US"/>
          </a:p>
          <a:p>
            <a:r>
              <a:rPr lang="en-US"/>
              <a:t>The Iraqis modified Scuds for greater range, largely by reducing warhead weight, enlarging their fuel tanks and burning all of the fuel during the early phase of flight .</a:t>
            </a:r>
          </a:p>
          <a:p>
            <a:r>
              <a:rPr lang="en-US"/>
              <a:t>The Iraqis had four versions: Scud itself (180-km range), longer-range Scud , Al Hussein (650-km) and Al Abbas (800-km).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36FBFE-F1E8-4A86-92BB-591577012E5D}" type="slidenum">
              <a:rPr lang="en-US"/>
              <a:pPr/>
              <a:t>3</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US"/>
              <a:t>In the first picture we can see a patriot missile being launched whereas in the second one we can see the Launching system.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BD96B6-84EB-4A5F-8A83-B34267D34FB7}" type="slidenum">
              <a:rPr lang="en-US"/>
              <a:pPr/>
              <a:t>4</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r>
              <a:rPr lang="en-US"/>
              <a:t>In the second picture we can see a Radar Transceiver which is used to spot the enemy aircrafts and missiles. It calculates the exact location of the hostile missile at a future instant of time and fires the missile.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2F9785-5FBD-43BA-BD6B-8EA068E8A9B6}" type="slidenum">
              <a:rPr lang="en-US"/>
              <a:pPr/>
              <a:t>5</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lang="en-US"/>
              <a:t>The different specifications of the patriot missile are given.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799160-740E-404E-A726-E33E34B98C14}" type="slidenum">
              <a:rPr lang="en-US"/>
              <a:pPr/>
              <a:t>6</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a:t>Here we can see the scud missile. It can have both chemical and biological warheads.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0C5DA-CEC8-4155-8A42-9C750D1161B3}" type="slidenum">
              <a:rPr lang="en-US"/>
              <a:pPr/>
              <a:t>7</a:t>
            </a:fld>
            <a:endParaRPr 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r>
              <a:rPr lang="en-US"/>
              <a:t>These are the different specifications of SCUDS.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31A7B3-5875-47EF-9D67-A99D2E915A26}" type="slidenum">
              <a:rPr lang="en-US"/>
              <a:pPr/>
              <a:t>8</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en-US"/>
              <a:t>This is the incident that occurred due to a computer fault. It happened on the 25</a:t>
            </a:r>
            <a:r>
              <a:rPr lang="en-US" baseline="30000"/>
              <a:t>th</a:t>
            </a:r>
            <a:r>
              <a:rPr lang="en-US"/>
              <a:t> of February 1991 in Dhahran, Saudi Arabia during the Gulf War. Due to a software problem the Patriot missile system failed to intercept an incoming Iraqi Scud killing 28 soldiers from the US Army's </a:t>
            </a:r>
            <a:r>
              <a:rPr lang="en-US">
                <a:hlinkClick r:id="rId3" tooltip="14th Quartermaster Detachment"/>
              </a:rPr>
              <a:t>14th Quartermaster Detachment</a:t>
            </a:r>
            <a:r>
              <a:rPr lang="en-US"/>
              <a:t>. This was done as part of the operation Desert Storm.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9F2C05-626E-49A4-9311-484A38D9D219}" type="slidenum">
              <a:rPr lang="en-US"/>
              <a:pPr/>
              <a:t>9</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In this slide, the various technical aspects of the software problem that caused the disaster are explained. The main limitation is the size of the registers which introduces the chopping error. This error is compounded with the time of operation. The longer the system operates continuously, higher the error that is introduced. So, the system has to be restarted at some particular instants so that the error introduced does not affect its operation.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1000" y="990600"/>
            <a:ext cx="76200" cy="5105400"/>
          </a:xfrm>
          <a:prstGeom prst="rect">
            <a:avLst/>
          </a:prstGeom>
          <a:solidFill>
            <a:schemeClr val="bg2"/>
          </a:solidFill>
          <a:ln w="12700">
            <a:noFill/>
            <a:miter lim="800000"/>
            <a:headEnd/>
            <a:tailEnd/>
          </a:ln>
          <a:effectLst/>
        </p:spPr>
        <p:txBody>
          <a:bodyPr wrap="none" anchor="ctr"/>
          <a:lstStyle/>
          <a:p>
            <a:pPr algn="ctr"/>
            <a:endParaRPr lang="en-US" sz="2400"/>
          </a:p>
        </p:txBody>
      </p:sp>
      <p:sp>
        <p:nvSpPr>
          <p:cNvPr id="48131" name="Rectangle 3"/>
          <p:cNvSpPr>
            <a:spLocks noGrp="1" noChangeArrowheads="1"/>
          </p:cNvSpPr>
          <p:nvPr>
            <p:ph type="ctrTitle"/>
          </p:nvPr>
        </p:nvSpPr>
        <p:spPr>
          <a:xfrm>
            <a:off x="762000" y="1371600"/>
            <a:ext cx="7696200" cy="2057400"/>
          </a:xfrm>
        </p:spPr>
        <p:txBody>
          <a:bodyPr/>
          <a:lstStyle>
            <a:lvl1pPr>
              <a:defRPr sz="5400"/>
            </a:lvl1pPr>
          </a:lstStyle>
          <a:p>
            <a:r>
              <a:rPr lang="en-US"/>
              <a:t>Click to edit Master title style</a:t>
            </a:r>
          </a:p>
        </p:txBody>
      </p:sp>
      <p:sp>
        <p:nvSpPr>
          <p:cNvPr id="48132"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atin typeface="Arial" charset="0"/>
              </a:defRPr>
            </a:lvl1pPr>
          </a:lstStyle>
          <a:p>
            <a:r>
              <a:rPr lang="en-US"/>
              <a:t>Click to edit Master subtitle style</a:t>
            </a:r>
          </a:p>
        </p:txBody>
      </p:sp>
      <p:sp>
        <p:nvSpPr>
          <p:cNvPr id="48133" name="Rectangle 5"/>
          <p:cNvSpPr>
            <a:spLocks noGrp="1" noChangeArrowheads="1"/>
          </p:cNvSpPr>
          <p:nvPr>
            <p:ph type="dt" sz="half" idx="2"/>
          </p:nvPr>
        </p:nvSpPr>
        <p:spPr>
          <a:xfrm>
            <a:off x="457200" y="6248400"/>
            <a:ext cx="2133600" cy="457200"/>
          </a:xfrm>
        </p:spPr>
        <p:txBody>
          <a:bodyPr/>
          <a:lstStyle>
            <a:lvl1pPr>
              <a:defRPr/>
            </a:lvl1pPr>
          </a:lstStyle>
          <a:p>
            <a:endParaRPr lang="en-US"/>
          </a:p>
        </p:txBody>
      </p:sp>
      <p:sp>
        <p:nvSpPr>
          <p:cNvPr id="48134" name="Rectangle 6"/>
          <p:cNvSpPr>
            <a:spLocks noGrp="1" noChangeArrowheads="1"/>
          </p:cNvSpPr>
          <p:nvPr>
            <p:ph type="ftr" sz="quarter" idx="3"/>
          </p:nvPr>
        </p:nvSpPr>
        <p:spPr/>
        <p:txBody>
          <a:bodyPr/>
          <a:lstStyle>
            <a:lvl1pPr>
              <a:defRPr/>
            </a:lvl1pPr>
          </a:lstStyle>
          <a:p>
            <a:r>
              <a:rPr lang="en-US"/>
              <a:t>Krishna Suman Kadiyala  EE 585 : A case study </a:t>
            </a:r>
          </a:p>
        </p:txBody>
      </p:sp>
      <p:sp>
        <p:nvSpPr>
          <p:cNvPr id="48135" name="Rectangle 7"/>
          <p:cNvSpPr>
            <a:spLocks noGrp="1" noChangeArrowheads="1"/>
          </p:cNvSpPr>
          <p:nvPr>
            <p:ph type="sldNum" sz="quarter" idx="4"/>
          </p:nvPr>
        </p:nvSpPr>
        <p:spPr>
          <a:xfrm>
            <a:off x="6553200" y="6248400"/>
            <a:ext cx="2133600" cy="457200"/>
          </a:xfrm>
        </p:spPr>
        <p:txBody>
          <a:bodyPr/>
          <a:lstStyle>
            <a:lvl1pPr>
              <a:defRPr b="1"/>
            </a:lvl1pPr>
          </a:lstStyle>
          <a:p>
            <a:fld id="{EFC053E0-963A-43D4-8E56-9A385A541F23}" type="slidenum">
              <a:rPr lang="en-US"/>
              <a:pPr/>
              <a:t>‹#›</a:t>
            </a:fld>
            <a:endParaRPr lang="en-US"/>
          </a:p>
        </p:txBody>
      </p:sp>
      <p:grpSp>
        <p:nvGrpSpPr>
          <p:cNvPr id="48136" name="Group 8"/>
          <p:cNvGrpSpPr>
            <a:grpSpLocks/>
          </p:cNvGrpSpPr>
          <p:nvPr/>
        </p:nvGrpSpPr>
        <p:grpSpPr bwMode="auto">
          <a:xfrm>
            <a:off x="381000" y="304800"/>
            <a:ext cx="8391525" cy="5791200"/>
            <a:chOff x="240" y="192"/>
            <a:chExt cx="5286" cy="3648"/>
          </a:xfrm>
        </p:grpSpPr>
        <p:sp>
          <p:nvSpPr>
            <p:cNvPr id="48137"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algn="ctr"/>
              <a:endParaRPr lang="en-US" sz="2400"/>
            </a:p>
          </p:txBody>
        </p:sp>
        <p:sp>
          <p:nvSpPr>
            <p:cNvPr id="48138"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algn="ctr"/>
              <a:endParaRPr lang="en-US" sz="2400"/>
            </a:p>
          </p:txBody>
        </p:sp>
        <p:sp>
          <p:nvSpPr>
            <p:cNvPr id="48139"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algn="ctr"/>
              <a:endParaRPr lang="en-US" sz="2400"/>
            </a:p>
          </p:txBody>
        </p:sp>
        <p:sp>
          <p:nvSpPr>
            <p:cNvPr id="48140"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algn="ctr"/>
              <a:endParaRPr lang="en-US" sz="2400"/>
            </a:p>
          </p:txBody>
        </p:sp>
        <p:sp>
          <p:nvSpPr>
            <p:cNvPr id="48141"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endParaRPr lang="en-US"/>
            </a:p>
          </p:txBody>
        </p:sp>
        <p:sp>
          <p:nvSpPr>
            <p:cNvPr id="48142"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algn="ctr"/>
              <a:endParaRPr lang="en-US" sz="2400"/>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2C5F710-1917-4D53-A28D-7C3FFB1959B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597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597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33FAE93-010B-47BE-B6E9-DC870588A5E8}"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533400"/>
            <a:ext cx="8229600" cy="5597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8400"/>
            <a:ext cx="1676400" cy="457200"/>
          </a:xfrm>
        </p:spPr>
        <p:txBody>
          <a:bodyPr/>
          <a:lstStyle>
            <a:lvl1pPr>
              <a:defRPr/>
            </a:lvl1pPr>
          </a:lstStyle>
          <a:p>
            <a:endParaRPr lang="en-US"/>
          </a:p>
        </p:txBody>
      </p:sp>
      <p:sp>
        <p:nvSpPr>
          <p:cNvPr id="5" name="Slide Number Placeholder 4"/>
          <p:cNvSpPr>
            <a:spLocks noGrp="1"/>
          </p:cNvSpPr>
          <p:nvPr>
            <p:ph type="sldNum" sz="quarter" idx="12"/>
          </p:nvPr>
        </p:nvSpPr>
        <p:spPr>
          <a:xfrm>
            <a:off x="6781800" y="6248400"/>
            <a:ext cx="1905000" cy="457200"/>
          </a:xfrm>
        </p:spPr>
        <p:txBody>
          <a:bodyPr/>
          <a:lstStyle>
            <a:lvl1pPr>
              <a:defRPr/>
            </a:lvl1pPr>
          </a:lstStyle>
          <a:p>
            <a:fld id="{2FA39DB7-1FD6-484F-A060-86E9436CF9C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6673AA-9923-42DD-9BFC-36A6671C96F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9C5A344-1E20-49D7-9A74-2268F960B61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0815CBB4-1767-4FC9-BD41-8D01A04613C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Krishna Suman Kadiyala  EE 585 : A case study </a:t>
            </a:r>
          </a:p>
        </p:txBody>
      </p:sp>
      <p:sp>
        <p:nvSpPr>
          <p:cNvPr id="9" name="Slide Number Placeholder 8"/>
          <p:cNvSpPr>
            <a:spLocks noGrp="1"/>
          </p:cNvSpPr>
          <p:nvPr>
            <p:ph type="sldNum" sz="quarter" idx="12"/>
          </p:nvPr>
        </p:nvSpPr>
        <p:spPr/>
        <p:txBody>
          <a:bodyPr/>
          <a:lstStyle>
            <a:lvl1pPr>
              <a:defRPr/>
            </a:lvl1pPr>
          </a:lstStyle>
          <a:p>
            <a:fld id="{8DBEA5C0-DE55-46C7-B4DC-F9EA3435AED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054F6E6C-4512-43A6-AA6C-D14846D1051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Krishna Suman Kadiyala  EE 585 : A case study </a:t>
            </a:r>
          </a:p>
        </p:txBody>
      </p:sp>
      <p:sp>
        <p:nvSpPr>
          <p:cNvPr id="4" name="Slide Number Placeholder 3"/>
          <p:cNvSpPr>
            <a:spLocks noGrp="1"/>
          </p:cNvSpPr>
          <p:nvPr>
            <p:ph type="sldNum" sz="quarter" idx="12"/>
          </p:nvPr>
        </p:nvSpPr>
        <p:spPr/>
        <p:txBody>
          <a:bodyPr/>
          <a:lstStyle>
            <a:lvl1pPr>
              <a:defRPr/>
            </a:lvl1pPr>
          </a:lstStyle>
          <a:p>
            <a:fld id="{AB57A3B4-4319-4FF7-92B4-2E1762A7410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601D267A-B108-49E2-8746-C65703EFFBB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CCB52D5B-5EDE-4322-A88E-E6D78139D5C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a:xfrm>
            <a:off x="457200" y="533400"/>
            <a:ext cx="82296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7107" name="Rectangle 3"/>
          <p:cNvSpPr>
            <a:spLocks noGrp="1" noChangeArrowheads="1"/>
          </p:cNvSpPr>
          <p:nvPr>
            <p:ph type="body" idx="1"/>
          </p:nvPr>
        </p:nvSpPr>
        <p:spPr bwMode="auto">
          <a:xfrm>
            <a:off x="457200" y="1828800"/>
            <a:ext cx="8229600" cy="430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7108" name="Rectangle 4"/>
          <p:cNvSpPr>
            <a:spLocks noGrp="1" noChangeArrowheads="1"/>
          </p:cNvSpPr>
          <p:nvPr>
            <p:ph type="dt" sz="half" idx="2"/>
          </p:nvPr>
        </p:nvSpPr>
        <p:spPr bwMode="auto">
          <a:xfrm>
            <a:off x="457200" y="6248400"/>
            <a:ext cx="1676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endParaRPr lang="en-US"/>
          </a:p>
        </p:txBody>
      </p:sp>
      <p:sp>
        <p:nvSpPr>
          <p:cNvPr id="4710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r>
              <a:rPr lang="en-US"/>
              <a:t>Krishna Suman Kadiyala  EE 585 : A case study </a:t>
            </a:r>
          </a:p>
        </p:txBody>
      </p:sp>
      <p:sp>
        <p:nvSpPr>
          <p:cNvPr id="47110" name="Rectangle 6"/>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fld id="{A5E6FEE5-268B-4118-B0FE-43FC789BEA88}" type="slidenum">
              <a:rPr lang="en-US"/>
              <a:pPr/>
              <a:t>‹#›</a:t>
            </a:fld>
            <a:endParaRPr lang="en-US"/>
          </a:p>
        </p:txBody>
      </p:sp>
      <p:grpSp>
        <p:nvGrpSpPr>
          <p:cNvPr id="47111" name="Group 7"/>
          <p:cNvGrpSpPr>
            <a:grpSpLocks/>
          </p:cNvGrpSpPr>
          <p:nvPr/>
        </p:nvGrpSpPr>
        <p:grpSpPr bwMode="auto">
          <a:xfrm>
            <a:off x="279400" y="152400"/>
            <a:ext cx="8686800" cy="1600200"/>
            <a:chOff x="176" y="96"/>
            <a:chExt cx="5472" cy="1008"/>
          </a:xfrm>
        </p:grpSpPr>
        <p:sp>
          <p:nvSpPr>
            <p:cNvPr id="47112"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endParaRPr lang="en-US"/>
            </a:p>
          </p:txBody>
        </p:sp>
        <p:sp>
          <p:nvSpPr>
            <p:cNvPr id="47113"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algn="ctr"/>
              <a:endParaRPr lang="en-US" sz="2400"/>
            </a:p>
          </p:txBody>
        </p:sp>
        <p:sp>
          <p:nvSpPr>
            <p:cNvPr id="47114"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algn="ctr"/>
              <a:endParaRPr lang="en-US" sz="2400"/>
            </a:p>
          </p:txBody>
        </p:sp>
        <p:sp>
          <p:nvSpPr>
            <p:cNvPr id="47115"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algn="ctr"/>
              <a:endParaRPr lang="en-US" sz="2400"/>
            </a:p>
          </p:txBody>
        </p:sp>
        <p:sp>
          <p:nvSpPr>
            <p:cNvPr id="47116"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algn="ctr"/>
              <a:endParaRPr lang="en-US" sz="2400"/>
            </a:p>
          </p:txBody>
        </p:sp>
      </p:gr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iming>
    <p:tnLst>
      <p:par>
        <p:cTn id="1" dur="indefinite" restart="never" nodeType="tmRoot"/>
      </p:par>
    </p:tnLst>
  </p:timing>
  <p:hf hd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cs typeface="Arial" charset="0"/>
        </a:defRPr>
      </a:lvl2pPr>
      <a:lvl3pPr algn="l" rtl="0" fontAlgn="base">
        <a:spcBef>
          <a:spcPct val="0"/>
        </a:spcBef>
        <a:spcAft>
          <a:spcPct val="0"/>
        </a:spcAft>
        <a:defRPr sz="4400">
          <a:solidFill>
            <a:schemeClr val="tx2"/>
          </a:solidFill>
          <a:latin typeface="Times New Roman" pitchFamily="18" charset="0"/>
          <a:cs typeface="Arial" charset="0"/>
        </a:defRPr>
      </a:lvl3pPr>
      <a:lvl4pPr algn="l" rtl="0" fontAlgn="base">
        <a:spcBef>
          <a:spcPct val="0"/>
        </a:spcBef>
        <a:spcAft>
          <a:spcPct val="0"/>
        </a:spcAft>
        <a:defRPr sz="4400">
          <a:solidFill>
            <a:schemeClr val="tx2"/>
          </a:solidFill>
          <a:latin typeface="Times New Roman" pitchFamily="18" charset="0"/>
          <a:cs typeface="Arial" charset="0"/>
        </a:defRPr>
      </a:lvl4pPr>
      <a:lvl5pPr algn="l" rtl="0" fontAlgn="base">
        <a:spcBef>
          <a:spcPct val="0"/>
        </a:spcBef>
        <a:spcAft>
          <a:spcPct val="0"/>
        </a:spcAft>
        <a:defRPr sz="4400">
          <a:solidFill>
            <a:schemeClr val="tx2"/>
          </a:solidFill>
          <a:latin typeface="Times New Roman" pitchFamily="18" charset="0"/>
          <a:cs typeface="Arial" charset="0"/>
        </a:defRPr>
      </a:lvl5pPr>
      <a:lvl6pPr marL="457200" algn="l" rtl="0" fontAlgn="base">
        <a:spcBef>
          <a:spcPct val="0"/>
        </a:spcBef>
        <a:spcAft>
          <a:spcPct val="0"/>
        </a:spcAft>
        <a:defRPr sz="4400">
          <a:solidFill>
            <a:schemeClr val="tx2"/>
          </a:solidFill>
          <a:latin typeface="Times New Roman" pitchFamily="18" charset="0"/>
          <a:cs typeface="Arial" charset="0"/>
        </a:defRPr>
      </a:lvl6pPr>
      <a:lvl7pPr marL="914400" algn="l" rtl="0" fontAlgn="base">
        <a:spcBef>
          <a:spcPct val="0"/>
        </a:spcBef>
        <a:spcAft>
          <a:spcPct val="0"/>
        </a:spcAft>
        <a:defRPr sz="4400">
          <a:solidFill>
            <a:schemeClr val="tx2"/>
          </a:solidFill>
          <a:latin typeface="Times New Roman" pitchFamily="18" charset="0"/>
          <a:cs typeface="Arial" charset="0"/>
        </a:defRPr>
      </a:lvl7pPr>
      <a:lvl8pPr marL="1371600" algn="l" rtl="0" fontAlgn="base">
        <a:spcBef>
          <a:spcPct val="0"/>
        </a:spcBef>
        <a:spcAft>
          <a:spcPct val="0"/>
        </a:spcAft>
        <a:defRPr sz="4400">
          <a:solidFill>
            <a:schemeClr val="tx2"/>
          </a:solidFill>
          <a:latin typeface="Times New Roman" pitchFamily="18" charset="0"/>
          <a:cs typeface="Arial" charset="0"/>
        </a:defRPr>
      </a:lvl8pPr>
      <a:lvl9pPr marL="1828800" algn="l" rtl="0" fontAlgn="base">
        <a:spcBef>
          <a:spcPct val="0"/>
        </a:spcBef>
        <a:spcAft>
          <a:spcPct val="0"/>
        </a:spcAft>
        <a:defRPr sz="4400">
          <a:solidFill>
            <a:schemeClr val="tx2"/>
          </a:solidFill>
          <a:latin typeface="Times New Roman" pitchFamily="18" charset="0"/>
          <a:cs typeface="Arial" charset="0"/>
        </a:defRPr>
      </a:lvl9pPr>
    </p:titleStyle>
    <p:bodyStyle>
      <a:lvl1pPr marL="469900" indent="-469900" algn="l" rtl="0" fontAlgn="base">
        <a:spcBef>
          <a:spcPct val="20000"/>
        </a:spcBef>
        <a:spcAft>
          <a:spcPct val="0"/>
        </a:spcAft>
        <a:buClr>
          <a:schemeClr val="bg2"/>
        </a:buClr>
        <a:buSzPct val="70000"/>
        <a:buFont typeface="Wingdings" pitchFamily="2" charset="2"/>
        <a:buChar char="o"/>
        <a:defRPr sz="3200">
          <a:solidFill>
            <a:schemeClr val="tx1"/>
          </a:solidFill>
          <a:latin typeface="+mn-lt"/>
          <a:ea typeface="+mn-ea"/>
          <a:cs typeface="+mn-cs"/>
        </a:defRPr>
      </a:lvl1pPr>
      <a:lvl2pPr marL="908050" indent="-436563" algn="l" rtl="0" fontAlgn="base">
        <a:spcBef>
          <a:spcPct val="20000"/>
        </a:spcBef>
        <a:spcAft>
          <a:spcPct val="0"/>
        </a:spcAft>
        <a:buClr>
          <a:schemeClr val="accent2"/>
        </a:buClr>
        <a:buSzPct val="75000"/>
        <a:buFont typeface="Wingdings" pitchFamily="2" charset="2"/>
        <a:buChar char="n"/>
        <a:defRPr sz="2800">
          <a:solidFill>
            <a:schemeClr val="tx1"/>
          </a:solidFill>
          <a:latin typeface="+mn-lt"/>
          <a:cs typeface="+mn-cs"/>
        </a:defRPr>
      </a:lvl2pPr>
      <a:lvl3pPr marL="1377950" indent="-468313" algn="l" rtl="0" fontAlgn="base">
        <a:spcBef>
          <a:spcPct val="20000"/>
        </a:spcBef>
        <a:spcAft>
          <a:spcPct val="0"/>
        </a:spcAft>
        <a:buClr>
          <a:schemeClr val="bg2"/>
        </a:buClr>
        <a:buSzPct val="65000"/>
        <a:buFont typeface="Wingdings" pitchFamily="2" charset="2"/>
        <a:buChar char="o"/>
        <a:defRPr sz="2400">
          <a:solidFill>
            <a:schemeClr val="tx1"/>
          </a:solidFill>
          <a:latin typeface="+mn-lt"/>
          <a:cs typeface="+mn-cs"/>
        </a:defRPr>
      </a:lvl3pPr>
      <a:lvl4pPr marL="1827213" indent="-438150" algn="l" rtl="0" fontAlgn="base">
        <a:spcBef>
          <a:spcPct val="20000"/>
        </a:spcBef>
        <a:spcAft>
          <a:spcPct val="0"/>
        </a:spcAft>
        <a:buClr>
          <a:schemeClr val="accent2"/>
        </a:buClr>
        <a:buSzPct val="75000"/>
        <a:buFont typeface="Wingdings" pitchFamily="2" charset="2"/>
        <a:buChar char="n"/>
        <a:defRPr sz="2000">
          <a:solidFill>
            <a:schemeClr val="tx1"/>
          </a:solidFill>
          <a:latin typeface="+mn-lt"/>
          <a:cs typeface="+mn-cs"/>
        </a:defRPr>
      </a:lvl4pPr>
      <a:lvl5pPr marL="22971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ima.umn.edu/~arnold/disasters/patriot.html"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a:t>Patriot Missile </a:t>
            </a:r>
            <a:r>
              <a:rPr lang="en-US" dirty="0" smtClean="0"/>
              <a:t>Failure Case Study </a:t>
            </a:r>
            <a:endParaRPr lang="en-US" dirty="0"/>
          </a:p>
        </p:txBody>
      </p:sp>
      <p:pic>
        <p:nvPicPr>
          <p:cNvPr id="2053" name="Picture 5" descr="patriot"/>
          <p:cNvPicPr>
            <a:picLocks noGrp="1" noChangeAspect="1" noChangeArrowheads="1"/>
          </p:cNvPicPr>
          <p:nvPr>
            <p:ph idx="4294967295"/>
          </p:nvPr>
        </p:nvPicPr>
        <p:blipFill>
          <a:blip r:embed="rId3"/>
          <a:srcRect/>
          <a:stretch>
            <a:fillRect/>
          </a:stretch>
        </p:blipFill>
        <p:spPr>
          <a:xfrm>
            <a:off x="1981200" y="2133600"/>
            <a:ext cx="4900511" cy="3048000"/>
          </a:xfrm>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8400"/>
            <a:ext cx="2895600" cy="457200"/>
          </a:xfrm>
        </p:spPr>
        <p:txBody>
          <a:bodyPr/>
          <a:lstStyle/>
          <a:p>
            <a:r>
              <a:rPr lang="en-US"/>
              <a:t>Krishna Suman Kadiyala  EE 585 : A case study </a:t>
            </a:r>
          </a:p>
        </p:txBody>
      </p:sp>
      <p:sp>
        <p:nvSpPr>
          <p:cNvPr id="6" name="Slide Number Placeholder 5"/>
          <p:cNvSpPr>
            <a:spLocks noGrp="1"/>
          </p:cNvSpPr>
          <p:nvPr>
            <p:ph type="sldNum" sz="quarter" idx="12"/>
          </p:nvPr>
        </p:nvSpPr>
        <p:spPr/>
        <p:txBody>
          <a:bodyPr/>
          <a:lstStyle/>
          <a:p>
            <a:fld id="{D9E7C3D2-900F-49E5-ABF9-0226425E0A31}" type="slidenum">
              <a:rPr lang="en-US"/>
              <a:pPr/>
              <a:t>10</a:t>
            </a:fld>
            <a:endParaRPr lang="en-US"/>
          </a:p>
        </p:txBody>
      </p:sp>
      <p:sp>
        <p:nvSpPr>
          <p:cNvPr id="101378" name="Rectangle 2"/>
          <p:cNvSpPr>
            <a:spLocks noGrp="1" noChangeArrowheads="1"/>
          </p:cNvSpPr>
          <p:nvPr>
            <p:ph type="title"/>
          </p:nvPr>
        </p:nvSpPr>
        <p:spPr/>
        <p:txBody>
          <a:bodyPr/>
          <a:lstStyle/>
          <a:p>
            <a:r>
              <a:rPr lang="en-US" dirty="0"/>
              <a:t>Technical </a:t>
            </a:r>
            <a:r>
              <a:rPr lang="en-US" dirty="0" smtClean="0"/>
              <a:t>Details (cont’d)</a:t>
            </a:r>
            <a:endParaRPr lang="en-US" dirty="0"/>
          </a:p>
        </p:txBody>
      </p:sp>
      <p:sp>
        <p:nvSpPr>
          <p:cNvPr id="101379" name="Rectangle 3"/>
          <p:cNvSpPr>
            <a:spLocks noGrp="1" noChangeArrowheads="1"/>
          </p:cNvSpPr>
          <p:nvPr>
            <p:ph type="body" idx="1"/>
          </p:nvPr>
        </p:nvSpPr>
        <p:spPr/>
        <p:txBody>
          <a:bodyPr/>
          <a:lstStyle/>
          <a:p>
            <a:r>
              <a:rPr lang="en-US" dirty="0"/>
              <a:t>1/10 has a non-terminating binary expansion and is </a:t>
            </a:r>
            <a:r>
              <a:rPr lang="en-US" dirty="0" smtClean="0"/>
              <a:t>truncated </a:t>
            </a:r>
            <a:r>
              <a:rPr lang="en-US" dirty="0"/>
              <a:t>at 24 bits after the radix point.</a:t>
            </a:r>
          </a:p>
          <a:p>
            <a:r>
              <a:rPr lang="en-US" dirty="0"/>
              <a:t>Small chopping error x large number </a:t>
            </a:r>
            <a:r>
              <a:rPr lang="en-US" dirty="0" smtClean="0"/>
              <a:t>= a significant tracking error</a:t>
            </a:r>
            <a:endParaRPr lang="en-US" dirty="0"/>
          </a:p>
          <a:p>
            <a:r>
              <a:rPr lang="en-US" dirty="0"/>
              <a:t>The incoming Scud was outside the "range gate" that the Patriot tracked. </a:t>
            </a:r>
          </a:p>
          <a:p>
            <a:pPr>
              <a:buFont typeface="Wingdings" pitchFamily="2" charset="2"/>
              <a:buNone/>
            </a:pPr>
            <a:endParaRPr lang="en-US" dirty="0"/>
          </a:p>
          <a:p>
            <a:endParaRPr lang="en-US" dirty="0"/>
          </a:p>
        </p:txBody>
      </p:sp>
      <p:sp>
        <p:nvSpPr>
          <p:cNvPr id="7" name="Rectangle 6"/>
          <p:cNvSpPr/>
          <p:nvPr/>
        </p:nvSpPr>
        <p:spPr>
          <a:xfrm>
            <a:off x="3124200" y="6130925"/>
            <a:ext cx="2971800" cy="422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r>
              <a:rPr lang="en-US"/>
              <a:t>Krishna Suman Kadiyala  EE 585 : A case study </a:t>
            </a:r>
          </a:p>
        </p:txBody>
      </p:sp>
      <p:sp>
        <p:nvSpPr>
          <p:cNvPr id="6" name="Slide Number Placeholder 3"/>
          <p:cNvSpPr>
            <a:spLocks noGrp="1"/>
          </p:cNvSpPr>
          <p:nvPr>
            <p:ph type="sldNum" sz="quarter" idx="12"/>
          </p:nvPr>
        </p:nvSpPr>
        <p:spPr/>
        <p:txBody>
          <a:bodyPr/>
          <a:lstStyle/>
          <a:p>
            <a:fld id="{E38C22BF-8EA0-46C9-9F48-83C55C369C01}" type="slidenum">
              <a:rPr lang="en-US"/>
              <a:pPr/>
              <a:t>11</a:t>
            </a:fld>
            <a:endParaRPr lang="en-US"/>
          </a:p>
        </p:txBody>
      </p:sp>
      <p:sp>
        <p:nvSpPr>
          <p:cNvPr id="58370" name="Rectangle 2"/>
          <p:cNvSpPr>
            <a:spLocks noGrp="1" noChangeArrowheads="1"/>
          </p:cNvSpPr>
          <p:nvPr>
            <p:ph type="title" idx="4294967295"/>
          </p:nvPr>
        </p:nvSpPr>
        <p:spPr>
          <a:xfrm>
            <a:off x="0" y="533400"/>
            <a:ext cx="8229600" cy="1143000"/>
          </a:xfrm>
        </p:spPr>
        <p:txBody>
          <a:bodyPr/>
          <a:lstStyle/>
          <a:p>
            <a:pPr algn="ctr"/>
            <a:r>
              <a:rPr lang="en-US" dirty="0" smtClean="0"/>
              <a:t>   Calculation </a:t>
            </a:r>
            <a:r>
              <a:rPr lang="en-US" dirty="0"/>
              <a:t>of </a:t>
            </a:r>
            <a:r>
              <a:rPr lang="en-US" dirty="0" smtClean="0"/>
              <a:t>Tracking Error</a:t>
            </a:r>
            <a:endParaRPr lang="en-US" dirty="0"/>
          </a:p>
        </p:txBody>
      </p:sp>
      <p:sp>
        <p:nvSpPr>
          <p:cNvPr id="58371" name="Rectangle 3"/>
          <p:cNvSpPr>
            <a:spLocks noGrp="1" noChangeArrowheads="1"/>
          </p:cNvSpPr>
          <p:nvPr>
            <p:ph type="body" idx="4294967295"/>
          </p:nvPr>
        </p:nvSpPr>
        <p:spPr>
          <a:xfrm>
            <a:off x="381000" y="1752600"/>
            <a:ext cx="8229600" cy="4302125"/>
          </a:xfrm>
        </p:spPr>
        <p:txBody>
          <a:bodyPr/>
          <a:lstStyle/>
          <a:p>
            <a:r>
              <a:rPr lang="en-US"/>
              <a:t>The binary expansion of 1/10 is 0.0001100110011001100110011001100…….</a:t>
            </a:r>
          </a:p>
          <a:p>
            <a:r>
              <a:rPr lang="en-US"/>
              <a:t>The 24 bit register in the Patriot stored 0.00011001100110011001100 </a:t>
            </a:r>
          </a:p>
          <a:p>
            <a:r>
              <a:rPr lang="en-US"/>
              <a:t>Error introduced is 0.0000000000000000000000011001100... </a:t>
            </a:r>
          </a:p>
          <a:p>
            <a:pPr>
              <a:buFont typeface="Wingdings" pitchFamily="2" charset="2"/>
              <a:buNone/>
            </a:pPr>
            <a:endParaRPr lang="en-US"/>
          </a:p>
        </p:txBody>
      </p:sp>
      <p:sp>
        <p:nvSpPr>
          <p:cNvPr id="7" name="Rectangle 6"/>
          <p:cNvSpPr/>
          <p:nvPr/>
        </p:nvSpPr>
        <p:spPr>
          <a:xfrm>
            <a:off x="3124200" y="6130925"/>
            <a:ext cx="2971800" cy="422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8400"/>
            <a:ext cx="2895600" cy="457200"/>
          </a:xfrm>
        </p:spPr>
        <p:txBody>
          <a:bodyPr/>
          <a:lstStyle/>
          <a:p>
            <a:r>
              <a:rPr lang="en-US"/>
              <a:t>Krishna Suman Kadiyala  EE 585 : A case study </a:t>
            </a:r>
          </a:p>
        </p:txBody>
      </p:sp>
      <p:sp>
        <p:nvSpPr>
          <p:cNvPr id="6" name="Slide Number Placeholder 5"/>
          <p:cNvSpPr>
            <a:spLocks noGrp="1"/>
          </p:cNvSpPr>
          <p:nvPr>
            <p:ph type="sldNum" sz="quarter" idx="12"/>
          </p:nvPr>
        </p:nvSpPr>
        <p:spPr/>
        <p:txBody>
          <a:bodyPr/>
          <a:lstStyle/>
          <a:p>
            <a:fld id="{01C4F203-2BF9-46F3-8F54-FB5109F914EF}" type="slidenum">
              <a:rPr lang="en-US"/>
              <a:pPr/>
              <a:t>12</a:t>
            </a:fld>
            <a:endParaRPr lang="en-US" dirty="0"/>
          </a:p>
        </p:txBody>
      </p:sp>
      <p:sp>
        <p:nvSpPr>
          <p:cNvPr id="60418" name="Rectangle 2"/>
          <p:cNvSpPr>
            <a:spLocks noGrp="1" noChangeArrowheads="1"/>
          </p:cNvSpPr>
          <p:nvPr>
            <p:ph type="title"/>
          </p:nvPr>
        </p:nvSpPr>
        <p:spPr/>
        <p:txBody>
          <a:bodyPr/>
          <a:lstStyle/>
          <a:p>
            <a:r>
              <a:rPr lang="en-US" dirty="0"/>
              <a:t>More </a:t>
            </a:r>
            <a:r>
              <a:rPr lang="en-US" dirty="0" smtClean="0"/>
              <a:t>Calculations …</a:t>
            </a:r>
            <a:endParaRPr lang="en-US" dirty="0"/>
          </a:p>
        </p:txBody>
      </p:sp>
      <p:sp>
        <p:nvSpPr>
          <p:cNvPr id="60419" name="Rectangle 3"/>
          <p:cNvSpPr>
            <a:spLocks noGrp="1" noChangeArrowheads="1"/>
          </p:cNvSpPr>
          <p:nvPr>
            <p:ph type="body" idx="1"/>
          </p:nvPr>
        </p:nvSpPr>
        <p:spPr/>
        <p:txBody>
          <a:bodyPr/>
          <a:lstStyle/>
          <a:p>
            <a:r>
              <a:rPr lang="en-US" dirty="0"/>
              <a:t>Time for which it was running is 100 hours.</a:t>
            </a:r>
          </a:p>
          <a:p>
            <a:r>
              <a:rPr lang="en-US" dirty="0"/>
              <a:t>Multiplying by the number of tenths of a second in 100 hours gives </a:t>
            </a:r>
            <a:r>
              <a:rPr lang="en-US" dirty="0" smtClean="0"/>
              <a:t>0.000000095×100×60×60×10 = 0.34 </a:t>
            </a:r>
            <a:r>
              <a:rPr lang="en-US" dirty="0"/>
              <a:t>seconds</a:t>
            </a:r>
          </a:p>
          <a:p>
            <a:r>
              <a:rPr lang="en-US" dirty="0"/>
              <a:t>Speed of the Scud missile = 1,676 </a:t>
            </a:r>
            <a:r>
              <a:rPr lang="en-US" dirty="0" smtClean="0"/>
              <a:t>meters/sec</a:t>
            </a:r>
            <a:endParaRPr lang="en-US" dirty="0"/>
          </a:p>
          <a:p>
            <a:r>
              <a:rPr lang="en-US" dirty="0"/>
              <a:t>Distance traveled during the time </a:t>
            </a:r>
            <a:r>
              <a:rPr lang="en-US" dirty="0" smtClean="0"/>
              <a:t>of the accumulated time error = </a:t>
            </a:r>
            <a:r>
              <a:rPr lang="en-US" dirty="0"/>
              <a:t>0.5 </a:t>
            </a:r>
            <a:r>
              <a:rPr lang="en-US" dirty="0" smtClean="0"/>
              <a:t>km</a:t>
            </a:r>
            <a:endParaRPr lang="en-US" dirty="0"/>
          </a:p>
        </p:txBody>
      </p:sp>
      <p:sp>
        <p:nvSpPr>
          <p:cNvPr id="7" name="Rectangle 6"/>
          <p:cNvSpPr/>
          <p:nvPr/>
        </p:nvSpPr>
        <p:spPr>
          <a:xfrm>
            <a:off x="3124200" y="6130925"/>
            <a:ext cx="2971800" cy="422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8400"/>
            <a:ext cx="2895600" cy="457200"/>
          </a:xfrm>
        </p:spPr>
        <p:txBody>
          <a:bodyPr/>
          <a:lstStyle/>
          <a:p>
            <a:r>
              <a:rPr lang="en-US"/>
              <a:t>Krishna Suman Kadiyala  EE 585 : A case study </a:t>
            </a:r>
          </a:p>
        </p:txBody>
      </p:sp>
      <p:sp>
        <p:nvSpPr>
          <p:cNvPr id="6" name="Slide Number Placeholder 5"/>
          <p:cNvSpPr>
            <a:spLocks noGrp="1"/>
          </p:cNvSpPr>
          <p:nvPr>
            <p:ph type="sldNum" sz="quarter" idx="12"/>
          </p:nvPr>
        </p:nvSpPr>
        <p:spPr/>
        <p:txBody>
          <a:bodyPr/>
          <a:lstStyle/>
          <a:p>
            <a:fld id="{4E2F8311-F3DB-48D3-A22F-4193781CC5E0}" type="slidenum">
              <a:rPr lang="en-US"/>
              <a:pPr/>
              <a:t>13</a:t>
            </a:fld>
            <a:endParaRPr lang="en-US"/>
          </a:p>
        </p:txBody>
      </p:sp>
      <p:sp>
        <p:nvSpPr>
          <p:cNvPr id="63490" name="Rectangle 2"/>
          <p:cNvSpPr>
            <a:spLocks noGrp="1" noChangeArrowheads="1"/>
          </p:cNvSpPr>
          <p:nvPr>
            <p:ph type="title"/>
          </p:nvPr>
        </p:nvSpPr>
        <p:spPr/>
        <p:txBody>
          <a:bodyPr/>
          <a:lstStyle/>
          <a:p>
            <a:r>
              <a:rPr lang="en-US" dirty="0"/>
              <a:t>Who </a:t>
            </a:r>
            <a:r>
              <a:rPr lang="en-US" dirty="0" smtClean="0"/>
              <a:t>Is Responsible?</a:t>
            </a:r>
            <a:endParaRPr lang="en-US" dirty="0"/>
          </a:p>
        </p:txBody>
      </p:sp>
      <p:sp>
        <p:nvSpPr>
          <p:cNvPr id="63491" name="Rectangle 3"/>
          <p:cNvSpPr>
            <a:spLocks noGrp="1" noChangeArrowheads="1"/>
          </p:cNvSpPr>
          <p:nvPr>
            <p:ph type="body" idx="1"/>
          </p:nvPr>
        </p:nvSpPr>
        <p:spPr/>
        <p:txBody>
          <a:bodyPr/>
          <a:lstStyle/>
          <a:p>
            <a:r>
              <a:rPr lang="en-US" dirty="0"/>
              <a:t>Raytheon </a:t>
            </a:r>
            <a:r>
              <a:rPr lang="en-US" dirty="0" smtClean="0"/>
              <a:t>SMS (the </a:t>
            </a:r>
            <a:r>
              <a:rPr lang="en-US" dirty="0"/>
              <a:t>Patriot's </a:t>
            </a:r>
            <a:r>
              <a:rPr lang="en-US" dirty="0" smtClean="0"/>
              <a:t>designer</a:t>
            </a:r>
            <a:r>
              <a:rPr lang="en-US" dirty="0"/>
              <a:t>) </a:t>
            </a:r>
          </a:p>
          <a:p>
            <a:r>
              <a:rPr lang="en-US" dirty="0" smtClean="0"/>
              <a:t>Army (publicized distorted performance metrics to the government/media)</a:t>
            </a:r>
            <a:endParaRPr lang="en-US" dirty="0"/>
          </a:p>
          <a:p>
            <a:r>
              <a:rPr lang="en-US" dirty="0" smtClean="0"/>
              <a:t>Missile battery operators, </a:t>
            </a:r>
            <a:r>
              <a:rPr lang="en-US" dirty="0"/>
              <a:t>and many other factors…….</a:t>
            </a:r>
          </a:p>
          <a:p>
            <a:endParaRPr lang="en-US" dirty="0"/>
          </a:p>
        </p:txBody>
      </p:sp>
      <p:sp>
        <p:nvSpPr>
          <p:cNvPr id="7" name="Rectangle 6"/>
          <p:cNvSpPr/>
          <p:nvPr/>
        </p:nvSpPr>
        <p:spPr>
          <a:xfrm>
            <a:off x="3124200" y="6130925"/>
            <a:ext cx="2971800" cy="422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76600" y="6283325"/>
            <a:ext cx="2971800" cy="422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8400"/>
            <a:ext cx="2895600" cy="457200"/>
          </a:xfrm>
        </p:spPr>
        <p:txBody>
          <a:bodyPr/>
          <a:lstStyle/>
          <a:p>
            <a:r>
              <a:rPr lang="en-US"/>
              <a:t>Krishna Suman Kadiyala  EE 585 : A case study </a:t>
            </a:r>
          </a:p>
        </p:txBody>
      </p:sp>
      <p:sp>
        <p:nvSpPr>
          <p:cNvPr id="6" name="Slide Number Placeholder 5"/>
          <p:cNvSpPr>
            <a:spLocks noGrp="1"/>
          </p:cNvSpPr>
          <p:nvPr>
            <p:ph type="sldNum" sz="quarter" idx="12"/>
          </p:nvPr>
        </p:nvSpPr>
        <p:spPr/>
        <p:txBody>
          <a:bodyPr/>
          <a:lstStyle/>
          <a:p>
            <a:fld id="{4E2AA61A-0C93-492F-B1AE-1594692AB75E}" type="slidenum">
              <a:rPr lang="en-US"/>
              <a:pPr/>
              <a:t>14</a:t>
            </a:fld>
            <a:endParaRPr lang="en-US"/>
          </a:p>
        </p:txBody>
      </p:sp>
      <p:sp>
        <p:nvSpPr>
          <p:cNvPr id="64514" name="Rectangle 2"/>
          <p:cNvSpPr>
            <a:spLocks noGrp="1" noChangeArrowheads="1"/>
          </p:cNvSpPr>
          <p:nvPr>
            <p:ph type="title"/>
          </p:nvPr>
        </p:nvSpPr>
        <p:spPr/>
        <p:txBody>
          <a:bodyPr/>
          <a:lstStyle/>
          <a:p>
            <a:r>
              <a:rPr lang="en-US" dirty="0"/>
              <a:t>Lessons </a:t>
            </a:r>
            <a:r>
              <a:rPr lang="en-US" dirty="0" smtClean="0"/>
              <a:t>Learned</a:t>
            </a:r>
            <a:endParaRPr lang="en-US" dirty="0"/>
          </a:p>
        </p:txBody>
      </p:sp>
      <p:sp>
        <p:nvSpPr>
          <p:cNvPr id="64515" name="Rectangle 3"/>
          <p:cNvSpPr>
            <a:spLocks noGrp="1" noChangeArrowheads="1"/>
          </p:cNvSpPr>
          <p:nvPr>
            <p:ph type="body" idx="1"/>
          </p:nvPr>
        </p:nvSpPr>
        <p:spPr/>
        <p:txBody>
          <a:bodyPr/>
          <a:lstStyle/>
          <a:p>
            <a:r>
              <a:rPr lang="en-US" dirty="0"/>
              <a:t>Testing in computer-controlled systems must be very robust.</a:t>
            </a:r>
          </a:p>
          <a:p>
            <a:r>
              <a:rPr lang="en-US" dirty="0"/>
              <a:t>Special care must be taken when redesigning a system for a new use--when the uses seem very similar.</a:t>
            </a:r>
          </a:p>
          <a:p>
            <a:r>
              <a:rPr lang="en-US" dirty="0"/>
              <a:t>Communication among the designers, programmers, and operators of a safety-critical system is </a:t>
            </a:r>
            <a:r>
              <a:rPr lang="en-US" dirty="0" smtClean="0"/>
              <a:t>imperative (</a:t>
            </a:r>
            <a:r>
              <a:rPr lang="en-US" dirty="0" smtClean="0">
                <a:sym typeface="Symbol" panose="05050102010706020507" pitchFamily="18" charset="2"/>
              </a:rPr>
              <a:t> systems engineering)</a:t>
            </a:r>
            <a:endParaRPr lang="en-US" dirty="0"/>
          </a:p>
          <a:p>
            <a:endParaRPr lang="en-US" dirty="0"/>
          </a:p>
        </p:txBody>
      </p:sp>
      <p:sp>
        <p:nvSpPr>
          <p:cNvPr id="7" name="Rectangle 6"/>
          <p:cNvSpPr/>
          <p:nvPr/>
        </p:nvSpPr>
        <p:spPr>
          <a:xfrm>
            <a:off x="3124200" y="6130925"/>
            <a:ext cx="2971800" cy="422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r>
              <a:rPr lang="en-US"/>
              <a:t>Krishna Suman Kadiyala  EE 585 : A case study </a:t>
            </a:r>
          </a:p>
        </p:txBody>
      </p:sp>
      <p:sp>
        <p:nvSpPr>
          <p:cNvPr id="6" name="Slide Number Placeholder 3"/>
          <p:cNvSpPr>
            <a:spLocks noGrp="1"/>
          </p:cNvSpPr>
          <p:nvPr>
            <p:ph type="sldNum" sz="quarter" idx="12"/>
          </p:nvPr>
        </p:nvSpPr>
        <p:spPr/>
        <p:txBody>
          <a:bodyPr/>
          <a:lstStyle/>
          <a:p>
            <a:fld id="{D5C40C69-57CF-47BE-AE52-F64B4734A20B}" type="slidenum">
              <a:rPr lang="en-US"/>
              <a:pPr/>
              <a:t>15</a:t>
            </a:fld>
            <a:endParaRPr lang="en-US"/>
          </a:p>
        </p:txBody>
      </p:sp>
      <p:sp>
        <p:nvSpPr>
          <p:cNvPr id="65538" name="Rectangle 2"/>
          <p:cNvSpPr>
            <a:spLocks noGrp="1" noChangeArrowheads="1"/>
          </p:cNvSpPr>
          <p:nvPr>
            <p:ph type="title" idx="4294967295"/>
          </p:nvPr>
        </p:nvSpPr>
        <p:spPr>
          <a:xfrm>
            <a:off x="0" y="533400"/>
            <a:ext cx="8229600" cy="1143000"/>
          </a:xfrm>
        </p:spPr>
        <p:txBody>
          <a:bodyPr/>
          <a:lstStyle/>
          <a:p>
            <a:r>
              <a:rPr lang="en-US" dirty="0" smtClean="0"/>
              <a:t>    References</a:t>
            </a:r>
            <a:endParaRPr lang="en-US" dirty="0"/>
          </a:p>
        </p:txBody>
      </p:sp>
      <p:sp>
        <p:nvSpPr>
          <p:cNvPr id="65539" name="Rectangle 3"/>
          <p:cNvSpPr>
            <a:spLocks noGrp="1" noChangeArrowheads="1"/>
          </p:cNvSpPr>
          <p:nvPr>
            <p:ph type="body" idx="4294967295"/>
          </p:nvPr>
        </p:nvSpPr>
        <p:spPr>
          <a:xfrm>
            <a:off x="304800" y="1828800"/>
            <a:ext cx="8610600" cy="4225925"/>
          </a:xfrm>
        </p:spPr>
        <p:txBody>
          <a:bodyPr/>
          <a:lstStyle/>
          <a:p>
            <a:r>
              <a:rPr lang="en-US" dirty="0">
                <a:hlinkClick r:id="rId3"/>
              </a:rPr>
              <a:t>http://www.ima.umn.edu/~arnold/disasters/patriot.html</a:t>
            </a:r>
            <a:endParaRPr lang="en-US" dirty="0"/>
          </a:p>
          <a:p>
            <a:r>
              <a:rPr lang="en-US" dirty="0"/>
              <a:t>GAO </a:t>
            </a:r>
            <a:r>
              <a:rPr lang="en-US" dirty="0" smtClean="0"/>
              <a:t>report on the Patriot Missile</a:t>
            </a:r>
            <a:r>
              <a:rPr lang="en-US" dirty="0" smtClean="0"/>
              <a:t> Failure (I will post this in Moodle)</a:t>
            </a:r>
            <a:endParaRPr lang="en-US" dirty="0"/>
          </a:p>
        </p:txBody>
      </p:sp>
      <p:sp>
        <p:nvSpPr>
          <p:cNvPr id="7" name="Rectangle 6"/>
          <p:cNvSpPr/>
          <p:nvPr/>
        </p:nvSpPr>
        <p:spPr>
          <a:xfrm>
            <a:off x="3124200" y="6130925"/>
            <a:ext cx="2971800" cy="422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8400"/>
            <a:ext cx="2895600" cy="457200"/>
          </a:xfrm>
        </p:spPr>
        <p:txBody>
          <a:bodyPr/>
          <a:lstStyle/>
          <a:p>
            <a:r>
              <a:rPr lang="en-US"/>
              <a:t>Krishna Suman Kadiyala  EE 585 : A case study </a:t>
            </a:r>
          </a:p>
        </p:txBody>
      </p:sp>
      <p:sp>
        <p:nvSpPr>
          <p:cNvPr id="6" name="Slide Number Placeholder 5"/>
          <p:cNvSpPr>
            <a:spLocks noGrp="1"/>
          </p:cNvSpPr>
          <p:nvPr>
            <p:ph type="sldNum" sz="quarter" idx="12"/>
          </p:nvPr>
        </p:nvSpPr>
        <p:spPr/>
        <p:txBody>
          <a:bodyPr/>
          <a:lstStyle/>
          <a:p>
            <a:fld id="{DFAF91C2-6F68-48F0-8442-FF33A7F49D36}" type="slidenum">
              <a:rPr lang="en-US"/>
              <a:pPr/>
              <a:t>2</a:t>
            </a:fld>
            <a:endParaRPr lang="en-US"/>
          </a:p>
        </p:txBody>
      </p:sp>
      <p:sp>
        <p:nvSpPr>
          <p:cNvPr id="72706" name="Rectangle 2"/>
          <p:cNvSpPr>
            <a:spLocks noGrp="1" noChangeArrowheads="1"/>
          </p:cNvSpPr>
          <p:nvPr>
            <p:ph type="title"/>
          </p:nvPr>
        </p:nvSpPr>
        <p:spPr/>
        <p:txBody>
          <a:bodyPr/>
          <a:lstStyle/>
          <a:p>
            <a:r>
              <a:rPr lang="en-US" dirty="0"/>
              <a:t>Background</a:t>
            </a:r>
          </a:p>
        </p:txBody>
      </p:sp>
      <p:sp>
        <p:nvSpPr>
          <p:cNvPr id="72707" name="Rectangle 3"/>
          <p:cNvSpPr>
            <a:spLocks noGrp="1" noChangeArrowheads="1"/>
          </p:cNvSpPr>
          <p:nvPr>
            <p:ph type="body" idx="1"/>
          </p:nvPr>
        </p:nvSpPr>
        <p:spPr/>
        <p:txBody>
          <a:bodyPr/>
          <a:lstStyle/>
          <a:p>
            <a:pPr>
              <a:lnSpc>
                <a:spcPct val="90000"/>
              </a:lnSpc>
              <a:buFont typeface="Wingdings" pitchFamily="2" charset="2"/>
              <a:buNone/>
            </a:pPr>
            <a:r>
              <a:rPr lang="en-US" sz="4000" dirty="0"/>
              <a:t>    </a:t>
            </a:r>
            <a:r>
              <a:rPr lang="en-US" sz="4000" dirty="0" smtClean="0"/>
              <a:t>Patriot Missile Air Defense System</a:t>
            </a:r>
            <a:endParaRPr lang="en-US" sz="4400" dirty="0"/>
          </a:p>
          <a:p>
            <a:pPr>
              <a:lnSpc>
                <a:spcPct val="90000"/>
              </a:lnSpc>
            </a:pPr>
            <a:r>
              <a:rPr lang="en-US" dirty="0"/>
              <a:t>Long-range, all-altitude, all-weather air defense system</a:t>
            </a:r>
          </a:p>
          <a:p>
            <a:pPr>
              <a:lnSpc>
                <a:spcPct val="90000"/>
              </a:lnSpc>
            </a:pPr>
            <a:r>
              <a:rPr lang="en-US" dirty="0"/>
              <a:t>To counter tactical ballistic missiles, cruise missiles and advanced aircraft. </a:t>
            </a:r>
          </a:p>
          <a:p>
            <a:pPr>
              <a:lnSpc>
                <a:spcPct val="90000"/>
              </a:lnSpc>
              <a:buFont typeface="Wingdings" pitchFamily="2" charset="2"/>
              <a:buNone/>
            </a:pPr>
            <a:r>
              <a:rPr lang="en-US" dirty="0"/>
              <a:t>     </a:t>
            </a:r>
            <a:r>
              <a:rPr lang="en-US" sz="4000" dirty="0"/>
              <a:t>Scud missiles</a:t>
            </a:r>
          </a:p>
          <a:p>
            <a:pPr>
              <a:lnSpc>
                <a:spcPct val="90000"/>
              </a:lnSpc>
            </a:pPr>
            <a:r>
              <a:rPr lang="en-US" dirty="0"/>
              <a:t>Series of tactical ballistic missiles developed by the Soviet Union during the Cold War</a:t>
            </a:r>
          </a:p>
          <a:p>
            <a:pPr>
              <a:lnSpc>
                <a:spcPct val="90000"/>
              </a:lnSpc>
              <a:buFont typeface="Wingdings" pitchFamily="2" charset="2"/>
              <a:buNone/>
            </a:pPr>
            <a:endParaRPr lang="en-US" dirty="0"/>
          </a:p>
        </p:txBody>
      </p:sp>
      <p:sp>
        <p:nvSpPr>
          <p:cNvPr id="2" name="Rectangle 1"/>
          <p:cNvSpPr/>
          <p:nvPr/>
        </p:nvSpPr>
        <p:spPr>
          <a:xfrm>
            <a:off x="3124200" y="6130925"/>
            <a:ext cx="2971800" cy="422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3124200" y="6248400"/>
            <a:ext cx="2895600" cy="457200"/>
          </a:xfrm>
        </p:spPr>
        <p:txBody>
          <a:bodyPr/>
          <a:lstStyle/>
          <a:p>
            <a:r>
              <a:rPr lang="en-US"/>
              <a:t>Krishna Suman Kadiyala  EE 585 : A case study </a:t>
            </a:r>
          </a:p>
        </p:txBody>
      </p:sp>
      <p:sp>
        <p:nvSpPr>
          <p:cNvPr id="7" name="Slide Number Placeholder 4"/>
          <p:cNvSpPr>
            <a:spLocks noGrp="1"/>
          </p:cNvSpPr>
          <p:nvPr>
            <p:ph type="sldNum" sz="quarter" idx="12"/>
          </p:nvPr>
        </p:nvSpPr>
        <p:spPr/>
        <p:txBody>
          <a:bodyPr/>
          <a:lstStyle/>
          <a:p>
            <a:fld id="{5BD06E30-F14E-4AF2-81FE-F892F0F48D0C}" type="slidenum">
              <a:rPr lang="en-US"/>
              <a:pPr/>
              <a:t>3</a:t>
            </a:fld>
            <a:endParaRPr lang="en-US"/>
          </a:p>
        </p:txBody>
      </p:sp>
      <p:sp>
        <p:nvSpPr>
          <p:cNvPr id="74754" name="Rectangle 2"/>
          <p:cNvSpPr>
            <a:spLocks noGrp="1" noChangeArrowheads="1"/>
          </p:cNvSpPr>
          <p:nvPr>
            <p:ph type="title" idx="4294967295"/>
          </p:nvPr>
        </p:nvSpPr>
        <p:spPr>
          <a:xfrm>
            <a:off x="0" y="533400"/>
            <a:ext cx="8229600" cy="1143000"/>
          </a:xfrm>
        </p:spPr>
        <p:txBody>
          <a:bodyPr/>
          <a:lstStyle/>
          <a:p>
            <a:r>
              <a:rPr lang="en-US" dirty="0"/>
              <a:t>    Patriot </a:t>
            </a:r>
            <a:r>
              <a:rPr lang="en-US" dirty="0" smtClean="0"/>
              <a:t>Missile Defense System</a:t>
            </a:r>
            <a:endParaRPr lang="en-US" dirty="0"/>
          </a:p>
        </p:txBody>
      </p:sp>
      <p:pic>
        <p:nvPicPr>
          <p:cNvPr id="74757" name="Picture 5" descr="pat6"/>
          <p:cNvPicPr>
            <a:picLocks noGrp="1" noChangeAspect="1" noChangeArrowheads="1"/>
          </p:cNvPicPr>
          <p:nvPr>
            <p:ph/>
          </p:nvPr>
        </p:nvPicPr>
        <p:blipFill>
          <a:blip r:embed="rId3"/>
          <a:srcRect/>
          <a:stretch>
            <a:fillRect/>
          </a:stretch>
        </p:blipFill>
        <p:spPr>
          <a:xfrm>
            <a:off x="381000" y="1828800"/>
            <a:ext cx="4114800" cy="4267200"/>
          </a:xfrm>
          <a:noFill/>
          <a:ln/>
        </p:spPr>
      </p:pic>
      <p:pic>
        <p:nvPicPr>
          <p:cNvPr id="74759" name="Picture 7" descr="pat3"/>
          <p:cNvPicPr>
            <a:picLocks noChangeAspect="1" noChangeArrowheads="1"/>
          </p:cNvPicPr>
          <p:nvPr/>
        </p:nvPicPr>
        <p:blipFill>
          <a:blip r:embed="rId4"/>
          <a:srcRect/>
          <a:stretch>
            <a:fillRect/>
          </a:stretch>
        </p:blipFill>
        <p:spPr bwMode="auto">
          <a:xfrm>
            <a:off x="4803775" y="1828800"/>
            <a:ext cx="3883025" cy="4267200"/>
          </a:xfrm>
          <a:prstGeom prst="rect">
            <a:avLst/>
          </a:prstGeom>
          <a:noFill/>
        </p:spPr>
      </p:pic>
      <p:sp>
        <p:nvSpPr>
          <p:cNvPr id="8" name="Rectangle 7"/>
          <p:cNvSpPr/>
          <p:nvPr/>
        </p:nvSpPr>
        <p:spPr>
          <a:xfrm>
            <a:off x="3124200" y="6130925"/>
            <a:ext cx="2971800" cy="422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3124200" y="6248400"/>
            <a:ext cx="2895600" cy="457200"/>
          </a:xfrm>
        </p:spPr>
        <p:txBody>
          <a:bodyPr/>
          <a:lstStyle/>
          <a:p>
            <a:r>
              <a:rPr lang="en-US"/>
              <a:t>Krishna Suman Kadiyala  EE 585 : A case study </a:t>
            </a:r>
          </a:p>
        </p:txBody>
      </p:sp>
      <p:sp>
        <p:nvSpPr>
          <p:cNvPr id="7" name="Slide Number Placeholder 4"/>
          <p:cNvSpPr>
            <a:spLocks noGrp="1"/>
          </p:cNvSpPr>
          <p:nvPr>
            <p:ph type="sldNum" sz="quarter" idx="12"/>
          </p:nvPr>
        </p:nvSpPr>
        <p:spPr/>
        <p:txBody>
          <a:bodyPr/>
          <a:lstStyle/>
          <a:p>
            <a:fld id="{979C69F3-631F-4D4C-A431-FAC331271442}" type="slidenum">
              <a:rPr lang="en-US"/>
              <a:pPr/>
              <a:t>4</a:t>
            </a:fld>
            <a:endParaRPr lang="en-US"/>
          </a:p>
        </p:txBody>
      </p:sp>
      <p:sp>
        <p:nvSpPr>
          <p:cNvPr id="77826" name="Rectangle 2"/>
          <p:cNvSpPr>
            <a:spLocks noGrp="1" noChangeArrowheads="1"/>
          </p:cNvSpPr>
          <p:nvPr>
            <p:ph type="title" idx="4294967295"/>
          </p:nvPr>
        </p:nvSpPr>
        <p:spPr>
          <a:xfrm>
            <a:off x="0" y="533400"/>
            <a:ext cx="8229600" cy="1143000"/>
          </a:xfrm>
        </p:spPr>
        <p:txBody>
          <a:bodyPr/>
          <a:lstStyle/>
          <a:p>
            <a:r>
              <a:rPr lang="en-US" dirty="0"/>
              <a:t>   More </a:t>
            </a:r>
            <a:r>
              <a:rPr lang="en-US" dirty="0" smtClean="0"/>
              <a:t>Pictures Of The System</a:t>
            </a:r>
            <a:endParaRPr lang="en-US" dirty="0"/>
          </a:p>
        </p:txBody>
      </p:sp>
      <p:pic>
        <p:nvPicPr>
          <p:cNvPr id="77829" name="Picture 5" descr="pat1"/>
          <p:cNvPicPr>
            <a:picLocks noGrp="1" noChangeAspect="1" noChangeArrowheads="1"/>
          </p:cNvPicPr>
          <p:nvPr>
            <p:ph/>
          </p:nvPr>
        </p:nvPicPr>
        <p:blipFill>
          <a:blip r:embed="rId3"/>
          <a:srcRect/>
          <a:stretch>
            <a:fillRect/>
          </a:stretch>
        </p:blipFill>
        <p:spPr>
          <a:xfrm>
            <a:off x="381000" y="1905000"/>
            <a:ext cx="3962400" cy="4267200"/>
          </a:xfrm>
          <a:noFill/>
          <a:ln/>
        </p:spPr>
      </p:pic>
      <p:pic>
        <p:nvPicPr>
          <p:cNvPr id="77830" name="Picture 6" descr="pat2"/>
          <p:cNvPicPr>
            <a:picLocks noChangeAspect="1" noChangeArrowheads="1"/>
          </p:cNvPicPr>
          <p:nvPr/>
        </p:nvPicPr>
        <p:blipFill>
          <a:blip r:embed="rId4"/>
          <a:srcRect/>
          <a:stretch>
            <a:fillRect/>
          </a:stretch>
        </p:blipFill>
        <p:spPr bwMode="auto">
          <a:xfrm>
            <a:off x="4419600" y="1905000"/>
            <a:ext cx="4286250" cy="4267200"/>
          </a:xfrm>
          <a:prstGeom prst="rect">
            <a:avLst/>
          </a:prstGeom>
          <a:noFill/>
        </p:spPr>
      </p:pic>
      <p:sp>
        <p:nvSpPr>
          <p:cNvPr id="8" name="Rectangle 7"/>
          <p:cNvSpPr/>
          <p:nvPr/>
        </p:nvSpPr>
        <p:spPr>
          <a:xfrm>
            <a:off x="3124200" y="6229706"/>
            <a:ext cx="2971800" cy="422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8400"/>
            <a:ext cx="2895600" cy="457200"/>
          </a:xfrm>
        </p:spPr>
        <p:txBody>
          <a:bodyPr/>
          <a:lstStyle/>
          <a:p>
            <a:r>
              <a:rPr lang="en-US"/>
              <a:t>Krishna Suman Kadiyala  EE 585 : A case study </a:t>
            </a:r>
          </a:p>
        </p:txBody>
      </p:sp>
      <p:sp>
        <p:nvSpPr>
          <p:cNvPr id="6" name="Slide Number Placeholder 5"/>
          <p:cNvSpPr>
            <a:spLocks noGrp="1"/>
          </p:cNvSpPr>
          <p:nvPr>
            <p:ph type="sldNum" sz="quarter" idx="12"/>
          </p:nvPr>
        </p:nvSpPr>
        <p:spPr/>
        <p:txBody>
          <a:bodyPr/>
          <a:lstStyle/>
          <a:p>
            <a:fld id="{A8D9DC89-BD56-4441-9B55-3FAA9862CFE5}" type="slidenum">
              <a:rPr lang="en-US"/>
              <a:pPr/>
              <a:t>5</a:t>
            </a:fld>
            <a:endParaRPr lang="en-US"/>
          </a:p>
        </p:txBody>
      </p:sp>
      <p:sp>
        <p:nvSpPr>
          <p:cNvPr id="73730" name="Rectangle 2"/>
          <p:cNvSpPr>
            <a:spLocks noGrp="1" noChangeArrowheads="1"/>
          </p:cNvSpPr>
          <p:nvPr>
            <p:ph type="title"/>
          </p:nvPr>
        </p:nvSpPr>
        <p:spPr/>
        <p:txBody>
          <a:bodyPr/>
          <a:lstStyle/>
          <a:p>
            <a:pPr algn="ctr"/>
            <a:r>
              <a:rPr lang="en-US" sz="4000" b="1" dirty="0"/>
              <a:t>Specifications - Patriot Missile Air Defense </a:t>
            </a:r>
            <a:r>
              <a:rPr lang="en-US" sz="4000" b="1" dirty="0" smtClean="0"/>
              <a:t>System</a:t>
            </a:r>
            <a:endParaRPr lang="en-US" sz="4000" b="1" dirty="0"/>
          </a:p>
        </p:txBody>
      </p:sp>
      <p:sp>
        <p:nvSpPr>
          <p:cNvPr id="73731" name="Rectangle 3"/>
          <p:cNvSpPr>
            <a:spLocks noGrp="1" noChangeArrowheads="1"/>
          </p:cNvSpPr>
          <p:nvPr>
            <p:ph type="body" idx="1"/>
          </p:nvPr>
        </p:nvSpPr>
        <p:spPr/>
        <p:txBody>
          <a:bodyPr/>
          <a:lstStyle/>
          <a:p>
            <a:pPr>
              <a:lnSpc>
                <a:spcPct val="80000"/>
              </a:lnSpc>
            </a:pPr>
            <a:r>
              <a:rPr lang="en-US" sz="2400"/>
              <a:t>Missile body length 520 centimeters </a:t>
            </a:r>
          </a:p>
          <a:p>
            <a:pPr>
              <a:lnSpc>
                <a:spcPct val="80000"/>
              </a:lnSpc>
            </a:pPr>
            <a:r>
              <a:rPr lang="en-US" sz="2400"/>
              <a:t>Missile body diameter 40 centimeters </a:t>
            </a:r>
          </a:p>
          <a:p>
            <a:pPr>
              <a:lnSpc>
                <a:spcPct val="80000"/>
              </a:lnSpc>
            </a:pPr>
            <a:r>
              <a:rPr lang="en-US" sz="2400"/>
              <a:t>Fins four delta shaped fins</a:t>
            </a:r>
          </a:p>
          <a:p>
            <a:pPr>
              <a:lnSpc>
                <a:spcPct val="80000"/>
              </a:lnSpc>
            </a:pPr>
            <a:r>
              <a:rPr lang="en-US" sz="2400"/>
              <a:t>Fin diameter 85 centimeters</a:t>
            </a:r>
          </a:p>
          <a:p>
            <a:pPr>
              <a:lnSpc>
                <a:spcPct val="80000"/>
              </a:lnSpc>
            </a:pPr>
            <a:r>
              <a:rPr lang="en-US" sz="2400"/>
              <a:t>Warhead high explosive </a:t>
            </a:r>
          </a:p>
          <a:p>
            <a:pPr>
              <a:lnSpc>
                <a:spcPct val="80000"/>
              </a:lnSpc>
            </a:pPr>
            <a:r>
              <a:rPr lang="en-US" sz="2400"/>
              <a:t>Guidance track-via-missile (TVM)</a:t>
            </a:r>
          </a:p>
          <a:p>
            <a:pPr>
              <a:lnSpc>
                <a:spcPct val="80000"/>
              </a:lnSpc>
            </a:pPr>
            <a:r>
              <a:rPr lang="en-US" sz="2400"/>
              <a:t>Propulsion single stage solid fuel rocket motor</a:t>
            </a:r>
          </a:p>
          <a:p>
            <a:pPr>
              <a:lnSpc>
                <a:spcPct val="80000"/>
              </a:lnSpc>
            </a:pPr>
            <a:r>
              <a:rPr lang="en-US" sz="2400"/>
              <a:t>Range 70 kilometers</a:t>
            </a:r>
          </a:p>
          <a:p>
            <a:pPr>
              <a:lnSpc>
                <a:spcPct val="80000"/>
              </a:lnSpc>
            </a:pPr>
            <a:r>
              <a:rPr lang="en-US" sz="2400"/>
              <a:t>Maximum altitude&gt;24 kilometers</a:t>
            </a:r>
          </a:p>
          <a:p>
            <a:pPr>
              <a:lnSpc>
                <a:spcPct val="80000"/>
              </a:lnSpc>
            </a:pPr>
            <a:r>
              <a:rPr lang="en-US" sz="2400"/>
              <a:t>Time of flight minimum nine seconds maximum &lt; three and a half minutes</a:t>
            </a:r>
          </a:p>
        </p:txBody>
      </p:sp>
      <p:sp>
        <p:nvSpPr>
          <p:cNvPr id="7" name="Rectangle 6"/>
          <p:cNvSpPr/>
          <p:nvPr/>
        </p:nvSpPr>
        <p:spPr>
          <a:xfrm>
            <a:off x="3124200" y="6130925"/>
            <a:ext cx="2971800" cy="422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4294967295"/>
          </p:nvPr>
        </p:nvSpPr>
        <p:spPr>
          <a:xfrm>
            <a:off x="3124200" y="6248400"/>
            <a:ext cx="2895600" cy="457200"/>
          </a:xfrm>
        </p:spPr>
        <p:txBody>
          <a:bodyPr/>
          <a:lstStyle/>
          <a:p>
            <a:r>
              <a:rPr lang="en-US"/>
              <a:t>Krishna Suman Kadiyala  EE 585 : A case study </a:t>
            </a:r>
          </a:p>
        </p:txBody>
      </p:sp>
      <p:sp>
        <p:nvSpPr>
          <p:cNvPr id="6" name="Slide Number Placeholder 4"/>
          <p:cNvSpPr>
            <a:spLocks noGrp="1"/>
          </p:cNvSpPr>
          <p:nvPr>
            <p:ph type="sldNum" sz="quarter" idx="12"/>
          </p:nvPr>
        </p:nvSpPr>
        <p:spPr/>
        <p:txBody>
          <a:bodyPr/>
          <a:lstStyle/>
          <a:p>
            <a:fld id="{5AF5EEB6-D672-431D-899D-BF559CA965A7}" type="slidenum">
              <a:rPr lang="en-US"/>
              <a:pPr/>
              <a:t>6</a:t>
            </a:fld>
            <a:endParaRPr lang="en-US"/>
          </a:p>
        </p:txBody>
      </p:sp>
      <p:sp>
        <p:nvSpPr>
          <p:cNvPr id="79874" name="Rectangle 2"/>
          <p:cNvSpPr>
            <a:spLocks noGrp="1" noChangeArrowheads="1"/>
          </p:cNvSpPr>
          <p:nvPr>
            <p:ph type="title" idx="4294967295"/>
          </p:nvPr>
        </p:nvSpPr>
        <p:spPr>
          <a:xfrm>
            <a:off x="0" y="533400"/>
            <a:ext cx="8229600" cy="1143000"/>
          </a:xfrm>
        </p:spPr>
        <p:txBody>
          <a:bodyPr/>
          <a:lstStyle/>
          <a:p>
            <a:r>
              <a:rPr lang="en-US" dirty="0" smtClean="0"/>
              <a:t>   SCUD Missile Image</a:t>
            </a:r>
            <a:endParaRPr lang="en-US" dirty="0"/>
          </a:p>
        </p:txBody>
      </p:sp>
      <p:pic>
        <p:nvPicPr>
          <p:cNvPr id="79877" name="Picture 5" descr="Rakieta_wz8K-14_SCUD_RB"/>
          <p:cNvPicPr>
            <a:picLocks noGrp="1" noChangeAspect="1" noChangeArrowheads="1"/>
          </p:cNvPicPr>
          <p:nvPr>
            <p:ph/>
          </p:nvPr>
        </p:nvPicPr>
        <p:blipFill>
          <a:blip r:embed="rId3"/>
          <a:srcRect/>
          <a:stretch>
            <a:fillRect/>
          </a:stretch>
        </p:blipFill>
        <p:spPr>
          <a:xfrm>
            <a:off x="762000" y="1905000"/>
            <a:ext cx="7391400" cy="4343400"/>
          </a:xfrm>
          <a:noFill/>
          <a:ln/>
        </p:spPr>
      </p:pic>
      <p:sp>
        <p:nvSpPr>
          <p:cNvPr id="7" name="Rectangle 6"/>
          <p:cNvSpPr/>
          <p:nvPr/>
        </p:nvSpPr>
        <p:spPr>
          <a:xfrm>
            <a:off x="3124200" y="6320707"/>
            <a:ext cx="2971800" cy="422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ooter Placeholder 3"/>
          <p:cNvSpPr>
            <a:spLocks noGrp="1"/>
          </p:cNvSpPr>
          <p:nvPr>
            <p:ph type="ftr" sz="quarter" idx="4294967295"/>
          </p:nvPr>
        </p:nvSpPr>
        <p:spPr>
          <a:xfrm>
            <a:off x="3124200" y="6248400"/>
            <a:ext cx="2895600" cy="457200"/>
          </a:xfrm>
        </p:spPr>
        <p:txBody>
          <a:bodyPr/>
          <a:lstStyle/>
          <a:p>
            <a:r>
              <a:rPr lang="en-US"/>
              <a:t>Krishna Suman Kadiyala  EE 585 : A case study </a:t>
            </a:r>
          </a:p>
        </p:txBody>
      </p:sp>
      <p:sp>
        <p:nvSpPr>
          <p:cNvPr id="45" name="Slide Number Placeholder 4"/>
          <p:cNvSpPr>
            <a:spLocks noGrp="1"/>
          </p:cNvSpPr>
          <p:nvPr>
            <p:ph type="sldNum" sz="quarter" idx="12"/>
          </p:nvPr>
        </p:nvSpPr>
        <p:spPr/>
        <p:txBody>
          <a:bodyPr/>
          <a:lstStyle/>
          <a:p>
            <a:fld id="{65D16A20-F2F8-4BB5-AA4A-2A144025DBAC}" type="slidenum">
              <a:rPr lang="en-US"/>
              <a:pPr/>
              <a:t>7</a:t>
            </a:fld>
            <a:endParaRPr lang="en-US"/>
          </a:p>
        </p:txBody>
      </p:sp>
      <p:sp>
        <p:nvSpPr>
          <p:cNvPr id="97282" name="Rectangle 2"/>
          <p:cNvSpPr>
            <a:spLocks noGrp="1" noChangeArrowheads="1"/>
          </p:cNvSpPr>
          <p:nvPr>
            <p:ph type="title" idx="4294967295"/>
          </p:nvPr>
        </p:nvSpPr>
        <p:spPr>
          <a:xfrm>
            <a:off x="228600" y="609600"/>
            <a:ext cx="8534400" cy="990600"/>
          </a:xfrm>
        </p:spPr>
        <p:txBody>
          <a:bodyPr/>
          <a:lstStyle/>
          <a:p>
            <a:r>
              <a:rPr lang="en-US" dirty="0" smtClean="0"/>
              <a:t>SCUD Missile Series</a:t>
            </a:r>
            <a:endParaRPr lang="en-US" dirty="0"/>
          </a:p>
        </p:txBody>
      </p:sp>
      <p:sp>
        <p:nvSpPr>
          <p:cNvPr id="97283" name="Rectangle 3"/>
          <p:cNvSpPr>
            <a:spLocks noGrp="1" noChangeArrowheads="1"/>
          </p:cNvSpPr>
          <p:nvPr>
            <p:ph type="body" idx="4294967295"/>
          </p:nvPr>
        </p:nvSpPr>
        <p:spPr>
          <a:xfrm>
            <a:off x="0" y="1828800"/>
            <a:ext cx="8229600" cy="4302125"/>
          </a:xfrm>
        </p:spPr>
        <p:txBody>
          <a:bodyPr/>
          <a:lstStyle/>
          <a:p>
            <a:r>
              <a:rPr lang="en-US"/>
              <a:t> </a:t>
            </a:r>
          </a:p>
        </p:txBody>
      </p:sp>
      <p:graphicFrame>
        <p:nvGraphicFramePr>
          <p:cNvPr id="97379" name="Group 99"/>
          <p:cNvGraphicFramePr>
            <a:graphicFrameLocks noGrp="1"/>
          </p:cNvGraphicFramePr>
          <p:nvPr>
            <p:ph/>
            <p:extLst>
              <p:ext uri="{D42A27DB-BD31-4B8C-83A1-F6EECF244321}">
                <p14:modId xmlns:p14="http://schemas.microsoft.com/office/powerpoint/2010/main" val="1865713065"/>
              </p:ext>
            </p:extLst>
          </p:nvPr>
        </p:nvGraphicFramePr>
        <p:xfrm>
          <a:off x="457200" y="1752600"/>
          <a:ext cx="7848600" cy="4384993"/>
        </p:xfrm>
        <a:graphic>
          <a:graphicData uri="http://schemas.openxmlformats.org/drawingml/2006/table">
            <a:tbl>
              <a:tblPr/>
              <a:tblGrid>
                <a:gridCol w="979488">
                  <a:extLst>
                    <a:ext uri="{9D8B030D-6E8A-4147-A177-3AD203B41FA5}">
                      <a16:colId xmlns:a16="http://schemas.microsoft.com/office/drawing/2014/main" val="20000"/>
                    </a:ext>
                  </a:extLst>
                </a:gridCol>
                <a:gridCol w="1306512">
                  <a:extLst>
                    <a:ext uri="{9D8B030D-6E8A-4147-A177-3AD203B41FA5}">
                      <a16:colId xmlns:a16="http://schemas.microsoft.com/office/drawing/2014/main" val="20001"/>
                    </a:ext>
                  </a:extLst>
                </a:gridCol>
                <a:gridCol w="1639888">
                  <a:extLst>
                    <a:ext uri="{9D8B030D-6E8A-4147-A177-3AD203B41FA5}">
                      <a16:colId xmlns:a16="http://schemas.microsoft.com/office/drawing/2014/main" val="20002"/>
                    </a:ext>
                  </a:extLst>
                </a:gridCol>
                <a:gridCol w="1958975">
                  <a:extLst>
                    <a:ext uri="{9D8B030D-6E8A-4147-A177-3AD203B41FA5}">
                      <a16:colId xmlns:a16="http://schemas.microsoft.com/office/drawing/2014/main" val="20003"/>
                    </a:ext>
                  </a:extLst>
                </a:gridCol>
                <a:gridCol w="1963737">
                  <a:extLst>
                    <a:ext uri="{9D8B030D-6E8A-4147-A177-3AD203B41FA5}">
                      <a16:colId xmlns:a16="http://schemas.microsoft.com/office/drawing/2014/main" val="20004"/>
                    </a:ext>
                  </a:extLst>
                </a:gridCol>
              </a:tblGrid>
              <a:tr h="41275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1" i="0" u="none" strike="noStrike" cap="none" normalizeH="0" baseline="0" smtClean="0">
                          <a:ln>
                            <a:noFill/>
                          </a:ln>
                          <a:solidFill>
                            <a:schemeClr val="tx1"/>
                          </a:solidFill>
                          <a:effectLst/>
                          <a:latin typeface="Times New Roman" pitchFamily="18" charset="0"/>
                          <a:cs typeface="Arial" charset="0"/>
                        </a:rPr>
                        <a:t>Scud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1" i="0" u="none" strike="noStrike" cap="none" normalizeH="0" baseline="0" smtClean="0">
                          <a:ln>
                            <a:noFill/>
                          </a:ln>
                          <a:solidFill>
                            <a:schemeClr val="tx1"/>
                          </a:solidFill>
                          <a:effectLst/>
                          <a:latin typeface="Times New Roman" pitchFamily="18" charset="0"/>
                          <a:cs typeface="Arial" charset="0"/>
                        </a:rPr>
                        <a:t>Al Hussein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1" i="0" u="none" strike="noStrike" cap="none" normalizeH="0" baseline="0" smtClean="0">
                          <a:ln>
                            <a:noFill/>
                          </a:ln>
                          <a:solidFill>
                            <a:schemeClr val="tx1"/>
                          </a:solidFill>
                          <a:effectLst/>
                          <a:latin typeface="Times New Roman" pitchFamily="18" charset="0"/>
                          <a:cs typeface="Arial" charset="0"/>
                        </a:rPr>
                        <a:t>Al Abbas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gridSpan="2">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1" i="0" u="none" strike="noStrike" cap="none" normalizeH="0" baseline="0" smtClean="0">
                          <a:ln>
                            <a:noFill/>
                          </a:ln>
                          <a:solidFill>
                            <a:schemeClr val="tx1"/>
                          </a:solidFill>
                          <a:effectLst/>
                          <a:latin typeface="Times New Roman" pitchFamily="18" charset="0"/>
                          <a:cs typeface="Arial" charset="0"/>
                        </a:rPr>
                        <a:t>Length (ft.)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cs typeface="Arial" charset="0"/>
                        </a:rPr>
                        <a:t>36.8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cs typeface="Arial" charset="0"/>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cs typeface="Arial" charset="0"/>
                        </a:rPr>
                        <a:t>47.6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1200">
                <a:tc gridSpan="2">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1" i="0" u="none" strike="noStrike" cap="none" normalizeH="0" baseline="0" smtClean="0">
                          <a:ln>
                            <a:noFill/>
                          </a:ln>
                          <a:solidFill>
                            <a:schemeClr val="tx1"/>
                          </a:solidFill>
                          <a:effectLst/>
                          <a:latin typeface="Times New Roman" pitchFamily="18" charset="0"/>
                          <a:cs typeface="Arial" charset="0"/>
                        </a:rPr>
                        <a:t>Warhead Wt (lbs.)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cs typeface="Arial" charset="0"/>
                        </a:rPr>
                        <a:t>2,200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cs typeface="Arial" charset="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cs typeface="Arial" charset="0"/>
                        </a:rPr>
                        <a:t>308-550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1200">
                <a:tc gridSpan="2">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1" i="0" u="none" strike="noStrike" cap="none" normalizeH="0" baseline="0" dirty="0" smtClean="0">
                          <a:ln>
                            <a:noFill/>
                          </a:ln>
                          <a:solidFill>
                            <a:schemeClr val="tx1"/>
                          </a:solidFill>
                          <a:effectLst/>
                          <a:latin typeface="Times New Roman" pitchFamily="18" charset="0"/>
                          <a:cs typeface="Arial" charset="0"/>
                        </a:rPr>
                        <a:t>Max Range (</a:t>
                      </a:r>
                      <a:r>
                        <a:rPr kumimoji="0" lang="en-US" sz="2800" b="1" i="0" u="none" strike="noStrike" cap="none" normalizeH="0" baseline="0" dirty="0" smtClean="0">
                          <a:ln>
                            <a:noFill/>
                          </a:ln>
                          <a:solidFill>
                            <a:schemeClr val="tx1"/>
                          </a:solidFill>
                          <a:effectLst/>
                          <a:latin typeface="Times New Roman" pitchFamily="18" charset="0"/>
                          <a:cs typeface="Arial" charset="0"/>
                        </a:rPr>
                        <a:t>miles)</a:t>
                      </a:r>
                      <a:r>
                        <a:rPr kumimoji="0" lang="en-US" sz="2800" b="0" i="0" u="none" strike="noStrike" cap="none" normalizeH="0" baseline="0" dirty="0" smtClean="0">
                          <a:ln>
                            <a:noFill/>
                          </a:ln>
                          <a:solidFill>
                            <a:schemeClr val="tx1"/>
                          </a:solidFill>
                          <a:effectLst/>
                          <a:latin typeface="Times New Roman" pitchFamily="18" charset="0"/>
                          <a:cs typeface="Arial" charset="0"/>
                        </a:rPr>
                        <a:t> </a:t>
                      </a:r>
                      <a:endParaRPr kumimoji="0" lang="en-US" sz="2800" b="0" i="0" u="none" strike="noStrike" cap="none" normalizeH="0" baseline="0" dirty="0" smtClean="0">
                        <a:ln>
                          <a:noFill/>
                        </a:ln>
                        <a:solidFill>
                          <a:schemeClr val="tx1"/>
                        </a:solidFill>
                        <a:effectLst/>
                        <a:latin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cs typeface="Arial" charset="0"/>
                        </a:rPr>
                        <a:t>186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cs typeface="Arial" charset="0"/>
                        </a:rPr>
                        <a:t>373+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cs typeface="Arial" charset="0"/>
                        </a:rPr>
                        <a:t>500-560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2938">
                <a:tc gridSpan="2">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1" i="0" u="none" strike="noStrike" cap="none" normalizeH="0" baseline="0" smtClean="0">
                          <a:ln>
                            <a:noFill/>
                          </a:ln>
                          <a:solidFill>
                            <a:schemeClr val="tx1"/>
                          </a:solidFill>
                          <a:effectLst/>
                          <a:latin typeface="Times New Roman" pitchFamily="18" charset="0"/>
                          <a:cs typeface="Arial" charset="0"/>
                        </a:rPr>
                        <a:t>Diameter (in)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cs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cs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cs typeface="Arial"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15975">
                <a:tc gridSpan="2">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1" i="0" u="none" strike="noStrike" cap="none" normalizeH="0" baseline="0" smtClean="0">
                          <a:ln>
                            <a:noFill/>
                          </a:ln>
                          <a:solidFill>
                            <a:schemeClr val="tx1"/>
                          </a:solidFill>
                          <a:effectLst/>
                          <a:latin typeface="Times New Roman" pitchFamily="18" charset="0"/>
                          <a:cs typeface="Arial" charset="0"/>
                        </a:rPr>
                        <a:t>Accuracy(mi)</a:t>
                      </a:r>
                      <a:endParaRPr kumimoji="0" lang="en-US" sz="2800" b="0" i="0" u="none" strike="noStrike" cap="none" normalizeH="0" baseline="0" smtClean="0">
                        <a:ln>
                          <a:noFill/>
                        </a:ln>
                        <a:solidFill>
                          <a:schemeClr val="tx1"/>
                        </a:solidFill>
                        <a:effectLst/>
                        <a:latin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cs typeface="Arial" charset="0"/>
                        </a:rPr>
                        <a:t>0.62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smtClean="0">
                          <a:ln>
                            <a:noFill/>
                          </a:ln>
                          <a:solidFill>
                            <a:schemeClr val="tx1"/>
                          </a:solidFill>
                          <a:effectLst/>
                          <a:latin typeface="Times New Roman" pitchFamily="18"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pitchFamily="18" charset="0"/>
                          <a:cs typeface="Arial" charset="0"/>
                        </a:rPr>
                        <a:t>1.9-3.1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Rectangle 6"/>
          <p:cNvSpPr/>
          <p:nvPr/>
        </p:nvSpPr>
        <p:spPr>
          <a:xfrm>
            <a:off x="3124200" y="6182681"/>
            <a:ext cx="2971800" cy="422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8400"/>
            <a:ext cx="2895600" cy="457200"/>
          </a:xfrm>
        </p:spPr>
        <p:txBody>
          <a:bodyPr/>
          <a:lstStyle/>
          <a:p>
            <a:r>
              <a:rPr lang="en-US"/>
              <a:t>Krishna Suman Kadiyala  EE 585 : A case study </a:t>
            </a:r>
          </a:p>
        </p:txBody>
      </p:sp>
      <p:sp>
        <p:nvSpPr>
          <p:cNvPr id="6" name="Slide Number Placeholder 5"/>
          <p:cNvSpPr>
            <a:spLocks noGrp="1"/>
          </p:cNvSpPr>
          <p:nvPr>
            <p:ph type="sldNum" sz="quarter" idx="12"/>
          </p:nvPr>
        </p:nvSpPr>
        <p:spPr/>
        <p:txBody>
          <a:bodyPr/>
          <a:lstStyle/>
          <a:p>
            <a:fld id="{D2087A08-C53C-414A-B2FD-071B02ECB8AB}" type="slidenum">
              <a:rPr lang="en-US"/>
              <a:pPr/>
              <a:t>8</a:t>
            </a:fld>
            <a:endParaRPr lang="en-US"/>
          </a:p>
        </p:txBody>
      </p:sp>
      <p:sp>
        <p:nvSpPr>
          <p:cNvPr id="50188" name="Rectangle 12"/>
          <p:cNvSpPr>
            <a:spLocks noGrp="1" noChangeArrowheads="1"/>
          </p:cNvSpPr>
          <p:nvPr>
            <p:ph type="title"/>
          </p:nvPr>
        </p:nvSpPr>
        <p:spPr/>
        <p:txBody>
          <a:bodyPr/>
          <a:lstStyle/>
          <a:p>
            <a:r>
              <a:rPr lang="en-US" dirty="0"/>
              <a:t>What </a:t>
            </a:r>
            <a:r>
              <a:rPr lang="en-US" dirty="0" smtClean="0"/>
              <a:t>Happened</a:t>
            </a:r>
            <a:r>
              <a:rPr lang="en-US" dirty="0"/>
              <a:t>?</a:t>
            </a:r>
          </a:p>
        </p:txBody>
      </p:sp>
      <p:sp>
        <p:nvSpPr>
          <p:cNvPr id="50189" name="Rectangle 13"/>
          <p:cNvSpPr>
            <a:spLocks noGrp="1" noChangeArrowheads="1"/>
          </p:cNvSpPr>
          <p:nvPr>
            <p:ph type="body" idx="1"/>
          </p:nvPr>
        </p:nvSpPr>
        <p:spPr/>
        <p:txBody>
          <a:bodyPr/>
          <a:lstStyle/>
          <a:p>
            <a:r>
              <a:rPr lang="en-US" sz="2800" dirty="0" smtClean="0"/>
              <a:t>Date:  February </a:t>
            </a:r>
            <a:r>
              <a:rPr lang="en-US" sz="2800" dirty="0"/>
              <a:t>25, 1991 </a:t>
            </a:r>
          </a:p>
          <a:p>
            <a:r>
              <a:rPr lang="en-US" sz="2800" dirty="0" smtClean="0"/>
              <a:t>Location: Dhahran</a:t>
            </a:r>
            <a:r>
              <a:rPr lang="en-US" sz="2800" dirty="0"/>
              <a:t>, Saudi Arabia </a:t>
            </a:r>
          </a:p>
          <a:p>
            <a:r>
              <a:rPr lang="en-US" sz="2800" dirty="0" smtClean="0"/>
              <a:t>Theatre: The </a:t>
            </a:r>
            <a:r>
              <a:rPr lang="en-US" sz="2800" dirty="0"/>
              <a:t>Gulf War</a:t>
            </a:r>
          </a:p>
          <a:p>
            <a:r>
              <a:rPr lang="en-US" sz="2800" dirty="0" smtClean="0"/>
              <a:t>Event: Operation </a:t>
            </a:r>
            <a:r>
              <a:rPr lang="en-US" sz="2800" dirty="0"/>
              <a:t>Desert Storm</a:t>
            </a:r>
          </a:p>
          <a:p>
            <a:r>
              <a:rPr lang="en-US" sz="2800" dirty="0" smtClean="0"/>
              <a:t>An </a:t>
            </a:r>
            <a:r>
              <a:rPr lang="en-US" sz="2800" dirty="0" smtClean="0"/>
              <a:t>American</a:t>
            </a:r>
            <a:r>
              <a:rPr lang="en-US" sz="2800" dirty="0" smtClean="0"/>
              <a:t> </a:t>
            </a:r>
            <a:r>
              <a:rPr lang="en-US" sz="2800" dirty="0"/>
              <a:t>Patriot Missile battery failed to intercept an incoming Iraqi Scud missile. </a:t>
            </a:r>
          </a:p>
          <a:p>
            <a:r>
              <a:rPr lang="en-US" sz="2800" dirty="0"/>
              <a:t>The Scud struck an American Army </a:t>
            </a:r>
            <a:r>
              <a:rPr lang="en-US" sz="2800" dirty="0" smtClean="0"/>
              <a:t>barracks, </a:t>
            </a:r>
            <a:r>
              <a:rPr lang="en-US" sz="2800" dirty="0"/>
              <a:t>killing 28 soldiers and injuring more than ninety.</a:t>
            </a:r>
          </a:p>
          <a:p>
            <a:pPr>
              <a:buFont typeface="Wingdings" pitchFamily="2" charset="2"/>
              <a:buNone/>
            </a:pPr>
            <a:endParaRPr lang="en-US" sz="2800" dirty="0"/>
          </a:p>
        </p:txBody>
      </p:sp>
      <p:sp>
        <p:nvSpPr>
          <p:cNvPr id="7" name="Rectangle 6"/>
          <p:cNvSpPr/>
          <p:nvPr/>
        </p:nvSpPr>
        <p:spPr>
          <a:xfrm>
            <a:off x="3124200" y="6130925"/>
            <a:ext cx="2971800" cy="422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8400"/>
            <a:ext cx="2895600" cy="457200"/>
          </a:xfrm>
        </p:spPr>
        <p:txBody>
          <a:bodyPr/>
          <a:lstStyle/>
          <a:p>
            <a:r>
              <a:rPr lang="en-US"/>
              <a:t>Krishna Suman Kadiyala  EE 585 : A case study </a:t>
            </a:r>
          </a:p>
        </p:txBody>
      </p:sp>
      <p:sp>
        <p:nvSpPr>
          <p:cNvPr id="6" name="Slide Number Placeholder 5"/>
          <p:cNvSpPr>
            <a:spLocks noGrp="1"/>
          </p:cNvSpPr>
          <p:nvPr>
            <p:ph type="sldNum" sz="quarter" idx="12"/>
          </p:nvPr>
        </p:nvSpPr>
        <p:spPr/>
        <p:txBody>
          <a:bodyPr/>
          <a:lstStyle/>
          <a:p>
            <a:fld id="{BE2FB3F9-7049-476B-B8F9-354EA775CD78}" type="slidenum">
              <a:rPr lang="en-US"/>
              <a:pPr/>
              <a:t>9</a:t>
            </a:fld>
            <a:endParaRPr lang="en-US"/>
          </a:p>
        </p:txBody>
      </p:sp>
      <p:sp>
        <p:nvSpPr>
          <p:cNvPr id="57346" name="Rectangle 2"/>
          <p:cNvSpPr>
            <a:spLocks noGrp="1" noChangeArrowheads="1"/>
          </p:cNvSpPr>
          <p:nvPr>
            <p:ph type="title"/>
          </p:nvPr>
        </p:nvSpPr>
        <p:spPr/>
        <p:txBody>
          <a:bodyPr/>
          <a:lstStyle/>
          <a:p>
            <a:r>
              <a:rPr lang="en-US" dirty="0"/>
              <a:t>Technical </a:t>
            </a:r>
            <a:r>
              <a:rPr lang="en-US" dirty="0" smtClean="0"/>
              <a:t>Details</a:t>
            </a:r>
            <a:endParaRPr lang="en-US" dirty="0"/>
          </a:p>
        </p:txBody>
      </p:sp>
      <p:sp>
        <p:nvSpPr>
          <p:cNvPr id="57347" name="Rectangle 3"/>
          <p:cNvSpPr>
            <a:spLocks noGrp="1" noChangeArrowheads="1"/>
          </p:cNvSpPr>
          <p:nvPr>
            <p:ph type="body" idx="1"/>
          </p:nvPr>
        </p:nvSpPr>
        <p:spPr/>
        <p:txBody>
          <a:bodyPr/>
          <a:lstStyle/>
          <a:p>
            <a:r>
              <a:rPr lang="en-US"/>
              <a:t>To predict where the Scud will next appear, both time and velocity must be expressed as real numbers. </a:t>
            </a:r>
          </a:p>
          <a:p>
            <a:r>
              <a:rPr lang="en-US"/>
              <a:t>The time in tenths of second as measured by the system's internal clock was multiplied by 1/10 to produce the time in seconds. </a:t>
            </a:r>
          </a:p>
          <a:p>
            <a:r>
              <a:rPr lang="en-US"/>
              <a:t>24 bit fixed point register.</a:t>
            </a:r>
          </a:p>
          <a:p>
            <a:endParaRPr lang="en-US"/>
          </a:p>
        </p:txBody>
      </p:sp>
      <p:sp>
        <p:nvSpPr>
          <p:cNvPr id="7" name="Rectangle 6"/>
          <p:cNvSpPr/>
          <p:nvPr/>
        </p:nvSpPr>
        <p:spPr>
          <a:xfrm>
            <a:off x="3124200" y="6130925"/>
            <a:ext cx="2971800" cy="422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492</TotalTime>
  <Words>1425</Words>
  <Application>Microsoft Office PowerPoint</Application>
  <PresentationFormat>On-screen Show (4:3)</PresentationFormat>
  <Paragraphs>150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Symbol</vt:lpstr>
      <vt:lpstr>Times New Roman</vt:lpstr>
      <vt:lpstr>Wingdings</vt:lpstr>
      <vt:lpstr>Quadrant</vt:lpstr>
      <vt:lpstr>Patriot Missile Failure Case Study </vt:lpstr>
      <vt:lpstr>Background</vt:lpstr>
      <vt:lpstr>    Patriot Missile Defense System</vt:lpstr>
      <vt:lpstr>   More Pictures Of The System</vt:lpstr>
      <vt:lpstr>Specifications - Patriot Missile Air Defense System</vt:lpstr>
      <vt:lpstr>   SCUD Missile Image</vt:lpstr>
      <vt:lpstr>SCUD Missile Series</vt:lpstr>
      <vt:lpstr>What Happened?</vt:lpstr>
      <vt:lpstr>Technical Details</vt:lpstr>
      <vt:lpstr>Technical Details (cont’d)</vt:lpstr>
      <vt:lpstr>   Calculation of Tracking Error</vt:lpstr>
      <vt:lpstr>More Calculations …</vt:lpstr>
      <vt:lpstr>Who Is Responsible?</vt:lpstr>
      <vt:lpstr>Lessons Learned</vt:lpstr>
      <vt:lpstr>    References</vt:lpstr>
    </vt:vector>
  </TitlesOfParts>
  <Company>University of Kentucky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Patriot Missile Failure</dc:title>
  <dc:creator>user</dc:creator>
  <cp:lastModifiedBy>Administrator</cp:lastModifiedBy>
  <cp:revision>21</cp:revision>
  <dcterms:created xsi:type="dcterms:W3CDTF">2006-10-03T17:13:31Z</dcterms:created>
  <dcterms:modified xsi:type="dcterms:W3CDTF">2018-02-01T00:16:31Z</dcterms:modified>
</cp:coreProperties>
</file>