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19"/>
  </p:notesMasterIdLst>
  <p:handoutMasterIdLst>
    <p:handoutMasterId r:id="rId20"/>
  </p:handoutMasterIdLst>
  <p:sldIdLst>
    <p:sldId id="442" r:id="rId2"/>
    <p:sldId id="447" r:id="rId3"/>
    <p:sldId id="448" r:id="rId4"/>
    <p:sldId id="441" r:id="rId5"/>
    <p:sldId id="425" r:id="rId6"/>
    <p:sldId id="426" r:id="rId7"/>
    <p:sldId id="428" r:id="rId8"/>
    <p:sldId id="429" r:id="rId9"/>
    <p:sldId id="446" r:id="rId10"/>
    <p:sldId id="427" r:id="rId11"/>
    <p:sldId id="430" r:id="rId12"/>
    <p:sldId id="431" r:id="rId13"/>
    <p:sldId id="449" r:id="rId14"/>
    <p:sldId id="444" r:id="rId15"/>
    <p:sldId id="432" r:id="rId16"/>
    <p:sldId id="433" r:id="rId17"/>
    <p:sldId id="434" r:id="rId1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66FF"/>
    <a:srgbClr val="3333CC"/>
    <a:srgbClr val="FFFFCC"/>
    <a:srgbClr val="FFFF00"/>
    <a:srgbClr val="FF9900"/>
    <a:srgbClr val="FF33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546" autoAdjust="0"/>
    <p:restoredTop sz="94660"/>
  </p:normalViewPr>
  <p:slideViewPr>
    <p:cSldViewPr>
      <p:cViewPr>
        <p:scale>
          <a:sx n="100" d="100"/>
          <a:sy n="100" d="100"/>
        </p:scale>
        <p:origin x="1908" y="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808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67" tIns="48284" rIns="96567" bIns="4828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67" tIns="48284" rIns="96567" bIns="4828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5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67" tIns="48284" rIns="96567" bIns="4828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5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67" tIns="48284" rIns="96567" bIns="4828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/>
            </a:lvl1pPr>
          </a:lstStyle>
          <a:p>
            <a:pPr>
              <a:defRPr/>
            </a:pPr>
            <a:fld id="{82BF2204-1FC9-430C-901E-266427811A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509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67" tIns="48284" rIns="96567" bIns="4828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67" tIns="48284" rIns="96567" bIns="4828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8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67" tIns="48284" rIns="96567" bIns="48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67" tIns="48284" rIns="96567" bIns="4828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8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67" tIns="48284" rIns="96567" bIns="4828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/>
            </a:lvl1pPr>
          </a:lstStyle>
          <a:p>
            <a:pPr>
              <a:defRPr/>
            </a:pPr>
            <a:fld id="{F2C92D3E-99D7-459B-A81D-1FB79BE4C6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2968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AAC5FC30-E700-4AA5-8A6A-11F6E901BC57}" type="slidenum">
              <a:rPr lang="en-US" altLang="en-US" sz="1200"/>
              <a:pPr algn="r"/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53012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FA2A0948-39FA-45B1-986E-8AADBE77A213}" type="slidenum">
              <a:rPr lang="en-US" altLang="en-US" sz="1200"/>
              <a:pPr algn="r"/>
              <a:t>16</a:t>
            </a:fld>
            <a:endParaRPr lang="en-US" alt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2763"/>
          </a:xfrm>
          <a:noFill/>
        </p:spPr>
        <p:txBody>
          <a:bodyPr lIns="94830" tIns="47415" rIns="94830" bIns="47415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1662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622EADE4-E2E6-4B12-BFCA-7876DA5AC008}" type="slidenum">
              <a:rPr lang="en-US" altLang="en-US" sz="1200"/>
              <a:pPr algn="r"/>
              <a:t>17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2763"/>
          </a:xfrm>
          <a:noFill/>
        </p:spPr>
        <p:txBody>
          <a:bodyPr lIns="94830" tIns="47415" rIns="94830" bIns="47415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37587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DA4BFF46-0447-4434-B3C1-4869DE7D170B}" type="slidenum">
              <a:rPr lang="en-US" altLang="en-US" sz="1200"/>
              <a:pPr algn="r"/>
              <a:t>5</a:t>
            </a:fld>
            <a:endParaRPr lang="en-US" altLang="en-US" sz="12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2763"/>
          </a:xfrm>
          <a:noFill/>
        </p:spPr>
        <p:txBody>
          <a:bodyPr lIns="94830" tIns="47415" rIns="94830" bIns="47415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07218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E946110-47E6-4150-9E0B-258245450FD6}" type="slidenum">
              <a:rPr lang="en-US" altLang="en-US" sz="1200"/>
              <a:pPr algn="r"/>
              <a:t>6</a:t>
            </a:fld>
            <a:endParaRPr lang="en-US" altLang="en-US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2763"/>
          </a:xfrm>
          <a:noFill/>
        </p:spPr>
        <p:txBody>
          <a:bodyPr lIns="94830" tIns="47415" rIns="94830" bIns="47415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03471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C5928349-A77C-4C5D-87FA-7CB65BC28755}" type="slidenum">
              <a:rPr lang="en-US" altLang="en-US" sz="1200"/>
              <a:pPr algn="r"/>
              <a:t>7</a:t>
            </a:fld>
            <a:endParaRPr lang="en-US" altLang="en-US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2763"/>
          </a:xfrm>
          <a:noFill/>
        </p:spPr>
        <p:txBody>
          <a:bodyPr lIns="94830" tIns="47415" rIns="94830" bIns="47415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40071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FEDAD030-7D0C-44CD-B77F-A1FD1FD58114}" type="slidenum">
              <a:rPr lang="en-US" altLang="en-US" sz="1200"/>
              <a:pPr algn="r"/>
              <a:t>8</a:t>
            </a:fld>
            <a:endParaRPr lang="en-US" altLang="en-US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2763"/>
          </a:xfrm>
          <a:noFill/>
        </p:spPr>
        <p:txBody>
          <a:bodyPr lIns="94830" tIns="47415" rIns="94830" bIns="47415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30477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053ECC6A-2A02-4C8A-B21B-1D43A5F6D64C}" type="slidenum">
              <a:rPr lang="en-US" altLang="en-US" sz="1200"/>
              <a:pPr algn="r"/>
              <a:t>10</a:t>
            </a:fld>
            <a:endParaRPr lang="en-US" alt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2763"/>
          </a:xfrm>
          <a:noFill/>
        </p:spPr>
        <p:txBody>
          <a:bodyPr lIns="94830" tIns="47415" rIns="94830" bIns="47415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04120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63C82486-92DF-4CEB-92C0-A90901E397DB}" type="slidenum">
              <a:rPr lang="en-US" altLang="en-US" sz="1200"/>
              <a:pPr algn="r"/>
              <a:t>11</a:t>
            </a:fld>
            <a:endParaRPr lang="en-US" alt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2763"/>
          </a:xfrm>
          <a:noFill/>
        </p:spPr>
        <p:txBody>
          <a:bodyPr lIns="94830" tIns="47415" rIns="94830" bIns="47415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65755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EFD1572D-F645-41F4-A132-273003906976}" type="slidenum">
              <a:rPr lang="en-US" altLang="en-US" sz="1200"/>
              <a:pPr algn="r"/>
              <a:t>12</a:t>
            </a:fld>
            <a:endParaRPr lang="en-US" alt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2763"/>
          </a:xfrm>
          <a:noFill/>
        </p:spPr>
        <p:txBody>
          <a:bodyPr lIns="94830" tIns="47415" rIns="94830" bIns="47415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15103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7B59590B-F5FE-426D-A405-75A55A70BD83}" type="slidenum">
              <a:rPr lang="en-US" altLang="en-US" sz="1200"/>
              <a:pPr algn="r"/>
              <a:t>15</a:t>
            </a:fld>
            <a:endParaRPr lang="en-US" alt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2763"/>
          </a:xfrm>
          <a:noFill/>
        </p:spPr>
        <p:txBody>
          <a:bodyPr lIns="94830" tIns="47415" rIns="94830" bIns="47415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30142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724400"/>
            <a:ext cx="6400800" cy="9144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32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6007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6007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11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447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447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8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4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401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447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447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5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0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4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01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786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887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rgbClr val="CC66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 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447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63550" y="1912938"/>
            <a:ext cx="1905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endParaRPr lang="en-US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2225" y="6586538"/>
            <a:ext cx="1751013" cy="21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800" smtClean="0">
                <a:latin typeface="Arial" panose="020B0604020202020204" pitchFamily="34" charset="0"/>
              </a:rPr>
              <a:t>FileName.ppt  </a:t>
            </a:r>
            <a:fld id="{44BFE908-B903-483A-B58E-02F78F1F3D1C}" type="datetime1">
              <a:rPr lang="en-US" altLang="en-US" sz="800" smtClean="0">
                <a:latin typeface="Arial" panose="020B0604020202020204" pitchFamily="34" charset="0"/>
              </a:rPr>
              <a:pPr>
                <a:defRPr/>
              </a:pPr>
              <a:t>4/23/2018</a:t>
            </a:fld>
            <a:r>
              <a:rPr lang="en-US" altLang="en-US" sz="800" smtClean="0">
                <a:latin typeface="Arial" panose="020B0604020202020204" pitchFamily="34" charset="0"/>
              </a:rPr>
              <a:t>  Page </a:t>
            </a:r>
            <a:fld id="{A8960C7B-F49C-4C7A-89A1-A97A56F5AA92}" type="slidenum">
              <a:rPr lang="en-US" altLang="en-US" sz="800" smtClean="0"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 sz="800" smtClean="0">
              <a:latin typeface="Arial" panose="020B0604020202020204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135000"/>
        <a:buChar char="•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–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–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0" y="762000"/>
            <a:ext cx="7772400" cy="1447800"/>
          </a:xfrm>
        </p:spPr>
        <p:txBody>
          <a:bodyPr/>
          <a:lstStyle/>
          <a:p>
            <a:pPr>
              <a:defRPr/>
            </a:pPr>
            <a:r>
              <a:rPr lang="en-US" altLang="en-US" sz="3200" dirty="0" smtClean="0"/>
              <a:t>EE 4130 – Systems Engineering:</a:t>
            </a:r>
            <a:br>
              <a:rPr lang="en-US" altLang="en-US" sz="3200" dirty="0" smtClean="0"/>
            </a:br>
            <a:r>
              <a:rPr lang="en-US" altLang="en-US" sz="3200" dirty="0" smtClean="0"/>
              <a:t>Work Breakdown Structure (WBS)</a:t>
            </a:r>
          </a:p>
        </p:txBody>
      </p:sp>
      <p:sp>
        <p:nvSpPr>
          <p:cNvPr id="3604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2971800"/>
            <a:ext cx="6400800" cy="1752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 smtClean="0"/>
              <a:t>Prof. Joel Harris</a:t>
            </a:r>
          </a:p>
          <a:p>
            <a:pPr>
              <a:defRPr/>
            </a:pPr>
            <a:r>
              <a:rPr lang="en-US" altLang="en-US" sz="2800" dirty="0" smtClean="0"/>
              <a:t>CSULA ECST Department</a:t>
            </a:r>
          </a:p>
          <a:p>
            <a:pPr>
              <a:defRPr/>
            </a:pPr>
            <a:r>
              <a:rPr lang="en-US" altLang="en-US" sz="2800" dirty="0"/>
              <a:t>23 April 2018</a:t>
            </a:r>
            <a:endParaRPr lang="en-US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  <a:defRPr/>
            </a:pPr>
            <a:r>
              <a:rPr lang="en-AU" altLang="en-US" b="0" smtClean="0"/>
              <a:t>WBS - Structure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762000" y="1447800"/>
          <a:ext cx="77724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VISIO" r:id="rId4" imgW="9410760" imgH="6976440" progId="Visio.Drawing.6">
                  <p:embed/>
                </p:oleObj>
              </mc:Choice>
              <mc:Fallback>
                <p:oleObj name="VISIO" r:id="rId4" imgW="9410760" imgH="697644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7772400" cy="50292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rgbClr val="FFFF99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altLang="en-US" b="0" dirty="0" smtClean="0"/>
              <a:t>WBS – Product Based Version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762000" y="1066800"/>
          <a:ext cx="784860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VISIO" r:id="rId4" imgW="9657720" imgH="6976440" progId="Visio.Drawing.6">
                  <p:embed/>
                </p:oleObj>
              </mc:Choice>
              <mc:Fallback>
                <p:oleObj name="VISIO" r:id="rId4" imgW="9657720" imgH="697644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066800"/>
                        <a:ext cx="7848600" cy="5257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altLang="en-US" b="0" dirty="0" smtClean="0"/>
              <a:t>WBS – Integration Based Version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990600" y="1143000"/>
          <a:ext cx="7467600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VISIO" r:id="rId4" imgW="9657720" imgH="6976440" progId="Visio.Drawing.6">
                  <p:embed/>
                </p:oleObj>
              </mc:Choice>
              <mc:Fallback>
                <p:oleObj name="VISIO" r:id="rId4" imgW="9657720" imgH="697644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143000"/>
                        <a:ext cx="7467600" cy="5181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048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Contract WBS (CWBS)</a:t>
            </a:r>
            <a:endParaRPr lang="en-US" dirty="0"/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1752600" y="1371600"/>
            <a:ext cx="5791200" cy="5140325"/>
            <a:chOff x="1905000" y="1600200"/>
            <a:chExt cx="5410568" cy="4912226"/>
          </a:xfrm>
        </p:grpSpPr>
        <p:pic>
          <p:nvPicPr>
            <p:cNvPr id="24580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600200"/>
              <a:ext cx="5410568" cy="4912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581" name="Oval 2"/>
            <p:cNvSpPr>
              <a:spLocks noChangeArrowheads="1"/>
            </p:cNvSpPr>
            <p:nvPr/>
          </p:nvSpPr>
          <p:spPr bwMode="auto">
            <a:xfrm>
              <a:off x="3067356" y="2667000"/>
              <a:ext cx="2754519" cy="685801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135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tx2"/>
                </a:buClr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Char char="»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Typical Integration Elements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4572000" cy="4419600"/>
          </a:xfrm>
        </p:spPr>
        <p:txBody>
          <a:bodyPr/>
          <a:lstStyle/>
          <a:p>
            <a:pPr>
              <a:defRPr/>
            </a:pPr>
            <a:r>
              <a:rPr lang="en-US" altLang="en-US" sz="2000" dirty="0" smtClean="0"/>
              <a:t>Regulatory</a:t>
            </a:r>
          </a:p>
          <a:p>
            <a:pPr>
              <a:defRPr/>
            </a:pPr>
            <a:r>
              <a:rPr lang="en-US" altLang="en-US" sz="2000" dirty="0" smtClean="0"/>
              <a:t>Permitting</a:t>
            </a:r>
          </a:p>
          <a:p>
            <a:pPr>
              <a:defRPr/>
            </a:pPr>
            <a:r>
              <a:rPr lang="en-US" altLang="en-US" sz="2000" dirty="0" smtClean="0"/>
              <a:t>Legal</a:t>
            </a:r>
          </a:p>
          <a:p>
            <a:pPr>
              <a:defRPr/>
            </a:pPr>
            <a:r>
              <a:rPr lang="en-US" altLang="en-US" sz="2000" dirty="0" smtClean="0"/>
              <a:t>Intellectual Property</a:t>
            </a:r>
          </a:p>
          <a:p>
            <a:pPr>
              <a:defRPr/>
            </a:pPr>
            <a:r>
              <a:rPr lang="en-US" altLang="en-US" sz="2000" dirty="0" smtClean="0"/>
              <a:t>Logistics</a:t>
            </a:r>
          </a:p>
          <a:p>
            <a:pPr>
              <a:defRPr/>
            </a:pPr>
            <a:r>
              <a:rPr lang="en-US" altLang="en-US" sz="2000" dirty="0" smtClean="0"/>
              <a:t>SOP’s</a:t>
            </a:r>
          </a:p>
          <a:p>
            <a:pPr>
              <a:defRPr/>
            </a:pPr>
            <a:r>
              <a:rPr lang="en-US" altLang="en-US" sz="2000" dirty="0" smtClean="0"/>
              <a:t>Training</a:t>
            </a:r>
          </a:p>
          <a:p>
            <a:pPr>
              <a:defRPr/>
            </a:pPr>
            <a:r>
              <a:rPr lang="en-US" altLang="en-US" sz="2000" dirty="0" smtClean="0"/>
              <a:t>Spares Philosophy and Provisioning</a:t>
            </a:r>
          </a:p>
          <a:p>
            <a:pPr>
              <a:defRPr/>
            </a:pPr>
            <a:r>
              <a:rPr lang="en-US" altLang="en-US" sz="2000" dirty="0" smtClean="0"/>
              <a:t>HES (Health, Environment, Safety)</a:t>
            </a:r>
            <a:endParaRPr lang="en-US" altLang="en-US" sz="2000" dirty="0" smtClean="0"/>
          </a:p>
        </p:txBody>
      </p:sp>
      <p:sp>
        <p:nvSpPr>
          <p:cNvPr id="3635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600200"/>
            <a:ext cx="3810000" cy="4114800"/>
          </a:xfrm>
        </p:spPr>
        <p:txBody>
          <a:bodyPr/>
          <a:lstStyle/>
          <a:p>
            <a:pPr>
              <a:defRPr/>
            </a:pPr>
            <a:r>
              <a:rPr lang="en-US" altLang="en-US" sz="2000" dirty="0" smtClean="0"/>
              <a:t>Quality Assurance</a:t>
            </a:r>
          </a:p>
          <a:p>
            <a:pPr>
              <a:defRPr/>
            </a:pPr>
            <a:r>
              <a:rPr lang="en-US" altLang="en-US" sz="2000" dirty="0" smtClean="0"/>
              <a:t>Communications</a:t>
            </a:r>
          </a:p>
          <a:p>
            <a:pPr>
              <a:defRPr/>
            </a:pPr>
            <a:r>
              <a:rPr lang="en-US" altLang="en-US" sz="2000" b="1" dirty="0" smtClean="0">
                <a:solidFill>
                  <a:schemeClr val="bg2"/>
                </a:solidFill>
                <a:effectLst/>
              </a:rPr>
              <a:t>Systems Engineering</a:t>
            </a:r>
          </a:p>
          <a:p>
            <a:pPr>
              <a:defRPr/>
            </a:pPr>
            <a:r>
              <a:rPr lang="en-US" altLang="en-US" sz="2000" dirty="0" smtClean="0"/>
              <a:t>Purchasing</a:t>
            </a:r>
          </a:p>
          <a:p>
            <a:pPr>
              <a:defRPr/>
            </a:pPr>
            <a:r>
              <a:rPr lang="en-US" altLang="en-US" sz="2000" dirty="0" smtClean="0"/>
              <a:t>Hazard Analysis</a:t>
            </a:r>
          </a:p>
          <a:p>
            <a:pPr>
              <a:defRPr/>
            </a:pPr>
            <a:r>
              <a:rPr lang="en-US" altLang="en-US" sz="2000" dirty="0" smtClean="0"/>
              <a:t>Value Improving Practices</a:t>
            </a:r>
          </a:p>
          <a:p>
            <a:pPr>
              <a:defRPr/>
            </a:pPr>
            <a:r>
              <a:rPr lang="en-US" altLang="en-US" sz="2000" dirty="0" smtClean="0"/>
              <a:t>Others?</a:t>
            </a:r>
          </a:p>
          <a:p>
            <a:pPr>
              <a:defRPr/>
            </a:pPr>
            <a:endParaRPr lang="en-US" altLang="en-US" sz="2000" dirty="0" smtClean="0"/>
          </a:p>
          <a:p>
            <a:pPr>
              <a:defRPr/>
            </a:pP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ChangeArrowheads="1"/>
          </p:cNvSpPr>
          <p:nvPr/>
        </p:nvSpPr>
        <p:spPr bwMode="auto">
          <a:xfrm>
            <a:off x="1165225" y="1181100"/>
            <a:ext cx="7086600" cy="4876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135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tx2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Times New Roman" panose="02020603050405020304" pitchFamily="18" charset="0"/>
            </a:endParaRPr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3048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altLang="en-US" b="0" dirty="0" smtClean="0"/>
              <a:t>WBS – Support Based Version</a:t>
            </a:r>
          </a:p>
        </p:txBody>
      </p:sp>
      <p:graphicFrame>
        <p:nvGraphicFramePr>
          <p:cNvPr id="26628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825625" y="1552575"/>
          <a:ext cx="5767388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VISIO" r:id="rId4" imgW="9660636" imgH="6903720" progId="Visio.Drawing.6">
                  <p:embed/>
                </p:oleObj>
              </mc:Choice>
              <mc:Fallback>
                <p:oleObj name="VISIO" r:id="rId4" imgW="9660636" imgH="690372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5" y="1552575"/>
                        <a:ext cx="5767388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733425" y="304800"/>
            <a:ext cx="7772400" cy="7620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  <a:defRPr/>
            </a:pPr>
            <a:r>
              <a:rPr lang="en-AU" altLang="en-US" b="0" dirty="0" smtClean="0"/>
              <a:t>WBS – “Work Packages”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1371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  <a:defRPr/>
            </a:pPr>
            <a:r>
              <a:rPr lang="en-AU" altLang="en-US" sz="2000" b="1" dirty="0" smtClean="0"/>
              <a:t>Are the lowest agreed level/smallest unit of deliverable for management purposes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  <a:defRPr/>
            </a:pPr>
            <a:r>
              <a:rPr lang="en-AU" altLang="en-US" sz="2000" b="1" dirty="0" smtClean="0"/>
              <a:t>Enable delegation of </a:t>
            </a:r>
            <a:r>
              <a:rPr lang="en-AU" altLang="en-US" sz="2000" b="1" u="sng" dirty="0" smtClean="0"/>
              <a:t>responsibility</a:t>
            </a:r>
            <a:r>
              <a:rPr lang="en-AU" altLang="en-US" sz="2000" b="1" dirty="0" smtClean="0"/>
              <a:t> and </a:t>
            </a:r>
            <a:r>
              <a:rPr lang="en-AU" altLang="en-US" sz="2000" b="1" u="sng" dirty="0" smtClean="0"/>
              <a:t>authority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  <a:defRPr/>
            </a:pPr>
            <a:r>
              <a:rPr lang="en-AU" altLang="en-US" sz="2000" b="1" dirty="0" smtClean="0"/>
              <a:t>Uses the RAM matrix to delineate roles and authority…</a:t>
            </a:r>
            <a:endParaRPr lang="en-AU" altLang="en-US" sz="2000" b="1" dirty="0" smtClean="0"/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  <a:defRPr/>
            </a:pPr>
            <a:r>
              <a:rPr lang="en-AU" altLang="en-US" sz="2000" b="1" dirty="0" smtClean="0"/>
              <a:t>Results in </a:t>
            </a:r>
            <a:r>
              <a:rPr lang="en-AU" altLang="en-US" sz="2000" b="1" u="sng" dirty="0" smtClean="0"/>
              <a:t>ownership</a:t>
            </a:r>
            <a:r>
              <a:rPr lang="en-AU" altLang="en-US" sz="2000" b="1" dirty="0" smtClean="0"/>
              <a:t> and </a:t>
            </a:r>
            <a:r>
              <a:rPr lang="en-AU" altLang="en-US" sz="2000" b="1" u="sng" dirty="0" smtClean="0"/>
              <a:t>accountability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  <a:defRPr/>
            </a:pPr>
            <a:r>
              <a:rPr lang="en-AU" altLang="en-US" sz="2000" b="1" dirty="0" smtClean="0"/>
              <a:t>They are the building blocks of the Project Baseline Plan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  <a:defRPr/>
            </a:pPr>
            <a:r>
              <a:rPr lang="en-AU" altLang="en-US" sz="2000" b="1" dirty="0" smtClean="0"/>
              <a:t>Provide a common basis for 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  <a:defRPr/>
            </a:pPr>
            <a:r>
              <a:rPr lang="en-AU" altLang="en-US" sz="2000" b="1" dirty="0" smtClean="0"/>
              <a:t>Estimation of  Scope, Time, Resources, and Risk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  <a:defRPr/>
            </a:pPr>
            <a:r>
              <a:rPr lang="en-AU" altLang="en-US" sz="2000" b="1" dirty="0" smtClean="0"/>
              <a:t>Comparison between plan and actual </a:t>
            </a:r>
            <a:r>
              <a:rPr lang="en-AU" altLang="en-US" sz="2000" b="1" dirty="0" smtClean="0">
                <a:sym typeface="Symbol"/>
              </a:rPr>
              <a:t></a:t>
            </a:r>
            <a:r>
              <a:rPr lang="en-AU" altLang="en-US" sz="2000" b="1" dirty="0" smtClean="0"/>
              <a:t> Earned Value Tracking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  <a:defRPr/>
            </a:pPr>
            <a:endParaRPr lang="en-AU" altLang="en-US" sz="2000" b="1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  <a:defRPr/>
            </a:pPr>
            <a:r>
              <a:rPr lang="en-AU" altLang="en-US" b="0" dirty="0" smtClean="0"/>
              <a:t>How to build a WBS…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304925"/>
            <a:ext cx="8178800" cy="38766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  <a:defRPr/>
            </a:pPr>
            <a:r>
              <a:rPr lang="en-AU" altLang="en-US" sz="1800" b="1" dirty="0" smtClean="0"/>
              <a:t>Begin with the project charter, focusing on Objectives and Deliverables</a:t>
            </a: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  <a:defRPr/>
            </a:pPr>
            <a:r>
              <a:rPr lang="en-AU" altLang="en-US" sz="1800" b="1" dirty="0" smtClean="0"/>
              <a:t>Break the main product(s) down into sub-products</a:t>
            </a: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  <a:defRPr/>
            </a:pPr>
            <a:r>
              <a:rPr lang="en-AU" altLang="en-US" sz="1800" b="1" dirty="0" smtClean="0"/>
              <a:t>Set the structure to match how the project is to be managed</a:t>
            </a: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  <a:defRPr/>
            </a:pPr>
            <a:r>
              <a:rPr lang="en-AU" altLang="en-US" sz="1800" b="1" dirty="0" smtClean="0"/>
              <a:t>Lowest level not too detailed, not too large</a:t>
            </a: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  <a:defRPr/>
            </a:pPr>
            <a:r>
              <a:rPr lang="en-AU" altLang="en-US" sz="1800" b="1" dirty="0" smtClean="0"/>
              <a:t>Is there a need for Integration?</a:t>
            </a: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  <a:defRPr/>
            </a:pPr>
            <a:r>
              <a:rPr lang="en-AU" altLang="en-US" sz="1800" b="1" dirty="0" smtClean="0"/>
              <a:t>Identify support activities</a:t>
            </a: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  <a:defRPr/>
            </a:pPr>
            <a:r>
              <a:rPr lang="en-AU" altLang="en-US" sz="1800" b="1" dirty="0" smtClean="0"/>
              <a:t>Check for completeness - is </a:t>
            </a:r>
            <a:r>
              <a:rPr lang="en-AU" altLang="en-US" sz="1800" b="1" u="sng" dirty="0" smtClean="0"/>
              <a:t>all the effort </a:t>
            </a:r>
            <a:r>
              <a:rPr lang="en-AU" altLang="en-US" sz="1800" b="1" dirty="0" smtClean="0"/>
              <a:t>included?</a:t>
            </a: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  <a:defRPr/>
            </a:pPr>
            <a:r>
              <a:rPr lang="en-AU" altLang="en-US" sz="1800" b="1" dirty="0" smtClean="0"/>
              <a:t>Develop a coding structure if needed</a:t>
            </a: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  <a:defRPr/>
            </a:pPr>
            <a:r>
              <a:rPr lang="en-AU" altLang="en-US" sz="1800" b="1" dirty="0" smtClean="0"/>
              <a:t>Assign work package managers - CAMs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Work Breakdown Structure (WBS)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1524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Q:  What the heck does WBS have to do with systems engineering, anyhow??</a:t>
            </a:r>
          </a:p>
          <a:p>
            <a:pPr>
              <a:defRPr/>
            </a:pPr>
            <a:r>
              <a:rPr lang="en-US" dirty="0" smtClean="0"/>
              <a:t>A:  Just about everything….!!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609725" y="2962275"/>
            <a:ext cx="3124200" cy="2057400"/>
            <a:chOff x="2819400" y="3733800"/>
            <a:chExt cx="3124200" cy="2057400"/>
          </a:xfrm>
        </p:grpSpPr>
        <p:sp>
          <p:nvSpPr>
            <p:cNvPr id="5128" name="Oval 3"/>
            <p:cNvSpPr>
              <a:spLocks noChangeArrowheads="1"/>
            </p:cNvSpPr>
            <p:nvPr/>
          </p:nvSpPr>
          <p:spPr bwMode="auto">
            <a:xfrm>
              <a:off x="2819400" y="3733800"/>
              <a:ext cx="3124200" cy="20574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135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tx2"/>
                </a:buClr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Char char="»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129" name="TextBox 4"/>
            <p:cNvSpPr txBox="1">
              <a:spLocks noChangeArrowheads="1"/>
            </p:cNvSpPr>
            <p:nvPr/>
          </p:nvSpPr>
          <p:spPr bwMode="auto">
            <a:xfrm>
              <a:off x="3276600" y="4343400"/>
              <a:ext cx="22860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135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tx2"/>
                </a:buClr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Char char="»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Systems Engineering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344988" y="2962275"/>
            <a:ext cx="3124200" cy="2057400"/>
            <a:chOff x="2819400" y="3733800"/>
            <a:chExt cx="3124200" cy="2057400"/>
          </a:xfrm>
        </p:grpSpPr>
        <p:sp>
          <p:nvSpPr>
            <p:cNvPr id="5126" name="Oval 8"/>
            <p:cNvSpPr>
              <a:spLocks noChangeArrowheads="1"/>
            </p:cNvSpPr>
            <p:nvPr/>
          </p:nvSpPr>
          <p:spPr bwMode="auto">
            <a:xfrm>
              <a:off x="2819400" y="3733800"/>
              <a:ext cx="3124200" cy="20574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135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tx2"/>
                </a:buClr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Char char="»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127" name="TextBox 9"/>
            <p:cNvSpPr txBox="1">
              <a:spLocks noChangeArrowheads="1"/>
            </p:cNvSpPr>
            <p:nvPr/>
          </p:nvSpPr>
          <p:spPr bwMode="auto">
            <a:xfrm>
              <a:off x="3276600" y="4343400"/>
              <a:ext cx="22860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135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tx2"/>
                </a:buClr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Char char="»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Project Management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SE and PM Are Interrelated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 smtClean="0"/>
              <a:t>“….program management is </a:t>
            </a:r>
            <a:r>
              <a:rPr lang="en-US" dirty="0"/>
              <a:t>ultimately responsible for the products of systems engineering, for managing risk, and </a:t>
            </a:r>
            <a:r>
              <a:rPr lang="en-US" dirty="0" smtClean="0"/>
              <a:t>for managing </a:t>
            </a:r>
            <a:r>
              <a:rPr lang="en-US" dirty="0"/>
              <a:t>(controlling) the configuration of the products that make up the system</a:t>
            </a:r>
            <a:r>
              <a:rPr lang="en-US" dirty="0" smtClean="0"/>
              <a:t>.”</a:t>
            </a:r>
          </a:p>
          <a:p>
            <a:pPr marL="0" indent="0">
              <a:buFontTx/>
              <a:buNone/>
              <a:defRPr/>
            </a:pPr>
            <a:r>
              <a:rPr lang="en-US" dirty="0" smtClean="0"/>
              <a:t>“As </a:t>
            </a:r>
            <a:r>
              <a:rPr lang="en-US" dirty="0"/>
              <a:t>a result, </a:t>
            </a:r>
            <a:r>
              <a:rPr lang="en-US" dirty="0" smtClean="0"/>
              <a:t>it can </a:t>
            </a:r>
            <a:r>
              <a:rPr lang="en-US" dirty="0"/>
              <a:t>be useful to </a:t>
            </a:r>
            <a:r>
              <a:rPr lang="en-US" i="1" dirty="0"/>
              <a:t>consider systems engineering as a cross-product process </a:t>
            </a:r>
            <a:r>
              <a:rPr lang="en-US" dirty="0"/>
              <a:t>and the </a:t>
            </a:r>
            <a:r>
              <a:rPr lang="en-US" i="1" dirty="0" smtClean="0"/>
              <a:t>systems engineering </a:t>
            </a:r>
            <a:r>
              <a:rPr lang="en-US" i="1" dirty="0"/>
              <a:t>organization as a cross-product staff function</a:t>
            </a:r>
            <a:r>
              <a:rPr lang="en-US" dirty="0"/>
              <a:t> serving program </a:t>
            </a:r>
            <a:r>
              <a:rPr lang="en-US" dirty="0" smtClean="0"/>
              <a:t>management.”**</a:t>
            </a:r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 algn="r">
              <a:buFontTx/>
              <a:buNone/>
              <a:defRPr/>
            </a:pPr>
            <a:r>
              <a:rPr lang="en-US" sz="1800" dirty="0" smtClean="0"/>
              <a:t>** SMC Systems Engineering Primer and Handbook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altLang="en-US" b="0" dirty="0" smtClean="0"/>
              <a:t>WBS Topic Outline</a:t>
            </a:r>
            <a:endParaRPr lang="en-US" altLang="en-US" b="0" dirty="0" smtClean="0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altLang="en-US" b="1" dirty="0" smtClean="0"/>
              <a:t>Purpose</a:t>
            </a:r>
          </a:p>
          <a:p>
            <a:pPr>
              <a:defRPr/>
            </a:pPr>
            <a:r>
              <a:rPr lang="en-US" altLang="en-US" b="1" dirty="0" smtClean="0"/>
              <a:t>Definition</a:t>
            </a:r>
          </a:p>
          <a:p>
            <a:pPr>
              <a:defRPr/>
            </a:pPr>
            <a:r>
              <a:rPr lang="en-US" altLang="en-US" b="1" dirty="0" smtClean="0"/>
              <a:t>Structure</a:t>
            </a:r>
          </a:p>
          <a:p>
            <a:pPr>
              <a:defRPr/>
            </a:pPr>
            <a:r>
              <a:rPr lang="en-US" altLang="en-US" b="1" dirty="0" smtClean="0"/>
              <a:t>Guidelines</a:t>
            </a:r>
          </a:p>
          <a:p>
            <a:pPr>
              <a:defRPr/>
            </a:pPr>
            <a:r>
              <a:rPr lang="en-US" altLang="en-US" b="1" dirty="0" smtClean="0"/>
              <a:t>Work Packages</a:t>
            </a:r>
          </a:p>
          <a:p>
            <a:pPr>
              <a:defRPr/>
            </a:pPr>
            <a:r>
              <a:rPr lang="en-US" altLang="en-US" b="1" dirty="0" smtClean="0"/>
              <a:t>Implementation</a:t>
            </a:r>
          </a:p>
          <a:p>
            <a:pPr>
              <a:defRPr/>
            </a:pPr>
            <a:r>
              <a:rPr lang="en-US" altLang="en-US" b="1" dirty="0" smtClean="0"/>
              <a:t>Exercise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  <a:defRPr/>
            </a:pPr>
            <a:r>
              <a:rPr lang="en-AU" altLang="en-US" b="0" dirty="0" smtClean="0"/>
              <a:t>WBS - Purpose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1148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  <a:defRPr/>
            </a:pPr>
            <a:r>
              <a:rPr lang="en-AU" altLang="en-US" b="1" dirty="0" smtClean="0"/>
              <a:t>To plan a project, the total scope of work must be:</a:t>
            </a:r>
          </a:p>
          <a:p>
            <a:pPr lvl="1">
              <a:spcBef>
                <a:spcPts val="1200"/>
              </a:spcBef>
              <a:spcAft>
                <a:spcPts val="300"/>
              </a:spcAft>
              <a:defRPr/>
            </a:pPr>
            <a:r>
              <a:rPr lang="en-AU" altLang="en-US" b="1" dirty="0" smtClean="0"/>
              <a:t>identified </a:t>
            </a:r>
          </a:p>
          <a:p>
            <a:pPr lvl="1">
              <a:spcBef>
                <a:spcPts val="1200"/>
              </a:spcBef>
              <a:spcAft>
                <a:spcPts val="300"/>
              </a:spcAft>
              <a:defRPr/>
            </a:pPr>
            <a:r>
              <a:rPr lang="en-AU" altLang="en-US" b="1" dirty="0" smtClean="0"/>
              <a:t>subdivided into manageable </a:t>
            </a:r>
            <a:r>
              <a:rPr lang="en-AU" altLang="en-US" b="1" dirty="0" smtClean="0"/>
              <a:t>segments/”chunks”</a:t>
            </a:r>
            <a:endParaRPr lang="en-AU" altLang="en-US" b="1" dirty="0" smtClean="0"/>
          </a:p>
          <a:p>
            <a:pPr lvl="1">
              <a:spcBef>
                <a:spcPts val="1200"/>
              </a:spcBef>
              <a:spcAft>
                <a:spcPts val="300"/>
              </a:spcAft>
              <a:defRPr/>
            </a:pPr>
            <a:r>
              <a:rPr lang="en-AU" altLang="en-US" b="1" dirty="0" smtClean="0"/>
              <a:t>assigned to individuals responsible to do the work</a:t>
            </a:r>
          </a:p>
          <a:p>
            <a:pPr lvl="1">
              <a:spcBef>
                <a:spcPts val="1200"/>
              </a:spcBef>
              <a:spcAft>
                <a:spcPts val="300"/>
              </a:spcAft>
              <a:defRPr/>
            </a:pPr>
            <a:r>
              <a:rPr lang="en-AU" altLang="en-US" b="1" dirty="0" smtClean="0"/>
              <a:t>documented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  <a:defRPr/>
            </a:pPr>
            <a:r>
              <a:rPr lang="en-AU" altLang="en-US" b="0" smtClean="0"/>
              <a:t>WBS - Definition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44700"/>
            <a:ext cx="7772400" cy="23749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  <a:defRPr/>
            </a:pPr>
            <a:r>
              <a:rPr lang="en-AU" altLang="en-US" b="1" dirty="0" smtClean="0"/>
              <a:t>“A deliverable, oriented grouping of project elements which organizes and defines the total scope of the project….  Each descending level represents an increasingly detailed definition of a project component.” 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  <a:defRPr/>
            </a:pPr>
            <a:r>
              <a:rPr lang="en-AU" altLang="en-US" b="0" smtClean="0"/>
              <a:t>WBS - Guidelines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  <a:defRPr/>
            </a:pPr>
            <a:r>
              <a:rPr lang="en-AU" altLang="en-US" sz="1800" b="1" dirty="0" smtClean="0"/>
              <a:t>Should reflect how the Project Management plans to manage the project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  <a:defRPr/>
            </a:pPr>
            <a:r>
              <a:rPr lang="en-AU" altLang="en-US" sz="1800" b="1" dirty="0" smtClean="0"/>
              <a:t>Emphasis must be on meeting project </a:t>
            </a:r>
            <a:r>
              <a:rPr lang="en-AU" altLang="en-US" sz="1800" b="1" u="sng" dirty="0" smtClean="0"/>
              <a:t>objectives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  <a:defRPr/>
            </a:pPr>
            <a:r>
              <a:rPr lang="en-AU" altLang="en-US" sz="1800" b="1" dirty="0" smtClean="0"/>
              <a:t>The larger or more complex the project, the more levels in the WBS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  <a:defRPr/>
            </a:pPr>
            <a:r>
              <a:rPr lang="en-AU" altLang="en-US" sz="1800" b="1" dirty="0" smtClean="0"/>
              <a:t>If work is needed that requires effort or funding, it should be included in the WBS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  <a:defRPr/>
            </a:pPr>
            <a:r>
              <a:rPr lang="en-AU" altLang="en-US" sz="1800" b="1" dirty="0" smtClean="0"/>
              <a:t>It should reflect the total effort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  <a:defRPr/>
            </a:pPr>
            <a:r>
              <a:rPr lang="en-AU" altLang="en-US" sz="1800" b="1" dirty="0" smtClean="0"/>
              <a:t>The WBS is a critical tool for systems engineering  to take the “pulse” of the project, how it is progressing in its life cycle….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  <a:defRPr/>
            </a:pPr>
            <a:r>
              <a:rPr lang="en-AU" altLang="en-US" b="0" dirty="0" smtClean="0"/>
              <a:t>Guidelines - continued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419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  <a:defRPr/>
            </a:pPr>
            <a:r>
              <a:rPr lang="en-AU" altLang="en-US" sz="1800" b="1" dirty="0" smtClean="0"/>
              <a:t>The WBS typically Includes three types of project work: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  <a:defRPr/>
            </a:pPr>
            <a:r>
              <a:rPr lang="en-AU" altLang="en-US" sz="1800" b="1" u="sng" dirty="0" smtClean="0"/>
              <a:t>Product</a:t>
            </a:r>
          </a:p>
          <a:p>
            <a:pPr lvl="2"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  <a:defRPr/>
            </a:pPr>
            <a:r>
              <a:rPr lang="en-AU" altLang="en-US" sz="1800" b="1" dirty="0" smtClean="0"/>
              <a:t>Specifically assigned to a physical product as a unique deliverable</a:t>
            </a:r>
          </a:p>
          <a:p>
            <a:pPr lvl="2"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  <a:defRPr/>
            </a:pPr>
            <a:r>
              <a:rPr lang="en-AU" altLang="en-US" sz="1800" b="1" dirty="0" smtClean="0"/>
              <a:t>This subset is sometimes referred to as the </a:t>
            </a:r>
            <a:r>
              <a:rPr lang="en-AU" altLang="en-US" sz="1800" b="1" dirty="0" smtClean="0"/>
              <a:t>Product Breakdown Structure</a:t>
            </a:r>
            <a:endParaRPr lang="en-AU" altLang="en-US" sz="1800" b="1" dirty="0" smtClean="0"/>
          </a:p>
          <a:p>
            <a:pPr lvl="1"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  <a:defRPr/>
            </a:pPr>
            <a:r>
              <a:rPr lang="en-AU" altLang="en-US" sz="1800" b="1" u="sng" dirty="0" smtClean="0"/>
              <a:t>Integration</a:t>
            </a:r>
          </a:p>
          <a:p>
            <a:pPr lvl="2"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  <a:defRPr/>
            </a:pPr>
            <a:r>
              <a:rPr lang="en-AU" altLang="en-US" sz="1800" b="1" dirty="0" smtClean="0"/>
              <a:t>Used when </a:t>
            </a:r>
            <a:r>
              <a:rPr lang="en-AU" altLang="en-US" sz="1800" b="1" dirty="0" smtClean="0"/>
              <a:t>products/subsystems are brought together as a unit</a:t>
            </a:r>
          </a:p>
          <a:p>
            <a:pPr lvl="2"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  <a:defRPr/>
            </a:pPr>
            <a:r>
              <a:rPr lang="en-AU" altLang="en-US" sz="1800" b="1" dirty="0" smtClean="0"/>
              <a:t>It can be at any level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  <a:defRPr/>
            </a:pPr>
            <a:r>
              <a:rPr lang="en-AU" altLang="en-US" sz="1800" b="1" u="sng" dirty="0" smtClean="0"/>
              <a:t>Support</a:t>
            </a:r>
          </a:p>
          <a:p>
            <a:pPr lvl="2"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  <a:defRPr/>
            </a:pPr>
            <a:r>
              <a:rPr lang="en-AU" altLang="en-US" sz="1800" b="1" dirty="0" smtClean="0"/>
              <a:t>“Level of Effort”, Administration, Expenses, Improvement Practices, Supplier/Contractor Management, etc. </a:t>
            </a:r>
            <a:endParaRPr lang="en-AU" altLang="en-US" sz="18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altLang="en-US" b="0" dirty="0"/>
              <a:t>Guidelines (</a:t>
            </a:r>
            <a:r>
              <a:rPr lang="en-US" altLang="en-US" b="0" dirty="0" smtClean="0"/>
              <a:t>cont’d)</a:t>
            </a:r>
            <a:endParaRPr lang="en-US" altLang="en-US" b="0" dirty="0"/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26797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Sometimes, </a:t>
            </a:r>
            <a:r>
              <a:rPr lang="en-US" altLang="en-US" dirty="0" smtClean="0"/>
              <a:t>the top level in the WBS should be the project phases themselves…</a:t>
            </a:r>
          </a:p>
          <a:p>
            <a:pPr>
              <a:defRPr/>
            </a:pPr>
            <a:r>
              <a:rPr lang="en-US" altLang="en-US" dirty="0" smtClean="0"/>
              <a:t>Often though, a work breakdown structure is constructed for </a:t>
            </a:r>
            <a:r>
              <a:rPr lang="en-US" altLang="en-US" i="1" dirty="0" smtClean="0"/>
              <a:t>each phase</a:t>
            </a:r>
            <a:r>
              <a:rPr lang="en-US" altLang="en-US" dirty="0" smtClean="0"/>
              <a:t> of the project, rather than the entire life cycle/duration of the effort…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1932"/>
      </a:dk1>
      <a:lt1>
        <a:srgbClr val="FFFFFF"/>
      </a:lt1>
      <a:dk2>
        <a:srgbClr val="003399"/>
      </a:dk2>
      <a:lt2>
        <a:srgbClr val="FFFF00"/>
      </a:lt2>
      <a:accent1>
        <a:srgbClr val="FF6600"/>
      </a:accent1>
      <a:accent2>
        <a:srgbClr val="66CCFF"/>
      </a:accent2>
      <a:accent3>
        <a:srgbClr val="AAADCA"/>
      </a:accent3>
      <a:accent4>
        <a:srgbClr val="DADADA"/>
      </a:accent4>
      <a:accent5>
        <a:srgbClr val="FFB8AA"/>
      </a:accent5>
      <a:accent6>
        <a:srgbClr val="5CB9E7"/>
      </a:accent6>
      <a:hlink>
        <a:srgbClr val="FFFF00"/>
      </a:hlink>
      <a:folHlink>
        <a:srgbClr val="00FF00"/>
      </a:folHlink>
    </a:clrScheme>
    <a:fontScheme name="Blank Presentation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.pot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.pot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.pot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2500</TotalTime>
  <Words>626</Words>
  <Application>Microsoft Office PowerPoint</Application>
  <PresentationFormat>On-screen Show (4:3)</PresentationFormat>
  <Paragraphs>102</Paragraphs>
  <Slides>17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Symbol</vt:lpstr>
      <vt:lpstr>Times New Roman</vt:lpstr>
      <vt:lpstr>Blank Presentation</vt:lpstr>
      <vt:lpstr>VISIO</vt:lpstr>
      <vt:lpstr>EE 4130 – Systems Engineering: Work Breakdown Structure (WBS)</vt:lpstr>
      <vt:lpstr>Work Breakdown Structure (WBS)</vt:lpstr>
      <vt:lpstr>How SE and PM Are Interrelated</vt:lpstr>
      <vt:lpstr>WBS Topic Outline</vt:lpstr>
      <vt:lpstr>WBS - Purpose</vt:lpstr>
      <vt:lpstr>WBS - Definition</vt:lpstr>
      <vt:lpstr>WBS - Guidelines</vt:lpstr>
      <vt:lpstr>Guidelines - continued</vt:lpstr>
      <vt:lpstr>Guidelines (cont’d)</vt:lpstr>
      <vt:lpstr>WBS - Structure</vt:lpstr>
      <vt:lpstr>WBS – Product Based Version</vt:lpstr>
      <vt:lpstr>WBS – Integration Based Version</vt:lpstr>
      <vt:lpstr>Contract WBS (CWBS)</vt:lpstr>
      <vt:lpstr>Typical Integration Elements</vt:lpstr>
      <vt:lpstr>WBS – Support Based Version</vt:lpstr>
      <vt:lpstr>WBS – “Work Packages”</vt:lpstr>
      <vt:lpstr>How to build a WBS…</vt:lpstr>
    </vt:vector>
  </TitlesOfParts>
  <Company>Unocal Thailand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WBS</dc:title>
  <dc:creator>Mark Schaaf</dc:creator>
  <cp:lastModifiedBy>Administrator</cp:lastModifiedBy>
  <cp:revision>267</cp:revision>
  <cp:lastPrinted>2000-06-28T04:27:36Z</cp:lastPrinted>
  <dcterms:created xsi:type="dcterms:W3CDTF">2000-05-15T04:10:32Z</dcterms:created>
  <dcterms:modified xsi:type="dcterms:W3CDTF">2018-04-23T22:59:01Z</dcterms:modified>
</cp:coreProperties>
</file>