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60" r:id="rId6"/>
    <p:sldId id="261" r:id="rId7"/>
    <p:sldId id="266" r:id="rId8"/>
    <p:sldId id="259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A554-5CEA-4FBA-8A34-2F3C0EB8BCC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FBAA6-D8B2-4634-8F98-DB96E2F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BAA6-D8B2-4634-8F98-DB96E2F545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9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AD6A-24A1-449B-853E-21CE119BEA08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BF5F-7545-4688-BE35-06F79C4EE1D4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B9-DD80-4A5B-8DC0-19A26541DB72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AABF-6667-4244-A56A-9C896DF058CF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8253-B31D-4154-9463-AC297E1200AA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6DE7-3C27-46EE-8D69-834D7C5436F6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2EC-7A4D-4865-83F3-60E1A30EE665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48C-63EF-45CF-AE54-0248D2F404AB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A2E-ADE6-4F5D-8753-0FA76C8D4722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0B98-0B03-4AA8-82B9-8AAE7FA0730C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0ACA-2099-499F-826E-2721E7201FA0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1A9-9D3B-4EBB-A8A8-A60B42524170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8C1-FF5B-484D-8A44-9AEAB9D042BF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EE89-C079-4077-A098-1ECFD0DB1470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B818-6706-4C3D-8C2C-C331D61E1E50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D5E0-9F9D-413A-89B2-10807E97A9B1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67D0-EBA9-460B-B31F-62A3F5FFF277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181" y="1957589"/>
            <a:ext cx="8915399" cy="177728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EE 4130 – Systems Engineering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Chapter 18: SOW and SEMP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182" y="3966010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 Joel Harris</a:t>
            </a:r>
          </a:p>
          <a:p>
            <a:r>
              <a:rPr lang="en-US" dirty="0" smtClean="0"/>
              <a:t>2 May 2018</a:t>
            </a:r>
          </a:p>
          <a:p>
            <a:r>
              <a:rPr lang="en-US" dirty="0" smtClean="0"/>
              <a:t>CSULA – ECST Department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197" y="147337"/>
            <a:ext cx="8911687" cy="794359"/>
          </a:xfrm>
        </p:spPr>
        <p:txBody>
          <a:bodyPr/>
          <a:lstStyle/>
          <a:p>
            <a:r>
              <a:rPr lang="en-US" dirty="0" smtClean="0"/>
              <a:t>SEMP Format – Sandia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276" t="14709" r="24270" b="7044"/>
          <a:stretch/>
        </p:blipFill>
        <p:spPr>
          <a:xfrm>
            <a:off x="292482" y="1501252"/>
            <a:ext cx="5903601" cy="4858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335" t="14908" r="25511" b="15406"/>
          <a:stretch/>
        </p:blipFill>
        <p:spPr>
          <a:xfrm>
            <a:off x="5670693" y="1501253"/>
            <a:ext cx="6385592" cy="4858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88740" y="6359856"/>
            <a:ext cx="32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© Sandia National Labs 2009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84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606" y="298674"/>
            <a:ext cx="8911687" cy="854233"/>
          </a:xfrm>
        </p:spPr>
        <p:txBody>
          <a:bodyPr/>
          <a:lstStyle/>
          <a:p>
            <a:r>
              <a:rPr lang="en-US" dirty="0" smtClean="0"/>
              <a:t>SEMP Example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403" t="11723" r="25336" b="5849"/>
          <a:stretch/>
        </p:blipFill>
        <p:spPr>
          <a:xfrm>
            <a:off x="381688" y="1364777"/>
            <a:ext cx="5758740" cy="5309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523" t="15306" r="26679" b="10428"/>
          <a:stretch/>
        </p:blipFill>
        <p:spPr>
          <a:xfrm>
            <a:off x="5745707" y="1364776"/>
            <a:ext cx="6154076" cy="53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93456" y="6402031"/>
            <a:ext cx="32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© Sandia National Labs 2009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37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821" y="439916"/>
            <a:ext cx="6042116" cy="695732"/>
          </a:xfrm>
        </p:spPr>
        <p:txBody>
          <a:bodyPr/>
          <a:lstStyle/>
          <a:p>
            <a:pPr algn="ctr"/>
            <a:r>
              <a:rPr lang="en-US" dirty="0" smtClean="0"/>
              <a:t>SOW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166" y="1383101"/>
            <a:ext cx="8915400" cy="3663351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A Statement of Work (SOW) is a document within a contract that describes the work requirements for a specific </a:t>
            </a:r>
            <a:r>
              <a:rPr lang="en-US" sz="2000" dirty="0" smtClean="0"/>
              <a:t>project, </a:t>
            </a:r>
            <a:r>
              <a:rPr lang="en-US" sz="2000" dirty="0"/>
              <a:t>along with its performance and design expectations. The main purpose of the SOW is to define the liabilities, responsibilities and work agreements between two parties, usually clients and service </a:t>
            </a:r>
            <a:r>
              <a:rPr lang="en-US" sz="2000" dirty="0" smtClean="0"/>
              <a:t>providers.</a:t>
            </a:r>
          </a:p>
          <a:p>
            <a:pPr algn="just"/>
            <a:r>
              <a:rPr lang="en-US" dirty="0"/>
              <a:t>SOWs should be written in precise language that is relevant to the field of business. This prevents misinterpretations of terms and requirements. Although detailed, a SOW is a general description of work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well-written SOW will define the scope and Key Performance Indicators (KPIs) for the agreement.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74989" y="6098876"/>
            <a:ext cx="258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© Villanova University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87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7896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Statement of Work (SOW) </a:t>
            </a:r>
            <a:br>
              <a:rPr lang="en-US" dirty="0" smtClean="0"/>
            </a:br>
            <a:r>
              <a:rPr lang="en-US" dirty="0" smtClean="0"/>
              <a:t>Principle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3738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Summary statement of tasks that need to be accomplished (e.g. objectives)</a:t>
            </a:r>
          </a:p>
          <a:p>
            <a:r>
              <a:rPr lang="en-US" sz="2000" dirty="0" smtClean="0"/>
              <a:t>Listing of the Applicable Specifications necessary to complete the work described in the SOW</a:t>
            </a:r>
          </a:p>
          <a:p>
            <a:r>
              <a:rPr lang="en-US" sz="2000" dirty="0" smtClean="0"/>
              <a:t>Input requirements for other allied tasks falling in the scope of the Statement of Work</a:t>
            </a:r>
          </a:p>
          <a:p>
            <a:r>
              <a:rPr lang="en-US" sz="2000" dirty="0" smtClean="0"/>
              <a:t>What final results need to be accomplished from the effort (e.g. deliverable items)</a:t>
            </a:r>
          </a:p>
          <a:p>
            <a:r>
              <a:rPr lang="en-US" sz="2000" dirty="0" smtClean="0"/>
              <a:t>How the work described shall be paid for</a:t>
            </a:r>
          </a:p>
          <a:p>
            <a:r>
              <a:rPr lang="en-US" sz="2000" dirty="0" smtClean="0"/>
              <a:t>Where will the work  be accomplished, what resources are needed, and what facilities are necessary to do the work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226" y="444744"/>
            <a:ext cx="8911687" cy="686075"/>
          </a:xfrm>
        </p:spPr>
        <p:txBody>
          <a:bodyPr/>
          <a:lstStyle/>
          <a:p>
            <a:pPr algn="ctr"/>
            <a:r>
              <a:rPr lang="en-US" dirty="0" smtClean="0"/>
              <a:t>SOW General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513" y="1631323"/>
            <a:ext cx="8915400" cy="4280079"/>
          </a:xfrm>
        </p:spPr>
        <p:txBody>
          <a:bodyPr>
            <a:noAutofit/>
          </a:bodyPr>
          <a:lstStyle/>
          <a:p>
            <a:r>
              <a:rPr lang="en-US" sz="2400" dirty="0" smtClean="0"/>
              <a:t>Ambiguity must be avoided – this helps to reduce any misunderstanding between the parties involved</a:t>
            </a:r>
          </a:p>
          <a:p>
            <a:r>
              <a:rPr lang="en-US" sz="2400" dirty="0" smtClean="0"/>
              <a:t>The document/SOW should be short and get to the point very quickly (ideally should be about 2-3 pages in length)</a:t>
            </a:r>
            <a:endParaRPr lang="en-US" sz="2400" dirty="0"/>
          </a:p>
          <a:p>
            <a:r>
              <a:rPr lang="en-US" sz="2400" dirty="0" smtClean="0"/>
              <a:t>Repetition and inclusion of material not directly affecting the work statement is unnecessary</a:t>
            </a:r>
          </a:p>
          <a:p>
            <a:r>
              <a:rPr lang="en-US" sz="2400" dirty="0" smtClean="0"/>
              <a:t>Include the requirements for completion of the work, but don’t over or under describe them 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89" y="147337"/>
            <a:ext cx="6041068" cy="640445"/>
          </a:xfrm>
        </p:spPr>
        <p:txBody>
          <a:bodyPr/>
          <a:lstStyle/>
          <a:p>
            <a:pPr algn="ctr"/>
            <a:r>
              <a:rPr lang="en-US" dirty="0" smtClean="0"/>
              <a:t>Sample SOW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52" y="787782"/>
            <a:ext cx="5191591" cy="59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258" y="250662"/>
            <a:ext cx="8911687" cy="719682"/>
          </a:xfrm>
        </p:spPr>
        <p:txBody>
          <a:bodyPr/>
          <a:lstStyle/>
          <a:p>
            <a:r>
              <a:rPr lang="en-US" dirty="0" smtClean="0"/>
              <a:t>Another SOW Example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482" y="970344"/>
            <a:ext cx="4546241" cy="587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782" y="656984"/>
            <a:ext cx="8911687" cy="6267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SEMP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782" y="1874808"/>
            <a:ext cx="8915400" cy="2127849"/>
          </a:xfrm>
        </p:spPr>
        <p:txBody>
          <a:bodyPr/>
          <a:lstStyle/>
          <a:p>
            <a:pPr algn="just"/>
            <a:r>
              <a:rPr lang="en-US" dirty="0"/>
              <a:t>A Systems Engineering Management Plan (SEMP) is a document that addresses a </a:t>
            </a:r>
            <a:r>
              <a:rPr lang="en-US" dirty="0" smtClean="0"/>
              <a:t>contractor’s </a:t>
            </a:r>
            <a:r>
              <a:rPr lang="en-US" dirty="0"/>
              <a:t>overall systems engineering management approach. It provides unique insight into the application of a contractor’s standards, capability models, configuration management, and toolsets to their organization.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85" y="147337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The SEMP (Systems Engineering Management Plan) List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272" y="1595906"/>
            <a:ext cx="8915400" cy="4946561"/>
          </a:xfrm>
        </p:spPr>
        <p:txBody>
          <a:bodyPr>
            <a:normAutofit/>
          </a:bodyPr>
          <a:lstStyle/>
          <a:p>
            <a:r>
              <a:rPr lang="en-US" dirty="0" smtClean="0"/>
              <a:t>Define system operational requirements</a:t>
            </a:r>
          </a:p>
          <a:p>
            <a:r>
              <a:rPr lang="en-US" dirty="0" smtClean="0"/>
              <a:t>Create the system level specification (“A” level spec)</a:t>
            </a:r>
          </a:p>
          <a:p>
            <a:r>
              <a:rPr lang="en-US" dirty="0" smtClean="0"/>
              <a:t>Conduct a needs analysis and feasibility study</a:t>
            </a:r>
          </a:p>
          <a:p>
            <a:r>
              <a:rPr lang="en-US" dirty="0" smtClean="0"/>
              <a:t>Do a functional analysis of the system at the top level and then decompose/allocate the requirements to the next level </a:t>
            </a:r>
          </a:p>
          <a:p>
            <a:r>
              <a:rPr lang="en-US" dirty="0" smtClean="0"/>
              <a:t>Plan and coordinate major design reviews</a:t>
            </a:r>
          </a:p>
          <a:p>
            <a:r>
              <a:rPr lang="en-US" dirty="0" smtClean="0"/>
              <a:t>Oversee the system synthesis, analysis and evaluation activities</a:t>
            </a:r>
          </a:p>
          <a:p>
            <a:r>
              <a:rPr lang="en-US" dirty="0" smtClean="0"/>
              <a:t>Create the SEMP document</a:t>
            </a:r>
          </a:p>
          <a:p>
            <a:r>
              <a:rPr lang="en-US" dirty="0" smtClean="0"/>
              <a:t>Make a test and evaluation plan</a:t>
            </a:r>
          </a:p>
          <a:p>
            <a:r>
              <a:rPr lang="en-US" dirty="0" smtClean="0"/>
              <a:t>Oversee any design changes or modifications</a:t>
            </a:r>
          </a:p>
          <a:p>
            <a:r>
              <a:rPr lang="en-US" dirty="0" smtClean="0"/>
              <a:t>Review system test activities and capture test data</a:t>
            </a:r>
          </a:p>
          <a:p>
            <a:r>
              <a:rPr lang="en-US" dirty="0" smtClean="0"/>
              <a:t>Establish lines of communication between client and provider across the full duration of the system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965" y="297917"/>
            <a:ext cx="8911687" cy="672427"/>
          </a:xfrm>
        </p:spPr>
        <p:txBody>
          <a:bodyPr/>
          <a:lstStyle/>
          <a:p>
            <a:pPr algn="ctr"/>
            <a:r>
              <a:rPr lang="en-US" dirty="0" smtClean="0"/>
              <a:t>Sample SEMP – Sandia National 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500" t="10497" r="24049" b="10403"/>
          <a:stretch/>
        </p:blipFill>
        <p:spPr>
          <a:xfrm>
            <a:off x="2558713" y="1039357"/>
            <a:ext cx="6653854" cy="5536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2567" y="6490830"/>
            <a:ext cx="32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© Sandia National Labs 2009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21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470</TotalTime>
  <Words>502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EE 4130 – Systems Engineering Chapter 18: SOW and SEMP</vt:lpstr>
      <vt:lpstr>SOW Definition</vt:lpstr>
      <vt:lpstr>Statement of Work (SOW)  Principle Attributes</vt:lpstr>
      <vt:lpstr>SOW General Characteristics</vt:lpstr>
      <vt:lpstr>Sample SOW Format</vt:lpstr>
      <vt:lpstr>Another SOW Example Format</vt:lpstr>
      <vt:lpstr>SEMP Definition</vt:lpstr>
      <vt:lpstr>The SEMP (Systems Engineering Management Plan) List of Tasks</vt:lpstr>
      <vt:lpstr>Sample SEMP – Sandia National Labs</vt:lpstr>
      <vt:lpstr>SEMP Format – Sandia (cont’d)</vt:lpstr>
      <vt:lpstr>SEMP Example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4130 – Systems Engineering Chapter 18: SoW and SEMP</dc:title>
  <dc:creator>Owner</dc:creator>
  <cp:lastModifiedBy>Administrator</cp:lastModifiedBy>
  <cp:revision>14</cp:revision>
  <dcterms:created xsi:type="dcterms:W3CDTF">2018-05-01T23:20:37Z</dcterms:created>
  <dcterms:modified xsi:type="dcterms:W3CDTF">2018-05-02T23:05:06Z</dcterms:modified>
</cp:coreProperties>
</file>