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CEB8B-577A-4500-A416-716A61C1B3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31BF-82F0-42E6-8291-7C2B1F12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31BF-82F0-42E6-8291-7C2B1F127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AFCEB8-E48F-46AA-968C-A18CAFAF873B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5438-F6CC-4983-9D4B-908B0ED55AFC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C061-7137-4B5A-9CE2-AFC59FBE34D6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835-C3C8-40CE-B342-125637ECF9E0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F269-4AD0-49A2-B861-DF16E5EC6B96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D97-DB16-48BE-8742-EC859284783F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E06E-0BA1-4460-A226-ACB6F64DD6CB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6979-A094-4DBC-BEBD-0C7D1CE98C44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569D-43FA-4FAC-9450-849B585639F9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99A-0206-4EEA-A625-37ACE500C538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72D8-110B-4552-A274-94DB1513B860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3DE7-B0CB-486F-8926-C177CA98DF02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A21-1E7B-4AB3-9D32-DEBA61FF52C9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A7CE-AD1A-4A34-AF54-DDCA997A89A0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1309-3794-46D4-A80B-62E5A58F72F5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EA44-2ADE-48DD-92BB-44057DDF6960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C18-CA2F-47AD-B9F8-D4BDC814981E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5C66-C6B3-49F7-AA3C-BE4AB7DFF3C6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276708"/>
            <a:ext cx="9276680" cy="1672537"/>
          </a:xfrm>
        </p:spPr>
        <p:txBody>
          <a:bodyPr/>
          <a:lstStyle/>
          <a:p>
            <a:pPr algn="ctr"/>
            <a:r>
              <a:rPr lang="en-US" dirty="0" smtClean="0"/>
              <a:t>EE 4130 – Systems Engineering</a:t>
            </a:r>
            <a:br>
              <a:rPr lang="en-US" dirty="0" smtClean="0"/>
            </a:br>
            <a:r>
              <a:rPr lang="en-US" dirty="0" smtClean="0"/>
              <a:t>Pre Final Review –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976" y="3754437"/>
            <a:ext cx="8791575" cy="1655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Professor Joel K. Harris</a:t>
            </a:r>
          </a:p>
          <a:p>
            <a:r>
              <a:rPr lang="en-US" sz="2400" dirty="0" smtClean="0"/>
              <a:t>9 May 2018</a:t>
            </a:r>
          </a:p>
          <a:p>
            <a:r>
              <a:rPr lang="en-US" sz="2400" dirty="0" smtClean="0"/>
              <a:t>CSULA – ECST Department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0110"/>
            <a:ext cx="9905998" cy="1011875"/>
          </a:xfrm>
        </p:spPr>
        <p:txBody>
          <a:bodyPr/>
          <a:lstStyle/>
          <a:p>
            <a:r>
              <a:rPr lang="en-US" dirty="0" smtClean="0"/>
              <a:t>Final 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09" y="1431984"/>
            <a:ext cx="9905999" cy="41838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2 – Short Essay type of questions (similar to that which you saw on the midterm exam).   Should be no more than 2-3 paragraphs …. Do NOT write a “novel”.   One essay is worth </a:t>
            </a:r>
            <a:r>
              <a:rPr lang="en-US" u="sng" dirty="0" smtClean="0"/>
              <a:t>20 points</a:t>
            </a:r>
            <a:r>
              <a:rPr lang="en-US" dirty="0" smtClean="0"/>
              <a:t>, the 2</a:t>
            </a:r>
            <a:r>
              <a:rPr lang="en-US" baseline="30000" dirty="0" smtClean="0"/>
              <a:t>nd</a:t>
            </a:r>
            <a:r>
              <a:rPr lang="en-US" dirty="0" smtClean="0"/>
              <a:t> one will be worth </a:t>
            </a:r>
            <a:r>
              <a:rPr lang="en-US" u="sng" dirty="0" smtClean="0"/>
              <a:t>15 points</a:t>
            </a:r>
            <a:endParaRPr lang="en-US" u="sng" dirty="0"/>
          </a:p>
          <a:p>
            <a:r>
              <a:rPr lang="en-US" dirty="0" smtClean="0"/>
              <a:t> As with the midterm, there will be 5, multiple choice questions --- each with 4 possible responses ---- you have to choose the correct one of the 4 possible answers (2 points each for a total of </a:t>
            </a:r>
            <a:r>
              <a:rPr lang="en-US" u="sng" dirty="0" smtClean="0"/>
              <a:t>10 points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i="1" dirty="0" smtClean="0"/>
              <a:t>Bonus Question</a:t>
            </a:r>
            <a:r>
              <a:rPr lang="en-US" dirty="0" smtClean="0"/>
              <a:t>:  I alluded to this before and have decided to add an optional bonus question, in short essay format, to the exam.   NOTE: this is an optional question; you don’t have to answer it.   Also, you cannot “swap” this question for one of the short essay type questions in the exam --- they are mandatory (bonus questions is worth </a:t>
            </a:r>
            <a:r>
              <a:rPr lang="en-US" u="sng" dirty="0" smtClean="0"/>
              <a:t>5 additional points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7881"/>
            <a:ext cx="9905998" cy="114405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Pre Final exam Review – Part 2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7285"/>
            <a:ext cx="9905999" cy="4013916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difference between verification and validation, and be able to explain that difference with an example of your own choosing (lecture 8)</a:t>
            </a:r>
          </a:p>
          <a:p>
            <a:r>
              <a:rPr lang="en-US" dirty="0"/>
              <a:t> </a:t>
            </a:r>
            <a:r>
              <a:rPr lang="en-US" dirty="0" smtClean="0"/>
              <a:t>Identify where in the product life cycle </a:t>
            </a:r>
            <a:r>
              <a:rPr lang="en-US" dirty="0" smtClean="0"/>
              <a:t>verification </a:t>
            </a:r>
            <a:r>
              <a:rPr lang="en-US" dirty="0" smtClean="0"/>
              <a:t>and validation take place (lecture 8)</a:t>
            </a:r>
          </a:p>
          <a:p>
            <a:r>
              <a:rPr lang="en-US" dirty="0"/>
              <a:t> </a:t>
            </a:r>
            <a:r>
              <a:rPr lang="en-US" dirty="0" smtClean="0"/>
              <a:t>Be able to explain what a verification matrix is used </a:t>
            </a:r>
            <a:r>
              <a:rPr lang="en-US" dirty="0" smtClean="0"/>
              <a:t>for, </a:t>
            </a:r>
            <a:r>
              <a:rPr lang="en-US" dirty="0" smtClean="0"/>
              <a:t>and what its main elements/components are (also lecture 8)</a:t>
            </a:r>
          </a:p>
          <a:p>
            <a:r>
              <a:rPr lang="en-US" dirty="0"/>
              <a:t> </a:t>
            </a:r>
            <a:r>
              <a:rPr lang="en-US" dirty="0" smtClean="0"/>
              <a:t>Know what the four (4) methods of verification </a:t>
            </a:r>
            <a:r>
              <a:rPr lang="en-US" dirty="0" smtClean="0"/>
              <a:t>are, </a:t>
            </a:r>
            <a:r>
              <a:rPr lang="en-US" dirty="0" smtClean="0"/>
              <a:t>and give an example for each one of them  (again, lecture #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69343"/>
            <a:ext cx="9905998" cy="112230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Pre Final exam Review </a:t>
            </a:r>
            <a:r>
              <a:rPr lang="en-US" sz="4400" dirty="0" smtClean="0"/>
              <a:t>- 2 </a:t>
            </a:r>
            <a:r>
              <a:rPr lang="en-US" sz="4400" dirty="0" smtClean="0"/>
              <a:t>(cont’d)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929" y="169164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Know the definition of a risk, and be able to </a:t>
            </a:r>
            <a:r>
              <a:rPr lang="en-US" dirty="0" smtClean="0"/>
              <a:t>correctly identify </a:t>
            </a:r>
            <a:r>
              <a:rPr lang="en-US" dirty="0" smtClean="0"/>
              <a:t>one if given an example (lecture 9)</a:t>
            </a:r>
          </a:p>
          <a:p>
            <a:r>
              <a:rPr lang="en-US" dirty="0" smtClean="0"/>
              <a:t>Be able to list/recall the 5 elements of a </a:t>
            </a:r>
            <a:r>
              <a:rPr lang="en-US" dirty="0" smtClean="0"/>
              <a:t>well-managed </a:t>
            </a:r>
            <a:r>
              <a:rPr lang="en-US" dirty="0" smtClean="0"/>
              <a:t>risk process (lecture 9)</a:t>
            </a:r>
          </a:p>
          <a:p>
            <a:r>
              <a:rPr lang="en-US" dirty="0"/>
              <a:t> </a:t>
            </a:r>
            <a:r>
              <a:rPr lang="en-US" dirty="0" smtClean="0"/>
              <a:t>Know the two types of risk management approach/process (lecture 9)</a:t>
            </a:r>
          </a:p>
          <a:p>
            <a:r>
              <a:rPr lang="en-US" dirty="0"/>
              <a:t> </a:t>
            </a:r>
            <a:r>
              <a:rPr lang="en-US" dirty="0" smtClean="0"/>
              <a:t>Be able to explain and give an example of the difference between a </a:t>
            </a:r>
            <a:r>
              <a:rPr lang="en-US" u="sng" dirty="0" smtClean="0"/>
              <a:t>risk</a:t>
            </a:r>
            <a:r>
              <a:rPr lang="en-US" dirty="0" smtClean="0"/>
              <a:t> and an </a:t>
            </a:r>
            <a:r>
              <a:rPr lang="en-US" u="sng" dirty="0" smtClean="0"/>
              <a:t>issue</a:t>
            </a:r>
            <a:r>
              <a:rPr lang="en-US" dirty="0" smtClean="0"/>
              <a:t> (lecture 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3735"/>
            <a:ext cx="9905998" cy="131147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Final exam </a:t>
            </a:r>
            <a:r>
              <a:rPr lang="en-US" sz="4400" dirty="0" smtClean="0"/>
              <a:t>Review - 2  </a:t>
            </a:r>
            <a:r>
              <a:rPr lang="en-US" sz="4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18493"/>
            <a:ext cx="9905999" cy="4013916"/>
          </a:xfrm>
        </p:spPr>
        <p:txBody>
          <a:bodyPr>
            <a:normAutofit/>
          </a:bodyPr>
          <a:lstStyle/>
          <a:p>
            <a:r>
              <a:rPr lang="en-US" dirty="0" smtClean="0"/>
              <a:t> Know what the two attributes of a risk are, when assessing </a:t>
            </a:r>
            <a:r>
              <a:rPr lang="en-US" dirty="0" smtClean="0"/>
              <a:t>a new risk </a:t>
            </a:r>
            <a:r>
              <a:rPr lang="en-US" dirty="0" smtClean="0"/>
              <a:t>and </a:t>
            </a:r>
            <a:r>
              <a:rPr lang="en-US" dirty="0" smtClean="0"/>
              <a:t>assessing it </a:t>
            </a:r>
            <a:r>
              <a:rPr lang="en-US" dirty="0" smtClean="0"/>
              <a:t>(lecture 9)</a:t>
            </a:r>
          </a:p>
          <a:p>
            <a:r>
              <a:rPr lang="en-US" dirty="0"/>
              <a:t> </a:t>
            </a:r>
            <a:r>
              <a:rPr lang="en-US" dirty="0" smtClean="0"/>
              <a:t>Be able to identify the four (4) methods of handling an active risk item (lecture 9)</a:t>
            </a:r>
          </a:p>
          <a:p>
            <a:r>
              <a:rPr lang="en-US" dirty="0"/>
              <a:t> </a:t>
            </a:r>
            <a:r>
              <a:rPr lang="en-US" dirty="0" smtClean="0"/>
              <a:t>Know the name of the graphic/chart that indicates the </a:t>
            </a:r>
            <a:r>
              <a:rPr lang="en-US" dirty="0" smtClean="0"/>
              <a:t>time-phased </a:t>
            </a:r>
            <a:r>
              <a:rPr lang="en-US" dirty="0" smtClean="0"/>
              <a:t>progress in reducing the threat of a risk (lecture 10)</a:t>
            </a:r>
          </a:p>
          <a:p>
            <a:r>
              <a:rPr lang="en-US" dirty="0"/>
              <a:t> </a:t>
            </a:r>
            <a:r>
              <a:rPr lang="en-US" dirty="0" smtClean="0"/>
              <a:t>Explain what the two parts of a properly phrased risk statement are called (lecture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7582"/>
            <a:ext cx="9905998" cy="114127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Final exam </a:t>
            </a:r>
            <a:r>
              <a:rPr lang="en-US" sz="4400" dirty="0" smtClean="0"/>
              <a:t>Review - 2  </a:t>
            </a:r>
            <a:r>
              <a:rPr lang="en-US" sz="4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6875"/>
            <a:ext cx="9905999" cy="4356399"/>
          </a:xfrm>
        </p:spPr>
        <p:txBody>
          <a:bodyPr>
            <a:normAutofit/>
          </a:bodyPr>
          <a:lstStyle/>
          <a:p>
            <a:r>
              <a:rPr lang="en-US" dirty="0" smtClean="0"/>
              <a:t>Be able to write a standard </a:t>
            </a:r>
            <a:r>
              <a:rPr lang="en-US" dirty="0" smtClean="0"/>
              <a:t>risk </a:t>
            </a:r>
            <a:r>
              <a:rPr lang="en-US" dirty="0" smtClean="0"/>
              <a:t>statement of your own </a:t>
            </a:r>
            <a:r>
              <a:rPr lang="en-US" dirty="0" smtClean="0"/>
              <a:t>choice </a:t>
            </a:r>
            <a:r>
              <a:rPr lang="en-US" dirty="0" smtClean="0"/>
              <a:t>(lecture 10)</a:t>
            </a:r>
          </a:p>
          <a:p>
            <a:r>
              <a:rPr lang="en-US" dirty="0"/>
              <a:t> </a:t>
            </a:r>
            <a:r>
              <a:rPr lang="en-US" dirty="0" smtClean="0"/>
              <a:t>Know what the two main design strategies for system development are (lecture 11 and chapter 5, pg. 130)</a:t>
            </a:r>
          </a:p>
          <a:p>
            <a:r>
              <a:rPr lang="en-US" dirty="0"/>
              <a:t> </a:t>
            </a:r>
            <a:r>
              <a:rPr lang="en-US" dirty="0" smtClean="0"/>
              <a:t>Understand the concept of “</a:t>
            </a:r>
            <a:r>
              <a:rPr lang="en-US" dirty="0" err="1" smtClean="0"/>
              <a:t>siloing</a:t>
            </a:r>
            <a:r>
              <a:rPr lang="en-US" dirty="0" smtClean="0"/>
              <a:t>” as it relates to communication between </a:t>
            </a:r>
            <a:r>
              <a:rPr lang="en-US" dirty="0" smtClean="0"/>
              <a:t>integrated product </a:t>
            </a:r>
            <a:r>
              <a:rPr lang="en-US" dirty="0" smtClean="0"/>
              <a:t>teams </a:t>
            </a:r>
            <a:r>
              <a:rPr lang="en-US" dirty="0" smtClean="0"/>
              <a:t>(IPTs) (lecture </a:t>
            </a:r>
            <a:r>
              <a:rPr lang="en-US" dirty="0" smtClean="0"/>
              <a:t>11)</a:t>
            </a:r>
          </a:p>
          <a:p>
            <a:r>
              <a:rPr lang="en-US" dirty="0"/>
              <a:t> </a:t>
            </a:r>
            <a:r>
              <a:rPr lang="en-US" dirty="0" smtClean="0"/>
              <a:t>Be able to give an example of a Technical Performance Measurement (TPM) and tell how it would be monitored during the progression of a system design (lecture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2372"/>
            <a:ext cx="9905998" cy="12470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Final exam </a:t>
            </a:r>
            <a:r>
              <a:rPr lang="en-US" sz="4400" dirty="0" smtClean="0"/>
              <a:t>Review - 2  </a:t>
            </a:r>
            <a:r>
              <a:rPr lang="en-US" sz="4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28407"/>
            <a:ext cx="9905999" cy="4496872"/>
          </a:xfrm>
        </p:spPr>
        <p:txBody>
          <a:bodyPr>
            <a:normAutofit/>
          </a:bodyPr>
          <a:lstStyle/>
          <a:p>
            <a:r>
              <a:rPr lang="en-US" dirty="0" smtClean="0"/>
              <a:t> Know what the process of configuration management is, and be able to tell why it is </a:t>
            </a:r>
            <a:r>
              <a:rPr lang="en-US" dirty="0" smtClean="0"/>
              <a:t>important throughout </a:t>
            </a:r>
            <a:r>
              <a:rPr lang="en-US" dirty="0" smtClean="0"/>
              <a:t>the entire product life cycle. (lecture 11, chapter 5, pgs. 146-147)</a:t>
            </a:r>
          </a:p>
          <a:p>
            <a:r>
              <a:rPr lang="en-US" dirty="0"/>
              <a:t> </a:t>
            </a:r>
            <a:r>
              <a:rPr lang="en-US" dirty="0" smtClean="0"/>
              <a:t>Understand what the “Theory of Constraints” is, and </a:t>
            </a:r>
            <a:r>
              <a:rPr lang="en-US" dirty="0" smtClean="0"/>
              <a:t>to </a:t>
            </a:r>
            <a:r>
              <a:rPr lang="en-US" dirty="0" smtClean="0"/>
              <a:t>give an example – not the traffic congestion one from the lecture ---- of </a:t>
            </a:r>
            <a:r>
              <a:rPr lang="en-US" dirty="0" smtClean="0"/>
              <a:t>a constraint </a:t>
            </a:r>
            <a:r>
              <a:rPr lang="en-US" dirty="0" smtClean="0"/>
              <a:t>(lecture 12)</a:t>
            </a:r>
          </a:p>
          <a:p>
            <a:r>
              <a:rPr lang="en-US" dirty="0"/>
              <a:t> </a:t>
            </a:r>
            <a:r>
              <a:rPr lang="en-US" dirty="0" smtClean="0"/>
              <a:t>Be able to explain the concept of a “bottleneck</a:t>
            </a:r>
            <a:r>
              <a:rPr lang="en-US" dirty="0" smtClean="0"/>
              <a:t>”, </a:t>
            </a:r>
            <a:r>
              <a:rPr lang="en-US" dirty="0" smtClean="0"/>
              <a:t>and provide an example of one (lecture 12)</a:t>
            </a:r>
          </a:p>
          <a:p>
            <a:r>
              <a:rPr lang="en-US" dirty="0" smtClean="0"/>
              <a:t>Know and list the 5 basic steps used to remove a system constraint (lecture 12)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4187"/>
            <a:ext cx="9905998" cy="11050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Final exam </a:t>
            </a:r>
            <a:r>
              <a:rPr lang="en-US" sz="4400" dirty="0" smtClean="0"/>
              <a:t>Review - 2  </a:t>
            </a:r>
            <a:r>
              <a:rPr lang="en-US" sz="4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19237"/>
            <a:ext cx="9905999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what an network diagram is, and how </a:t>
            </a:r>
            <a:r>
              <a:rPr lang="en-US" dirty="0" smtClean="0"/>
              <a:t>to trace </a:t>
            </a:r>
            <a:r>
              <a:rPr lang="en-US" dirty="0" smtClean="0"/>
              <a:t>from the </a:t>
            </a:r>
            <a:r>
              <a:rPr lang="en-US" dirty="0" smtClean="0"/>
              <a:t>initial </a:t>
            </a:r>
            <a:r>
              <a:rPr lang="en-US" dirty="0" smtClean="0"/>
              <a:t>node to the end node across all possible paths (lecture 13)</a:t>
            </a:r>
          </a:p>
          <a:p>
            <a:r>
              <a:rPr lang="en-US" dirty="0"/>
              <a:t> </a:t>
            </a:r>
            <a:r>
              <a:rPr lang="en-US" dirty="0" smtClean="0"/>
              <a:t>Know what is meant by “critical path” and know how to calculate such a path, given a network diagram (lecture 13)</a:t>
            </a:r>
          </a:p>
          <a:p>
            <a:r>
              <a:rPr lang="en-US" dirty="0"/>
              <a:t> </a:t>
            </a:r>
            <a:r>
              <a:rPr lang="en-US" dirty="0" smtClean="0"/>
              <a:t>Be able to explain or define what a Gantt Chart </a:t>
            </a:r>
            <a:r>
              <a:rPr lang="en-US" dirty="0" smtClean="0"/>
              <a:t>is, </a:t>
            </a:r>
            <a:r>
              <a:rPr lang="en-US" dirty="0" smtClean="0"/>
              <a:t>and what it is used for (lecture 13)</a:t>
            </a:r>
          </a:p>
          <a:p>
            <a:r>
              <a:rPr lang="en-US" dirty="0"/>
              <a:t> </a:t>
            </a:r>
            <a:r>
              <a:rPr lang="en-US" dirty="0" smtClean="0"/>
              <a:t>Be able to provide 3 fidelities/levels of test models/hardware that are used to verify or validate a system design (lecture 14, chapter 6, pgs. 150-157)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80896"/>
            <a:ext cx="9905998" cy="93383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Final exam </a:t>
            </a:r>
            <a:r>
              <a:rPr lang="en-US" sz="4400" dirty="0" smtClean="0"/>
              <a:t>Review - 2  </a:t>
            </a:r>
            <a:r>
              <a:rPr lang="en-US" sz="4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9612"/>
            <a:ext cx="9905999" cy="4001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Know what the difference is between </a:t>
            </a:r>
            <a:r>
              <a:rPr lang="en-US" u="sng" dirty="0" smtClean="0"/>
              <a:t>qualification</a:t>
            </a:r>
            <a:r>
              <a:rPr lang="en-US" dirty="0" smtClean="0"/>
              <a:t> and </a:t>
            </a:r>
            <a:r>
              <a:rPr lang="en-US" u="sng" dirty="0" smtClean="0"/>
              <a:t>acceptance</a:t>
            </a:r>
            <a:r>
              <a:rPr lang="en-US" dirty="0" smtClean="0"/>
              <a:t> testing </a:t>
            </a:r>
            <a:r>
              <a:rPr lang="en-US" dirty="0" smtClean="0"/>
              <a:t>of hardware (lecture </a:t>
            </a:r>
            <a:r>
              <a:rPr lang="en-US" dirty="0" smtClean="0"/>
              <a:t>14) </a:t>
            </a:r>
          </a:p>
          <a:p>
            <a:r>
              <a:rPr lang="en-US" dirty="0"/>
              <a:t> </a:t>
            </a:r>
            <a:r>
              <a:rPr lang="en-US" dirty="0" smtClean="0"/>
              <a:t>Be able to give a definition of a Work Breakdown Structure, and how it is used in </a:t>
            </a:r>
            <a:r>
              <a:rPr lang="en-US" dirty="0" smtClean="0"/>
              <a:t>project management </a:t>
            </a:r>
            <a:r>
              <a:rPr lang="en-US" dirty="0" smtClean="0"/>
              <a:t>(lecture </a:t>
            </a:r>
            <a:r>
              <a:rPr lang="en-US" dirty="0" smtClean="0"/>
              <a:t>15)</a:t>
            </a:r>
          </a:p>
          <a:p>
            <a:r>
              <a:rPr lang="en-US" dirty="0"/>
              <a:t> </a:t>
            </a:r>
            <a:r>
              <a:rPr lang="en-US" dirty="0" smtClean="0"/>
              <a:t>Know what </a:t>
            </a:r>
            <a:r>
              <a:rPr lang="en-US" u="sng" dirty="0" smtClean="0"/>
              <a:t>types of project work</a:t>
            </a:r>
            <a:r>
              <a:rPr lang="en-US" dirty="0" smtClean="0"/>
              <a:t> can be included in a Work Breakdown Structure (lecture 15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Be able to define what is meant by a “work package” (lecture 15)</a:t>
            </a:r>
            <a:endParaRPr lang="en-US" dirty="0" smtClean="0"/>
          </a:p>
          <a:p>
            <a:r>
              <a:rPr lang="en-US" dirty="0" smtClean="0"/>
              <a:t>Understand what a Systems Engineering Management Plan (SEMP) is and what it typically contains/has in it (NOTE:  this is </a:t>
            </a:r>
            <a:r>
              <a:rPr lang="en-US" i="1" u="sng" dirty="0" smtClean="0"/>
              <a:t>very</a:t>
            </a:r>
            <a:r>
              <a:rPr lang="en-US" dirty="0" smtClean="0"/>
              <a:t> important… [HINT])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</TotalTime>
  <Words>935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EE 4130 – Systems Engineering Pre Final Review – Part 2</vt:lpstr>
      <vt:lpstr>Final Exam format</vt:lpstr>
      <vt:lpstr>Pre Final exam Review – Part 2</vt:lpstr>
      <vt:lpstr>Pre Final exam Review - 2 (cont’d)</vt:lpstr>
      <vt:lpstr>Pre Final exam Review - 2  (cont’d)</vt:lpstr>
      <vt:lpstr>Pre Final exam Review - 2  (cont’d)</vt:lpstr>
      <vt:lpstr>Pre Final exam Review - 2  (cont’d)</vt:lpstr>
      <vt:lpstr>Pre Final exam Review - 2  (cont’d)</vt:lpstr>
      <vt:lpstr>Pre Final exam Review - 2 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4130 – Systems Engineering Pre Final Review – Part 2</dc:title>
  <dc:creator>Owner</dc:creator>
  <cp:lastModifiedBy>Administrator</cp:lastModifiedBy>
  <cp:revision>20</cp:revision>
  <dcterms:created xsi:type="dcterms:W3CDTF">2018-05-09T17:24:26Z</dcterms:created>
  <dcterms:modified xsi:type="dcterms:W3CDTF">2018-05-09T23:27:25Z</dcterms:modified>
</cp:coreProperties>
</file>