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sldIdLst>
    <p:sldId id="268" r:id="rId2"/>
    <p:sldId id="269" r:id="rId3"/>
    <p:sldId id="270" r:id="rId4"/>
    <p:sldId id="257" r:id="rId5"/>
    <p:sldId id="271" r:id="rId6"/>
    <p:sldId id="272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28" autoAdjust="0"/>
  </p:normalViewPr>
  <p:slideViewPr>
    <p:cSldViewPr>
      <p:cViewPr varScale="1">
        <p:scale>
          <a:sx n="111" d="100"/>
          <a:sy n="111" d="100"/>
        </p:scale>
        <p:origin x="16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8490394-46CB-43DD-A1F6-EE7252A2D7D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B7168E-845C-4C1B-814D-C83B2E413D3F}" type="slidenum">
              <a:rPr lang="tr-TR" altLang="en-US" smtClean="0"/>
              <a:pPr/>
              <a:t>1</a:t>
            </a:fld>
            <a:endParaRPr lang="tr-TR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D6A691-1815-462C-B083-6A2FE2A05242}" type="slidenum">
              <a:rPr lang="tr-TR" altLang="en-US" smtClean="0"/>
              <a:pPr/>
              <a:t>10</a:t>
            </a:fld>
            <a:endParaRPr lang="tr-TR" alt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AU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B2F609-7B0C-4D4F-8C05-A6D4C949F955}" type="slidenum">
              <a:rPr lang="tr-TR" altLang="en-US" smtClean="0"/>
              <a:pPr/>
              <a:t>11</a:t>
            </a:fld>
            <a:endParaRPr lang="tr-TR" alt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AU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03D1C7-3F31-455A-AEF1-0F8EB9FC2F67}" type="slidenum">
              <a:rPr lang="tr-TR" altLang="en-US" smtClean="0"/>
              <a:pPr/>
              <a:t>12</a:t>
            </a:fld>
            <a:endParaRPr lang="tr-TR" alt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AU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BE3436-394B-4E51-8CE4-C3FB49689544}" type="slidenum">
              <a:rPr lang="tr-TR" altLang="en-US" smtClean="0"/>
              <a:pPr/>
              <a:t>13</a:t>
            </a:fld>
            <a:endParaRPr lang="tr-TR" alt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AU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73AE4-3A1A-4898-94CD-0E2B0A05C66F}" type="slidenum">
              <a:rPr lang="tr-TR" altLang="en-US" smtClean="0"/>
              <a:pPr/>
              <a:t>14</a:t>
            </a:fld>
            <a:endParaRPr lang="tr-TR" alt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AU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B43518-6789-4E70-8C71-651506E7D84B}" type="slidenum">
              <a:rPr lang="tr-TR" altLang="en-US" smtClean="0"/>
              <a:pPr/>
              <a:t>15</a:t>
            </a:fld>
            <a:endParaRPr lang="tr-TR" alt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AU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C30DBF-8899-4953-A7C2-9CA6C014F263}" type="slidenum">
              <a:rPr lang="tr-TR" altLang="en-US" smtClean="0"/>
              <a:pPr/>
              <a:t>16</a:t>
            </a:fld>
            <a:endParaRPr lang="tr-TR" alt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AU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63FD4A-B8EF-48E1-A60B-342A629CD60D}" type="slidenum">
              <a:rPr lang="tr-TR" altLang="en-US" smtClean="0"/>
              <a:pPr/>
              <a:t>2</a:t>
            </a:fld>
            <a:endParaRPr lang="tr-T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E3EBC4-9B34-477B-917A-CA1DE6304FB5}" type="slidenum">
              <a:rPr lang="tr-TR" altLang="en-US" smtClean="0"/>
              <a:pPr/>
              <a:t>3</a:t>
            </a:fld>
            <a:endParaRPr lang="tr-TR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5C7E4F-D6B5-4B2C-8E1F-347462E6772D}" type="slidenum">
              <a:rPr lang="tr-TR" altLang="en-US" smtClean="0"/>
              <a:pPr/>
              <a:t>4</a:t>
            </a:fld>
            <a:endParaRPr lang="tr-TR" alt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AU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D6EF0-1462-4884-A000-705D067A8586}" type="slidenum">
              <a:rPr lang="tr-TR" altLang="en-US" smtClean="0"/>
              <a:pPr/>
              <a:t>5</a:t>
            </a:fld>
            <a:endParaRPr lang="tr-TR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20A1D6-9F64-4C70-8241-1AF8C50C112E}" type="slidenum">
              <a:rPr lang="tr-TR" altLang="en-US" smtClean="0"/>
              <a:pPr/>
              <a:t>6</a:t>
            </a:fld>
            <a:endParaRPr lang="tr-TR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FACDD5-B02E-444D-8AE4-6AFDB2E9D92B}" type="slidenum">
              <a:rPr lang="tr-TR" altLang="en-US" smtClean="0"/>
              <a:pPr/>
              <a:t>7</a:t>
            </a:fld>
            <a:endParaRPr lang="tr-TR" altLang="en-US" smtClean="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3884613" y="4763"/>
            <a:ext cx="2973387" cy="428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3884613" y="8709025"/>
            <a:ext cx="2973387" cy="428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762000" eaLnBrk="0" hangingPunct="0"/>
            <a:r>
              <a:rPr lang="en-AU" altLang="en-US" sz="1000" i="1">
                <a:latin typeface="Times New Roman" pitchFamily="18" charset="0"/>
              </a:rPr>
              <a:t>1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-1588" y="8709025"/>
            <a:ext cx="2971801" cy="428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-1588" y="4763"/>
            <a:ext cx="2971801" cy="428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63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2663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56100"/>
            <a:ext cx="5029200" cy="4067175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AU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702511-DB1A-4F1A-814B-4E5905141C5B}" type="slidenum">
              <a:rPr lang="tr-TR" altLang="en-US" smtClean="0"/>
              <a:pPr/>
              <a:t>8</a:t>
            </a:fld>
            <a:endParaRPr lang="tr-TR" alt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AU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D3FF78-DE06-43CE-B785-8D552CEF368C}" type="slidenum">
              <a:rPr lang="tr-TR" altLang="en-US" smtClean="0"/>
              <a:pPr/>
              <a:t>9</a:t>
            </a:fld>
            <a:endParaRPr lang="tr-TR" alt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AU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59875" cy="6870700"/>
            <a:chOff x="0" y="0"/>
            <a:chExt cx="5770" cy="432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4186"/>
              <a:ext cx="5089" cy="1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mtClean="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0"/>
              <a:ext cx="5089" cy="1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mtClean="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010" y="0"/>
              <a:ext cx="758" cy="432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4944" y="0"/>
              <a:ext cx="816" cy="3975"/>
              <a:chOff x="4944" y="0"/>
              <a:chExt cx="816" cy="3975"/>
            </a:xfrm>
          </p:grpSpPr>
          <p:grpSp>
            <p:nvGrpSpPr>
              <p:cNvPr id="20" name="Group 7"/>
              <p:cNvGrpSpPr>
                <a:grpSpLocks/>
              </p:cNvGrpSpPr>
              <p:nvPr userDrawn="1"/>
            </p:nvGrpSpPr>
            <p:grpSpPr bwMode="auto">
              <a:xfrm>
                <a:off x="5280" y="0"/>
                <a:ext cx="480" cy="1431"/>
                <a:chOff x="5280" y="0"/>
                <a:chExt cx="480" cy="1431"/>
              </a:xfrm>
            </p:grpSpPr>
            <p:grpSp>
              <p:nvGrpSpPr>
                <p:cNvPr id="41" name="Group 8"/>
                <p:cNvGrpSpPr>
                  <a:grpSpLocks/>
                </p:cNvGrpSpPr>
                <p:nvPr userDrawn="1"/>
              </p:nvGrpSpPr>
              <p:grpSpPr bwMode="auto">
                <a:xfrm rot="-5400000">
                  <a:off x="5485" y="-1"/>
                  <a:ext cx="174" cy="176"/>
                  <a:chOff x="1667" y="323"/>
                  <a:chExt cx="1690" cy="2560"/>
                </a:xfrm>
              </p:grpSpPr>
              <p:grpSp>
                <p:nvGrpSpPr>
                  <p:cNvPr id="50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667" y="323"/>
                    <a:ext cx="1690" cy="2560"/>
                    <a:chOff x="1667" y="323"/>
                    <a:chExt cx="1690" cy="2560"/>
                  </a:xfrm>
                </p:grpSpPr>
                <p:sp>
                  <p:nvSpPr>
                    <p:cNvPr id="57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2123" y="323"/>
                      <a:ext cx="1234" cy="2560"/>
                    </a:xfrm>
                    <a:custGeom>
                      <a:avLst/>
                      <a:gdLst>
                        <a:gd name="T0" fmla="*/ 338 w 1231"/>
                        <a:gd name="T1" fmla="*/ 283 h 2560"/>
                        <a:gd name="T2" fmla="*/ 416 w 1231"/>
                        <a:gd name="T3" fmla="*/ 115 h 2560"/>
                        <a:gd name="T4" fmla="*/ 584 w 1231"/>
                        <a:gd name="T5" fmla="*/ 7 h 2560"/>
                        <a:gd name="T6" fmla="*/ 897 w 1231"/>
                        <a:gd name="T7" fmla="*/ 61 h 2560"/>
                        <a:gd name="T8" fmla="*/ 1054 w 1231"/>
                        <a:gd name="T9" fmla="*/ 349 h 2560"/>
                        <a:gd name="T10" fmla="*/ 981 w 1231"/>
                        <a:gd name="T11" fmla="*/ 769 h 2560"/>
                        <a:gd name="T12" fmla="*/ 945 w 1231"/>
                        <a:gd name="T13" fmla="*/ 943 h 2560"/>
                        <a:gd name="T14" fmla="*/ 1108 w 1231"/>
                        <a:gd name="T15" fmla="*/ 1075 h 2560"/>
                        <a:gd name="T16" fmla="*/ 1234 w 1231"/>
                        <a:gd name="T17" fmla="*/ 1525 h 2560"/>
                        <a:gd name="T18" fmla="*/ 1126 w 1231"/>
                        <a:gd name="T19" fmla="*/ 1969 h 2560"/>
                        <a:gd name="T20" fmla="*/ 909 w 1231"/>
                        <a:gd name="T21" fmla="*/ 2077 h 2560"/>
                        <a:gd name="T22" fmla="*/ 723 w 1231"/>
                        <a:gd name="T23" fmla="*/ 2059 h 2560"/>
                        <a:gd name="T24" fmla="*/ 657 w 1231"/>
                        <a:gd name="T25" fmla="*/ 2251 h 2560"/>
                        <a:gd name="T26" fmla="*/ 530 w 1231"/>
                        <a:gd name="T27" fmla="*/ 2527 h 2560"/>
                        <a:gd name="T28" fmla="*/ 212 w 1231"/>
                        <a:gd name="T29" fmla="*/ 2509 h 2560"/>
                        <a:gd name="T30" fmla="*/ 31 w 1231"/>
                        <a:gd name="T31" fmla="*/ 2227 h 2560"/>
                        <a:gd name="T32" fmla="*/ 25 w 1231"/>
                        <a:gd name="T33" fmla="*/ 1969 h 2560"/>
                        <a:gd name="T34" fmla="*/ 145 w 1231"/>
                        <a:gd name="T35" fmla="*/ 1651 h 2560"/>
                        <a:gd name="T36" fmla="*/ 260 w 1231"/>
                        <a:gd name="T37" fmla="*/ 1513 h 2560"/>
                        <a:gd name="T38" fmla="*/ 218 w 1231"/>
                        <a:gd name="T39" fmla="*/ 1729 h 2560"/>
                        <a:gd name="T40" fmla="*/ 73 w 1231"/>
                        <a:gd name="T41" fmla="*/ 2023 h 2560"/>
                        <a:gd name="T42" fmla="*/ 169 w 1231"/>
                        <a:gd name="T43" fmla="*/ 2323 h 2560"/>
                        <a:gd name="T44" fmla="*/ 440 w 1231"/>
                        <a:gd name="T45" fmla="*/ 2431 h 2560"/>
                        <a:gd name="T46" fmla="*/ 596 w 1231"/>
                        <a:gd name="T47" fmla="*/ 2227 h 2560"/>
                        <a:gd name="T48" fmla="*/ 578 w 1231"/>
                        <a:gd name="T49" fmla="*/ 1807 h 2560"/>
                        <a:gd name="T50" fmla="*/ 494 w 1231"/>
                        <a:gd name="T51" fmla="*/ 1531 h 2560"/>
                        <a:gd name="T52" fmla="*/ 536 w 1231"/>
                        <a:gd name="T53" fmla="*/ 1459 h 2560"/>
                        <a:gd name="T54" fmla="*/ 627 w 1231"/>
                        <a:gd name="T55" fmla="*/ 1633 h 2560"/>
                        <a:gd name="T56" fmla="*/ 723 w 1231"/>
                        <a:gd name="T57" fmla="*/ 1933 h 2560"/>
                        <a:gd name="T58" fmla="*/ 969 w 1231"/>
                        <a:gd name="T59" fmla="*/ 1963 h 2560"/>
                        <a:gd name="T60" fmla="*/ 1138 w 1231"/>
                        <a:gd name="T61" fmla="*/ 1687 h 2560"/>
                        <a:gd name="T62" fmla="*/ 1120 w 1231"/>
                        <a:gd name="T63" fmla="*/ 1273 h 2560"/>
                        <a:gd name="T64" fmla="*/ 885 w 1231"/>
                        <a:gd name="T65" fmla="*/ 1057 h 2560"/>
                        <a:gd name="T66" fmla="*/ 681 w 1231"/>
                        <a:gd name="T67" fmla="*/ 1129 h 2560"/>
                        <a:gd name="T68" fmla="*/ 578 w 1231"/>
                        <a:gd name="T69" fmla="*/ 1117 h 2560"/>
                        <a:gd name="T70" fmla="*/ 621 w 1231"/>
                        <a:gd name="T71" fmla="*/ 1033 h 2560"/>
                        <a:gd name="T72" fmla="*/ 813 w 1231"/>
                        <a:gd name="T73" fmla="*/ 937 h 2560"/>
                        <a:gd name="T74" fmla="*/ 951 w 1231"/>
                        <a:gd name="T75" fmla="*/ 613 h 2560"/>
                        <a:gd name="T76" fmla="*/ 885 w 1231"/>
                        <a:gd name="T77" fmla="*/ 175 h 2560"/>
                        <a:gd name="T78" fmla="*/ 621 w 1231"/>
                        <a:gd name="T79" fmla="*/ 103 h 2560"/>
                        <a:gd name="T80" fmla="*/ 392 w 1231"/>
                        <a:gd name="T81" fmla="*/ 355 h 2560"/>
                        <a:gd name="T82" fmla="*/ 404 w 1231"/>
                        <a:gd name="T83" fmla="*/ 763 h 2560"/>
                        <a:gd name="T84" fmla="*/ 344 w 1231"/>
                        <a:gd name="T85" fmla="*/ 949 h 2560"/>
                        <a:gd name="T86" fmla="*/ 290 w 1231"/>
                        <a:gd name="T87" fmla="*/ 685 h 2560"/>
                        <a:gd name="T88" fmla="*/ 308 w 1231"/>
                        <a:gd name="T89" fmla="*/ 367 h 2560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1231" h="2560">
                          <a:moveTo>
                            <a:pt x="307" y="367"/>
                          </a:moveTo>
                          <a:cubicBezTo>
                            <a:pt x="317" y="336"/>
                            <a:pt x="326" y="303"/>
                            <a:pt x="337" y="283"/>
                          </a:cubicBezTo>
                          <a:cubicBezTo>
                            <a:pt x="348" y="263"/>
                            <a:pt x="360" y="275"/>
                            <a:pt x="373" y="247"/>
                          </a:cubicBezTo>
                          <a:cubicBezTo>
                            <a:pt x="386" y="219"/>
                            <a:pt x="400" y="147"/>
                            <a:pt x="415" y="115"/>
                          </a:cubicBezTo>
                          <a:cubicBezTo>
                            <a:pt x="430" y="83"/>
                            <a:pt x="435" y="73"/>
                            <a:pt x="463" y="55"/>
                          </a:cubicBezTo>
                          <a:cubicBezTo>
                            <a:pt x="491" y="37"/>
                            <a:pt x="536" y="14"/>
                            <a:pt x="583" y="7"/>
                          </a:cubicBezTo>
                          <a:cubicBezTo>
                            <a:pt x="630" y="0"/>
                            <a:pt x="693" y="4"/>
                            <a:pt x="745" y="13"/>
                          </a:cubicBezTo>
                          <a:cubicBezTo>
                            <a:pt x="797" y="22"/>
                            <a:pt x="852" y="34"/>
                            <a:pt x="895" y="61"/>
                          </a:cubicBezTo>
                          <a:cubicBezTo>
                            <a:pt x="938" y="88"/>
                            <a:pt x="977" y="127"/>
                            <a:pt x="1003" y="175"/>
                          </a:cubicBezTo>
                          <a:cubicBezTo>
                            <a:pt x="1029" y="223"/>
                            <a:pt x="1044" y="287"/>
                            <a:pt x="1051" y="349"/>
                          </a:cubicBezTo>
                          <a:cubicBezTo>
                            <a:pt x="1058" y="411"/>
                            <a:pt x="1057" y="477"/>
                            <a:pt x="1045" y="547"/>
                          </a:cubicBezTo>
                          <a:cubicBezTo>
                            <a:pt x="1033" y="617"/>
                            <a:pt x="995" y="712"/>
                            <a:pt x="979" y="769"/>
                          </a:cubicBezTo>
                          <a:cubicBezTo>
                            <a:pt x="963" y="826"/>
                            <a:pt x="955" y="860"/>
                            <a:pt x="949" y="889"/>
                          </a:cubicBezTo>
                          <a:cubicBezTo>
                            <a:pt x="943" y="918"/>
                            <a:pt x="936" y="925"/>
                            <a:pt x="943" y="943"/>
                          </a:cubicBezTo>
                          <a:cubicBezTo>
                            <a:pt x="950" y="961"/>
                            <a:pt x="964" y="975"/>
                            <a:pt x="991" y="997"/>
                          </a:cubicBezTo>
                          <a:cubicBezTo>
                            <a:pt x="1018" y="1019"/>
                            <a:pt x="1069" y="1033"/>
                            <a:pt x="1105" y="1075"/>
                          </a:cubicBezTo>
                          <a:cubicBezTo>
                            <a:pt x="1141" y="1117"/>
                            <a:pt x="1186" y="1174"/>
                            <a:pt x="1207" y="1249"/>
                          </a:cubicBezTo>
                          <a:cubicBezTo>
                            <a:pt x="1228" y="1324"/>
                            <a:pt x="1231" y="1441"/>
                            <a:pt x="1231" y="1525"/>
                          </a:cubicBezTo>
                          <a:cubicBezTo>
                            <a:pt x="1231" y="1609"/>
                            <a:pt x="1225" y="1679"/>
                            <a:pt x="1207" y="1753"/>
                          </a:cubicBezTo>
                          <a:cubicBezTo>
                            <a:pt x="1189" y="1827"/>
                            <a:pt x="1153" y="1917"/>
                            <a:pt x="1123" y="1969"/>
                          </a:cubicBezTo>
                          <a:cubicBezTo>
                            <a:pt x="1093" y="2021"/>
                            <a:pt x="1063" y="2047"/>
                            <a:pt x="1027" y="2065"/>
                          </a:cubicBezTo>
                          <a:cubicBezTo>
                            <a:pt x="991" y="2083"/>
                            <a:pt x="951" y="2079"/>
                            <a:pt x="907" y="2077"/>
                          </a:cubicBezTo>
                          <a:cubicBezTo>
                            <a:pt x="863" y="2075"/>
                            <a:pt x="794" y="2056"/>
                            <a:pt x="763" y="2053"/>
                          </a:cubicBezTo>
                          <a:cubicBezTo>
                            <a:pt x="732" y="2050"/>
                            <a:pt x="733" y="2050"/>
                            <a:pt x="721" y="2059"/>
                          </a:cubicBezTo>
                          <a:cubicBezTo>
                            <a:pt x="709" y="2068"/>
                            <a:pt x="702" y="2075"/>
                            <a:pt x="691" y="2107"/>
                          </a:cubicBezTo>
                          <a:cubicBezTo>
                            <a:pt x="680" y="2139"/>
                            <a:pt x="665" y="2205"/>
                            <a:pt x="655" y="2251"/>
                          </a:cubicBezTo>
                          <a:cubicBezTo>
                            <a:pt x="645" y="2297"/>
                            <a:pt x="652" y="2337"/>
                            <a:pt x="631" y="2383"/>
                          </a:cubicBezTo>
                          <a:cubicBezTo>
                            <a:pt x="610" y="2429"/>
                            <a:pt x="574" y="2498"/>
                            <a:pt x="529" y="2527"/>
                          </a:cubicBezTo>
                          <a:cubicBezTo>
                            <a:pt x="484" y="2556"/>
                            <a:pt x="414" y="2560"/>
                            <a:pt x="361" y="2557"/>
                          </a:cubicBezTo>
                          <a:cubicBezTo>
                            <a:pt x="308" y="2554"/>
                            <a:pt x="256" y="2537"/>
                            <a:pt x="211" y="2509"/>
                          </a:cubicBezTo>
                          <a:cubicBezTo>
                            <a:pt x="166" y="2481"/>
                            <a:pt x="121" y="2436"/>
                            <a:pt x="91" y="2389"/>
                          </a:cubicBezTo>
                          <a:cubicBezTo>
                            <a:pt x="61" y="2342"/>
                            <a:pt x="46" y="2275"/>
                            <a:pt x="31" y="2227"/>
                          </a:cubicBezTo>
                          <a:cubicBezTo>
                            <a:pt x="16" y="2179"/>
                            <a:pt x="2" y="2144"/>
                            <a:pt x="1" y="2101"/>
                          </a:cubicBezTo>
                          <a:cubicBezTo>
                            <a:pt x="0" y="2058"/>
                            <a:pt x="13" y="2018"/>
                            <a:pt x="25" y="1969"/>
                          </a:cubicBezTo>
                          <a:cubicBezTo>
                            <a:pt x="37" y="1920"/>
                            <a:pt x="53" y="1860"/>
                            <a:pt x="73" y="1807"/>
                          </a:cubicBezTo>
                          <a:cubicBezTo>
                            <a:pt x="93" y="1754"/>
                            <a:pt x="122" y="1698"/>
                            <a:pt x="145" y="1651"/>
                          </a:cubicBezTo>
                          <a:cubicBezTo>
                            <a:pt x="168" y="1604"/>
                            <a:pt x="192" y="1548"/>
                            <a:pt x="211" y="1525"/>
                          </a:cubicBezTo>
                          <a:cubicBezTo>
                            <a:pt x="230" y="1502"/>
                            <a:pt x="249" y="1502"/>
                            <a:pt x="259" y="1513"/>
                          </a:cubicBezTo>
                          <a:cubicBezTo>
                            <a:pt x="269" y="1524"/>
                            <a:pt x="278" y="1555"/>
                            <a:pt x="271" y="1591"/>
                          </a:cubicBezTo>
                          <a:cubicBezTo>
                            <a:pt x="264" y="1627"/>
                            <a:pt x="242" y="1682"/>
                            <a:pt x="217" y="1729"/>
                          </a:cubicBezTo>
                          <a:cubicBezTo>
                            <a:pt x="192" y="1776"/>
                            <a:pt x="145" y="1824"/>
                            <a:pt x="121" y="1873"/>
                          </a:cubicBezTo>
                          <a:cubicBezTo>
                            <a:pt x="97" y="1922"/>
                            <a:pt x="76" y="1970"/>
                            <a:pt x="73" y="2023"/>
                          </a:cubicBezTo>
                          <a:cubicBezTo>
                            <a:pt x="70" y="2076"/>
                            <a:pt x="87" y="2141"/>
                            <a:pt x="103" y="2191"/>
                          </a:cubicBezTo>
                          <a:cubicBezTo>
                            <a:pt x="119" y="2241"/>
                            <a:pt x="140" y="2285"/>
                            <a:pt x="169" y="2323"/>
                          </a:cubicBezTo>
                          <a:cubicBezTo>
                            <a:pt x="198" y="2361"/>
                            <a:pt x="232" y="2401"/>
                            <a:pt x="277" y="2419"/>
                          </a:cubicBezTo>
                          <a:cubicBezTo>
                            <a:pt x="322" y="2437"/>
                            <a:pt x="395" y="2440"/>
                            <a:pt x="439" y="2431"/>
                          </a:cubicBezTo>
                          <a:cubicBezTo>
                            <a:pt x="483" y="2422"/>
                            <a:pt x="515" y="2399"/>
                            <a:pt x="541" y="2365"/>
                          </a:cubicBezTo>
                          <a:cubicBezTo>
                            <a:pt x="567" y="2331"/>
                            <a:pt x="583" y="2280"/>
                            <a:pt x="595" y="2227"/>
                          </a:cubicBezTo>
                          <a:cubicBezTo>
                            <a:pt x="607" y="2174"/>
                            <a:pt x="616" y="2117"/>
                            <a:pt x="613" y="2047"/>
                          </a:cubicBezTo>
                          <a:cubicBezTo>
                            <a:pt x="610" y="1977"/>
                            <a:pt x="589" y="1871"/>
                            <a:pt x="577" y="1807"/>
                          </a:cubicBezTo>
                          <a:cubicBezTo>
                            <a:pt x="565" y="1743"/>
                            <a:pt x="555" y="1709"/>
                            <a:pt x="541" y="1663"/>
                          </a:cubicBezTo>
                          <a:cubicBezTo>
                            <a:pt x="527" y="1617"/>
                            <a:pt x="502" y="1561"/>
                            <a:pt x="493" y="1531"/>
                          </a:cubicBezTo>
                          <a:cubicBezTo>
                            <a:pt x="484" y="1501"/>
                            <a:pt x="480" y="1495"/>
                            <a:pt x="487" y="1483"/>
                          </a:cubicBezTo>
                          <a:cubicBezTo>
                            <a:pt x="494" y="1471"/>
                            <a:pt x="519" y="1455"/>
                            <a:pt x="535" y="1459"/>
                          </a:cubicBezTo>
                          <a:cubicBezTo>
                            <a:pt x="551" y="1463"/>
                            <a:pt x="568" y="1478"/>
                            <a:pt x="583" y="1507"/>
                          </a:cubicBezTo>
                          <a:cubicBezTo>
                            <a:pt x="598" y="1536"/>
                            <a:pt x="610" y="1583"/>
                            <a:pt x="625" y="1633"/>
                          </a:cubicBezTo>
                          <a:cubicBezTo>
                            <a:pt x="640" y="1683"/>
                            <a:pt x="657" y="1757"/>
                            <a:pt x="673" y="1807"/>
                          </a:cubicBezTo>
                          <a:cubicBezTo>
                            <a:pt x="689" y="1857"/>
                            <a:pt x="697" y="1905"/>
                            <a:pt x="721" y="1933"/>
                          </a:cubicBezTo>
                          <a:cubicBezTo>
                            <a:pt x="745" y="1961"/>
                            <a:pt x="776" y="1970"/>
                            <a:pt x="817" y="1975"/>
                          </a:cubicBezTo>
                          <a:cubicBezTo>
                            <a:pt x="858" y="1980"/>
                            <a:pt x="926" y="1980"/>
                            <a:pt x="967" y="1963"/>
                          </a:cubicBezTo>
                          <a:cubicBezTo>
                            <a:pt x="1008" y="1946"/>
                            <a:pt x="1035" y="1919"/>
                            <a:pt x="1063" y="1873"/>
                          </a:cubicBezTo>
                          <a:cubicBezTo>
                            <a:pt x="1091" y="1827"/>
                            <a:pt x="1122" y="1761"/>
                            <a:pt x="1135" y="1687"/>
                          </a:cubicBezTo>
                          <a:cubicBezTo>
                            <a:pt x="1148" y="1613"/>
                            <a:pt x="1144" y="1498"/>
                            <a:pt x="1141" y="1429"/>
                          </a:cubicBezTo>
                          <a:cubicBezTo>
                            <a:pt x="1138" y="1360"/>
                            <a:pt x="1140" y="1325"/>
                            <a:pt x="1117" y="1273"/>
                          </a:cubicBezTo>
                          <a:cubicBezTo>
                            <a:pt x="1094" y="1221"/>
                            <a:pt x="1042" y="1153"/>
                            <a:pt x="1003" y="1117"/>
                          </a:cubicBezTo>
                          <a:cubicBezTo>
                            <a:pt x="964" y="1081"/>
                            <a:pt x="919" y="1064"/>
                            <a:pt x="883" y="1057"/>
                          </a:cubicBezTo>
                          <a:cubicBezTo>
                            <a:pt x="847" y="1050"/>
                            <a:pt x="821" y="1063"/>
                            <a:pt x="787" y="1075"/>
                          </a:cubicBezTo>
                          <a:cubicBezTo>
                            <a:pt x="753" y="1087"/>
                            <a:pt x="706" y="1117"/>
                            <a:pt x="679" y="1129"/>
                          </a:cubicBezTo>
                          <a:cubicBezTo>
                            <a:pt x="652" y="1141"/>
                            <a:pt x="642" y="1149"/>
                            <a:pt x="625" y="1147"/>
                          </a:cubicBezTo>
                          <a:cubicBezTo>
                            <a:pt x="608" y="1145"/>
                            <a:pt x="584" y="1130"/>
                            <a:pt x="577" y="1117"/>
                          </a:cubicBezTo>
                          <a:cubicBezTo>
                            <a:pt x="570" y="1104"/>
                            <a:pt x="576" y="1083"/>
                            <a:pt x="583" y="1069"/>
                          </a:cubicBezTo>
                          <a:cubicBezTo>
                            <a:pt x="590" y="1055"/>
                            <a:pt x="599" y="1043"/>
                            <a:pt x="619" y="1033"/>
                          </a:cubicBezTo>
                          <a:cubicBezTo>
                            <a:pt x="639" y="1023"/>
                            <a:pt x="671" y="1025"/>
                            <a:pt x="703" y="1009"/>
                          </a:cubicBezTo>
                          <a:cubicBezTo>
                            <a:pt x="735" y="993"/>
                            <a:pt x="780" y="965"/>
                            <a:pt x="811" y="937"/>
                          </a:cubicBezTo>
                          <a:cubicBezTo>
                            <a:pt x="842" y="909"/>
                            <a:pt x="866" y="895"/>
                            <a:pt x="889" y="841"/>
                          </a:cubicBezTo>
                          <a:cubicBezTo>
                            <a:pt x="912" y="787"/>
                            <a:pt x="939" y="696"/>
                            <a:pt x="949" y="613"/>
                          </a:cubicBezTo>
                          <a:cubicBezTo>
                            <a:pt x="959" y="530"/>
                            <a:pt x="960" y="416"/>
                            <a:pt x="949" y="343"/>
                          </a:cubicBezTo>
                          <a:cubicBezTo>
                            <a:pt x="938" y="270"/>
                            <a:pt x="914" y="215"/>
                            <a:pt x="883" y="175"/>
                          </a:cubicBezTo>
                          <a:cubicBezTo>
                            <a:pt x="852" y="135"/>
                            <a:pt x="807" y="115"/>
                            <a:pt x="763" y="103"/>
                          </a:cubicBezTo>
                          <a:cubicBezTo>
                            <a:pt x="719" y="91"/>
                            <a:pt x="665" y="90"/>
                            <a:pt x="619" y="103"/>
                          </a:cubicBezTo>
                          <a:cubicBezTo>
                            <a:pt x="573" y="116"/>
                            <a:pt x="525" y="139"/>
                            <a:pt x="487" y="181"/>
                          </a:cubicBezTo>
                          <a:cubicBezTo>
                            <a:pt x="449" y="223"/>
                            <a:pt x="412" y="301"/>
                            <a:pt x="391" y="355"/>
                          </a:cubicBezTo>
                          <a:cubicBezTo>
                            <a:pt x="370" y="409"/>
                            <a:pt x="359" y="437"/>
                            <a:pt x="361" y="505"/>
                          </a:cubicBezTo>
                          <a:cubicBezTo>
                            <a:pt x="363" y="573"/>
                            <a:pt x="399" y="691"/>
                            <a:pt x="403" y="763"/>
                          </a:cubicBezTo>
                          <a:cubicBezTo>
                            <a:pt x="407" y="835"/>
                            <a:pt x="395" y="906"/>
                            <a:pt x="385" y="937"/>
                          </a:cubicBezTo>
                          <a:cubicBezTo>
                            <a:pt x="375" y="968"/>
                            <a:pt x="356" y="957"/>
                            <a:pt x="343" y="949"/>
                          </a:cubicBezTo>
                          <a:cubicBezTo>
                            <a:pt x="330" y="941"/>
                            <a:pt x="316" y="933"/>
                            <a:pt x="307" y="889"/>
                          </a:cubicBezTo>
                          <a:cubicBezTo>
                            <a:pt x="298" y="845"/>
                            <a:pt x="294" y="755"/>
                            <a:pt x="289" y="685"/>
                          </a:cubicBezTo>
                          <a:cubicBezTo>
                            <a:pt x="284" y="615"/>
                            <a:pt x="273" y="523"/>
                            <a:pt x="277" y="469"/>
                          </a:cubicBezTo>
                          <a:cubicBezTo>
                            <a:pt x="281" y="415"/>
                            <a:pt x="297" y="398"/>
                            <a:pt x="307" y="367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1667" y="381"/>
                      <a:ext cx="865" cy="2065"/>
                    </a:xfrm>
                    <a:custGeom>
                      <a:avLst/>
                      <a:gdLst>
                        <a:gd name="T0" fmla="*/ 785 w 865"/>
                        <a:gd name="T1" fmla="*/ 528 h 2071"/>
                        <a:gd name="T2" fmla="*/ 797 w 865"/>
                        <a:gd name="T3" fmla="*/ 349 h 2071"/>
                        <a:gd name="T4" fmla="*/ 863 w 865"/>
                        <a:gd name="T5" fmla="*/ 205 h 2071"/>
                        <a:gd name="T6" fmla="*/ 809 w 865"/>
                        <a:gd name="T7" fmla="*/ 217 h 2071"/>
                        <a:gd name="T8" fmla="*/ 749 w 865"/>
                        <a:gd name="T9" fmla="*/ 217 h 2071"/>
                        <a:gd name="T10" fmla="*/ 683 w 865"/>
                        <a:gd name="T11" fmla="*/ 116 h 2071"/>
                        <a:gd name="T12" fmla="*/ 611 w 865"/>
                        <a:gd name="T13" fmla="*/ 32 h 2071"/>
                        <a:gd name="T14" fmla="*/ 509 w 865"/>
                        <a:gd name="T15" fmla="*/ 2 h 2071"/>
                        <a:gd name="T16" fmla="*/ 407 w 865"/>
                        <a:gd name="T17" fmla="*/ 20 h 2071"/>
                        <a:gd name="T18" fmla="*/ 281 w 865"/>
                        <a:gd name="T19" fmla="*/ 74 h 2071"/>
                        <a:gd name="T20" fmla="*/ 173 w 865"/>
                        <a:gd name="T21" fmla="*/ 205 h 2071"/>
                        <a:gd name="T22" fmla="*/ 119 w 865"/>
                        <a:gd name="T23" fmla="*/ 403 h 2071"/>
                        <a:gd name="T24" fmla="*/ 131 w 865"/>
                        <a:gd name="T25" fmla="*/ 588 h 2071"/>
                        <a:gd name="T26" fmla="*/ 173 w 865"/>
                        <a:gd name="T27" fmla="*/ 780 h 2071"/>
                        <a:gd name="T28" fmla="*/ 197 w 865"/>
                        <a:gd name="T29" fmla="*/ 881 h 2071"/>
                        <a:gd name="T30" fmla="*/ 167 w 865"/>
                        <a:gd name="T31" fmla="*/ 983 h 2071"/>
                        <a:gd name="T32" fmla="*/ 65 w 865"/>
                        <a:gd name="T33" fmla="*/ 1121 h 2071"/>
                        <a:gd name="T34" fmla="*/ 17 w 865"/>
                        <a:gd name="T35" fmla="*/ 1294 h 2071"/>
                        <a:gd name="T36" fmla="*/ 5 w 865"/>
                        <a:gd name="T37" fmla="*/ 1546 h 2071"/>
                        <a:gd name="T38" fmla="*/ 47 w 865"/>
                        <a:gd name="T39" fmla="*/ 1743 h 2071"/>
                        <a:gd name="T40" fmla="*/ 131 w 865"/>
                        <a:gd name="T41" fmla="*/ 1893 h 2071"/>
                        <a:gd name="T42" fmla="*/ 299 w 865"/>
                        <a:gd name="T43" fmla="*/ 1982 h 2071"/>
                        <a:gd name="T44" fmla="*/ 425 w 865"/>
                        <a:gd name="T45" fmla="*/ 1976 h 2071"/>
                        <a:gd name="T46" fmla="*/ 467 w 865"/>
                        <a:gd name="T47" fmla="*/ 1988 h 2071"/>
                        <a:gd name="T48" fmla="*/ 497 w 865"/>
                        <a:gd name="T49" fmla="*/ 2060 h 2071"/>
                        <a:gd name="T50" fmla="*/ 497 w 865"/>
                        <a:gd name="T51" fmla="*/ 1958 h 2071"/>
                        <a:gd name="T52" fmla="*/ 557 w 865"/>
                        <a:gd name="T53" fmla="*/ 1773 h 2071"/>
                        <a:gd name="T54" fmla="*/ 617 w 865"/>
                        <a:gd name="T55" fmla="*/ 1653 h 2071"/>
                        <a:gd name="T56" fmla="*/ 581 w 865"/>
                        <a:gd name="T57" fmla="*/ 1695 h 2071"/>
                        <a:gd name="T58" fmla="*/ 515 w 865"/>
                        <a:gd name="T59" fmla="*/ 1815 h 2071"/>
                        <a:gd name="T60" fmla="*/ 407 w 865"/>
                        <a:gd name="T61" fmla="*/ 1898 h 2071"/>
                        <a:gd name="T62" fmla="*/ 269 w 865"/>
                        <a:gd name="T63" fmla="*/ 1893 h 2071"/>
                        <a:gd name="T64" fmla="*/ 179 w 865"/>
                        <a:gd name="T65" fmla="*/ 1809 h 2071"/>
                        <a:gd name="T66" fmla="*/ 113 w 865"/>
                        <a:gd name="T67" fmla="*/ 1635 h 2071"/>
                        <a:gd name="T68" fmla="*/ 107 w 865"/>
                        <a:gd name="T69" fmla="*/ 1390 h 2071"/>
                        <a:gd name="T70" fmla="*/ 137 w 865"/>
                        <a:gd name="T71" fmla="*/ 1187 h 2071"/>
                        <a:gd name="T72" fmla="*/ 203 w 865"/>
                        <a:gd name="T73" fmla="*/ 1067 h 2071"/>
                        <a:gd name="T74" fmla="*/ 323 w 865"/>
                        <a:gd name="T75" fmla="*/ 1019 h 2071"/>
                        <a:gd name="T76" fmla="*/ 509 w 865"/>
                        <a:gd name="T77" fmla="*/ 1073 h 2071"/>
                        <a:gd name="T78" fmla="*/ 611 w 865"/>
                        <a:gd name="T79" fmla="*/ 1121 h 2071"/>
                        <a:gd name="T80" fmla="*/ 665 w 865"/>
                        <a:gd name="T81" fmla="*/ 1097 h 2071"/>
                        <a:gd name="T82" fmla="*/ 659 w 865"/>
                        <a:gd name="T83" fmla="*/ 1043 h 2071"/>
                        <a:gd name="T84" fmla="*/ 611 w 865"/>
                        <a:gd name="T85" fmla="*/ 1001 h 2071"/>
                        <a:gd name="T86" fmla="*/ 497 w 865"/>
                        <a:gd name="T87" fmla="*/ 977 h 2071"/>
                        <a:gd name="T88" fmla="*/ 323 w 865"/>
                        <a:gd name="T89" fmla="*/ 893 h 2071"/>
                        <a:gd name="T90" fmla="*/ 233 w 865"/>
                        <a:gd name="T91" fmla="*/ 678 h 2071"/>
                        <a:gd name="T92" fmla="*/ 209 w 865"/>
                        <a:gd name="T93" fmla="*/ 415 h 2071"/>
                        <a:gd name="T94" fmla="*/ 317 w 865"/>
                        <a:gd name="T95" fmla="*/ 170 h 2071"/>
                        <a:gd name="T96" fmla="*/ 485 w 865"/>
                        <a:gd name="T97" fmla="*/ 110 h 2071"/>
                        <a:gd name="T98" fmla="*/ 617 w 865"/>
                        <a:gd name="T99" fmla="*/ 164 h 2071"/>
                        <a:gd name="T100" fmla="*/ 707 w 865"/>
                        <a:gd name="T101" fmla="*/ 289 h 2071"/>
                        <a:gd name="T102" fmla="*/ 737 w 865"/>
                        <a:gd name="T103" fmla="*/ 427 h 2071"/>
                        <a:gd name="T104" fmla="*/ 773 w 865"/>
                        <a:gd name="T105" fmla="*/ 600 h 2071"/>
                        <a:gd name="T106" fmla="*/ 809 w 865"/>
                        <a:gd name="T107" fmla="*/ 582 h 2071"/>
                        <a:gd name="T108" fmla="*/ 785 w 865"/>
                        <a:gd name="T109" fmla="*/ 528 h 2071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</a:gdLst>
                      <a:ahLst/>
                      <a:cxnLst>
                        <a:cxn ang="T110">
                          <a:pos x="T0" y="T1"/>
                        </a:cxn>
                        <a:cxn ang="T111">
                          <a:pos x="T2" y="T3"/>
                        </a:cxn>
                        <a:cxn ang="T112">
                          <a:pos x="T4" y="T5"/>
                        </a:cxn>
                        <a:cxn ang="T113">
                          <a:pos x="T6" y="T7"/>
                        </a:cxn>
                        <a:cxn ang="T114">
                          <a:pos x="T8" y="T9"/>
                        </a:cxn>
                        <a:cxn ang="T115">
                          <a:pos x="T10" y="T11"/>
                        </a:cxn>
                        <a:cxn ang="T116">
                          <a:pos x="T12" y="T13"/>
                        </a:cxn>
                        <a:cxn ang="T117">
                          <a:pos x="T14" y="T15"/>
                        </a:cxn>
                        <a:cxn ang="T118">
                          <a:pos x="T16" y="T17"/>
                        </a:cxn>
                        <a:cxn ang="T119">
                          <a:pos x="T18" y="T19"/>
                        </a:cxn>
                        <a:cxn ang="T120">
                          <a:pos x="T20" y="T21"/>
                        </a:cxn>
                        <a:cxn ang="T121">
                          <a:pos x="T22" y="T23"/>
                        </a:cxn>
                        <a:cxn ang="T122">
                          <a:pos x="T24" y="T25"/>
                        </a:cxn>
                        <a:cxn ang="T123">
                          <a:pos x="T26" y="T27"/>
                        </a:cxn>
                        <a:cxn ang="T124">
                          <a:pos x="T28" y="T29"/>
                        </a:cxn>
                        <a:cxn ang="T125">
                          <a:pos x="T30" y="T31"/>
                        </a:cxn>
                        <a:cxn ang="T126">
                          <a:pos x="T32" y="T33"/>
                        </a:cxn>
                        <a:cxn ang="T127">
                          <a:pos x="T34" y="T35"/>
                        </a:cxn>
                        <a:cxn ang="T128">
                          <a:pos x="T36" y="T37"/>
                        </a:cxn>
                        <a:cxn ang="T129">
                          <a:pos x="T38" y="T39"/>
                        </a:cxn>
                        <a:cxn ang="T130">
                          <a:pos x="T40" y="T41"/>
                        </a:cxn>
                        <a:cxn ang="T131">
                          <a:pos x="T42" y="T43"/>
                        </a:cxn>
                        <a:cxn ang="T132">
                          <a:pos x="T44" y="T45"/>
                        </a:cxn>
                        <a:cxn ang="T133">
                          <a:pos x="T46" y="T47"/>
                        </a:cxn>
                        <a:cxn ang="T134">
                          <a:pos x="T48" y="T49"/>
                        </a:cxn>
                        <a:cxn ang="T135">
                          <a:pos x="T50" y="T51"/>
                        </a:cxn>
                        <a:cxn ang="T136">
                          <a:pos x="T52" y="T53"/>
                        </a:cxn>
                        <a:cxn ang="T137">
                          <a:pos x="T54" y="T55"/>
                        </a:cxn>
                        <a:cxn ang="T138">
                          <a:pos x="T56" y="T57"/>
                        </a:cxn>
                        <a:cxn ang="T139">
                          <a:pos x="T58" y="T59"/>
                        </a:cxn>
                        <a:cxn ang="T140">
                          <a:pos x="T60" y="T61"/>
                        </a:cxn>
                        <a:cxn ang="T141">
                          <a:pos x="T62" y="T63"/>
                        </a:cxn>
                        <a:cxn ang="T142">
                          <a:pos x="T64" y="T65"/>
                        </a:cxn>
                        <a:cxn ang="T143">
                          <a:pos x="T66" y="T67"/>
                        </a:cxn>
                        <a:cxn ang="T144">
                          <a:pos x="T68" y="T69"/>
                        </a:cxn>
                        <a:cxn ang="T145">
                          <a:pos x="T70" y="T71"/>
                        </a:cxn>
                        <a:cxn ang="T146">
                          <a:pos x="T72" y="T73"/>
                        </a:cxn>
                        <a:cxn ang="T147">
                          <a:pos x="T74" y="T75"/>
                        </a:cxn>
                        <a:cxn ang="T148">
                          <a:pos x="T76" y="T77"/>
                        </a:cxn>
                        <a:cxn ang="T149">
                          <a:pos x="T78" y="T79"/>
                        </a:cxn>
                        <a:cxn ang="T150">
                          <a:pos x="T80" y="T81"/>
                        </a:cxn>
                        <a:cxn ang="T151">
                          <a:pos x="T82" y="T83"/>
                        </a:cxn>
                        <a:cxn ang="T152">
                          <a:pos x="T84" y="T85"/>
                        </a:cxn>
                        <a:cxn ang="T153">
                          <a:pos x="T86" y="T87"/>
                        </a:cxn>
                        <a:cxn ang="T154">
                          <a:pos x="T88" y="T89"/>
                        </a:cxn>
                        <a:cxn ang="T155">
                          <a:pos x="T90" y="T91"/>
                        </a:cxn>
                        <a:cxn ang="T156">
                          <a:pos x="T92" y="T93"/>
                        </a:cxn>
                        <a:cxn ang="T157">
                          <a:pos x="T94" y="T95"/>
                        </a:cxn>
                        <a:cxn ang="T158">
                          <a:pos x="T96" y="T97"/>
                        </a:cxn>
                        <a:cxn ang="T159">
                          <a:pos x="T98" y="T99"/>
                        </a:cxn>
                        <a:cxn ang="T160">
                          <a:pos x="T100" y="T101"/>
                        </a:cxn>
                        <a:cxn ang="T161">
                          <a:pos x="T102" y="T103"/>
                        </a:cxn>
                        <a:cxn ang="T162">
                          <a:pos x="T104" y="T105"/>
                        </a:cxn>
                        <a:cxn ang="T163">
                          <a:pos x="T106" y="T107"/>
                        </a:cxn>
                        <a:cxn ang="T164">
                          <a:pos x="T108" y="T109"/>
                        </a:cxn>
                      </a:cxnLst>
                      <a:rect l="0" t="0" r="r" b="b"/>
                      <a:pathLst>
                        <a:path w="865" h="2071">
                          <a:moveTo>
                            <a:pt x="785" y="530"/>
                          </a:moveTo>
                          <a:cubicBezTo>
                            <a:pt x="783" y="491"/>
                            <a:pt x="784" y="404"/>
                            <a:pt x="797" y="350"/>
                          </a:cubicBezTo>
                          <a:cubicBezTo>
                            <a:pt x="810" y="296"/>
                            <a:pt x="861" y="228"/>
                            <a:pt x="863" y="206"/>
                          </a:cubicBezTo>
                          <a:cubicBezTo>
                            <a:pt x="865" y="184"/>
                            <a:pt x="828" y="216"/>
                            <a:pt x="809" y="218"/>
                          </a:cubicBezTo>
                          <a:cubicBezTo>
                            <a:pt x="790" y="220"/>
                            <a:pt x="770" y="235"/>
                            <a:pt x="749" y="218"/>
                          </a:cubicBezTo>
                          <a:cubicBezTo>
                            <a:pt x="728" y="201"/>
                            <a:pt x="706" y="147"/>
                            <a:pt x="683" y="116"/>
                          </a:cubicBezTo>
                          <a:cubicBezTo>
                            <a:pt x="660" y="85"/>
                            <a:pt x="640" y="51"/>
                            <a:pt x="611" y="32"/>
                          </a:cubicBezTo>
                          <a:cubicBezTo>
                            <a:pt x="582" y="13"/>
                            <a:pt x="543" y="4"/>
                            <a:pt x="509" y="2"/>
                          </a:cubicBezTo>
                          <a:cubicBezTo>
                            <a:pt x="475" y="0"/>
                            <a:pt x="445" y="8"/>
                            <a:pt x="407" y="20"/>
                          </a:cubicBezTo>
                          <a:cubicBezTo>
                            <a:pt x="369" y="32"/>
                            <a:pt x="320" y="43"/>
                            <a:pt x="281" y="74"/>
                          </a:cubicBezTo>
                          <a:cubicBezTo>
                            <a:pt x="242" y="105"/>
                            <a:pt x="200" y="151"/>
                            <a:pt x="173" y="206"/>
                          </a:cubicBezTo>
                          <a:cubicBezTo>
                            <a:pt x="146" y="261"/>
                            <a:pt x="126" y="340"/>
                            <a:pt x="119" y="404"/>
                          </a:cubicBezTo>
                          <a:cubicBezTo>
                            <a:pt x="112" y="468"/>
                            <a:pt x="122" y="527"/>
                            <a:pt x="131" y="590"/>
                          </a:cubicBezTo>
                          <a:cubicBezTo>
                            <a:pt x="140" y="653"/>
                            <a:pt x="162" y="733"/>
                            <a:pt x="173" y="782"/>
                          </a:cubicBezTo>
                          <a:cubicBezTo>
                            <a:pt x="184" y="831"/>
                            <a:pt x="198" y="850"/>
                            <a:pt x="197" y="884"/>
                          </a:cubicBezTo>
                          <a:cubicBezTo>
                            <a:pt x="196" y="918"/>
                            <a:pt x="189" y="946"/>
                            <a:pt x="167" y="986"/>
                          </a:cubicBezTo>
                          <a:cubicBezTo>
                            <a:pt x="145" y="1026"/>
                            <a:pt x="90" y="1072"/>
                            <a:pt x="65" y="1124"/>
                          </a:cubicBezTo>
                          <a:cubicBezTo>
                            <a:pt x="40" y="1176"/>
                            <a:pt x="27" y="1227"/>
                            <a:pt x="17" y="1298"/>
                          </a:cubicBezTo>
                          <a:cubicBezTo>
                            <a:pt x="7" y="1369"/>
                            <a:pt x="0" y="1475"/>
                            <a:pt x="5" y="1550"/>
                          </a:cubicBezTo>
                          <a:cubicBezTo>
                            <a:pt x="10" y="1625"/>
                            <a:pt x="26" y="1690"/>
                            <a:pt x="47" y="1748"/>
                          </a:cubicBezTo>
                          <a:cubicBezTo>
                            <a:pt x="68" y="1806"/>
                            <a:pt x="89" y="1858"/>
                            <a:pt x="131" y="1898"/>
                          </a:cubicBezTo>
                          <a:cubicBezTo>
                            <a:pt x="173" y="1938"/>
                            <a:pt x="250" y="1974"/>
                            <a:pt x="299" y="1988"/>
                          </a:cubicBezTo>
                          <a:cubicBezTo>
                            <a:pt x="348" y="2002"/>
                            <a:pt x="397" y="1981"/>
                            <a:pt x="425" y="1982"/>
                          </a:cubicBezTo>
                          <a:cubicBezTo>
                            <a:pt x="453" y="1983"/>
                            <a:pt x="455" y="1980"/>
                            <a:pt x="467" y="1994"/>
                          </a:cubicBezTo>
                          <a:cubicBezTo>
                            <a:pt x="479" y="2008"/>
                            <a:pt x="492" y="2071"/>
                            <a:pt x="497" y="2066"/>
                          </a:cubicBezTo>
                          <a:cubicBezTo>
                            <a:pt x="502" y="2061"/>
                            <a:pt x="487" y="2012"/>
                            <a:pt x="497" y="1964"/>
                          </a:cubicBezTo>
                          <a:cubicBezTo>
                            <a:pt x="507" y="1916"/>
                            <a:pt x="537" y="1829"/>
                            <a:pt x="557" y="1778"/>
                          </a:cubicBezTo>
                          <a:cubicBezTo>
                            <a:pt x="577" y="1727"/>
                            <a:pt x="613" y="1671"/>
                            <a:pt x="617" y="1658"/>
                          </a:cubicBezTo>
                          <a:cubicBezTo>
                            <a:pt x="621" y="1645"/>
                            <a:pt x="598" y="1673"/>
                            <a:pt x="581" y="1700"/>
                          </a:cubicBezTo>
                          <a:cubicBezTo>
                            <a:pt x="564" y="1727"/>
                            <a:pt x="544" y="1786"/>
                            <a:pt x="515" y="1820"/>
                          </a:cubicBezTo>
                          <a:cubicBezTo>
                            <a:pt x="486" y="1854"/>
                            <a:pt x="448" y="1891"/>
                            <a:pt x="407" y="1904"/>
                          </a:cubicBezTo>
                          <a:cubicBezTo>
                            <a:pt x="366" y="1917"/>
                            <a:pt x="307" y="1913"/>
                            <a:pt x="269" y="1898"/>
                          </a:cubicBezTo>
                          <a:cubicBezTo>
                            <a:pt x="231" y="1883"/>
                            <a:pt x="205" y="1857"/>
                            <a:pt x="179" y="1814"/>
                          </a:cubicBezTo>
                          <a:cubicBezTo>
                            <a:pt x="153" y="1771"/>
                            <a:pt x="125" y="1710"/>
                            <a:pt x="113" y="1640"/>
                          </a:cubicBezTo>
                          <a:cubicBezTo>
                            <a:pt x="101" y="1570"/>
                            <a:pt x="103" y="1469"/>
                            <a:pt x="107" y="1394"/>
                          </a:cubicBezTo>
                          <a:cubicBezTo>
                            <a:pt x="111" y="1319"/>
                            <a:pt x="121" y="1244"/>
                            <a:pt x="137" y="1190"/>
                          </a:cubicBezTo>
                          <a:cubicBezTo>
                            <a:pt x="153" y="1136"/>
                            <a:pt x="172" y="1098"/>
                            <a:pt x="203" y="1070"/>
                          </a:cubicBezTo>
                          <a:cubicBezTo>
                            <a:pt x="234" y="1042"/>
                            <a:pt x="272" y="1021"/>
                            <a:pt x="323" y="1022"/>
                          </a:cubicBezTo>
                          <a:cubicBezTo>
                            <a:pt x="374" y="1023"/>
                            <a:pt x="461" y="1059"/>
                            <a:pt x="509" y="1076"/>
                          </a:cubicBezTo>
                          <a:cubicBezTo>
                            <a:pt x="557" y="1093"/>
                            <a:pt x="585" y="1120"/>
                            <a:pt x="611" y="1124"/>
                          </a:cubicBezTo>
                          <a:cubicBezTo>
                            <a:pt x="637" y="1128"/>
                            <a:pt x="657" y="1113"/>
                            <a:pt x="665" y="1100"/>
                          </a:cubicBezTo>
                          <a:cubicBezTo>
                            <a:pt x="673" y="1087"/>
                            <a:pt x="668" y="1062"/>
                            <a:pt x="659" y="1046"/>
                          </a:cubicBezTo>
                          <a:cubicBezTo>
                            <a:pt x="650" y="1030"/>
                            <a:pt x="638" y="1015"/>
                            <a:pt x="611" y="1004"/>
                          </a:cubicBezTo>
                          <a:cubicBezTo>
                            <a:pt x="584" y="993"/>
                            <a:pt x="545" y="998"/>
                            <a:pt x="497" y="980"/>
                          </a:cubicBezTo>
                          <a:cubicBezTo>
                            <a:pt x="449" y="962"/>
                            <a:pt x="367" y="946"/>
                            <a:pt x="323" y="896"/>
                          </a:cubicBezTo>
                          <a:cubicBezTo>
                            <a:pt x="279" y="846"/>
                            <a:pt x="252" y="760"/>
                            <a:pt x="233" y="680"/>
                          </a:cubicBezTo>
                          <a:cubicBezTo>
                            <a:pt x="214" y="600"/>
                            <a:pt x="195" y="501"/>
                            <a:pt x="209" y="416"/>
                          </a:cubicBezTo>
                          <a:cubicBezTo>
                            <a:pt x="223" y="331"/>
                            <a:pt x="271" y="221"/>
                            <a:pt x="317" y="170"/>
                          </a:cubicBezTo>
                          <a:cubicBezTo>
                            <a:pt x="363" y="119"/>
                            <a:pt x="435" y="111"/>
                            <a:pt x="485" y="110"/>
                          </a:cubicBezTo>
                          <a:cubicBezTo>
                            <a:pt x="535" y="109"/>
                            <a:pt x="580" y="134"/>
                            <a:pt x="617" y="164"/>
                          </a:cubicBezTo>
                          <a:cubicBezTo>
                            <a:pt x="654" y="194"/>
                            <a:pt x="687" y="246"/>
                            <a:pt x="707" y="290"/>
                          </a:cubicBezTo>
                          <a:cubicBezTo>
                            <a:pt x="727" y="334"/>
                            <a:pt x="726" y="376"/>
                            <a:pt x="737" y="428"/>
                          </a:cubicBezTo>
                          <a:cubicBezTo>
                            <a:pt x="748" y="480"/>
                            <a:pt x="761" y="576"/>
                            <a:pt x="773" y="602"/>
                          </a:cubicBezTo>
                          <a:cubicBezTo>
                            <a:pt x="785" y="628"/>
                            <a:pt x="807" y="597"/>
                            <a:pt x="809" y="584"/>
                          </a:cubicBezTo>
                          <a:cubicBezTo>
                            <a:pt x="811" y="571"/>
                            <a:pt x="787" y="569"/>
                            <a:pt x="785" y="530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1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396" y="1428"/>
                    <a:ext cx="175" cy="247"/>
                  </a:xfrm>
                  <a:prstGeom prst="ellipse">
                    <a:avLst/>
                  </a:pr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52" name="Freeform 13"/>
                  <p:cNvSpPr>
                    <a:spLocks/>
                  </p:cNvSpPr>
                  <p:nvPr/>
                </p:nvSpPr>
                <p:spPr bwMode="auto">
                  <a:xfrm>
                    <a:off x="2609" y="745"/>
                    <a:ext cx="262" cy="524"/>
                  </a:xfrm>
                  <a:custGeom>
                    <a:avLst/>
                    <a:gdLst>
                      <a:gd name="T0" fmla="*/ 3 w 266"/>
                      <a:gd name="T1" fmla="*/ 486 h 521"/>
                      <a:gd name="T2" fmla="*/ 27 w 266"/>
                      <a:gd name="T3" fmla="*/ 275 h 521"/>
                      <a:gd name="T4" fmla="*/ 109 w 266"/>
                      <a:gd name="T5" fmla="*/ 45 h 521"/>
                      <a:gd name="T6" fmla="*/ 180 w 266"/>
                      <a:gd name="T7" fmla="*/ 3 h 521"/>
                      <a:gd name="T8" fmla="*/ 233 w 266"/>
                      <a:gd name="T9" fmla="*/ 39 h 521"/>
                      <a:gd name="T10" fmla="*/ 257 w 266"/>
                      <a:gd name="T11" fmla="*/ 130 h 521"/>
                      <a:gd name="T12" fmla="*/ 204 w 266"/>
                      <a:gd name="T13" fmla="*/ 275 h 521"/>
                      <a:gd name="T14" fmla="*/ 103 w 266"/>
                      <a:gd name="T15" fmla="*/ 480 h 521"/>
                      <a:gd name="T16" fmla="*/ 44 w 266"/>
                      <a:gd name="T17" fmla="*/ 504 h 521"/>
                      <a:gd name="T18" fmla="*/ 3 w 266"/>
                      <a:gd name="T19" fmla="*/ 486 h 5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66" h="521">
                        <a:moveTo>
                          <a:pt x="3" y="483"/>
                        </a:moveTo>
                        <a:cubicBezTo>
                          <a:pt x="0" y="445"/>
                          <a:pt x="9" y="346"/>
                          <a:pt x="27" y="273"/>
                        </a:cubicBezTo>
                        <a:cubicBezTo>
                          <a:pt x="45" y="200"/>
                          <a:pt x="85" y="90"/>
                          <a:pt x="111" y="45"/>
                        </a:cubicBezTo>
                        <a:cubicBezTo>
                          <a:pt x="137" y="0"/>
                          <a:pt x="162" y="4"/>
                          <a:pt x="183" y="3"/>
                        </a:cubicBezTo>
                        <a:cubicBezTo>
                          <a:pt x="204" y="2"/>
                          <a:pt x="224" y="18"/>
                          <a:pt x="237" y="39"/>
                        </a:cubicBezTo>
                        <a:cubicBezTo>
                          <a:pt x="250" y="60"/>
                          <a:pt x="266" y="90"/>
                          <a:pt x="261" y="129"/>
                        </a:cubicBezTo>
                        <a:cubicBezTo>
                          <a:pt x="256" y="168"/>
                          <a:pt x="233" y="215"/>
                          <a:pt x="207" y="273"/>
                        </a:cubicBezTo>
                        <a:cubicBezTo>
                          <a:pt x="181" y="331"/>
                          <a:pt x="132" y="439"/>
                          <a:pt x="105" y="477"/>
                        </a:cubicBezTo>
                        <a:cubicBezTo>
                          <a:pt x="78" y="515"/>
                          <a:pt x="61" y="501"/>
                          <a:pt x="45" y="501"/>
                        </a:cubicBezTo>
                        <a:cubicBezTo>
                          <a:pt x="29" y="501"/>
                          <a:pt x="6" y="521"/>
                          <a:pt x="3" y="483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14"/>
                  <p:cNvSpPr>
                    <a:spLocks/>
                  </p:cNvSpPr>
                  <p:nvPr/>
                </p:nvSpPr>
                <p:spPr bwMode="auto">
                  <a:xfrm>
                    <a:off x="2677" y="1588"/>
                    <a:ext cx="398" cy="349"/>
                  </a:xfrm>
                  <a:custGeom>
                    <a:avLst/>
                    <a:gdLst>
                      <a:gd name="T0" fmla="*/ 102 w 392"/>
                      <a:gd name="T1" fmla="*/ 206 h 340"/>
                      <a:gd name="T2" fmla="*/ 16 w 392"/>
                      <a:gd name="T3" fmla="*/ 89 h 340"/>
                      <a:gd name="T4" fmla="*/ 4 w 392"/>
                      <a:gd name="T5" fmla="*/ 46 h 340"/>
                      <a:gd name="T6" fmla="*/ 28 w 392"/>
                      <a:gd name="T7" fmla="*/ 3 h 340"/>
                      <a:gd name="T8" fmla="*/ 132 w 392"/>
                      <a:gd name="T9" fmla="*/ 28 h 340"/>
                      <a:gd name="T10" fmla="*/ 254 w 392"/>
                      <a:gd name="T11" fmla="*/ 77 h 340"/>
                      <a:gd name="T12" fmla="*/ 370 w 392"/>
                      <a:gd name="T13" fmla="*/ 163 h 340"/>
                      <a:gd name="T14" fmla="*/ 394 w 392"/>
                      <a:gd name="T15" fmla="*/ 280 h 340"/>
                      <a:gd name="T16" fmla="*/ 345 w 392"/>
                      <a:gd name="T17" fmla="*/ 342 h 340"/>
                      <a:gd name="T18" fmla="*/ 248 w 392"/>
                      <a:gd name="T19" fmla="*/ 323 h 340"/>
                      <a:gd name="T20" fmla="*/ 102 w 392"/>
                      <a:gd name="T21" fmla="*/ 206 h 34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92" h="340">
                        <a:moveTo>
                          <a:pt x="100" y="201"/>
                        </a:moveTo>
                        <a:cubicBezTo>
                          <a:pt x="62" y="163"/>
                          <a:pt x="32" y="113"/>
                          <a:pt x="16" y="87"/>
                        </a:cubicBezTo>
                        <a:cubicBezTo>
                          <a:pt x="0" y="61"/>
                          <a:pt x="2" y="59"/>
                          <a:pt x="4" y="45"/>
                        </a:cubicBezTo>
                        <a:cubicBezTo>
                          <a:pt x="6" y="31"/>
                          <a:pt x="7" y="6"/>
                          <a:pt x="28" y="3"/>
                        </a:cubicBezTo>
                        <a:cubicBezTo>
                          <a:pt x="49" y="0"/>
                          <a:pt x="93" y="15"/>
                          <a:pt x="130" y="27"/>
                        </a:cubicBezTo>
                        <a:cubicBezTo>
                          <a:pt x="167" y="39"/>
                          <a:pt x="211" y="53"/>
                          <a:pt x="250" y="75"/>
                        </a:cubicBezTo>
                        <a:cubicBezTo>
                          <a:pt x="289" y="97"/>
                          <a:pt x="341" y="126"/>
                          <a:pt x="364" y="159"/>
                        </a:cubicBezTo>
                        <a:cubicBezTo>
                          <a:pt x="387" y="192"/>
                          <a:pt x="392" y="244"/>
                          <a:pt x="388" y="273"/>
                        </a:cubicBezTo>
                        <a:cubicBezTo>
                          <a:pt x="384" y="302"/>
                          <a:pt x="364" y="326"/>
                          <a:pt x="340" y="333"/>
                        </a:cubicBezTo>
                        <a:cubicBezTo>
                          <a:pt x="316" y="340"/>
                          <a:pt x="282" y="336"/>
                          <a:pt x="244" y="315"/>
                        </a:cubicBezTo>
                        <a:cubicBezTo>
                          <a:pt x="206" y="294"/>
                          <a:pt x="138" y="239"/>
                          <a:pt x="100" y="20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15"/>
                  <p:cNvSpPr>
                    <a:spLocks/>
                  </p:cNvSpPr>
                  <p:nvPr/>
                </p:nvSpPr>
                <p:spPr bwMode="auto">
                  <a:xfrm>
                    <a:off x="2425" y="1923"/>
                    <a:ext cx="146" cy="567"/>
                  </a:xfrm>
                  <a:custGeom>
                    <a:avLst/>
                    <a:gdLst>
                      <a:gd name="T0" fmla="*/ 17 w 151"/>
                      <a:gd name="T1" fmla="*/ 168 h 558"/>
                      <a:gd name="T2" fmla="*/ 41 w 151"/>
                      <a:gd name="T3" fmla="*/ 40 h 558"/>
                      <a:gd name="T4" fmla="*/ 64 w 151"/>
                      <a:gd name="T5" fmla="*/ 3 h 558"/>
                      <a:gd name="T6" fmla="*/ 104 w 151"/>
                      <a:gd name="T7" fmla="*/ 27 h 558"/>
                      <a:gd name="T8" fmla="*/ 133 w 151"/>
                      <a:gd name="T9" fmla="*/ 168 h 558"/>
                      <a:gd name="T10" fmla="*/ 139 w 151"/>
                      <a:gd name="T11" fmla="*/ 430 h 558"/>
                      <a:gd name="T12" fmla="*/ 93 w 151"/>
                      <a:gd name="T13" fmla="*/ 552 h 558"/>
                      <a:gd name="T14" fmla="*/ 23 w 151"/>
                      <a:gd name="T15" fmla="*/ 521 h 558"/>
                      <a:gd name="T16" fmla="*/ 0 w 151"/>
                      <a:gd name="T17" fmla="*/ 320 h 558"/>
                      <a:gd name="T18" fmla="*/ 17 w 151"/>
                      <a:gd name="T19" fmla="*/ 168 h 5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51" h="558">
                        <a:moveTo>
                          <a:pt x="18" y="165"/>
                        </a:moveTo>
                        <a:cubicBezTo>
                          <a:pt x="25" y="119"/>
                          <a:pt x="34" y="66"/>
                          <a:pt x="42" y="39"/>
                        </a:cubicBezTo>
                        <a:cubicBezTo>
                          <a:pt x="50" y="12"/>
                          <a:pt x="55" y="5"/>
                          <a:pt x="66" y="3"/>
                        </a:cubicBezTo>
                        <a:cubicBezTo>
                          <a:pt x="77" y="1"/>
                          <a:pt x="96" y="0"/>
                          <a:pt x="108" y="27"/>
                        </a:cubicBezTo>
                        <a:cubicBezTo>
                          <a:pt x="120" y="54"/>
                          <a:pt x="132" y="99"/>
                          <a:pt x="138" y="165"/>
                        </a:cubicBezTo>
                        <a:cubicBezTo>
                          <a:pt x="144" y="231"/>
                          <a:pt x="151" y="360"/>
                          <a:pt x="144" y="423"/>
                        </a:cubicBezTo>
                        <a:cubicBezTo>
                          <a:pt x="137" y="486"/>
                          <a:pt x="116" y="528"/>
                          <a:pt x="96" y="543"/>
                        </a:cubicBezTo>
                        <a:cubicBezTo>
                          <a:pt x="76" y="558"/>
                          <a:pt x="40" y="551"/>
                          <a:pt x="24" y="513"/>
                        </a:cubicBezTo>
                        <a:cubicBezTo>
                          <a:pt x="8" y="475"/>
                          <a:pt x="0" y="372"/>
                          <a:pt x="0" y="315"/>
                        </a:cubicBezTo>
                        <a:cubicBezTo>
                          <a:pt x="0" y="258"/>
                          <a:pt x="11" y="211"/>
                          <a:pt x="18" y="165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 16"/>
                  <p:cNvSpPr>
                    <a:spLocks/>
                  </p:cNvSpPr>
                  <p:nvPr/>
                </p:nvSpPr>
                <p:spPr bwMode="auto">
                  <a:xfrm>
                    <a:off x="1910" y="1588"/>
                    <a:ext cx="389" cy="247"/>
                  </a:xfrm>
                  <a:custGeom>
                    <a:avLst/>
                    <a:gdLst>
                      <a:gd name="T0" fmla="*/ 174 w 392"/>
                      <a:gd name="T1" fmla="*/ 60 h 253"/>
                      <a:gd name="T2" fmla="*/ 305 w 392"/>
                      <a:gd name="T3" fmla="*/ 19 h 253"/>
                      <a:gd name="T4" fmla="*/ 364 w 392"/>
                      <a:gd name="T5" fmla="*/ 7 h 253"/>
                      <a:gd name="T6" fmla="*/ 382 w 392"/>
                      <a:gd name="T7" fmla="*/ 60 h 253"/>
                      <a:gd name="T8" fmla="*/ 323 w 392"/>
                      <a:gd name="T9" fmla="*/ 130 h 253"/>
                      <a:gd name="T10" fmla="*/ 192 w 392"/>
                      <a:gd name="T11" fmla="*/ 218 h 253"/>
                      <a:gd name="T12" fmla="*/ 37 w 392"/>
                      <a:gd name="T13" fmla="*/ 241 h 253"/>
                      <a:gd name="T14" fmla="*/ 1 w 392"/>
                      <a:gd name="T15" fmla="*/ 183 h 253"/>
                      <a:gd name="T16" fmla="*/ 43 w 392"/>
                      <a:gd name="T17" fmla="*/ 112 h 253"/>
                      <a:gd name="T18" fmla="*/ 174 w 392"/>
                      <a:gd name="T19" fmla="*/ 60 h 25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92" h="253">
                        <a:moveTo>
                          <a:pt x="175" y="61"/>
                        </a:moveTo>
                        <a:cubicBezTo>
                          <a:pt x="219" y="45"/>
                          <a:pt x="275" y="28"/>
                          <a:pt x="307" y="19"/>
                        </a:cubicBezTo>
                        <a:cubicBezTo>
                          <a:pt x="339" y="10"/>
                          <a:pt x="354" y="0"/>
                          <a:pt x="367" y="7"/>
                        </a:cubicBezTo>
                        <a:cubicBezTo>
                          <a:pt x="380" y="14"/>
                          <a:pt x="392" y="40"/>
                          <a:pt x="385" y="61"/>
                        </a:cubicBezTo>
                        <a:cubicBezTo>
                          <a:pt x="378" y="82"/>
                          <a:pt x="357" y="106"/>
                          <a:pt x="325" y="133"/>
                        </a:cubicBezTo>
                        <a:cubicBezTo>
                          <a:pt x="293" y="160"/>
                          <a:pt x="241" y="204"/>
                          <a:pt x="193" y="223"/>
                        </a:cubicBezTo>
                        <a:cubicBezTo>
                          <a:pt x="145" y="242"/>
                          <a:pt x="69" y="253"/>
                          <a:pt x="37" y="247"/>
                        </a:cubicBezTo>
                        <a:cubicBezTo>
                          <a:pt x="5" y="241"/>
                          <a:pt x="0" y="209"/>
                          <a:pt x="1" y="187"/>
                        </a:cubicBezTo>
                        <a:cubicBezTo>
                          <a:pt x="2" y="165"/>
                          <a:pt x="15" y="136"/>
                          <a:pt x="43" y="115"/>
                        </a:cubicBezTo>
                        <a:cubicBezTo>
                          <a:pt x="71" y="94"/>
                          <a:pt x="131" y="77"/>
                          <a:pt x="175" y="6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 17"/>
                  <p:cNvSpPr>
                    <a:spLocks/>
                  </p:cNvSpPr>
                  <p:nvPr/>
                </p:nvSpPr>
                <p:spPr bwMode="auto">
                  <a:xfrm>
                    <a:off x="2094" y="934"/>
                    <a:ext cx="233" cy="378"/>
                  </a:xfrm>
                  <a:custGeom>
                    <a:avLst/>
                    <a:gdLst>
                      <a:gd name="T0" fmla="*/ 76 w 238"/>
                      <a:gd name="T1" fmla="*/ 264 h 386"/>
                      <a:gd name="T2" fmla="*/ 23 w 238"/>
                      <a:gd name="T3" fmla="*/ 188 h 386"/>
                      <a:gd name="T4" fmla="*/ 0 w 238"/>
                      <a:gd name="T5" fmla="*/ 94 h 386"/>
                      <a:gd name="T6" fmla="*/ 23 w 238"/>
                      <a:gd name="T7" fmla="*/ 12 h 386"/>
                      <a:gd name="T8" fmla="*/ 117 w 238"/>
                      <a:gd name="T9" fmla="*/ 24 h 386"/>
                      <a:gd name="T10" fmla="*/ 176 w 238"/>
                      <a:gd name="T11" fmla="*/ 129 h 386"/>
                      <a:gd name="T12" fmla="*/ 229 w 238"/>
                      <a:gd name="T13" fmla="*/ 300 h 386"/>
                      <a:gd name="T14" fmla="*/ 200 w 238"/>
                      <a:gd name="T15" fmla="*/ 370 h 386"/>
                      <a:gd name="T16" fmla="*/ 164 w 238"/>
                      <a:gd name="T17" fmla="*/ 347 h 386"/>
                      <a:gd name="T18" fmla="*/ 76 w 238"/>
                      <a:gd name="T19" fmla="*/ 264 h 38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38" h="386">
                        <a:moveTo>
                          <a:pt x="78" y="270"/>
                        </a:moveTo>
                        <a:cubicBezTo>
                          <a:pt x="54" y="243"/>
                          <a:pt x="37" y="221"/>
                          <a:pt x="24" y="192"/>
                        </a:cubicBezTo>
                        <a:cubicBezTo>
                          <a:pt x="11" y="163"/>
                          <a:pt x="0" y="126"/>
                          <a:pt x="0" y="96"/>
                        </a:cubicBezTo>
                        <a:cubicBezTo>
                          <a:pt x="0" y="66"/>
                          <a:pt x="4" y="24"/>
                          <a:pt x="24" y="12"/>
                        </a:cubicBezTo>
                        <a:cubicBezTo>
                          <a:pt x="44" y="0"/>
                          <a:pt x="94" y="4"/>
                          <a:pt x="120" y="24"/>
                        </a:cubicBezTo>
                        <a:cubicBezTo>
                          <a:pt x="146" y="44"/>
                          <a:pt x="161" y="85"/>
                          <a:pt x="180" y="132"/>
                        </a:cubicBezTo>
                        <a:cubicBezTo>
                          <a:pt x="199" y="179"/>
                          <a:pt x="230" y="265"/>
                          <a:pt x="234" y="306"/>
                        </a:cubicBezTo>
                        <a:cubicBezTo>
                          <a:pt x="238" y="347"/>
                          <a:pt x="215" y="370"/>
                          <a:pt x="204" y="378"/>
                        </a:cubicBezTo>
                        <a:cubicBezTo>
                          <a:pt x="193" y="386"/>
                          <a:pt x="190" y="372"/>
                          <a:pt x="168" y="354"/>
                        </a:cubicBezTo>
                        <a:cubicBezTo>
                          <a:pt x="146" y="336"/>
                          <a:pt x="102" y="297"/>
                          <a:pt x="78" y="270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pic>
              <p:nvPicPr>
                <p:cNvPr id="42" name="Picture 18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280" y="14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3" name="Picture 19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574" y="14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4" name="Picture 20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424" y="33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5" name="Picture 21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376" y="57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6" name="Picture 22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574" y="52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7" name="Picture 23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472" y="76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8" name="Picture 24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574" y="10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9" name="Picture 25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574" y="124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1" name="Group 26"/>
              <p:cNvGrpSpPr>
                <a:grpSpLocks/>
              </p:cNvGrpSpPr>
              <p:nvPr userDrawn="1"/>
            </p:nvGrpSpPr>
            <p:grpSpPr bwMode="auto">
              <a:xfrm>
                <a:off x="4944" y="1008"/>
                <a:ext cx="522" cy="2967"/>
                <a:chOff x="4944" y="1008"/>
                <a:chExt cx="522" cy="2967"/>
              </a:xfrm>
            </p:grpSpPr>
            <p:pic>
              <p:nvPicPr>
                <p:cNvPr id="22" name="Picture 27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136" y="10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3" name="Picture 28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184" y="1200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4" name="Picture 29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136" y="158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5" name="Picture 30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280" y="172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6" name="Picture 31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040" y="182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7" name="Picture 32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088" y="201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8" name="Picture 33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280" y="206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9" name="Picture 34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232" y="235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0" name="Picture 35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992" y="22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1" name="Picture 36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992" y="244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2" name="Picture 37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136" y="25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3" name="Picture 38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232" y="13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4" name="Picture 39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944" y="273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5" name="Picture 40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992" y="307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6" name="Picture 41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232" y="331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7" name="Picture 42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992" y="34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8" name="Picture 43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088" y="355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9" name="Picture 44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992" y="37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0" name="Picture 45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184" y="369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9" name="Freeform 46"/>
            <p:cNvSpPr>
              <a:spLocks/>
            </p:cNvSpPr>
            <p:nvPr/>
          </p:nvSpPr>
          <p:spPr bwMode="auto">
            <a:xfrm>
              <a:off x="5010" y="3092"/>
              <a:ext cx="750" cy="1222"/>
            </a:xfrm>
            <a:custGeom>
              <a:avLst/>
              <a:gdLst>
                <a:gd name="T0" fmla="*/ 372 w 750"/>
                <a:gd name="T1" fmla="*/ 154 h 1222"/>
                <a:gd name="T2" fmla="*/ 378 w 750"/>
                <a:gd name="T3" fmla="*/ 412 h 1222"/>
                <a:gd name="T4" fmla="*/ 312 w 750"/>
                <a:gd name="T5" fmla="*/ 724 h 1222"/>
                <a:gd name="T6" fmla="*/ 138 w 750"/>
                <a:gd name="T7" fmla="*/ 928 h 1222"/>
                <a:gd name="T8" fmla="*/ 0 w 750"/>
                <a:gd name="T9" fmla="*/ 976 h 1222"/>
                <a:gd name="T10" fmla="*/ 0 w 750"/>
                <a:gd name="T11" fmla="*/ 1222 h 1222"/>
                <a:gd name="T12" fmla="*/ 750 w 750"/>
                <a:gd name="T13" fmla="*/ 1222 h 1222"/>
                <a:gd name="T14" fmla="*/ 750 w 750"/>
                <a:gd name="T15" fmla="*/ 178 h 1222"/>
                <a:gd name="T16" fmla="*/ 372 w 750"/>
                <a:gd name="T17" fmla="*/ 154 h 12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0" h="1222">
                  <a:moveTo>
                    <a:pt x="372" y="154"/>
                  </a:moveTo>
                  <a:cubicBezTo>
                    <a:pt x="309" y="193"/>
                    <a:pt x="388" y="317"/>
                    <a:pt x="378" y="412"/>
                  </a:cubicBezTo>
                  <a:cubicBezTo>
                    <a:pt x="368" y="507"/>
                    <a:pt x="352" y="638"/>
                    <a:pt x="312" y="724"/>
                  </a:cubicBezTo>
                  <a:cubicBezTo>
                    <a:pt x="272" y="810"/>
                    <a:pt x="190" y="886"/>
                    <a:pt x="138" y="928"/>
                  </a:cubicBezTo>
                  <a:cubicBezTo>
                    <a:pt x="86" y="970"/>
                    <a:pt x="23" y="927"/>
                    <a:pt x="0" y="976"/>
                  </a:cubicBezTo>
                  <a:lnTo>
                    <a:pt x="0" y="1222"/>
                  </a:lnTo>
                  <a:lnTo>
                    <a:pt x="750" y="1222"/>
                  </a:lnTo>
                  <a:lnTo>
                    <a:pt x="750" y="178"/>
                  </a:lnTo>
                  <a:cubicBezTo>
                    <a:pt x="687" y="0"/>
                    <a:pt x="451" y="159"/>
                    <a:pt x="372" y="15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47"/>
            <p:cNvSpPr>
              <a:spLocks/>
            </p:cNvSpPr>
            <p:nvPr/>
          </p:nvSpPr>
          <p:spPr bwMode="auto">
            <a:xfrm>
              <a:off x="5001" y="3060"/>
              <a:ext cx="768" cy="1260"/>
            </a:xfrm>
            <a:custGeom>
              <a:avLst/>
              <a:gdLst/>
              <a:ahLst/>
              <a:cxnLst>
                <a:cxn ang="0">
                  <a:pos x="0" y="1260"/>
                </a:cxn>
                <a:cxn ang="0">
                  <a:pos x="0" y="1134"/>
                </a:cxn>
                <a:cxn ang="0">
                  <a:pos x="210" y="1032"/>
                </a:cxn>
                <a:cxn ang="0">
                  <a:pos x="324" y="918"/>
                </a:cxn>
                <a:cxn ang="0">
                  <a:pos x="414" y="714"/>
                </a:cxn>
                <a:cxn ang="0">
                  <a:pos x="450" y="456"/>
                </a:cxn>
                <a:cxn ang="0">
                  <a:pos x="438" y="258"/>
                </a:cxn>
                <a:cxn ang="0">
                  <a:pos x="684" y="0"/>
                </a:cxn>
                <a:cxn ang="0">
                  <a:pos x="768" y="18"/>
                </a:cxn>
                <a:cxn ang="0">
                  <a:pos x="768" y="1254"/>
                </a:cxn>
                <a:cxn ang="0">
                  <a:pos x="0" y="1260"/>
                </a:cxn>
              </a:cxnLst>
              <a:rect l="0" t="0" r="r" b="b"/>
              <a:pathLst>
                <a:path w="768" h="1260">
                  <a:moveTo>
                    <a:pt x="0" y="1260"/>
                  </a:moveTo>
                  <a:lnTo>
                    <a:pt x="0" y="1134"/>
                  </a:lnTo>
                  <a:lnTo>
                    <a:pt x="210" y="1032"/>
                  </a:lnTo>
                  <a:lnTo>
                    <a:pt x="324" y="918"/>
                  </a:lnTo>
                  <a:lnTo>
                    <a:pt x="414" y="714"/>
                  </a:lnTo>
                  <a:lnTo>
                    <a:pt x="450" y="456"/>
                  </a:lnTo>
                  <a:lnTo>
                    <a:pt x="438" y="258"/>
                  </a:lnTo>
                  <a:lnTo>
                    <a:pt x="684" y="0"/>
                  </a:lnTo>
                  <a:lnTo>
                    <a:pt x="768" y="18"/>
                  </a:lnTo>
                  <a:lnTo>
                    <a:pt x="768" y="1254"/>
                  </a:lnTo>
                  <a:lnTo>
                    <a:pt x="0" y="12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4994" y="1775"/>
              <a:ext cx="776" cy="2543"/>
            </a:xfrm>
            <a:custGeom>
              <a:avLst/>
              <a:gdLst/>
              <a:ahLst/>
              <a:cxnLst>
                <a:cxn ang="0">
                  <a:pos x="550" y="115"/>
                </a:cxn>
                <a:cxn ang="0">
                  <a:pos x="460" y="529"/>
                </a:cxn>
                <a:cxn ang="0">
                  <a:pos x="298" y="925"/>
                </a:cxn>
                <a:cxn ang="0">
                  <a:pos x="76" y="1267"/>
                </a:cxn>
                <a:cxn ang="0">
                  <a:pos x="4" y="1339"/>
                </a:cxn>
                <a:cxn ang="0">
                  <a:pos x="100" y="1351"/>
                </a:cxn>
                <a:cxn ang="0">
                  <a:pos x="286" y="1399"/>
                </a:cxn>
                <a:cxn ang="0">
                  <a:pos x="394" y="1525"/>
                </a:cxn>
                <a:cxn ang="0">
                  <a:pos x="478" y="1705"/>
                </a:cxn>
                <a:cxn ang="0">
                  <a:pos x="478" y="1969"/>
                </a:cxn>
                <a:cxn ang="0">
                  <a:pos x="370" y="2263"/>
                </a:cxn>
                <a:cxn ang="0">
                  <a:pos x="124" y="2479"/>
                </a:cxn>
                <a:cxn ang="0">
                  <a:pos x="22" y="2515"/>
                </a:cxn>
                <a:cxn ang="0">
                  <a:pos x="196" y="2533"/>
                </a:cxn>
                <a:cxn ang="0">
                  <a:pos x="388" y="2455"/>
                </a:cxn>
                <a:cxn ang="0">
                  <a:pos x="502" y="2299"/>
                </a:cxn>
                <a:cxn ang="0">
                  <a:pos x="598" y="2197"/>
                </a:cxn>
                <a:cxn ang="0">
                  <a:pos x="694" y="2197"/>
                </a:cxn>
                <a:cxn ang="0">
                  <a:pos x="742" y="2230"/>
                </a:cxn>
                <a:cxn ang="0">
                  <a:pos x="712" y="2137"/>
                </a:cxn>
                <a:cxn ang="0">
                  <a:pos x="664" y="1807"/>
                </a:cxn>
                <a:cxn ang="0">
                  <a:pos x="670" y="1561"/>
                </a:cxn>
                <a:cxn ang="0">
                  <a:pos x="718" y="1393"/>
                </a:cxn>
                <a:cxn ang="0">
                  <a:pos x="748" y="1219"/>
                </a:cxn>
                <a:cxn ang="0">
                  <a:pos x="550" y="115"/>
                </a:cxn>
              </a:cxnLst>
              <a:rect l="0" t="0" r="r" b="b"/>
              <a:pathLst>
                <a:path w="776" h="2543">
                  <a:moveTo>
                    <a:pt x="550" y="115"/>
                  </a:moveTo>
                  <a:cubicBezTo>
                    <a:pt x="502" y="0"/>
                    <a:pt x="502" y="394"/>
                    <a:pt x="460" y="529"/>
                  </a:cubicBezTo>
                  <a:cubicBezTo>
                    <a:pt x="418" y="664"/>
                    <a:pt x="362" y="802"/>
                    <a:pt x="298" y="925"/>
                  </a:cubicBezTo>
                  <a:cubicBezTo>
                    <a:pt x="234" y="1048"/>
                    <a:pt x="125" y="1198"/>
                    <a:pt x="76" y="1267"/>
                  </a:cubicBezTo>
                  <a:cubicBezTo>
                    <a:pt x="27" y="1336"/>
                    <a:pt x="0" y="1325"/>
                    <a:pt x="4" y="1339"/>
                  </a:cubicBezTo>
                  <a:cubicBezTo>
                    <a:pt x="8" y="1353"/>
                    <a:pt x="53" y="1341"/>
                    <a:pt x="100" y="1351"/>
                  </a:cubicBezTo>
                  <a:cubicBezTo>
                    <a:pt x="147" y="1361"/>
                    <a:pt x="237" y="1370"/>
                    <a:pt x="286" y="1399"/>
                  </a:cubicBezTo>
                  <a:cubicBezTo>
                    <a:pt x="335" y="1428"/>
                    <a:pt x="362" y="1474"/>
                    <a:pt x="394" y="1525"/>
                  </a:cubicBezTo>
                  <a:cubicBezTo>
                    <a:pt x="426" y="1576"/>
                    <a:pt x="464" y="1631"/>
                    <a:pt x="478" y="1705"/>
                  </a:cubicBezTo>
                  <a:cubicBezTo>
                    <a:pt x="492" y="1779"/>
                    <a:pt x="496" y="1876"/>
                    <a:pt x="478" y="1969"/>
                  </a:cubicBezTo>
                  <a:cubicBezTo>
                    <a:pt x="460" y="2062"/>
                    <a:pt x="429" y="2178"/>
                    <a:pt x="370" y="2263"/>
                  </a:cubicBezTo>
                  <a:cubicBezTo>
                    <a:pt x="311" y="2348"/>
                    <a:pt x="238" y="2428"/>
                    <a:pt x="124" y="2479"/>
                  </a:cubicBezTo>
                  <a:cubicBezTo>
                    <a:pt x="66" y="2521"/>
                    <a:pt x="10" y="2506"/>
                    <a:pt x="22" y="2515"/>
                  </a:cubicBezTo>
                  <a:cubicBezTo>
                    <a:pt x="34" y="2524"/>
                    <a:pt x="135" y="2543"/>
                    <a:pt x="196" y="2533"/>
                  </a:cubicBezTo>
                  <a:cubicBezTo>
                    <a:pt x="257" y="2523"/>
                    <a:pt x="337" y="2494"/>
                    <a:pt x="388" y="2455"/>
                  </a:cubicBezTo>
                  <a:cubicBezTo>
                    <a:pt x="439" y="2416"/>
                    <a:pt x="467" y="2342"/>
                    <a:pt x="502" y="2299"/>
                  </a:cubicBezTo>
                  <a:cubicBezTo>
                    <a:pt x="537" y="2256"/>
                    <a:pt x="566" y="2214"/>
                    <a:pt x="598" y="2197"/>
                  </a:cubicBezTo>
                  <a:cubicBezTo>
                    <a:pt x="630" y="2180"/>
                    <a:pt x="670" y="2191"/>
                    <a:pt x="694" y="2197"/>
                  </a:cubicBezTo>
                  <a:cubicBezTo>
                    <a:pt x="718" y="2203"/>
                    <a:pt x="739" y="2240"/>
                    <a:pt x="742" y="2230"/>
                  </a:cubicBezTo>
                  <a:cubicBezTo>
                    <a:pt x="745" y="2220"/>
                    <a:pt x="725" y="2207"/>
                    <a:pt x="712" y="2137"/>
                  </a:cubicBezTo>
                  <a:cubicBezTo>
                    <a:pt x="699" y="2067"/>
                    <a:pt x="671" y="1903"/>
                    <a:pt x="664" y="1807"/>
                  </a:cubicBezTo>
                  <a:cubicBezTo>
                    <a:pt x="657" y="1711"/>
                    <a:pt x="661" y="1630"/>
                    <a:pt x="670" y="1561"/>
                  </a:cubicBezTo>
                  <a:cubicBezTo>
                    <a:pt x="679" y="1492"/>
                    <a:pt x="705" y="1450"/>
                    <a:pt x="718" y="1393"/>
                  </a:cubicBezTo>
                  <a:cubicBezTo>
                    <a:pt x="731" y="1336"/>
                    <a:pt x="776" y="1427"/>
                    <a:pt x="748" y="1219"/>
                  </a:cubicBezTo>
                  <a:cubicBezTo>
                    <a:pt x="720" y="1011"/>
                    <a:pt x="598" y="230"/>
                    <a:pt x="550" y="1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49" descr="kimonopat1"/>
            <p:cNvSpPr>
              <a:spLocks/>
            </p:cNvSpPr>
            <p:nvPr/>
          </p:nvSpPr>
          <p:spPr bwMode="auto">
            <a:xfrm>
              <a:off x="5046" y="2229"/>
              <a:ext cx="617" cy="1376"/>
            </a:xfrm>
            <a:custGeom>
              <a:avLst/>
              <a:gdLst>
                <a:gd name="T0" fmla="*/ 486 w 617"/>
                <a:gd name="T1" fmla="*/ 3 h 1376"/>
                <a:gd name="T2" fmla="*/ 402 w 617"/>
                <a:gd name="T3" fmla="*/ 381 h 1376"/>
                <a:gd name="T4" fmla="*/ 216 w 617"/>
                <a:gd name="T5" fmla="*/ 777 h 1376"/>
                <a:gd name="T6" fmla="*/ 0 w 617"/>
                <a:gd name="T7" fmla="*/ 1119 h 1376"/>
                <a:gd name="T8" fmla="*/ 102 w 617"/>
                <a:gd name="T9" fmla="*/ 1101 h 1376"/>
                <a:gd name="T10" fmla="*/ 282 w 617"/>
                <a:gd name="T11" fmla="*/ 1119 h 1376"/>
                <a:gd name="T12" fmla="*/ 378 w 617"/>
                <a:gd name="T13" fmla="*/ 1185 h 1376"/>
                <a:gd name="T14" fmla="*/ 432 w 617"/>
                <a:gd name="T15" fmla="*/ 1269 h 1376"/>
                <a:gd name="T16" fmla="*/ 444 w 617"/>
                <a:gd name="T17" fmla="*/ 1365 h 1376"/>
                <a:gd name="T18" fmla="*/ 498 w 617"/>
                <a:gd name="T19" fmla="*/ 1203 h 1376"/>
                <a:gd name="T20" fmla="*/ 564 w 617"/>
                <a:gd name="T21" fmla="*/ 825 h 1376"/>
                <a:gd name="T22" fmla="*/ 606 w 617"/>
                <a:gd name="T23" fmla="*/ 363 h 1376"/>
                <a:gd name="T24" fmla="*/ 486 w 617"/>
                <a:gd name="T25" fmla="*/ 3 h 137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17" h="1376">
                  <a:moveTo>
                    <a:pt x="486" y="3"/>
                  </a:moveTo>
                  <a:cubicBezTo>
                    <a:pt x="452" y="6"/>
                    <a:pt x="447" y="252"/>
                    <a:pt x="402" y="381"/>
                  </a:cubicBezTo>
                  <a:cubicBezTo>
                    <a:pt x="357" y="510"/>
                    <a:pt x="283" y="654"/>
                    <a:pt x="216" y="777"/>
                  </a:cubicBezTo>
                  <a:cubicBezTo>
                    <a:pt x="149" y="900"/>
                    <a:pt x="19" y="1065"/>
                    <a:pt x="0" y="1119"/>
                  </a:cubicBezTo>
                  <a:cubicBezTo>
                    <a:pt x="48" y="1119"/>
                    <a:pt x="55" y="1101"/>
                    <a:pt x="102" y="1101"/>
                  </a:cubicBezTo>
                  <a:cubicBezTo>
                    <a:pt x="149" y="1101"/>
                    <a:pt x="236" y="1105"/>
                    <a:pt x="282" y="1119"/>
                  </a:cubicBezTo>
                  <a:cubicBezTo>
                    <a:pt x="328" y="1133"/>
                    <a:pt x="353" y="1160"/>
                    <a:pt x="378" y="1185"/>
                  </a:cubicBezTo>
                  <a:cubicBezTo>
                    <a:pt x="403" y="1210"/>
                    <a:pt x="421" y="1239"/>
                    <a:pt x="432" y="1269"/>
                  </a:cubicBezTo>
                  <a:cubicBezTo>
                    <a:pt x="443" y="1299"/>
                    <a:pt x="433" y="1376"/>
                    <a:pt x="444" y="1365"/>
                  </a:cubicBezTo>
                  <a:cubicBezTo>
                    <a:pt x="455" y="1354"/>
                    <a:pt x="478" y="1293"/>
                    <a:pt x="498" y="1203"/>
                  </a:cubicBezTo>
                  <a:cubicBezTo>
                    <a:pt x="518" y="1113"/>
                    <a:pt x="546" y="965"/>
                    <a:pt x="564" y="825"/>
                  </a:cubicBezTo>
                  <a:cubicBezTo>
                    <a:pt x="582" y="685"/>
                    <a:pt x="617" y="496"/>
                    <a:pt x="606" y="363"/>
                  </a:cubicBezTo>
                  <a:cubicBezTo>
                    <a:pt x="595" y="230"/>
                    <a:pt x="520" y="0"/>
                    <a:pt x="486" y="3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0" descr="kimonopat1"/>
            <p:cNvSpPr>
              <a:spLocks/>
            </p:cNvSpPr>
            <p:nvPr/>
          </p:nvSpPr>
          <p:spPr bwMode="auto">
            <a:xfrm>
              <a:off x="5193" y="269"/>
              <a:ext cx="576" cy="3180"/>
            </a:xfrm>
            <a:custGeom>
              <a:avLst/>
              <a:gdLst>
                <a:gd name="T0" fmla="*/ 42 w 576"/>
                <a:gd name="T1" fmla="*/ 61 h 3180"/>
                <a:gd name="T2" fmla="*/ 156 w 576"/>
                <a:gd name="T3" fmla="*/ 517 h 3180"/>
                <a:gd name="T4" fmla="*/ 288 w 576"/>
                <a:gd name="T5" fmla="*/ 991 h 3180"/>
                <a:gd name="T6" fmla="*/ 414 w 576"/>
                <a:gd name="T7" fmla="*/ 1435 h 3180"/>
                <a:gd name="T8" fmla="*/ 576 w 576"/>
                <a:gd name="T9" fmla="*/ 1807 h 3180"/>
                <a:gd name="T10" fmla="*/ 576 w 576"/>
                <a:gd name="T11" fmla="*/ 3055 h 3180"/>
                <a:gd name="T12" fmla="*/ 414 w 576"/>
                <a:gd name="T13" fmla="*/ 2557 h 3180"/>
                <a:gd name="T14" fmla="*/ 252 w 576"/>
                <a:gd name="T15" fmla="*/ 1765 h 3180"/>
                <a:gd name="T16" fmla="*/ 126 w 576"/>
                <a:gd name="T17" fmla="*/ 961 h 3180"/>
                <a:gd name="T18" fmla="*/ 12 w 576"/>
                <a:gd name="T19" fmla="*/ 151 h 3180"/>
                <a:gd name="T20" fmla="*/ 42 w 576"/>
                <a:gd name="T21" fmla="*/ 61 h 31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6" h="3180">
                  <a:moveTo>
                    <a:pt x="42" y="61"/>
                  </a:moveTo>
                  <a:cubicBezTo>
                    <a:pt x="66" y="122"/>
                    <a:pt x="115" y="362"/>
                    <a:pt x="156" y="517"/>
                  </a:cubicBezTo>
                  <a:cubicBezTo>
                    <a:pt x="197" y="672"/>
                    <a:pt x="245" y="838"/>
                    <a:pt x="288" y="991"/>
                  </a:cubicBezTo>
                  <a:cubicBezTo>
                    <a:pt x="331" y="1144"/>
                    <a:pt x="366" y="1299"/>
                    <a:pt x="414" y="1435"/>
                  </a:cubicBezTo>
                  <a:cubicBezTo>
                    <a:pt x="462" y="1571"/>
                    <a:pt x="549" y="1537"/>
                    <a:pt x="576" y="1807"/>
                  </a:cubicBezTo>
                  <a:lnTo>
                    <a:pt x="576" y="3055"/>
                  </a:lnTo>
                  <a:cubicBezTo>
                    <a:pt x="549" y="3180"/>
                    <a:pt x="468" y="2772"/>
                    <a:pt x="414" y="2557"/>
                  </a:cubicBezTo>
                  <a:cubicBezTo>
                    <a:pt x="360" y="2342"/>
                    <a:pt x="300" y="2031"/>
                    <a:pt x="252" y="1765"/>
                  </a:cubicBezTo>
                  <a:cubicBezTo>
                    <a:pt x="204" y="1499"/>
                    <a:pt x="166" y="1230"/>
                    <a:pt x="126" y="961"/>
                  </a:cubicBezTo>
                  <a:cubicBezTo>
                    <a:pt x="86" y="692"/>
                    <a:pt x="24" y="299"/>
                    <a:pt x="12" y="151"/>
                  </a:cubicBezTo>
                  <a:cubicBezTo>
                    <a:pt x="0" y="3"/>
                    <a:pt x="18" y="0"/>
                    <a:pt x="42" y="61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5197" y="165"/>
              <a:ext cx="573" cy="1935"/>
            </a:xfrm>
            <a:custGeom>
              <a:avLst/>
              <a:gdLst>
                <a:gd name="T0" fmla="*/ 69 w 573"/>
                <a:gd name="T1" fmla="*/ 63 h 1935"/>
                <a:gd name="T2" fmla="*/ 207 w 573"/>
                <a:gd name="T3" fmla="*/ 549 h 1935"/>
                <a:gd name="T4" fmla="*/ 381 w 573"/>
                <a:gd name="T5" fmla="*/ 1101 h 1935"/>
                <a:gd name="T6" fmla="*/ 573 w 573"/>
                <a:gd name="T7" fmla="*/ 1575 h 1935"/>
                <a:gd name="T8" fmla="*/ 573 w 573"/>
                <a:gd name="T9" fmla="*/ 1935 h 1935"/>
                <a:gd name="T10" fmla="*/ 321 w 573"/>
                <a:gd name="T11" fmla="*/ 1449 h 1935"/>
                <a:gd name="T12" fmla="*/ 147 w 573"/>
                <a:gd name="T13" fmla="*/ 699 h 1935"/>
                <a:gd name="T14" fmla="*/ 15 w 573"/>
                <a:gd name="T15" fmla="*/ 171 h 1935"/>
                <a:gd name="T16" fmla="*/ 69 w 573"/>
                <a:gd name="T17" fmla="*/ 63 h 19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3" h="1935">
                  <a:moveTo>
                    <a:pt x="69" y="63"/>
                  </a:moveTo>
                  <a:cubicBezTo>
                    <a:pt x="101" y="126"/>
                    <a:pt x="155" y="376"/>
                    <a:pt x="207" y="549"/>
                  </a:cubicBezTo>
                  <a:cubicBezTo>
                    <a:pt x="259" y="722"/>
                    <a:pt x="320" y="930"/>
                    <a:pt x="381" y="1101"/>
                  </a:cubicBezTo>
                  <a:cubicBezTo>
                    <a:pt x="442" y="1272"/>
                    <a:pt x="541" y="1436"/>
                    <a:pt x="573" y="1575"/>
                  </a:cubicBezTo>
                  <a:lnTo>
                    <a:pt x="573" y="1935"/>
                  </a:lnTo>
                  <a:cubicBezTo>
                    <a:pt x="531" y="1914"/>
                    <a:pt x="392" y="1655"/>
                    <a:pt x="321" y="1449"/>
                  </a:cubicBezTo>
                  <a:cubicBezTo>
                    <a:pt x="250" y="1243"/>
                    <a:pt x="198" y="912"/>
                    <a:pt x="147" y="699"/>
                  </a:cubicBezTo>
                  <a:cubicBezTo>
                    <a:pt x="96" y="486"/>
                    <a:pt x="30" y="274"/>
                    <a:pt x="15" y="171"/>
                  </a:cubicBezTo>
                  <a:cubicBezTo>
                    <a:pt x="0" y="68"/>
                    <a:pt x="37" y="0"/>
                    <a:pt x="69" y="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5004" y="0"/>
              <a:ext cx="363" cy="2112"/>
            </a:xfrm>
            <a:custGeom>
              <a:avLst/>
              <a:gdLst>
                <a:gd name="T0" fmla="*/ 0 w 363"/>
                <a:gd name="T1" fmla="*/ 2094 h 2112"/>
                <a:gd name="T2" fmla="*/ 66 w 363"/>
                <a:gd name="T3" fmla="*/ 1992 h 2112"/>
                <a:gd name="T4" fmla="*/ 150 w 363"/>
                <a:gd name="T5" fmla="*/ 1464 h 2112"/>
                <a:gd name="T6" fmla="*/ 234 w 363"/>
                <a:gd name="T7" fmla="*/ 678 h 2112"/>
                <a:gd name="T8" fmla="*/ 324 w 363"/>
                <a:gd name="T9" fmla="*/ 0 h 2112"/>
                <a:gd name="T10" fmla="*/ 0 w 363"/>
                <a:gd name="T11" fmla="*/ 0 h 2112"/>
                <a:gd name="T12" fmla="*/ 0 w 363"/>
                <a:gd name="T13" fmla="*/ 2094 h 2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5004" y="1"/>
              <a:ext cx="189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Rectangle 54"/>
            <p:cNvSpPr>
              <a:spLocks noChangeArrowheads="1"/>
            </p:cNvSpPr>
            <p:nvPr/>
          </p:nvSpPr>
          <p:spPr bwMode="auto">
            <a:xfrm>
              <a:off x="4955" y="1"/>
              <a:ext cx="56" cy="4320"/>
            </a:xfrm>
            <a:prstGeom prst="rect">
              <a:avLst/>
            </a:pr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mtClean="0"/>
            </a:p>
          </p:txBody>
        </p:sp>
        <p:sp>
          <p:nvSpPr>
            <p:cNvPr id="18" name="Freeform 55"/>
            <p:cNvSpPr>
              <a:spLocks/>
            </p:cNvSpPr>
            <p:nvPr/>
          </p:nvSpPr>
          <p:spPr bwMode="auto">
            <a:xfrm>
              <a:off x="5013" y="3924"/>
              <a:ext cx="734" cy="390"/>
            </a:xfrm>
            <a:custGeom>
              <a:avLst/>
              <a:gdLst/>
              <a:ahLst/>
              <a:cxnLst>
                <a:cxn ang="0">
                  <a:pos x="1" y="357"/>
                </a:cxn>
                <a:cxn ang="0">
                  <a:pos x="109" y="341"/>
                </a:cxn>
                <a:cxn ang="0">
                  <a:pos x="241" y="305"/>
                </a:cxn>
                <a:cxn ang="0">
                  <a:pos x="353" y="209"/>
                </a:cxn>
                <a:cxn ang="0">
                  <a:pos x="429" y="89"/>
                </a:cxn>
                <a:cxn ang="0">
                  <a:pos x="493" y="17"/>
                </a:cxn>
                <a:cxn ang="0">
                  <a:pos x="577" y="1"/>
                </a:cxn>
                <a:cxn ang="0">
                  <a:pos x="629" y="21"/>
                </a:cxn>
                <a:cxn ang="0">
                  <a:pos x="673" y="65"/>
                </a:cxn>
                <a:cxn ang="0">
                  <a:pos x="673" y="137"/>
                </a:cxn>
                <a:cxn ang="0">
                  <a:pos x="561" y="225"/>
                </a:cxn>
                <a:cxn ang="0">
                  <a:pos x="425" y="297"/>
                </a:cxn>
                <a:cxn ang="0">
                  <a:pos x="245" y="357"/>
                </a:cxn>
                <a:cxn ang="0">
                  <a:pos x="113" y="377"/>
                </a:cxn>
                <a:cxn ang="0">
                  <a:pos x="1" y="357"/>
                </a:cxn>
              </a:cxnLst>
              <a:rect l="0" t="0" r="r" b="b"/>
              <a:pathLst>
                <a:path w="692" h="378">
                  <a:moveTo>
                    <a:pt x="1" y="357"/>
                  </a:moveTo>
                  <a:cubicBezTo>
                    <a:pt x="0" y="351"/>
                    <a:pt x="69" y="350"/>
                    <a:pt x="109" y="341"/>
                  </a:cubicBezTo>
                  <a:cubicBezTo>
                    <a:pt x="149" y="332"/>
                    <a:pt x="200" y="327"/>
                    <a:pt x="241" y="305"/>
                  </a:cubicBezTo>
                  <a:cubicBezTo>
                    <a:pt x="282" y="283"/>
                    <a:pt x="322" y="245"/>
                    <a:pt x="353" y="209"/>
                  </a:cubicBezTo>
                  <a:cubicBezTo>
                    <a:pt x="384" y="173"/>
                    <a:pt x="406" y="121"/>
                    <a:pt x="429" y="89"/>
                  </a:cubicBezTo>
                  <a:cubicBezTo>
                    <a:pt x="452" y="57"/>
                    <a:pt x="468" y="32"/>
                    <a:pt x="493" y="17"/>
                  </a:cubicBezTo>
                  <a:cubicBezTo>
                    <a:pt x="518" y="2"/>
                    <a:pt x="554" y="0"/>
                    <a:pt x="577" y="1"/>
                  </a:cubicBezTo>
                  <a:cubicBezTo>
                    <a:pt x="600" y="2"/>
                    <a:pt x="613" y="10"/>
                    <a:pt x="629" y="21"/>
                  </a:cubicBezTo>
                  <a:cubicBezTo>
                    <a:pt x="645" y="32"/>
                    <a:pt x="666" y="46"/>
                    <a:pt x="673" y="65"/>
                  </a:cubicBezTo>
                  <a:cubicBezTo>
                    <a:pt x="680" y="84"/>
                    <a:pt x="692" y="110"/>
                    <a:pt x="673" y="137"/>
                  </a:cubicBezTo>
                  <a:cubicBezTo>
                    <a:pt x="654" y="164"/>
                    <a:pt x="602" y="198"/>
                    <a:pt x="561" y="225"/>
                  </a:cubicBezTo>
                  <a:cubicBezTo>
                    <a:pt x="520" y="252"/>
                    <a:pt x="478" y="275"/>
                    <a:pt x="425" y="297"/>
                  </a:cubicBezTo>
                  <a:cubicBezTo>
                    <a:pt x="372" y="319"/>
                    <a:pt x="297" y="344"/>
                    <a:pt x="245" y="357"/>
                  </a:cubicBezTo>
                  <a:cubicBezTo>
                    <a:pt x="193" y="370"/>
                    <a:pt x="156" y="376"/>
                    <a:pt x="113" y="377"/>
                  </a:cubicBezTo>
                  <a:cubicBezTo>
                    <a:pt x="70" y="378"/>
                    <a:pt x="2" y="363"/>
                    <a:pt x="1" y="3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AutoShape 56"/>
            <p:cNvSpPr>
              <a:spLocks noChangeArrowheads="1"/>
            </p:cNvSpPr>
            <p:nvPr/>
          </p:nvSpPr>
          <p:spPr bwMode="hidden">
            <a:xfrm rot="5400000">
              <a:off x="2724" y="2089"/>
              <a:ext cx="4320" cy="142"/>
            </a:xfrm>
            <a:custGeom>
              <a:avLst/>
              <a:gdLst>
                <a:gd name="T0" fmla="*/ 852 w 21600"/>
                <a:gd name="T1" fmla="*/ 0 h 21600"/>
                <a:gd name="T2" fmla="*/ 432 w 21600"/>
                <a:gd name="T3" fmla="*/ 1 h 21600"/>
                <a:gd name="T4" fmla="*/ 12 w 21600"/>
                <a:gd name="T5" fmla="*/ 0 h 21600"/>
                <a:gd name="T6" fmla="*/ 43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105 w 21600"/>
                <a:gd name="T13" fmla="*/ 2130 h 21600"/>
                <a:gd name="T14" fmla="*/ 19495 w 21600"/>
                <a:gd name="T15" fmla="*/ 194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07" y="21600"/>
                  </a:lnTo>
                  <a:lnTo>
                    <a:pt x="2099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en-US"/>
            </a:p>
          </p:txBody>
        </p:sp>
      </p:grpSp>
      <p:sp>
        <p:nvSpPr>
          <p:cNvPr id="34873" name="Rectangle 5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70013"/>
            <a:ext cx="696595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874" name="Rectangle 5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27200" y="3886200"/>
            <a:ext cx="5640388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" name="Rectangle 5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" name="Rectangle 6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" name="Rectangle 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89139-8ED7-47C9-B32C-B60D8D1C55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300EC-E328-4961-A5C3-3CDB958771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27713" y="227013"/>
            <a:ext cx="1868487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075" y="227013"/>
            <a:ext cx="5456238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9BD8C-6EC7-46B3-97C2-C1D34217E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227013"/>
            <a:ext cx="74771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3525" y="1598613"/>
            <a:ext cx="3616325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032250" y="1598613"/>
            <a:ext cx="3617913" cy="4497387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66A7B-D15E-4052-99C0-B110F93E6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03CD5-CFD8-4B25-9593-5FFD79FFC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14614-B258-43D0-B624-7FA5A10DD0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525" y="1598613"/>
            <a:ext cx="3616325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2250" y="1598613"/>
            <a:ext cx="3617913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03200-23A2-4669-97F0-EF0504765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A58C4-615E-45F1-ACCC-166237605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A5383-62AF-4B42-A50A-DDD3BF6EA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6EE33-5BBD-41F0-9B5E-F1DF846B7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E9C21-E21B-485D-A12B-8CE359956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0EF45-65B1-4566-A173-22E96E7FE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59875" cy="6870700"/>
            <a:chOff x="0" y="0"/>
            <a:chExt cx="5770" cy="4328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hidden">
            <a:xfrm>
              <a:off x="0" y="4186"/>
              <a:ext cx="5089" cy="1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mtClean="0"/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hidden">
            <a:xfrm>
              <a:off x="0" y="0"/>
              <a:ext cx="5089" cy="1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mtClean="0"/>
            </a:p>
          </p:txBody>
        </p:sp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5010" y="0"/>
              <a:ext cx="758" cy="432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4944" y="1"/>
              <a:ext cx="816" cy="3974"/>
              <a:chOff x="4944" y="1"/>
              <a:chExt cx="816" cy="3974"/>
            </a:xfrm>
          </p:grpSpPr>
          <p:grpSp>
            <p:nvGrpSpPr>
              <p:cNvPr id="1047" name="Group 7"/>
              <p:cNvGrpSpPr>
                <a:grpSpLocks/>
              </p:cNvGrpSpPr>
              <p:nvPr userDrawn="1"/>
            </p:nvGrpSpPr>
            <p:grpSpPr bwMode="auto">
              <a:xfrm>
                <a:off x="5280" y="1"/>
                <a:ext cx="480" cy="1430"/>
                <a:chOff x="5280" y="1"/>
                <a:chExt cx="480" cy="1430"/>
              </a:xfrm>
            </p:grpSpPr>
            <p:grpSp>
              <p:nvGrpSpPr>
                <p:cNvPr id="1068" name="Group 8"/>
                <p:cNvGrpSpPr>
                  <a:grpSpLocks/>
                </p:cNvGrpSpPr>
                <p:nvPr userDrawn="1"/>
              </p:nvGrpSpPr>
              <p:grpSpPr bwMode="auto">
                <a:xfrm rot="-5400000">
                  <a:off x="5484" y="0"/>
                  <a:ext cx="174" cy="176"/>
                  <a:chOff x="1657" y="323"/>
                  <a:chExt cx="1691" cy="2560"/>
                </a:xfrm>
              </p:grpSpPr>
              <p:grpSp>
                <p:nvGrpSpPr>
                  <p:cNvPr id="1077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657" y="323"/>
                    <a:ext cx="1691" cy="2560"/>
                    <a:chOff x="1657" y="323"/>
                    <a:chExt cx="1691" cy="2560"/>
                  </a:xfrm>
                </p:grpSpPr>
                <p:sp>
                  <p:nvSpPr>
                    <p:cNvPr id="1084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2123" y="323"/>
                      <a:ext cx="1234" cy="2560"/>
                    </a:xfrm>
                    <a:custGeom>
                      <a:avLst/>
                      <a:gdLst>
                        <a:gd name="T0" fmla="*/ 338 w 1231"/>
                        <a:gd name="T1" fmla="*/ 283 h 2560"/>
                        <a:gd name="T2" fmla="*/ 416 w 1231"/>
                        <a:gd name="T3" fmla="*/ 115 h 2560"/>
                        <a:gd name="T4" fmla="*/ 584 w 1231"/>
                        <a:gd name="T5" fmla="*/ 7 h 2560"/>
                        <a:gd name="T6" fmla="*/ 897 w 1231"/>
                        <a:gd name="T7" fmla="*/ 61 h 2560"/>
                        <a:gd name="T8" fmla="*/ 1054 w 1231"/>
                        <a:gd name="T9" fmla="*/ 349 h 2560"/>
                        <a:gd name="T10" fmla="*/ 981 w 1231"/>
                        <a:gd name="T11" fmla="*/ 769 h 2560"/>
                        <a:gd name="T12" fmla="*/ 945 w 1231"/>
                        <a:gd name="T13" fmla="*/ 943 h 2560"/>
                        <a:gd name="T14" fmla="*/ 1108 w 1231"/>
                        <a:gd name="T15" fmla="*/ 1075 h 2560"/>
                        <a:gd name="T16" fmla="*/ 1234 w 1231"/>
                        <a:gd name="T17" fmla="*/ 1525 h 2560"/>
                        <a:gd name="T18" fmla="*/ 1126 w 1231"/>
                        <a:gd name="T19" fmla="*/ 1969 h 2560"/>
                        <a:gd name="T20" fmla="*/ 909 w 1231"/>
                        <a:gd name="T21" fmla="*/ 2077 h 2560"/>
                        <a:gd name="T22" fmla="*/ 723 w 1231"/>
                        <a:gd name="T23" fmla="*/ 2059 h 2560"/>
                        <a:gd name="T24" fmla="*/ 657 w 1231"/>
                        <a:gd name="T25" fmla="*/ 2251 h 2560"/>
                        <a:gd name="T26" fmla="*/ 530 w 1231"/>
                        <a:gd name="T27" fmla="*/ 2527 h 2560"/>
                        <a:gd name="T28" fmla="*/ 212 w 1231"/>
                        <a:gd name="T29" fmla="*/ 2509 h 2560"/>
                        <a:gd name="T30" fmla="*/ 31 w 1231"/>
                        <a:gd name="T31" fmla="*/ 2227 h 2560"/>
                        <a:gd name="T32" fmla="*/ 25 w 1231"/>
                        <a:gd name="T33" fmla="*/ 1969 h 2560"/>
                        <a:gd name="T34" fmla="*/ 145 w 1231"/>
                        <a:gd name="T35" fmla="*/ 1651 h 2560"/>
                        <a:gd name="T36" fmla="*/ 260 w 1231"/>
                        <a:gd name="T37" fmla="*/ 1513 h 2560"/>
                        <a:gd name="T38" fmla="*/ 218 w 1231"/>
                        <a:gd name="T39" fmla="*/ 1729 h 2560"/>
                        <a:gd name="T40" fmla="*/ 73 w 1231"/>
                        <a:gd name="T41" fmla="*/ 2023 h 2560"/>
                        <a:gd name="T42" fmla="*/ 169 w 1231"/>
                        <a:gd name="T43" fmla="*/ 2323 h 2560"/>
                        <a:gd name="T44" fmla="*/ 440 w 1231"/>
                        <a:gd name="T45" fmla="*/ 2431 h 2560"/>
                        <a:gd name="T46" fmla="*/ 596 w 1231"/>
                        <a:gd name="T47" fmla="*/ 2227 h 2560"/>
                        <a:gd name="T48" fmla="*/ 578 w 1231"/>
                        <a:gd name="T49" fmla="*/ 1807 h 2560"/>
                        <a:gd name="T50" fmla="*/ 494 w 1231"/>
                        <a:gd name="T51" fmla="*/ 1531 h 2560"/>
                        <a:gd name="T52" fmla="*/ 536 w 1231"/>
                        <a:gd name="T53" fmla="*/ 1459 h 2560"/>
                        <a:gd name="T54" fmla="*/ 627 w 1231"/>
                        <a:gd name="T55" fmla="*/ 1633 h 2560"/>
                        <a:gd name="T56" fmla="*/ 723 w 1231"/>
                        <a:gd name="T57" fmla="*/ 1933 h 2560"/>
                        <a:gd name="T58" fmla="*/ 969 w 1231"/>
                        <a:gd name="T59" fmla="*/ 1963 h 2560"/>
                        <a:gd name="T60" fmla="*/ 1138 w 1231"/>
                        <a:gd name="T61" fmla="*/ 1687 h 2560"/>
                        <a:gd name="T62" fmla="*/ 1120 w 1231"/>
                        <a:gd name="T63" fmla="*/ 1273 h 2560"/>
                        <a:gd name="T64" fmla="*/ 885 w 1231"/>
                        <a:gd name="T65" fmla="*/ 1057 h 2560"/>
                        <a:gd name="T66" fmla="*/ 681 w 1231"/>
                        <a:gd name="T67" fmla="*/ 1129 h 2560"/>
                        <a:gd name="T68" fmla="*/ 578 w 1231"/>
                        <a:gd name="T69" fmla="*/ 1117 h 2560"/>
                        <a:gd name="T70" fmla="*/ 621 w 1231"/>
                        <a:gd name="T71" fmla="*/ 1033 h 2560"/>
                        <a:gd name="T72" fmla="*/ 813 w 1231"/>
                        <a:gd name="T73" fmla="*/ 937 h 2560"/>
                        <a:gd name="T74" fmla="*/ 951 w 1231"/>
                        <a:gd name="T75" fmla="*/ 613 h 2560"/>
                        <a:gd name="T76" fmla="*/ 885 w 1231"/>
                        <a:gd name="T77" fmla="*/ 175 h 2560"/>
                        <a:gd name="T78" fmla="*/ 621 w 1231"/>
                        <a:gd name="T79" fmla="*/ 103 h 2560"/>
                        <a:gd name="T80" fmla="*/ 392 w 1231"/>
                        <a:gd name="T81" fmla="*/ 355 h 2560"/>
                        <a:gd name="T82" fmla="*/ 404 w 1231"/>
                        <a:gd name="T83" fmla="*/ 763 h 2560"/>
                        <a:gd name="T84" fmla="*/ 344 w 1231"/>
                        <a:gd name="T85" fmla="*/ 949 h 2560"/>
                        <a:gd name="T86" fmla="*/ 290 w 1231"/>
                        <a:gd name="T87" fmla="*/ 685 h 2560"/>
                        <a:gd name="T88" fmla="*/ 308 w 1231"/>
                        <a:gd name="T89" fmla="*/ 367 h 2560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1231" h="2560">
                          <a:moveTo>
                            <a:pt x="307" y="367"/>
                          </a:moveTo>
                          <a:cubicBezTo>
                            <a:pt x="317" y="336"/>
                            <a:pt x="326" y="303"/>
                            <a:pt x="337" y="283"/>
                          </a:cubicBezTo>
                          <a:cubicBezTo>
                            <a:pt x="348" y="263"/>
                            <a:pt x="360" y="275"/>
                            <a:pt x="373" y="247"/>
                          </a:cubicBezTo>
                          <a:cubicBezTo>
                            <a:pt x="386" y="219"/>
                            <a:pt x="400" y="147"/>
                            <a:pt x="415" y="115"/>
                          </a:cubicBezTo>
                          <a:cubicBezTo>
                            <a:pt x="430" y="83"/>
                            <a:pt x="435" y="73"/>
                            <a:pt x="463" y="55"/>
                          </a:cubicBezTo>
                          <a:cubicBezTo>
                            <a:pt x="491" y="37"/>
                            <a:pt x="536" y="14"/>
                            <a:pt x="583" y="7"/>
                          </a:cubicBezTo>
                          <a:cubicBezTo>
                            <a:pt x="630" y="0"/>
                            <a:pt x="693" y="4"/>
                            <a:pt x="745" y="13"/>
                          </a:cubicBezTo>
                          <a:cubicBezTo>
                            <a:pt x="797" y="22"/>
                            <a:pt x="852" y="34"/>
                            <a:pt x="895" y="61"/>
                          </a:cubicBezTo>
                          <a:cubicBezTo>
                            <a:pt x="938" y="88"/>
                            <a:pt x="977" y="127"/>
                            <a:pt x="1003" y="175"/>
                          </a:cubicBezTo>
                          <a:cubicBezTo>
                            <a:pt x="1029" y="223"/>
                            <a:pt x="1044" y="287"/>
                            <a:pt x="1051" y="349"/>
                          </a:cubicBezTo>
                          <a:cubicBezTo>
                            <a:pt x="1058" y="411"/>
                            <a:pt x="1057" y="477"/>
                            <a:pt x="1045" y="547"/>
                          </a:cubicBezTo>
                          <a:cubicBezTo>
                            <a:pt x="1033" y="617"/>
                            <a:pt x="995" y="712"/>
                            <a:pt x="979" y="769"/>
                          </a:cubicBezTo>
                          <a:cubicBezTo>
                            <a:pt x="963" y="826"/>
                            <a:pt x="955" y="860"/>
                            <a:pt x="949" y="889"/>
                          </a:cubicBezTo>
                          <a:cubicBezTo>
                            <a:pt x="943" y="918"/>
                            <a:pt x="936" y="925"/>
                            <a:pt x="943" y="943"/>
                          </a:cubicBezTo>
                          <a:cubicBezTo>
                            <a:pt x="950" y="961"/>
                            <a:pt x="964" y="975"/>
                            <a:pt x="991" y="997"/>
                          </a:cubicBezTo>
                          <a:cubicBezTo>
                            <a:pt x="1018" y="1019"/>
                            <a:pt x="1069" y="1033"/>
                            <a:pt x="1105" y="1075"/>
                          </a:cubicBezTo>
                          <a:cubicBezTo>
                            <a:pt x="1141" y="1117"/>
                            <a:pt x="1186" y="1174"/>
                            <a:pt x="1207" y="1249"/>
                          </a:cubicBezTo>
                          <a:cubicBezTo>
                            <a:pt x="1228" y="1324"/>
                            <a:pt x="1231" y="1441"/>
                            <a:pt x="1231" y="1525"/>
                          </a:cubicBezTo>
                          <a:cubicBezTo>
                            <a:pt x="1231" y="1609"/>
                            <a:pt x="1225" y="1679"/>
                            <a:pt x="1207" y="1753"/>
                          </a:cubicBezTo>
                          <a:cubicBezTo>
                            <a:pt x="1189" y="1827"/>
                            <a:pt x="1153" y="1917"/>
                            <a:pt x="1123" y="1969"/>
                          </a:cubicBezTo>
                          <a:cubicBezTo>
                            <a:pt x="1093" y="2021"/>
                            <a:pt x="1063" y="2047"/>
                            <a:pt x="1027" y="2065"/>
                          </a:cubicBezTo>
                          <a:cubicBezTo>
                            <a:pt x="991" y="2083"/>
                            <a:pt x="951" y="2079"/>
                            <a:pt x="907" y="2077"/>
                          </a:cubicBezTo>
                          <a:cubicBezTo>
                            <a:pt x="863" y="2075"/>
                            <a:pt x="794" y="2056"/>
                            <a:pt x="763" y="2053"/>
                          </a:cubicBezTo>
                          <a:cubicBezTo>
                            <a:pt x="732" y="2050"/>
                            <a:pt x="733" y="2050"/>
                            <a:pt x="721" y="2059"/>
                          </a:cubicBezTo>
                          <a:cubicBezTo>
                            <a:pt x="709" y="2068"/>
                            <a:pt x="702" y="2075"/>
                            <a:pt x="691" y="2107"/>
                          </a:cubicBezTo>
                          <a:cubicBezTo>
                            <a:pt x="680" y="2139"/>
                            <a:pt x="665" y="2205"/>
                            <a:pt x="655" y="2251"/>
                          </a:cubicBezTo>
                          <a:cubicBezTo>
                            <a:pt x="645" y="2297"/>
                            <a:pt x="652" y="2337"/>
                            <a:pt x="631" y="2383"/>
                          </a:cubicBezTo>
                          <a:cubicBezTo>
                            <a:pt x="610" y="2429"/>
                            <a:pt x="574" y="2498"/>
                            <a:pt x="529" y="2527"/>
                          </a:cubicBezTo>
                          <a:cubicBezTo>
                            <a:pt x="484" y="2556"/>
                            <a:pt x="414" y="2560"/>
                            <a:pt x="361" y="2557"/>
                          </a:cubicBezTo>
                          <a:cubicBezTo>
                            <a:pt x="308" y="2554"/>
                            <a:pt x="256" y="2537"/>
                            <a:pt x="211" y="2509"/>
                          </a:cubicBezTo>
                          <a:cubicBezTo>
                            <a:pt x="166" y="2481"/>
                            <a:pt x="121" y="2436"/>
                            <a:pt x="91" y="2389"/>
                          </a:cubicBezTo>
                          <a:cubicBezTo>
                            <a:pt x="61" y="2342"/>
                            <a:pt x="46" y="2275"/>
                            <a:pt x="31" y="2227"/>
                          </a:cubicBezTo>
                          <a:cubicBezTo>
                            <a:pt x="16" y="2179"/>
                            <a:pt x="2" y="2144"/>
                            <a:pt x="1" y="2101"/>
                          </a:cubicBezTo>
                          <a:cubicBezTo>
                            <a:pt x="0" y="2058"/>
                            <a:pt x="13" y="2018"/>
                            <a:pt x="25" y="1969"/>
                          </a:cubicBezTo>
                          <a:cubicBezTo>
                            <a:pt x="37" y="1920"/>
                            <a:pt x="53" y="1860"/>
                            <a:pt x="73" y="1807"/>
                          </a:cubicBezTo>
                          <a:cubicBezTo>
                            <a:pt x="93" y="1754"/>
                            <a:pt x="122" y="1698"/>
                            <a:pt x="145" y="1651"/>
                          </a:cubicBezTo>
                          <a:cubicBezTo>
                            <a:pt x="168" y="1604"/>
                            <a:pt x="192" y="1548"/>
                            <a:pt x="211" y="1525"/>
                          </a:cubicBezTo>
                          <a:cubicBezTo>
                            <a:pt x="230" y="1502"/>
                            <a:pt x="249" y="1502"/>
                            <a:pt x="259" y="1513"/>
                          </a:cubicBezTo>
                          <a:cubicBezTo>
                            <a:pt x="269" y="1524"/>
                            <a:pt x="278" y="1555"/>
                            <a:pt x="271" y="1591"/>
                          </a:cubicBezTo>
                          <a:cubicBezTo>
                            <a:pt x="264" y="1627"/>
                            <a:pt x="242" y="1682"/>
                            <a:pt x="217" y="1729"/>
                          </a:cubicBezTo>
                          <a:cubicBezTo>
                            <a:pt x="192" y="1776"/>
                            <a:pt x="145" y="1824"/>
                            <a:pt x="121" y="1873"/>
                          </a:cubicBezTo>
                          <a:cubicBezTo>
                            <a:pt x="97" y="1922"/>
                            <a:pt x="76" y="1970"/>
                            <a:pt x="73" y="2023"/>
                          </a:cubicBezTo>
                          <a:cubicBezTo>
                            <a:pt x="70" y="2076"/>
                            <a:pt x="87" y="2141"/>
                            <a:pt x="103" y="2191"/>
                          </a:cubicBezTo>
                          <a:cubicBezTo>
                            <a:pt x="119" y="2241"/>
                            <a:pt x="140" y="2285"/>
                            <a:pt x="169" y="2323"/>
                          </a:cubicBezTo>
                          <a:cubicBezTo>
                            <a:pt x="198" y="2361"/>
                            <a:pt x="232" y="2401"/>
                            <a:pt x="277" y="2419"/>
                          </a:cubicBezTo>
                          <a:cubicBezTo>
                            <a:pt x="322" y="2437"/>
                            <a:pt x="395" y="2440"/>
                            <a:pt x="439" y="2431"/>
                          </a:cubicBezTo>
                          <a:cubicBezTo>
                            <a:pt x="483" y="2422"/>
                            <a:pt x="515" y="2399"/>
                            <a:pt x="541" y="2365"/>
                          </a:cubicBezTo>
                          <a:cubicBezTo>
                            <a:pt x="567" y="2331"/>
                            <a:pt x="583" y="2280"/>
                            <a:pt x="595" y="2227"/>
                          </a:cubicBezTo>
                          <a:cubicBezTo>
                            <a:pt x="607" y="2174"/>
                            <a:pt x="616" y="2117"/>
                            <a:pt x="613" y="2047"/>
                          </a:cubicBezTo>
                          <a:cubicBezTo>
                            <a:pt x="610" y="1977"/>
                            <a:pt x="589" y="1871"/>
                            <a:pt x="577" y="1807"/>
                          </a:cubicBezTo>
                          <a:cubicBezTo>
                            <a:pt x="565" y="1743"/>
                            <a:pt x="555" y="1709"/>
                            <a:pt x="541" y="1663"/>
                          </a:cubicBezTo>
                          <a:cubicBezTo>
                            <a:pt x="527" y="1617"/>
                            <a:pt x="502" y="1561"/>
                            <a:pt x="493" y="1531"/>
                          </a:cubicBezTo>
                          <a:cubicBezTo>
                            <a:pt x="484" y="1501"/>
                            <a:pt x="480" y="1495"/>
                            <a:pt x="487" y="1483"/>
                          </a:cubicBezTo>
                          <a:cubicBezTo>
                            <a:pt x="494" y="1471"/>
                            <a:pt x="519" y="1455"/>
                            <a:pt x="535" y="1459"/>
                          </a:cubicBezTo>
                          <a:cubicBezTo>
                            <a:pt x="551" y="1463"/>
                            <a:pt x="568" y="1478"/>
                            <a:pt x="583" y="1507"/>
                          </a:cubicBezTo>
                          <a:cubicBezTo>
                            <a:pt x="598" y="1536"/>
                            <a:pt x="610" y="1583"/>
                            <a:pt x="625" y="1633"/>
                          </a:cubicBezTo>
                          <a:cubicBezTo>
                            <a:pt x="640" y="1683"/>
                            <a:pt x="657" y="1757"/>
                            <a:pt x="673" y="1807"/>
                          </a:cubicBezTo>
                          <a:cubicBezTo>
                            <a:pt x="689" y="1857"/>
                            <a:pt x="697" y="1905"/>
                            <a:pt x="721" y="1933"/>
                          </a:cubicBezTo>
                          <a:cubicBezTo>
                            <a:pt x="745" y="1961"/>
                            <a:pt x="776" y="1970"/>
                            <a:pt x="817" y="1975"/>
                          </a:cubicBezTo>
                          <a:cubicBezTo>
                            <a:pt x="858" y="1980"/>
                            <a:pt x="926" y="1980"/>
                            <a:pt x="967" y="1963"/>
                          </a:cubicBezTo>
                          <a:cubicBezTo>
                            <a:pt x="1008" y="1946"/>
                            <a:pt x="1035" y="1919"/>
                            <a:pt x="1063" y="1873"/>
                          </a:cubicBezTo>
                          <a:cubicBezTo>
                            <a:pt x="1091" y="1827"/>
                            <a:pt x="1122" y="1761"/>
                            <a:pt x="1135" y="1687"/>
                          </a:cubicBezTo>
                          <a:cubicBezTo>
                            <a:pt x="1148" y="1613"/>
                            <a:pt x="1144" y="1498"/>
                            <a:pt x="1141" y="1429"/>
                          </a:cubicBezTo>
                          <a:cubicBezTo>
                            <a:pt x="1138" y="1360"/>
                            <a:pt x="1140" y="1325"/>
                            <a:pt x="1117" y="1273"/>
                          </a:cubicBezTo>
                          <a:cubicBezTo>
                            <a:pt x="1094" y="1221"/>
                            <a:pt x="1042" y="1153"/>
                            <a:pt x="1003" y="1117"/>
                          </a:cubicBezTo>
                          <a:cubicBezTo>
                            <a:pt x="964" y="1081"/>
                            <a:pt x="919" y="1064"/>
                            <a:pt x="883" y="1057"/>
                          </a:cubicBezTo>
                          <a:cubicBezTo>
                            <a:pt x="847" y="1050"/>
                            <a:pt x="821" y="1063"/>
                            <a:pt x="787" y="1075"/>
                          </a:cubicBezTo>
                          <a:cubicBezTo>
                            <a:pt x="753" y="1087"/>
                            <a:pt x="706" y="1117"/>
                            <a:pt x="679" y="1129"/>
                          </a:cubicBezTo>
                          <a:cubicBezTo>
                            <a:pt x="652" y="1141"/>
                            <a:pt x="642" y="1149"/>
                            <a:pt x="625" y="1147"/>
                          </a:cubicBezTo>
                          <a:cubicBezTo>
                            <a:pt x="608" y="1145"/>
                            <a:pt x="584" y="1130"/>
                            <a:pt x="577" y="1117"/>
                          </a:cubicBezTo>
                          <a:cubicBezTo>
                            <a:pt x="570" y="1104"/>
                            <a:pt x="576" y="1083"/>
                            <a:pt x="583" y="1069"/>
                          </a:cubicBezTo>
                          <a:cubicBezTo>
                            <a:pt x="590" y="1055"/>
                            <a:pt x="599" y="1043"/>
                            <a:pt x="619" y="1033"/>
                          </a:cubicBezTo>
                          <a:cubicBezTo>
                            <a:pt x="639" y="1023"/>
                            <a:pt x="671" y="1025"/>
                            <a:pt x="703" y="1009"/>
                          </a:cubicBezTo>
                          <a:cubicBezTo>
                            <a:pt x="735" y="993"/>
                            <a:pt x="780" y="965"/>
                            <a:pt x="811" y="937"/>
                          </a:cubicBezTo>
                          <a:cubicBezTo>
                            <a:pt x="842" y="909"/>
                            <a:pt x="866" y="895"/>
                            <a:pt x="889" y="841"/>
                          </a:cubicBezTo>
                          <a:cubicBezTo>
                            <a:pt x="912" y="787"/>
                            <a:pt x="939" y="696"/>
                            <a:pt x="949" y="613"/>
                          </a:cubicBezTo>
                          <a:cubicBezTo>
                            <a:pt x="959" y="530"/>
                            <a:pt x="960" y="416"/>
                            <a:pt x="949" y="343"/>
                          </a:cubicBezTo>
                          <a:cubicBezTo>
                            <a:pt x="938" y="270"/>
                            <a:pt x="914" y="215"/>
                            <a:pt x="883" y="175"/>
                          </a:cubicBezTo>
                          <a:cubicBezTo>
                            <a:pt x="852" y="135"/>
                            <a:pt x="807" y="115"/>
                            <a:pt x="763" y="103"/>
                          </a:cubicBezTo>
                          <a:cubicBezTo>
                            <a:pt x="719" y="91"/>
                            <a:pt x="665" y="90"/>
                            <a:pt x="619" y="103"/>
                          </a:cubicBezTo>
                          <a:cubicBezTo>
                            <a:pt x="573" y="116"/>
                            <a:pt x="525" y="139"/>
                            <a:pt x="487" y="181"/>
                          </a:cubicBezTo>
                          <a:cubicBezTo>
                            <a:pt x="449" y="223"/>
                            <a:pt x="412" y="301"/>
                            <a:pt x="391" y="355"/>
                          </a:cubicBezTo>
                          <a:cubicBezTo>
                            <a:pt x="370" y="409"/>
                            <a:pt x="359" y="437"/>
                            <a:pt x="361" y="505"/>
                          </a:cubicBezTo>
                          <a:cubicBezTo>
                            <a:pt x="363" y="573"/>
                            <a:pt x="399" y="691"/>
                            <a:pt x="403" y="763"/>
                          </a:cubicBezTo>
                          <a:cubicBezTo>
                            <a:pt x="407" y="835"/>
                            <a:pt x="395" y="906"/>
                            <a:pt x="385" y="937"/>
                          </a:cubicBezTo>
                          <a:cubicBezTo>
                            <a:pt x="375" y="968"/>
                            <a:pt x="356" y="957"/>
                            <a:pt x="343" y="949"/>
                          </a:cubicBezTo>
                          <a:cubicBezTo>
                            <a:pt x="330" y="941"/>
                            <a:pt x="316" y="933"/>
                            <a:pt x="307" y="889"/>
                          </a:cubicBezTo>
                          <a:cubicBezTo>
                            <a:pt x="298" y="845"/>
                            <a:pt x="294" y="755"/>
                            <a:pt x="289" y="685"/>
                          </a:cubicBezTo>
                          <a:cubicBezTo>
                            <a:pt x="284" y="615"/>
                            <a:pt x="273" y="523"/>
                            <a:pt x="277" y="469"/>
                          </a:cubicBezTo>
                          <a:cubicBezTo>
                            <a:pt x="281" y="415"/>
                            <a:pt x="297" y="398"/>
                            <a:pt x="307" y="367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85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1667" y="381"/>
                      <a:ext cx="865" cy="2065"/>
                    </a:xfrm>
                    <a:custGeom>
                      <a:avLst/>
                      <a:gdLst>
                        <a:gd name="T0" fmla="*/ 785 w 865"/>
                        <a:gd name="T1" fmla="*/ 528 h 2071"/>
                        <a:gd name="T2" fmla="*/ 797 w 865"/>
                        <a:gd name="T3" fmla="*/ 349 h 2071"/>
                        <a:gd name="T4" fmla="*/ 863 w 865"/>
                        <a:gd name="T5" fmla="*/ 205 h 2071"/>
                        <a:gd name="T6" fmla="*/ 809 w 865"/>
                        <a:gd name="T7" fmla="*/ 217 h 2071"/>
                        <a:gd name="T8" fmla="*/ 749 w 865"/>
                        <a:gd name="T9" fmla="*/ 217 h 2071"/>
                        <a:gd name="T10" fmla="*/ 683 w 865"/>
                        <a:gd name="T11" fmla="*/ 116 h 2071"/>
                        <a:gd name="T12" fmla="*/ 611 w 865"/>
                        <a:gd name="T13" fmla="*/ 32 h 2071"/>
                        <a:gd name="T14" fmla="*/ 509 w 865"/>
                        <a:gd name="T15" fmla="*/ 2 h 2071"/>
                        <a:gd name="T16" fmla="*/ 407 w 865"/>
                        <a:gd name="T17" fmla="*/ 20 h 2071"/>
                        <a:gd name="T18" fmla="*/ 281 w 865"/>
                        <a:gd name="T19" fmla="*/ 74 h 2071"/>
                        <a:gd name="T20" fmla="*/ 173 w 865"/>
                        <a:gd name="T21" fmla="*/ 205 h 2071"/>
                        <a:gd name="T22" fmla="*/ 119 w 865"/>
                        <a:gd name="T23" fmla="*/ 403 h 2071"/>
                        <a:gd name="T24" fmla="*/ 131 w 865"/>
                        <a:gd name="T25" fmla="*/ 588 h 2071"/>
                        <a:gd name="T26" fmla="*/ 173 w 865"/>
                        <a:gd name="T27" fmla="*/ 780 h 2071"/>
                        <a:gd name="T28" fmla="*/ 197 w 865"/>
                        <a:gd name="T29" fmla="*/ 881 h 2071"/>
                        <a:gd name="T30" fmla="*/ 167 w 865"/>
                        <a:gd name="T31" fmla="*/ 983 h 2071"/>
                        <a:gd name="T32" fmla="*/ 65 w 865"/>
                        <a:gd name="T33" fmla="*/ 1121 h 2071"/>
                        <a:gd name="T34" fmla="*/ 17 w 865"/>
                        <a:gd name="T35" fmla="*/ 1294 h 2071"/>
                        <a:gd name="T36" fmla="*/ 5 w 865"/>
                        <a:gd name="T37" fmla="*/ 1546 h 2071"/>
                        <a:gd name="T38" fmla="*/ 47 w 865"/>
                        <a:gd name="T39" fmla="*/ 1743 h 2071"/>
                        <a:gd name="T40" fmla="*/ 131 w 865"/>
                        <a:gd name="T41" fmla="*/ 1893 h 2071"/>
                        <a:gd name="T42" fmla="*/ 299 w 865"/>
                        <a:gd name="T43" fmla="*/ 1982 h 2071"/>
                        <a:gd name="T44" fmla="*/ 425 w 865"/>
                        <a:gd name="T45" fmla="*/ 1976 h 2071"/>
                        <a:gd name="T46" fmla="*/ 467 w 865"/>
                        <a:gd name="T47" fmla="*/ 1988 h 2071"/>
                        <a:gd name="T48" fmla="*/ 497 w 865"/>
                        <a:gd name="T49" fmla="*/ 2060 h 2071"/>
                        <a:gd name="T50" fmla="*/ 497 w 865"/>
                        <a:gd name="T51" fmla="*/ 1958 h 2071"/>
                        <a:gd name="T52" fmla="*/ 557 w 865"/>
                        <a:gd name="T53" fmla="*/ 1773 h 2071"/>
                        <a:gd name="T54" fmla="*/ 617 w 865"/>
                        <a:gd name="T55" fmla="*/ 1653 h 2071"/>
                        <a:gd name="T56" fmla="*/ 581 w 865"/>
                        <a:gd name="T57" fmla="*/ 1695 h 2071"/>
                        <a:gd name="T58" fmla="*/ 515 w 865"/>
                        <a:gd name="T59" fmla="*/ 1815 h 2071"/>
                        <a:gd name="T60" fmla="*/ 407 w 865"/>
                        <a:gd name="T61" fmla="*/ 1898 h 2071"/>
                        <a:gd name="T62" fmla="*/ 269 w 865"/>
                        <a:gd name="T63" fmla="*/ 1893 h 2071"/>
                        <a:gd name="T64" fmla="*/ 179 w 865"/>
                        <a:gd name="T65" fmla="*/ 1809 h 2071"/>
                        <a:gd name="T66" fmla="*/ 113 w 865"/>
                        <a:gd name="T67" fmla="*/ 1635 h 2071"/>
                        <a:gd name="T68" fmla="*/ 107 w 865"/>
                        <a:gd name="T69" fmla="*/ 1390 h 2071"/>
                        <a:gd name="T70" fmla="*/ 137 w 865"/>
                        <a:gd name="T71" fmla="*/ 1187 h 2071"/>
                        <a:gd name="T72" fmla="*/ 203 w 865"/>
                        <a:gd name="T73" fmla="*/ 1067 h 2071"/>
                        <a:gd name="T74" fmla="*/ 323 w 865"/>
                        <a:gd name="T75" fmla="*/ 1019 h 2071"/>
                        <a:gd name="T76" fmla="*/ 509 w 865"/>
                        <a:gd name="T77" fmla="*/ 1073 h 2071"/>
                        <a:gd name="T78" fmla="*/ 611 w 865"/>
                        <a:gd name="T79" fmla="*/ 1121 h 2071"/>
                        <a:gd name="T80" fmla="*/ 665 w 865"/>
                        <a:gd name="T81" fmla="*/ 1097 h 2071"/>
                        <a:gd name="T82" fmla="*/ 659 w 865"/>
                        <a:gd name="T83" fmla="*/ 1043 h 2071"/>
                        <a:gd name="T84" fmla="*/ 611 w 865"/>
                        <a:gd name="T85" fmla="*/ 1001 h 2071"/>
                        <a:gd name="T86" fmla="*/ 497 w 865"/>
                        <a:gd name="T87" fmla="*/ 977 h 2071"/>
                        <a:gd name="T88" fmla="*/ 323 w 865"/>
                        <a:gd name="T89" fmla="*/ 893 h 2071"/>
                        <a:gd name="T90" fmla="*/ 233 w 865"/>
                        <a:gd name="T91" fmla="*/ 678 h 2071"/>
                        <a:gd name="T92" fmla="*/ 209 w 865"/>
                        <a:gd name="T93" fmla="*/ 415 h 2071"/>
                        <a:gd name="T94" fmla="*/ 317 w 865"/>
                        <a:gd name="T95" fmla="*/ 170 h 2071"/>
                        <a:gd name="T96" fmla="*/ 485 w 865"/>
                        <a:gd name="T97" fmla="*/ 110 h 2071"/>
                        <a:gd name="T98" fmla="*/ 617 w 865"/>
                        <a:gd name="T99" fmla="*/ 164 h 2071"/>
                        <a:gd name="T100" fmla="*/ 707 w 865"/>
                        <a:gd name="T101" fmla="*/ 289 h 2071"/>
                        <a:gd name="T102" fmla="*/ 737 w 865"/>
                        <a:gd name="T103" fmla="*/ 427 h 2071"/>
                        <a:gd name="T104" fmla="*/ 773 w 865"/>
                        <a:gd name="T105" fmla="*/ 600 h 2071"/>
                        <a:gd name="T106" fmla="*/ 809 w 865"/>
                        <a:gd name="T107" fmla="*/ 582 h 2071"/>
                        <a:gd name="T108" fmla="*/ 785 w 865"/>
                        <a:gd name="T109" fmla="*/ 528 h 2071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</a:gdLst>
                      <a:ahLst/>
                      <a:cxnLst>
                        <a:cxn ang="T110">
                          <a:pos x="T0" y="T1"/>
                        </a:cxn>
                        <a:cxn ang="T111">
                          <a:pos x="T2" y="T3"/>
                        </a:cxn>
                        <a:cxn ang="T112">
                          <a:pos x="T4" y="T5"/>
                        </a:cxn>
                        <a:cxn ang="T113">
                          <a:pos x="T6" y="T7"/>
                        </a:cxn>
                        <a:cxn ang="T114">
                          <a:pos x="T8" y="T9"/>
                        </a:cxn>
                        <a:cxn ang="T115">
                          <a:pos x="T10" y="T11"/>
                        </a:cxn>
                        <a:cxn ang="T116">
                          <a:pos x="T12" y="T13"/>
                        </a:cxn>
                        <a:cxn ang="T117">
                          <a:pos x="T14" y="T15"/>
                        </a:cxn>
                        <a:cxn ang="T118">
                          <a:pos x="T16" y="T17"/>
                        </a:cxn>
                        <a:cxn ang="T119">
                          <a:pos x="T18" y="T19"/>
                        </a:cxn>
                        <a:cxn ang="T120">
                          <a:pos x="T20" y="T21"/>
                        </a:cxn>
                        <a:cxn ang="T121">
                          <a:pos x="T22" y="T23"/>
                        </a:cxn>
                        <a:cxn ang="T122">
                          <a:pos x="T24" y="T25"/>
                        </a:cxn>
                        <a:cxn ang="T123">
                          <a:pos x="T26" y="T27"/>
                        </a:cxn>
                        <a:cxn ang="T124">
                          <a:pos x="T28" y="T29"/>
                        </a:cxn>
                        <a:cxn ang="T125">
                          <a:pos x="T30" y="T31"/>
                        </a:cxn>
                        <a:cxn ang="T126">
                          <a:pos x="T32" y="T33"/>
                        </a:cxn>
                        <a:cxn ang="T127">
                          <a:pos x="T34" y="T35"/>
                        </a:cxn>
                        <a:cxn ang="T128">
                          <a:pos x="T36" y="T37"/>
                        </a:cxn>
                        <a:cxn ang="T129">
                          <a:pos x="T38" y="T39"/>
                        </a:cxn>
                        <a:cxn ang="T130">
                          <a:pos x="T40" y="T41"/>
                        </a:cxn>
                        <a:cxn ang="T131">
                          <a:pos x="T42" y="T43"/>
                        </a:cxn>
                        <a:cxn ang="T132">
                          <a:pos x="T44" y="T45"/>
                        </a:cxn>
                        <a:cxn ang="T133">
                          <a:pos x="T46" y="T47"/>
                        </a:cxn>
                        <a:cxn ang="T134">
                          <a:pos x="T48" y="T49"/>
                        </a:cxn>
                        <a:cxn ang="T135">
                          <a:pos x="T50" y="T51"/>
                        </a:cxn>
                        <a:cxn ang="T136">
                          <a:pos x="T52" y="T53"/>
                        </a:cxn>
                        <a:cxn ang="T137">
                          <a:pos x="T54" y="T55"/>
                        </a:cxn>
                        <a:cxn ang="T138">
                          <a:pos x="T56" y="T57"/>
                        </a:cxn>
                        <a:cxn ang="T139">
                          <a:pos x="T58" y="T59"/>
                        </a:cxn>
                        <a:cxn ang="T140">
                          <a:pos x="T60" y="T61"/>
                        </a:cxn>
                        <a:cxn ang="T141">
                          <a:pos x="T62" y="T63"/>
                        </a:cxn>
                        <a:cxn ang="T142">
                          <a:pos x="T64" y="T65"/>
                        </a:cxn>
                        <a:cxn ang="T143">
                          <a:pos x="T66" y="T67"/>
                        </a:cxn>
                        <a:cxn ang="T144">
                          <a:pos x="T68" y="T69"/>
                        </a:cxn>
                        <a:cxn ang="T145">
                          <a:pos x="T70" y="T71"/>
                        </a:cxn>
                        <a:cxn ang="T146">
                          <a:pos x="T72" y="T73"/>
                        </a:cxn>
                        <a:cxn ang="T147">
                          <a:pos x="T74" y="T75"/>
                        </a:cxn>
                        <a:cxn ang="T148">
                          <a:pos x="T76" y="T77"/>
                        </a:cxn>
                        <a:cxn ang="T149">
                          <a:pos x="T78" y="T79"/>
                        </a:cxn>
                        <a:cxn ang="T150">
                          <a:pos x="T80" y="T81"/>
                        </a:cxn>
                        <a:cxn ang="T151">
                          <a:pos x="T82" y="T83"/>
                        </a:cxn>
                        <a:cxn ang="T152">
                          <a:pos x="T84" y="T85"/>
                        </a:cxn>
                        <a:cxn ang="T153">
                          <a:pos x="T86" y="T87"/>
                        </a:cxn>
                        <a:cxn ang="T154">
                          <a:pos x="T88" y="T89"/>
                        </a:cxn>
                        <a:cxn ang="T155">
                          <a:pos x="T90" y="T91"/>
                        </a:cxn>
                        <a:cxn ang="T156">
                          <a:pos x="T92" y="T93"/>
                        </a:cxn>
                        <a:cxn ang="T157">
                          <a:pos x="T94" y="T95"/>
                        </a:cxn>
                        <a:cxn ang="T158">
                          <a:pos x="T96" y="T97"/>
                        </a:cxn>
                        <a:cxn ang="T159">
                          <a:pos x="T98" y="T99"/>
                        </a:cxn>
                        <a:cxn ang="T160">
                          <a:pos x="T100" y="T101"/>
                        </a:cxn>
                        <a:cxn ang="T161">
                          <a:pos x="T102" y="T103"/>
                        </a:cxn>
                        <a:cxn ang="T162">
                          <a:pos x="T104" y="T105"/>
                        </a:cxn>
                        <a:cxn ang="T163">
                          <a:pos x="T106" y="T107"/>
                        </a:cxn>
                        <a:cxn ang="T164">
                          <a:pos x="T108" y="T109"/>
                        </a:cxn>
                      </a:cxnLst>
                      <a:rect l="0" t="0" r="r" b="b"/>
                      <a:pathLst>
                        <a:path w="865" h="2071">
                          <a:moveTo>
                            <a:pt x="785" y="530"/>
                          </a:moveTo>
                          <a:cubicBezTo>
                            <a:pt x="783" y="491"/>
                            <a:pt x="784" y="404"/>
                            <a:pt x="797" y="350"/>
                          </a:cubicBezTo>
                          <a:cubicBezTo>
                            <a:pt x="810" y="296"/>
                            <a:pt x="861" y="228"/>
                            <a:pt x="863" y="206"/>
                          </a:cubicBezTo>
                          <a:cubicBezTo>
                            <a:pt x="865" y="184"/>
                            <a:pt x="828" y="216"/>
                            <a:pt x="809" y="218"/>
                          </a:cubicBezTo>
                          <a:cubicBezTo>
                            <a:pt x="790" y="220"/>
                            <a:pt x="770" y="235"/>
                            <a:pt x="749" y="218"/>
                          </a:cubicBezTo>
                          <a:cubicBezTo>
                            <a:pt x="728" y="201"/>
                            <a:pt x="706" y="147"/>
                            <a:pt x="683" y="116"/>
                          </a:cubicBezTo>
                          <a:cubicBezTo>
                            <a:pt x="660" y="85"/>
                            <a:pt x="640" y="51"/>
                            <a:pt x="611" y="32"/>
                          </a:cubicBezTo>
                          <a:cubicBezTo>
                            <a:pt x="582" y="13"/>
                            <a:pt x="543" y="4"/>
                            <a:pt x="509" y="2"/>
                          </a:cubicBezTo>
                          <a:cubicBezTo>
                            <a:pt x="475" y="0"/>
                            <a:pt x="445" y="8"/>
                            <a:pt x="407" y="20"/>
                          </a:cubicBezTo>
                          <a:cubicBezTo>
                            <a:pt x="369" y="32"/>
                            <a:pt x="320" y="43"/>
                            <a:pt x="281" y="74"/>
                          </a:cubicBezTo>
                          <a:cubicBezTo>
                            <a:pt x="242" y="105"/>
                            <a:pt x="200" y="151"/>
                            <a:pt x="173" y="206"/>
                          </a:cubicBezTo>
                          <a:cubicBezTo>
                            <a:pt x="146" y="261"/>
                            <a:pt x="126" y="340"/>
                            <a:pt x="119" y="404"/>
                          </a:cubicBezTo>
                          <a:cubicBezTo>
                            <a:pt x="112" y="468"/>
                            <a:pt x="122" y="527"/>
                            <a:pt x="131" y="590"/>
                          </a:cubicBezTo>
                          <a:cubicBezTo>
                            <a:pt x="140" y="653"/>
                            <a:pt x="162" y="733"/>
                            <a:pt x="173" y="782"/>
                          </a:cubicBezTo>
                          <a:cubicBezTo>
                            <a:pt x="184" y="831"/>
                            <a:pt x="198" y="850"/>
                            <a:pt x="197" y="884"/>
                          </a:cubicBezTo>
                          <a:cubicBezTo>
                            <a:pt x="196" y="918"/>
                            <a:pt x="189" y="946"/>
                            <a:pt x="167" y="986"/>
                          </a:cubicBezTo>
                          <a:cubicBezTo>
                            <a:pt x="145" y="1026"/>
                            <a:pt x="90" y="1072"/>
                            <a:pt x="65" y="1124"/>
                          </a:cubicBezTo>
                          <a:cubicBezTo>
                            <a:pt x="40" y="1176"/>
                            <a:pt x="27" y="1227"/>
                            <a:pt x="17" y="1298"/>
                          </a:cubicBezTo>
                          <a:cubicBezTo>
                            <a:pt x="7" y="1369"/>
                            <a:pt x="0" y="1475"/>
                            <a:pt x="5" y="1550"/>
                          </a:cubicBezTo>
                          <a:cubicBezTo>
                            <a:pt x="10" y="1625"/>
                            <a:pt x="26" y="1690"/>
                            <a:pt x="47" y="1748"/>
                          </a:cubicBezTo>
                          <a:cubicBezTo>
                            <a:pt x="68" y="1806"/>
                            <a:pt x="89" y="1858"/>
                            <a:pt x="131" y="1898"/>
                          </a:cubicBezTo>
                          <a:cubicBezTo>
                            <a:pt x="173" y="1938"/>
                            <a:pt x="250" y="1974"/>
                            <a:pt x="299" y="1988"/>
                          </a:cubicBezTo>
                          <a:cubicBezTo>
                            <a:pt x="348" y="2002"/>
                            <a:pt x="397" y="1981"/>
                            <a:pt x="425" y="1982"/>
                          </a:cubicBezTo>
                          <a:cubicBezTo>
                            <a:pt x="453" y="1983"/>
                            <a:pt x="455" y="1980"/>
                            <a:pt x="467" y="1994"/>
                          </a:cubicBezTo>
                          <a:cubicBezTo>
                            <a:pt x="479" y="2008"/>
                            <a:pt x="492" y="2071"/>
                            <a:pt x="497" y="2066"/>
                          </a:cubicBezTo>
                          <a:cubicBezTo>
                            <a:pt x="502" y="2061"/>
                            <a:pt x="487" y="2012"/>
                            <a:pt x="497" y="1964"/>
                          </a:cubicBezTo>
                          <a:cubicBezTo>
                            <a:pt x="507" y="1916"/>
                            <a:pt x="537" y="1829"/>
                            <a:pt x="557" y="1778"/>
                          </a:cubicBezTo>
                          <a:cubicBezTo>
                            <a:pt x="577" y="1727"/>
                            <a:pt x="613" y="1671"/>
                            <a:pt x="617" y="1658"/>
                          </a:cubicBezTo>
                          <a:cubicBezTo>
                            <a:pt x="621" y="1645"/>
                            <a:pt x="598" y="1673"/>
                            <a:pt x="581" y="1700"/>
                          </a:cubicBezTo>
                          <a:cubicBezTo>
                            <a:pt x="564" y="1727"/>
                            <a:pt x="544" y="1786"/>
                            <a:pt x="515" y="1820"/>
                          </a:cubicBezTo>
                          <a:cubicBezTo>
                            <a:pt x="486" y="1854"/>
                            <a:pt x="448" y="1891"/>
                            <a:pt x="407" y="1904"/>
                          </a:cubicBezTo>
                          <a:cubicBezTo>
                            <a:pt x="366" y="1917"/>
                            <a:pt x="307" y="1913"/>
                            <a:pt x="269" y="1898"/>
                          </a:cubicBezTo>
                          <a:cubicBezTo>
                            <a:pt x="231" y="1883"/>
                            <a:pt x="205" y="1857"/>
                            <a:pt x="179" y="1814"/>
                          </a:cubicBezTo>
                          <a:cubicBezTo>
                            <a:pt x="153" y="1771"/>
                            <a:pt x="125" y="1710"/>
                            <a:pt x="113" y="1640"/>
                          </a:cubicBezTo>
                          <a:cubicBezTo>
                            <a:pt x="101" y="1570"/>
                            <a:pt x="103" y="1469"/>
                            <a:pt x="107" y="1394"/>
                          </a:cubicBezTo>
                          <a:cubicBezTo>
                            <a:pt x="111" y="1319"/>
                            <a:pt x="121" y="1244"/>
                            <a:pt x="137" y="1190"/>
                          </a:cubicBezTo>
                          <a:cubicBezTo>
                            <a:pt x="153" y="1136"/>
                            <a:pt x="172" y="1098"/>
                            <a:pt x="203" y="1070"/>
                          </a:cubicBezTo>
                          <a:cubicBezTo>
                            <a:pt x="234" y="1042"/>
                            <a:pt x="272" y="1021"/>
                            <a:pt x="323" y="1022"/>
                          </a:cubicBezTo>
                          <a:cubicBezTo>
                            <a:pt x="374" y="1023"/>
                            <a:pt x="461" y="1059"/>
                            <a:pt x="509" y="1076"/>
                          </a:cubicBezTo>
                          <a:cubicBezTo>
                            <a:pt x="557" y="1093"/>
                            <a:pt x="585" y="1120"/>
                            <a:pt x="611" y="1124"/>
                          </a:cubicBezTo>
                          <a:cubicBezTo>
                            <a:pt x="637" y="1128"/>
                            <a:pt x="657" y="1113"/>
                            <a:pt x="665" y="1100"/>
                          </a:cubicBezTo>
                          <a:cubicBezTo>
                            <a:pt x="673" y="1087"/>
                            <a:pt x="668" y="1062"/>
                            <a:pt x="659" y="1046"/>
                          </a:cubicBezTo>
                          <a:cubicBezTo>
                            <a:pt x="650" y="1030"/>
                            <a:pt x="638" y="1015"/>
                            <a:pt x="611" y="1004"/>
                          </a:cubicBezTo>
                          <a:cubicBezTo>
                            <a:pt x="584" y="993"/>
                            <a:pt x="545" y="998"/>
                            <a:pt x="497" y="980"/>
                          </a:cubicBezTo>
                          <a:cubicBezTo>
                            <a:pt x="449" y="962"/>
                            <a:pt x="367" y="946"/>
                            <a:pt x="323" y="896"/>
                          </a:cubicBezTo>
                          <a:cubicBezTo>
                            <a:pt x="279" y="846"/>
                            <a:pt x="252" y="760"/>
                            <a:pt x="233" y="680"/>
                          </a:cubicBezTo>
                          <a:cubicBezTo>
                            <a:pt x="214" y="600"/>
                            <a:pt x="195" y="501"/>
                            <a:pt x="209" y="416"/>
                          </a:cubicBezTo>
                          <a:cubicBezTo>
                            <a:pt x="223" y="331"/>
                            <a:pt x="271" y="221"/>
                            <a:pt x="317" y="170"/>
                          </a:cubicBezTo>
                          <a:cubicBezTo>
                            <a:pt x="363" y="119"/>
                            <a:pt x="435" y="111"/>
                            <a:pt x="485" y="110"/>
                          </a:cubicBezTo>
                          <a:cubicBezTo>
                            <a:pt x="535" y="109"/>
                            <a:pt x="580" y="134"/>
                            <a:pt x="617" y="164"/>
                          </a:cubicBezTo>
                          <a:cubicBezTo>
                            <a:pt x="654" y="194"/>
                            <a:pt x="687" y="246"/>
                            <a:pt x="707" y="290"/>
                          </a:cubicBezTo>
                          <a:cubicBezTo>
                            <a:pt x="727" y="334"/>
                            <a:pt x="726" y="376"/>
                            <a:pt x="737" y="428"/>
                          </a:cubicBezTo>
                          <a:cubicBezTo>
                            <a:pt x="748" y="480"/>
                            <a:pt x="761" y="576"/>
                            <a:pt x="773" y="602"/>
                          </a:cubicBezTo>
                          <a:cubicBezTo>
                            <a:pt x="785" y="628"/>
                            <a:pt x="807" y="597"/>
                            <a:pt x="809" y="584"/>
                          </a:cubicBezTo>
                          <a:cubicBezTo>
                            <a:pt x="811" y="571"/>
                            <a:pt x="787" y="569"/>
                            <a:pt x="785" y="530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7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396" y="1428"/>
                    <a:ext cx="175" cy="247"/>
                  </a:xfrm>
                  <a:prstGeom prst="ellipse">
                    <a:avLst/>
                  </a:pr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079" name="Freeform 13"/>
                  <p:cNvSpPr>
                    <a:spLocks/>
                  </p:cNvSpPr>
                  <p:nvPr/>
                </p:nvSpPr>
                <p:spPr bwMode="auto">
                  <a:xfrm>
                    <a:off x="2609" y="745"/>
                    <a:ext cx="262" cy="524"/>
                  </a:xfrm>
                  <a:custGeom>
                    <a:avLst/>
                    <a:gdLst>
                      <a:gd name="T0" fmla="*/ 3 w 266"/>
                      <a:gd name="T1" fmla="*/ 486 h 521"/>
                      <a:gd name="T2" fmla="*/ 27 w 266"/>
                      <a:gd name="T3" fmla="*/ 275 h 521"/>
                      <a:gd name="T4" fmla="*/ 109 w 266"/>
                      <a:gd name="T5" fmla="*/ 45 h 521"/>
                      <a:gd name="T6" fmla="*/ 180 w 266"/>
                      <a:gd name="T7" fmla="*/ 3 h 521"/>
                      <a:gd name="T8" fmla="*/ 233 w 266"/>
                      <a:gd name="T9" fmla="*/ 39 h 521"/>
                      <a:gd name="T10" fmla="*/ 257 w 266"/>
                      <a:gd name="T11" fmla="*/ 130 h 521"/>
                      <a:gd name="T12" fmla="*/ 204 w 266"/>
                      <a:gd name="T13" fmla="*/ 275 h 521"/>
                      <a:gd name="T14" fmla="*/ 103 w 266"/>
                      <a:gd name="T15" fmla="*/ 480 h 521"/>
                      <a:gd name="T16" fmla="*/ 44 w 266"/>
                      <a:gd name="T17" fmla="*/ 504 h 521"/>
                      <a:gd name="T18" fmla="*/ 3 w 266"/>
                      <a:gd name="T19" fmla="*/ 486 h 5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66" h="521">
                        <a:moveTo>
                          <a:pt x="3" y="483"/>
                        </a:moveTo>
                        <a:cubicBezTo>
                          <a:pt x="0" y="445"/>
                          <a:pt x="9" y="346"/>
                          <a:pt x="27" y="273"/>
                        </a:cubicBezTo>
                        <a:cubicBezTo>
                          <a:pt x="45" y="200"/>
                          <a:pt x="85" y="90"/>
                          <a:pt x="111" y="45"/>
                        </a:cubicBezTo>
                        <a:cubicBezTo>
                          <a:pt x="137" y="0"/>
                          <a:pt x="162" y="4"/>
                          <a:pt x="183" y="3"/>
                        </a:cubicBezTo>
                        <a:cubicBezTo>
                          <a:pt x="204" y="2"/>
                          <a:pt x="224" y="18"/>
                          <a:pt x="237" y="39"/>
                        </a:cubicBezTo>
                        <a:cubicBezTo>
                          <a:pt x="250" y="60"/>
                          <a:pt x="266" y="90"/>
                          <a:pt x="261" y="129"/>
                        </a:cubicBezTo>
                        <a:cubicBezTo>
                          <a:pt x="256" y="168"/>
                          <a:pt x="233" y="215"/>
                          <a:pt x="207" y="273"/>
                        </a:cubicBezTo>
                        <a:cubicBezTo>
                          <a:pt x="181" y="331"/>
                          <a:pt x="132" y="439"/>
                          <a:pt x="105" y="477"/>
                        </a:cubicBezTo>
                        <a:cubicBezTo>
                          <a:pt x="78" y="515"/>
                          <a:pt x="61" y="501"/>
                          <a:pt x="45" y="501"/>
                        </a:cubicBezTo>
                        <a:cubicBezTo>
                          <a:pt x="29" y="501"/>
                          <a:pt x="6" y="521"/>
                          <a:pt x="3" y="483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0" name="Freeform 14"/>
                  <p:cNvSpPr>
                    <a:spLocks/>
                  </p:cNvSpPr>
                  <p:nvPr/>
                </p:nvSpPr>
                <p:spPr bwMode="auto">
                  <a:xfrm>
                    <a:off x="2677" y="1588"/>
                    <a:ext cx="398" cy="349"/>
                  </a:xfrm>
                  <a:custGeom>
                    <a:avLst/>
                    <a:gdLst>
                      <a:gd name="T0" fmla="*/ 102 w 392"/>
                      <a:gd name="T1" fmla="*/ 206 h 340"/>
                      <a:gd name="T2" fmla="*/ 16 w 392"/>
                      <a:gd name="T3" fmla="*/ 89 h 340"/>
                      <a:gd name="T4" fmla="*/ 4 w 392"/>
                      <a:gd name="T5" fmla="*/ 46 h 340"/>
                      <a:gd name="T6" fmla="*/ 28 w 392"/>
                      <a:gd name="T7" fmla="*/ 3 h 340"/>
                      <a:gd name="T8" fmla="*/ 132 w 392"/>
                      <a:gd name="T9" fmla="*/ 28 h 340"/>
                      <a:gd name="T10" fmla="*/ 254 w 392"/>
                      <a:gd name="T11" fmla="*/ 77 h 340"/>
                      <a:gd name="T12" fmla="*/ 370 w 392"/>
                      <a:gd name="T13" fmla="*/ 163 h 340"/>
                      <a:gd name="T14" fmla="*/ 394 w 392"/>
                      <a:gd name="T15" fmla="*/ 280 h 340"/>
                      <a:gd name="T16" fmla="*/ 345 w 392"/>
                      <a:gd name="T17" fmla="*/ 342 h 340"/>
                      <a:gd name="T18" fmla="*/ 248 w 392"/>
                      <a:gd name="T19" fmla="*/ 323 h 340"/>
                      <a:gd name="T20" fmla="*/ 102 w 392"/>
                      <a:gd name="T21" fmla="*/ 206 h 34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92" h="340">
                        <a:moveTo>
                          <a:pt x="100" y="201"/>
                        </a:moveTo>
                        <a:cubicBezTo>
                          <a:pt x="62" y="163"/>
                          <a:pt x="32" y="113"/>
                          <a:pt x="16" y="87"/>
                        </a:cubicBezTo>
                        <a:cubicBezTo>
                          <a:pt x="0" y="61"/>
                          <a:pt x="2" y="59"/>
                          <a:pt x="4" y="45"/>
                        </a:cubicBezTo>
                        <a:cubicBezTo>
                          <a:pt x="6" y="31"/>
                          <a:pt x="7" y="6"/>
                          <a:pt x="28" y="3"/>
                        </a:cubicBezTo>
                        <a:cubicBezTo>
                          <a:pt x="49" y="0"/>
                          <a:pt x="93" y="15"/>
                          <a:pt x="130" y="27"/>
                        </a:cubicBezTo>
                        <a:cubicBezTo>
                          <a:pt x="167" y="39"/>
                          <a:pt x="211" y="53"/>
                          <a:pt x="250" y="75"/>
                        </a:cubicBezTo>
                        <a:cubicBezTo>
                          <a:pt x="289" y="97"/>
                          <a:pt x="341" y="126"/>
                          <a:pt x="364" y="159"/>
                        </a:cubicBezTo>
                        <a:cubicBezTo>
                          <a:pt x="387" y="192"/>
                          <a:pt x="392" y="244"/>
                          <a:pt x="388" y="273"/>
                        </a:cubicBezTo>
                        <a:cubicBezTo>
                          <a:pt x="384" y="302"/>
                          <a:pt x="364" y="326"/>
                          <a:pt x="340" y="333"/>
                        </a:cubicBezTo>
                        <a:cubicBezTo>
                          <a:pt x="316" y="340"/>
                          <a:pt x="282" y="336"/>
                          <a:pt x="244" y="315"/>
                        </a:cubicBezTo>
                        <a:cubicBezTo>
                          <a:pt x="206" y="294"/>
                          <a:pt x="138" y="239"/>
                          <a:pt x="100" y="20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1" name="Freeform 15"/>
                  <p:cNvSpPr>
                    <a:spLocks/>
                  </p:cNvSpPr>
                  <p:nvPr/>
                </p:nvSpPr>
                <p:spPr bwMode="auto">
                  <a:xfrm>
                    <a:off x="2425" y="1923"/>
                    <a:ext cx="146" cy="567"/>
                  </a:xfrm>
                  <a:custGeom>
                    <a:avLst/>
                    <a:gdLst>
                      <a:gd name="T0" fmla="*/ 17 w 151"/>
                      <a:gd name="T1" fmla="*/ 168 h 558"/>
                      <a:gd name="T2" fmla="*/ 41 w 151"/>
                      <a:gd name="T3" fmla="*/ 40 h 558"/>
                      <a:gd name="T4" fmla="*/ 64 w 151"/>
                      <a:gd name="T5" fmla="*/ 3 h 558"/>
                      <a:gd name="T6" fmla="*/ 104 w 151"/>
                      <a:gd name="T7" fmla="*/ 27 h 558"/>
                      <a:gd name="T8" fmla="*/ 133 w 151"/>
                      <a:gd name="T9" fmla="*/ 168 h 558"/>
                      <a:gd name="T10" fmla="*/ 139 w 151"/>
                      <a:gd name="T11" fmla="*/ 430 h 558"/>
                      <a:gd name="T12" fmla="*/ 93 w 151"/>
                      <a:gd name="T13" fmla="*/ 552 h 558"/>
                      <a:gd name="T14" fmla="*/ 23 w 151"/>
                      <a:gd name="T15" fmla="*/ 521 h 558"/>
                      <a:gd name="T16" fmla="*/ 0 w 151"/>
                      <a:gd name="T17" fmla="*/ 320 h 558"/>
                      <a:gd name="T18" fmla="*/ 17 w 151"/>
                      <a:gd name="T19" fmla="*/ 168 h 5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51" h="558">
                        <a:moveTo>
                          <a:pt x="18" y="165"/>
                        </a:moveTo>
                        <a:cubicBezTo>
                          <a:pt x="25" y="119"/>
                          <a:pt x="34" y="66"/>
                          <a:pt x="42" y="39"/>
                        </a:cubicBezTo>
                        <a:cubicBezTo>
                          <a:pt x="50" y="12"/>
                          <a:pt x="55" y="5"/>
                          <a:pt x="66" y="3"/>
                        </a:cubicBezTo>
                        <a:cubicBezTo>
                          <a:pt x="77" y="1"/>
                          <a:pt x="96" y="0"/>
                          <a:pt x="108" y="27"/>
                        </a:cubicBezTo>
                        <a:cubicBezTo>
                          <a:pt x="120" y="54"/>
                          <a:pt x="132" y="99"/>
                          <a:pt x="138" y="165"/>
                        </a:cubicBezTo>
                        <a:cubicBezTo>
                          <a:pt x="144" y="231"/>
                          <a:pt x="151" y="360"/>
                          <a:pt x="144" y="423"/>
                        </a:cubicBezTo>
                        <a:cubicBezTo>
                          <a:pt x="137" y="486"/>
                          <a:pt x="116" y="528"/>
                          <a:pt x="96" y="543"/>
                        </a:cubicBezTo>
                        <a:cubicBezTo>
                          <a:pt x="76" y="558"/>
                          <a:pt x="40" y="551"/>
                          <a:pt x="24" y="513"/>
                        </a:cubicBezTo>
                        <a:cubicBezTo>
                          <a:pt x="8" y="475"/>
                          <a:pt x="0" y="372"/>
                          <a:pt x="0" y="315"/>
                        </a:cubicBezTo>
                        <a:cubicBezTo>
                          <a:pt x="0" y="258"/>
                          <a:pt x="11" y="211"/>
                          <a:pt x="18" y="165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2" name="Freeform 16"/>
                  <p:cNvSpPr>
                    <a:spLocks/>
                  </p:cNvSpPr>
                  <p:nvPr/>
                </p:nvSpPr>
                <p:spPr bwMode="auto">
                  <a:xfrm>
                    <a:off x="1910" y="1588"/>
                    <a:ext cx="389" cy="247"/>
                  </a:xfrm>
                  <a:custGeom>
                    <a:avLst/>
                    <a:gdLst>
                      <a:gd name="T0" fmla="*/ 174 w 392"/>
                      <a:gd name="T1" fmla="*/ 60 h 253"/>
                      <a:gd name="T2" fmla="*/ 305 w 392"/>
                      <a:gd name="T3" fmla="*/ 19 h 253"/>
                      <a:gd name="T4" fmla="*/ 364 w 392"/>
                      <a:gd name="T5" fmla="*/ 7 h 253"/>
                      <a:gd name="T6" fmla="*/ 382 w 392"/>
                      <a:gd name="T7" fmla="*/ 60 h 253"/>
                      <a:gd name="T8" fmla="*/ 323 w 392"/>
                      <a:gd name="T9" fmla="*/ 130 h 253"/>
                      <a:gd name="T10" fmla="*/ 192 w 392"/>
                      <a:gd name="T11" fmla="*/ 218 h 253"/>
                      <a:gd name="T12" fmla="*/ 37 w 392"/>
                      <a:gd name="T13" fmla="*/ 241 h 253"/>
                      <a:gd name="T14" fmla="*/ 1 w 392"/>
                      <a:gd name="T15" fmla="*/ 183 h 253"/>
                      <a:gd name="T16" fmla="*/ 43 w 392"/>
                      <a:gd name="T17" fmla="*/ 112 h 253"/>
                      <a:gd name="T18" fmla="*/ 174 w 392"/>
                      <a:gd name="T19" fmla="*/ 60 h 25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92" h="253">
                        <a:moveTo>
                          <a:pt x="175" y="61"/>
                        </a:moveTo>
                        <a:cubicBezTo>
                          <a:pt x="219" y="45"/>
                          <a:pt x="275" y="28"/>
                          <a:pt x="307" y="19"/>
                        </a:cubicBezTo>
                        <a:cubicBezTo>
                          <a:pt x="339" y="10"/>
                          <a:pt x="354" y="0"/>
                          <a:pt x="367" y="7"/>
                        </a:cubicBezTo>
                        <a:cubicBezTo>
                          <a:pt x="380" y="14"/>
                          <a:pt x="392" y="40"/>
                          <a:pt x="385" y="61"/>
                        </a:cubicBezTo>
                        <a:cubicBezTo>
                          <a:pt x="378" y="82"/>
                          <a:pt x="357" y="106"/>
                          <a:pt x="325" y="133"/>
                        </a:cubicBezTo>
                        <a:cubicBezTo>
                          <a:pt x="293" y="160"/>
                          <a:pt x="241" y="204"/>
                          <a:pt x="193" y="223"/>
                        </a:cubicBezTo>
                        <a:cubicBezTo>
                          <a:pt x="145" y="242"/>
                          <a:pt x="69" y="253"/>
                          <a:pt x="37" y="247"/>
                        </a:cubicBezTo>
                        <a:cubicBezTo>
                          <a:pt x="5" y="241"/>
                          <a:pt x="0" y="209"/>
                          <a:pt x="1" y="187"/>
                        </a:cubicBezTo>
                        <a:cubicBezTo>
                          <a:pt x="2" y="165"/>
                          <a:pt x="15" y="136"/>
                          <a:pt x="43" y="115"/>
                        </a:cubicBezTo>
                        <a:cubicBezTo>
                          <a:pt x="71" y="94"/>
                          <a:pt x="131" y="77"/>
                          <a:pt x="175" y="6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3" name="Freeform 17"/>
                  <p:cNvSpPr>
                    <a:spLocks/>
                  </p:cNvSpPr>
                  <p:nvPr/>
                </p:nvSpPr>
                <p:spPr bwMode="auto">
                  <a:xfrm>
                    <a:off x="2094" y="934"/>
                    <a:ext cx="233" cy="378"/>
                  </a:xfrm>
                  <a:custGeom>
                    <a:avLst/>
                    <a:gdLst>
                      <a:gd name="T0" fmla="*/ 76 w 238"/>
                      <a:gd name="T1" fmla="*/ 264 h 386"/>
                      <a:gd name="T2" fmla="*/ 23 w 238"/>
                      <a:gd name="T3" fmla="*/ 188 h 386"/>
                      <a:gd name="T4" fmla="*/ 0 w 238"/>
                      <a:gd name="T5" fmla="*/ 94 h 386"/>
                      <a:gd name="T6" fmla="*/ 23 w 238"/>
                      <a:gd name="T7" fmla="*/ 12 h 386"/>
                      <a:gd name="T8" fmla="*/ 117 w 238"/>
                      <a:gd name="T9" fmla="*/ 24 h 386"/>
                      <a:gd name="T10" fmla="*/ 176 w 238"/>
                      <a:gd name="T11" fmla="*/ 129 h 386"/>
                      <a:gd name="T12" fmla="*/ 229 w 238"/>
                      <a:gd name="T13" fmla="*/ 300 h 386"/>
                      <a:gd name="T14" fmla="*/ 200 w 238"/>
                      <a:gd name="T15" fmla="*/ 370 h 386"/>
                      <a:gd name="T16" fmla="*/ 164 w 238"/>
                      <a:gd name="T17" fmla="*/ 347 h 386"/>
                      <a:gd name="T18" fmla="*/ 76 w 238"/>
                      <a:gd name="T19" fmla="*/ 264 h 38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38" h="386">
                        <a:moveTo>
                          <a:pt x="78" y="270"/>
                        </a:moveTo>
                        <a:cubicBezTo>
                          <a:pt x="54" y="243"/>
                          <a:pt x="37" y="221"/>
                          <a:pt x="24" y="192"/>
                        </a:cubicBezTo>
                        <a:cubicBezTo>
                          <a:pt x="11" y="163"/>
                          <a:pt x="0" y="126"/>
                          <a:pt x="0" y="96"/>
                        </a:cubicBezTo>
                        <a:cubicBezTo>
                          <a:pt x="0" y="66"/>
                          <a:pt x="4" y="24"/>
                          <a:pt x="24" y="12"/>
                        </a:cubicBezTo>
                        <a:cubicBezTo>
                          <a:pt x="44" y="0"/>
                          <a:pt x="94" y="4"/>
                          <a:pt x="120" y="24"/>
                        </a:cubicBezTo>
                        <a:cubicBezTo>
                          <a:pt x="146" y="44"/>
                          <a:pt x="161" y="85"/>
                          <a:pt x="180" y="132"/>
                        </a:cubicBezTo>
                        <a:cubicBezTo>
                          <a:pt x="199" y="179"/>
                          <a:pt x="230" y="265"/>
                          <a:pt x="234" y="306"/>
                        </a:cubicBezTo>
                        <a:cubicBezTo>
                          <a:pt x="238" y="347"/>
                          <a:pt x="215" y="370"/>
                          <a:pt x="204" y="378"/>
                        </a:cubicBezTo>
                        <a:cubicBezTo>
                          <a:pt x="193" y="386"/>
                          <a:pt x="190" y="372"/>
                          <a:pt x="168" y="354"/>
                        </a:cubicBezTo>
                        <a:cubicBezTo>
                          <a:pt x="146" y="336"/>
                          <a:pt x="102" y="297"/>
                          <a:pt x="78" y="270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pic>
              <p:nvPicPr>
                <p:cNvPr id="1069" name="Picture 18"/>
                <p:cNvPicPr>
                  <a:picLocks noChangeAspect="1" noChangeArrowheads="1"/>
                </p:cNvPicPr>
                <p:nvPr userDrawn="1"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5280" y="14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70" name="Picture 19"/>
                <p:cNvPicPr>
                  <a:picLocks noChangeAspect="1" noChangeArrowheads="1"/>
                </p:cNvPicPr>
                <p:nvPr userDrawn="1"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5574" y="14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71" name="Picture 20"/>
                <p:cNvPicPr>
                  <a:picLocks noChangeAspect="1" noChangeArrowheads="1"/>
                </p:cNvPicPr>
                <p:nvPr userDrawn="1"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5424" y="33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72" name="Picture 21"/>
                <p:cNvPicPr>
                  <a:picLocks noChangeAspect="1" noChangeArrowheads="1"/>
                </p:cNvPicPr>
                <p:nvPr userDrawn="1"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5376" y="57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73" name="Picture 22"/>
                <p:cNvPicPr>
                  <a:picLocks noChangeAspect="1" noChangeArrowheads="1"/>
                </p:cNvPicPr>
                <p:nvPr userDrawn="1"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5574" y="52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74" name="Picture 23"/>
                <p:cNvPicPr>
                  <a:picLocks noChangeAspect="1" noChangeArrowheads="1"/>
                </p:cNvPicPr>
                <p:nvPr userDrawn="1"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5472" y="76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75" name="Picture 24"/>
                <p:cNvPicPr>
                  <a:picLocks noChangeAspect="1" noChangeArrowheads="1"/>
                </p:cNvPicPr>
                <p:nvPr userDrawn="1"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5574" y="10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76" name="Picture 25"/>
                <p:cNvPicPr>
                  <a:picLocks noChangeAspect="1" noChangeArrowheads="1"/>
                </p:cNvPicPr>
                <p:nvPr userDrawn="1"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5574" y="124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048" name="Group 26"/>
              <p:cNvGrpSpPr>
                <a:grpSpLocks/>
              </p:cNvGrpSpPr>
              <p:nvPr userDrawn="1"/>
            </p:nvGrpSpPr>
            <p:grpSpPr bwMode="auto">
              <a:xfrm>
                <a:off x="4944" y="1008"/>
                <a:ext cx="522" cy="2967"/>
                <a:chOff x="4944" y="1008"/>
                <a:chExt cx="522" cy="2967"/>
              </a:xfrm>
            </p:grpSpPr>
            <p:pic>
              <p:nvPicPr>
                <p:cNvPr id="1049" name="Picture 27"/>
                <p:cNvPicPr>
                  <a:picLocks noChangeAspect="1" noChangeArrowheads="1"/>
                </p:cNvPicPr>
                <p:nvPr userDrawn="1"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5136" y="10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50" name="Picture 28"/>
                <p:cNvPicPr>
                  <a:picLocks noChangeAspect="1" noChangeArrowheads="1"/>
                </p:cNvPicPr>
                <p:nvPr userDrawn="1"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5184" y="1200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51" name="Picture 29"/>
                <p:cNvPicPr>
                  <a:picLocks noChangeAspect="1" noChangeArrowheads="1"/>
                </p:cNvPicPr>
                <p:nvPr userDrawn="1"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5136" y="158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52" name="Picture 30"/>
                <p:cNvPicPr>
                  <a:picLocks noChangeAspect="1" noChangeArrowheads="1"/>
                </p:cNvPicPr>
                <p:nvPr userDrawn="1"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5280" y="172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53" name="Picture 31"/>
                <p:cNvPicPr>
                  <a:picLocks noChangeAspect="1" noChangeArrowheads="1"/>
                </p:cNvPicPr>
                <p:nvPr userDrawn="1"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5040" y="182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54" name="Picture 32"/>
                <p:cNvPicPr>
                  <a:picLocks noChangeAspect="1" noChangeArrowheads="1"/>
                </p:cNvPicPr>
                <p:nvPr userDrawn="1"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5088" y="201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55" name="Picture 33"/>
                <p:cNvPicPr>
                  <a:picLocks noChangeAspect="1" noChangeArrowheads="1"/>
                </p:cNvPicPr>
                <p:nvPr userDrawn="1"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5280" y="206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56" name="Picture 34"/>
                <p:cNvPicPr>
                  <a:picLocks noChangeAspect="1" noChangeArrowheads="1"/>
                </p:cNvPicPr>
                <p:nvPr userDrawn="1"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5232" y="235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57" name="Picture 35"/>
                <p:cNvPicPr>
                  <a:picLocks noChangeAspect="1" noChangeArrowheads="1"/>
                </p:cNvPicPr>
                <p:nvPr userDrawn="1"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4992" y="22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58" name="Picture 36"/>
                <p:cNvPicPr>
                  <a:picLocks noChangeAspect="1" noChangeArrowheads="1"/>
                </p:cNvPicPr>
                <p:nvPr userDrawn="1"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4992" y="244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59" name="Picture 37"/>
                <p:cNvPicPr>
                  <a:picLocks noChangeAspect="1" noChangeArrowheads="1"/>
                </p:cNvPicPr>
                <p:nvPr userDrawn="1"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5136" y="25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60" name="Picture 38"/>
                <p:cNvPicPr>
                  <a:picLocks noChangeAspect="1" noChangeArrowheads="1"/>
                </p:cNvPicPr>
                <p:nvPr userDrawn="1"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5232" y="13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61" name="Picture 39"/>
                <p:cNvPicPr>
                  <a:picLocks noChangeAspect="1" noChangeArrowheads="1"/>
                </p:cNvPicPr>
                <p:nvPr userDrawn="1"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4944" y="273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62" name="Picture 40"/>
                <p:cNvPicPr>
                  <a:picLocks noChangeAspect="1" noChangeArrowheads="1"/>
                </p:cNvPicPr>
                <p:nvPr userDrawn="1"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4992" y="307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63" name="Picture 41"/>
                <p:cNvPicPr>
                  <a:picLocks noChangeAspect="1" noChangeArrowheads="1"/>
                </p:cNvPicPr>
                <p:nvPr userDrawn="1"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5232" y="331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64" name="Picture 42"/>
                <p:cNvPicPr>
                  <a:picLocks noChangeAspect="1" noChangeArrowheads="1"/>
                </p:cNvPicPr>
                <p:nvPr userDrawn="1"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4992" y="34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65" name="Picture 43"/>
                <p:cNvPicPr>
                  <a:picLocks noChangeAspect="1" noChangeArrowheads="1"/>
                </p:cNvPicPr>
                <p:nvPr userDrawn="1"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5088" y="355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66" name="Picture 44"/>
                <p:cNvPicPr>
                  <a:picLocks noChangeAspect="1" noChangeArrowheads="1"/>
                </p:cNvPicPr>
                <p:nvPr userDrawn="1"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4992" y="37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67" name="Picture 45"/>
                <p:cNvPicPr>
                  <a:picLocks noChangeAspect="1" noChangeArrowheads="1"/>
                </p:cNvPicPr>
                <p:nvPr userDrawn="1"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5184" y="369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1036" name="Freeform 46"/>
            <p:cNvSpPr>
              <a:spLocks/>
            </p:cNvSpPr>
            <p:nvPr/>
          </p:nvSpPr>
          <p:spPr bwMode="auto">
            <a:xfrm>
              <a:off x="5010" y="3092"/>
              <a:ext cx="750" cy="1222"/>
            </a:xfrm>
            <a:custGeom>
              <a:avLst/>
              <a:gdLst>
                <a:gd name="T0" fmla="*/ 372 w 750"/>
                <a:gd name="T1" fmla="*/ 154 h 1222"/>
                <a:gd name="T2" fmla="*/ 378 w 750"/>
                <a:gd name="T3" fmla="*/ 412 h 1222"/>
                <a:gd name="T4" fmla="*/ 312 w 750"/>
                <a:gd name="T5" fmla="*/ 724 h 1222"/>
                <a:gd name="T6" fmla="*/ 138 w 750"/>
                <a:gd name="T7" fmla="*/ 928 h 1222"/>
                <a:gd name="T8" fmla="*/ 0 w 750"/>
                <a:gd name="T9" fmla="*/ 976 h 1222"/>
                <a:gd name="T10" fmla="*/ 0 w 750"/>
                <a:gd name="T11" fmla="*/ 1222 h 1222"/>
                <a:gd name="T12" fmla="*/ 750 w 750"/>
                <a:gd name="T13" fmla="*/ 1222 h 1222"/>
                <a:gd name="T14" fmla="*/ 750 w 750"/>
                <a:gd name="T15" fmla="*/ 178 h 1222"/>
                <a:gd name="T16" fmla="*/ 372 w 750"/>
                <a:gd name="T17" fmla="*/ 154 h 12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0" h="1222">
                  <a:moveTo>
                    <a:pt x="372" y="154"/>
                  </a:moveTo>
                  <a:cubicBezTo>
                    <a:pt x="309" y="193"/>
                    <a:pt x="388" y="317"/>
                    <a:pt x="378" y="412"/>
                  </a:cubicBezTo>
                  <a:cubicBezTo>
                    <a:pt x="368" y="507"/>
                    <a:pt x="352" y="638"/>
                    <a:pt x="312" y="724"/>
                  </a:cubicBezTo>
                  <a:cubicBezTo>
                    <a:pt x="272" y="810"/>
                    <a:pt x="190" y="886"/>
                    <a:pt x="138" y="928"/>
                  </a:cubicBezTo>
                  <a:cubicBezTo>
                    <a:pt x="86" y="970"/>
                    <a:pt x="23" y="927"/>
                    <a:pt x="0" y="976"/>
                  </a:cubicBezTo>
                  <a:lnTo>
                    <a:pt x="0" y="1222"/>
                  </a:lnTo>
                  <a:lnTo>
                    <a:pt x="750" y="1222"/>
                  </a:lnTo>
                  <a:lnTo>
                    <a:pt x="750" y="178"/>
                  </a:lnTo>
                  <a:cubicBezTo>
                    <a:pt x="687" y="0"/>
                    <a:pt x="451" y="159"/>
                    <a:pt x="372" y="15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9" name="Freeform 47"/>
            <p:cNvSpPr>
              <a:spLocks/>
            </p:cNvSpPr>
            <p:nvPr/>
          </p:nvSpPr>
          <p:spPr bwMode="auto">
            <a:xfrm>
              <a:off x="5001" y="3060"/>
              <a:ext cx="768" cy="1260"/>
            </a:xfrm>
            <a:custGeom>
              <a:avLst/>
              <a:gdLst/>
              <a:ahLst/>
              <a:cxnLst>
                <a:cxn ang="0">
                  <a:pos x="0" y="1260"/>
                </a:cxn>
                <a:cxn ang="0">
                  <a:pos x="0" y="1134"/>
                </a:cxn>
                <a:cxn ang="0">
                  <a:pos x="210" y="1032"/>
                </a:cxn>
                <a:cxn ang="0">
                  <a:pos x="324" y="918"/>
                </a:cxn>
                <a:cxn ang="0">
                  <a:pos x="414" y="714"/>
                </a:cxn>
                <a:cxn ang="0">
                  <a:pos x="450" y="456"/>
                </a:cxn>
                <a:cxn ang="0">
                  <a:pos x="438" y="258"/>
                </a:cxn>
                <a:cxn ang="0">
                  <a:pos x="684" y="0"/>
                </a:cxn>
                <a:cxn ang="0">
                  <a:pos x="768" y="18"/>
                </a:cxn>
                <a:cxn ang="0">
                  <a:pos x="768" y="1254"/>
                </a:cxn>
                <a:cxn ang="0">
                  <a:pos x="0" y="1260"/>
                </a:cxn>
              </a:cxnLst>
              <a:rect l="0" t="0" r="r" b="b"/>
              <a:pathLst>
                <a:path w="768" h="1260">
                  <a:moveTo>
                    <a:pt x="0" y="1260"/>
                  </a:moveTo>
                  <a:lnTo>
                    <a:pt x="0" y="1134"/>
                  </a:lnTo>
                  <a:lnTo>
                    <a:pt x="210" y="1032"/>
                  </a:lnTo>
                  <a:lnTo>
                    <a:pt x="324" y="918"/>
                  </a:lnTo>
                  <a:lnTo>
                    <a:pt x="414" y="714"/>
                  </a:lnTo>
                  <a:lnTo>
                    <a:pt x="450" y="456"/>
                  </a:lnTo>
                  <a:lnTo>
                    <a:pt x="438" y="258"/>
                  </a:lnTo>
                  <a:lnTo>
                    <a:pt x="684" y="0"/>
                  </a:lnTo>
                  <a:lnTo>
                    <a:pt x="768" y="18"/>
                  </a:lnTo>
                  <a:lnTo>
                    <a:pt x="768" y="1254"/>
                  </a:lnTo>
                  <a:lnTo>
                    <a:pt x="0" y="12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0" name="Freeform 48"/>
            <p:cNvSpPr>
              <a:spLocks/>
            </p:cNvSpPr>
            <p:nvPr/>
          </p:nvSpPr>
          <p:spPr bwMode="auto">
            <a:xfrm>
              <a:off x="4994" y="1775"/>
              <a:ext cx="776" cy="2543"/>
            </a:xfrm>
            <a:custGeom>
              <a:avLst/>
              <a:gdLst/>
              <a:ahLst/>
              <a:cxnLst>
                <a:cxn ang="0">
                  <a:pos x="550" y="115"/>
                </a:cxn>
                <a:cxn ang="0">
                  <a:pos x="460" y="529"/>
                </a:cxn>
                <a:cxn ang="0">
                  <a:pos x="298" y="925"/>
                </a:cxn>
                <a:cxn ang="0">
                  <a:pos x="76" y="1267"/>
                </a:cxn>
                <a:cxn ang="0">
                  <a:pos x="4" y="1339"/>
                </a:cxn>
                <a:cxn ang="0">
                  <a:pos x="100" y="1351"/>
                </a:cxn>
                <a:cxn ang="0">
                  <a:pos x="286" y="1399"/>
                </a:cxn>
                <a:cxn ang="0">
                  <a:pos x="394" y="1525"/>
                </a:cxn>
                <a:cxn ang="0">
                  <a:pos x="478" y="1705"/>
                </a:cxn>
                <a:cxn ang="0">
                  <a:pos x="478" y="1969"/>
                </a:cxn>
                <a:cxn ang="0">
                  <a:pos x="370" y="2263"/>
                </a:cxn>
                <a:cxn ang="0">
                  <a:pos x="124" y="2479"/>
                </a:cxn>
                <a:cxn ang="0">
                  <a:pos x="22" y="2515"/>
                </a:cxn>
                <a:cxn ang="0">
                  <a:pos x="196" y="2533"/>
                </a:cxn>
                <a:cxn ang="0">
                  <a:pos x="388" y="2455"/>
                </a:cxn>
                <a:cxn ang="0">
                  <a:pos x="502" y="2299"/>
                </a:cxn>
                <a:cxn ang="0">
                  <a:pos x="598" y="2197"/>
                </a:cxn>
                <a:cxn ang="0">
                  <a:pos x="694" y="2197"/>
                </a:cxn>
                <a:cxn ang="0">
                  <a:pos x="742" y="2230"/>
                </a:cxn>
                <a:cxn ang="0">
                  <a:pos x="712" y="2137"/>
                </a:cxn>
                <a:cxn ang="0">
                  <a:pos x="664" y="1807"/>
                </a:cxn>
                <a:cxn ang="0">
                  <a:pos x="670" y="1561"/>
                </a:cxn>
                <a:cxn ang="0">
                  <a:pos x="718" y="1393"/>
                </a:cxn>
                <a:cxn ang="0">
                  <a:pos x="748" y="1219"/>
                </a:cxn>
                <a:cxn ang="0">
                  <a:pos x="550" y="115"/>
                </a:cxn>
              </a:cxnLst>
              <a:rect l="0" t="0" r="r" b="b"/>
              <a:pathLst>
                <a:path w="776" h="2543">
                  <a:moveTo>
                    <a:pt x="550" y="115"/>
                  </a:moveTo>
                  <a:cubicBezTo>
                    <a:pt x="502" y="0"/>
                    <a:pt x="502" y="394"/>
                    <a:pt x="460" y="529"/>
                  </a:cubicBezTo>
                  <a:cubicBezTo>
                    <a:pt x="418" y="664"/>
                    <a:pt x="362" y="802"/>
                    <a:pt x="298" y="925"/>
                  </a:cubicBezTo>
                  <a:cubicBezTo>
                    <a:pt x="234" y="1048"/>
                    <a:pt x="125" y="1198"/>
                    <a:pt x="76" y="1267"/>
                  </a:cubicBezTo>
                  <a:cubicBezTo>
                    <a:pt x="27" y="1336"/>
                    <a:pt x="0" y="1325"/>
                    <a:pt x="4" y="1339"/>
                  </a:cubicBezTo>
                  <a:cubicBezTo>
                    <a:pt x="8" y="1353"/>
                    <a:pt x="53" y="1341"/>
                    <a:pt x="100" y="1351"/>
                  </a:cubicBezTo>
                  <a:cubicBezTo>
                    <a:pt x="147" y="1361"/>
                    <a:pt x="237" y="1370"/>
                    <a:pt x="286" y="1399"/>
                  </a:cubicBezTo>
                  <a:cubicBezTo>
                    <a:pt x="335" y="1428"/>
                    <a:pt x="362" y="1474"/>
                    <a:pt x="394" y="1525"/>
                  </a:cubicBezTo>
                  <a:cubicBezTo>
                    <a:pt x="426" y="1576"/>
                    <a:pt x="464" y="1631"/>
                    <a:pt x="478" y="1705"/>
                  </a:cubicBezTo>
                  <a:cubicBezTo>
                    <a:pt x="492" y="1779"/>
                    <a:pt x="496" y="1876"/>
                    <a:pt x="478" y="1969"/>
                  </a:cubicBezTo>
                  <a:cubicBezTo>
                    <a:pt x="460" y="2062"/>
                    <a:pt x="429" y="2178"/>
                    <a:pt x="370" y="2263"/>
                  </a:cubicBezTo>
                  <a:cubicBezTo>
                    <a:pt x="311" y="2348"/>
                    <a:pt x="238" y="2428"/>
                    <a:pt x="124" y="2479"/>
                  </a:cubicBezTo>
                  <a:cubicBezTo>
                    <a:pt x="66" y="2521"/>
                    <a:pt x="10" y="2506"/>
                    <a:pt x="22" y="2515"/>
                  </a:cubicBezTo>
                  <a:cubicBezTo>
                    <a:pt x="34" y="2524"/>
                    <a:pt x="135" y="2543"/>
                    <a:pt x="196" y="2533"/>
                  </a:cubicBezTo>
                  <a:cubicBezTo>
                    <a:pt x="257" y="2523"/>
                    <a:pt x="337" y="2494"/>
                    <a:pt x="388" y="2455"/>
                  </a:cubicBezTo>
                  <a:cubicBezTo>
                    <a:pt x="439" y="2416"/>
                    <a:pt x="467" y="2342"/>
                    <a:pt x="502" y="2299"/>
                  </a:cubicBezTo>
                  <a:cubicBezTo>
                    <a:pt x="537" y="2256"/>
                    <a:pt x="566" y="2214"/>
                    <a:pt x="598" y="2197"/>
                  </a:cubicBezTo>
                  <a:cubicBezTo>
                    <a:pt x="630" y="2180"/>
                    <a:pt x="670" y="2191"/>
                    <a:pt x="694" y="2197"/>
                  </a:cubicBezTo>
                  <a:cubicBezTo>
                    <a:pt x="718" y="2203"/>
                    <a:pt x="739" y="2240"/>
                    <a:pt x="742" y="2230"/>
                  </a:cubicBezTo>
                  <a:cubicBezTo>
                    <a:pt x="745" y="2220"/>
                    <a:pt x="725" y="2207"/>
                    <a:pt x="712" y="2137"/>
                  </a:cubicBezTo>
                  <a:cubicBezTo>
                    <a:pt x="699" y="2067"/>
                    <a:pt x="671" y="1903"/>
                    <a:pt x="664" y="1807"/>
                  </a:cubicBezTo>
                  <a:cubicBezTo>
                    <a:pt x="657" y="1711"/>
                    <a:pt x="661" y="1630"/>
                    <a:pt x="670" y="1561"/>
                  </a:cubicBezTo>
                  <a:cubicBezTo>
                    <a:pt x="679" y="1492"/>
                    <a:pt x="705" y="1450"/>
                    <a:pt x="718" y="1393"/>
                  </a:cubicBezTo>
                  <a:cubicBezTo>
                    <a:pt x="731" y="1336"/>
                    <a:pt x="776" y="1427"/>
                    <a:pt x="748" y="1219"/>
                  </a:cubicBezTo>
                  <a:cubicBezTo>
                    <a:pt x="720" y="1011"/>
                    <a:pt x="598" y="230"/>
                    <a:pt x="550" y="1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9" name="Freeform 49" descr="kimonopat1"/>
            <p:cNvSpPr>
              <a:spLocks/>
            </p:cNvSpPr>
            <p:nvPr/>
          </p:nvSpPr>
          <p:spPr bwMode="auto">
            <a:xfrm>
              <a:off x="5046" y="2229"/>
              <a:ext cx="617" cy="1376"/>
            </a:xfrm>
            <a:custGeom>
              <a:avLst/>
              <a:gdLst>
                <a:gd name="T0" fmla="*/ 486 w 617"/>
                <a:gd name="T1" fmla="*/ 3 h 1376"/>
                <a:gd name="T2" fmla="*/ 402 w 617"/>
                <a:gd name="T3" fmla="*/ 381 h 1376"/>
                <a:gd name="T4" fmla="*/ 216 w 617"/>
                <a:gd name="T5" fmla="*/ 777 h 1376"/>
                <a:gd name="T6" fmla="*/ 0 w 617"/>
                <a:gd name="T7" fmla="*/ 1119 h 1376"/>
                <a:gd name="T8" fmla="*/ 102 w 617"/>
                <a:gd name="T9" fmla="*/ 1101 h 1376"/>
                <a:gd name="T10" fmla="*/ 282 w 617"/>
                <a:gd name="T11" fmla="*/ 1119 h 1376"/>
                <a:gd name="T12" fmla="*/ 378 w 617"/>
                <a:gd name="T13" fmla="*/ 1185 h 1376"/>
                <a:gd name="T14" fmla="*/ 432 w 617"/>
                <a:gd name="T15" fmla="*/ 1269 h 1376"/>
                <a:gd name="T16" fmla="*/ 444 w 617"/>
                <a:gd name="T17" fmla="*/ 1365 h 1376"/>
                <a:gd name="T18" fmla="*/ 498 w 617"/>
                <a:gd name="T19" fmla="*/ 1203 h 1376"/>
                <a:gd name="T20" fmla="*/ 564 w 617"/>
                <a:gd name="T21" fmla="*/ 825 h 1376"/>
                <a:gd name="T22" fmla="*/ 606 w 617"/>
                <a:gd name="T23" fmla="*/ 363 h 1376"/>
                <a:gd name="T24" fmla="*/ 486 w 617"/>
                <a:gd name="T25" fmla="*/ 3 h 137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17" h="1376">
                  <a:moveTo>
                    <a:pt x="486" y="3"/>
                  </a:moveTo>
                  <a:cubicBezTo>
                    <a:pt x="452" y="6"/>
                    <a:pt x="447" y="252"/>
                    <a:pt x="402" y="381"/>
                  </a:cubicBezTo>
                  <a:cubicBezTo>
                    <a:pt x="357" y="510"/>
                    <a:pt x="283" y="654"/>
                    <a:pt x="216" y="777"/>
                  </a:cubicBezTo>
                  <a:cubicBezTo>
                    <a:pt x="149" y="900"/>
                    <a:pt x="19" y="1065"/>
                    <a:pt x="0" y="1119"/>
                  </a:cubicBezTo>
                  <a:cubicBezTo>
                    <a:pt x="48" y="1119"/>
                    <a:pt x="55" y="1101"/>
                    <a:pt x="102" y="1101"/>
                  </a:cubicBezTo>
                  <a:cubicBezTo>
                    <a:pt x="149" y="1101"/>
                    <a:pt x="236" y="1105"/>
                    <a:pt x="282" y="1119"/>
                  </a:cubicBezTo>
                  <a:cubicBezTo>
                    <a:pt x="328" y="1133"/>
                    <a:pt x="353" y="1160"/>
                    <a:pt x="378" y="1185"/>
                  </a:cubicBezTo>
                  <a:cubicBezTo>
                    <a:pt x="403" y="1210"/>
                    <a:pt x="421" y="1239"/>
                    <a:pt x="432" y="1269"/>
                  </a:cubicBezTo>
                  <a:cubicBezTo>
                    <a:pt x="443" y="1299"/>
                    <a:pt x="433" y="1376"/>
                    <a:pt x="444" y="1365"/>
                  </a:cubicBezTo>
                  <a:cubicBezTo>
                    <a:pt x="455" y="1354"/>
                    <a:pt x="478" y="1293"/>
                    <a:pt x="498" y="1203"/>
                  </a:cubicBezTo>
                  <a:cubicBezTo>
                    <a:pt x="518" y="1113"/>
                    <a:pt x="546" y="965"/>
                    <a:pt x="564" y="825"/>
                  </a:cubicBezTo>
                  <a:cubicBezTo>
                    <a:pt x="582" y="685"/>
                    <a:pt x="617" y="496"/>
                    <a:pt x="606" y="363"/>
                  </a:cubicBezTo>
                  <a:cubicBezTo>
                    <a:pt x="595" y="230"/>
                    <a:pt x="520" y="0"/>
                    <a:pt x="486" y="3"/>
                  </a:cubicBezTo>
                  <a:close/>
                </a:path>
              </a:pathLst>
            </a:custGeom>
            <a:blipFill dpi="0" rotWithShape="0">
              <a:blip r:embed="rId15"/>
              <a:srcRect/>
              <a:tile tx="0" ty="0" sx="100000" sy="100000" flip="none" algn="tl"/>
            </a:blip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Freeform 50" descr="kimonopat1"/>
            <p:cNvSpPr>
              <a:spLocks/>
            </p:cNvSpPr>
            <p:nvPr/>
          </p:nvSpPr>
          <p:spPr bwMode="auto">
            <a:xfrm>
              <a:off x="5193" y="269"/>
              <a:ext cx="576" cy="3180"/>
            </a:xfrm>
            <a:custGeom>
              <a:avLst/>
              <a:gdLst>
                <a:gd name="T0" fmla="*/ 42 w 576"/>
                <a:gd name="T1" fmla="*/ 61 h 3180"/>
                <a:gd name="T2" fmla="*/ 156 w 576"/>
                <a:gd name="T3" fmla="*/ 517 h 3180"/>
                <a:gd name="T4" fmla="*/ 288 w 576"/>
                <a:gd name="T5" fmla="*/ 991 h 3180"/>
                <a:gd name="T6" fmla="*/ 414 w 576"/>
                <a:gd name="T7" fmla="*/ 1435 h 3180"/>
                <a:gd name="T8" fmla="*/ 576 w 576"/>
                <a:gd name="T9" fmla="*/ 1807 h 3180"/>
                <a:gd name="T10" fmla="*/ 576 w 576"/>
                <a:gd name="T11" fmla="*/ 3055 h 3180"/>
                <a:gd name="T12" fmla="*/ 414 w 576"/>
                <a:gd name="T13" fmla="*/ 2557 h 3180"/>
                <a:gd name="T14" fmla="*/ 252 w 576"/>
                <a:gd name="T15" fmla="*/ 1765 h 3180"/>
                <a:gd name="T16" fmla="*/ 126 w 576"/>
                <a:gd name="T17" fmla="*/ 961 h 3180"/>
                <a:gd name="T18" fmla="*/ 12 w 576"/>
                <a:gd name="T19" fmla="*/ 151 h 3180"/>
                <a:gd name="T20" fmla="*/ 42 w 576"/>
                <a:gd name="T21" fmla="*/ 61 h 31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6" h="3180">
                  <a:moveTo>
                    <a:pt x="42" y="61"/>
                  </a:moveTo>
                  <a:cubicBezTo>
                    <a:pt x="66" y="122"/>
                    <a:pt x="115" y="362"/>
                    <a:pt x="156" y="517"/>
                  </a:cubicBezTo>
                  <a:cubicBezTo>
                    <a:pt x="197" y="672"/>
                    <a:pt x="245" y="838"/>
                    <a:pt x="288" y="991"/>
                  </a:cubicBezTo>
                  <a:cubicBezTo>
                    <a:pt x="331" y="1144"/>
                    <a:pt x="366" y="1299"/>
                    <a:pt x="414" y="1435"/>
                  </a:cubicBezTo>
                  <a:cubicBezTo>
                    <a:pt x="462" y="1571"/>
                    <a:pt x="549" y="1537"/>
                    <a:pt x="576" y="1807"/>
                  </a:cubicBezTo>
                  <a:lnTo>
                    <a:pt x="576" y="3055"/>
                  </a:lnTo>
                  <a:cubicBezTo>
                    <a:pt x="549" y="3180"/>
                    <a:pt x="468" y="2772"/>
                    <a:pt x="414" y="2557"/>
                  </a:cubicBezTo>
                  <a:cubicBezTo>
                    <a:pt x="360" y="2342"/>
                    <a:pt x="300" y="2031"/>
                    <a:pt x="252" y="1765"/>
                  </a:cubicBezTo>
                  <a:cubicBezTo>
                    <a:pt x="204" y="1499"/>
                    <a:pt x="166" y="1230"/>
                    <a:pt x="126" y="961"/>
                  </a:cubicBezTo>
                  <a:cubicBezTo>
                    <a:pt x="86" y="692"/>
                    <a:pt x="24" y="299"/>
                    <a:pt x="12" y="151"/>
                  </a:cubicBezTo>
                  <a:cubicBezTo>
                    <a:pt x="0" y="3"/>
                    <a:pt x="18" y="0"/>
                    <a:pt x="42" y="61"/>
                  </a:cubicBezTo>
                  <a:close/>
                </a:path>
              </a:pathLst>
            </a:custGeom>
            <a:blipFill dpi="0" rotWithShape="0">
              <a:blip r:embed="rId15"/>
              <a:srcRect/>
              <a:tile tx="0" ty="0" sx="100000" sy="100000" flip="none" algn="tl"/>
            </a:blip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Freeform 51"/>
            <p:cNvSpPr>
              <a:spLocks/>
            </p:cNvSpPr>
            <p:nvPr/>
          </p:nvSpPr>
          <p:spPr bwMode="auto">
            <a:xfrm>
              <a:off x="5197" y="165"/>
              <a:ext cx="573" cy="1935"/>
            </a:xfrm>
            <a:custGeom>
              <a:avLst/>
              <a:gdLst>
                <a:gd name="T0" fmla="*/ 69 w 573"/>
                <a:gd name="T1" fmla="*/ 63 h 1935"/>
                <a:gd name="T2" fmla="*/ 207 w 573"/>
                <a:gd name="T3" fmla="*/ 549 h 1935"/>
                <a:gd name="T4" fmla="*/ 381 w 573"/>
                <a:gd name="T5" fmla="*/ 1101 h 1935"/>
                <a:gd name="T6" fmla="*/ 573 w 573"/>
                <a:gd name="T7" fmla="*/ 1575 h 1935"/>
                <a:gd name="T8" fmla="*/ 573 w 573"/>
                <a:gd name="T9" fmla="*/ 1935 h 1935"/>
                <a:gd name="T10" fmla="*/ 321 w 573"/>
                <a:gd name="T11" fmla="*/ 1449 h 1935"/>
                <a:gd name="T12" fmla="*/ 147 w 573"/>
                <a:gd name="T13" fmla="*/ 699 h 1935"/>
                <a:gd name="T14" fmla="*/ 15 w 573"/>
                <a:gd name="T15" fmla="*/ 171 h 1935"/>
                <a:gd name="T16" fmla="*/ 69 w 573"/>
                <a:gd name="T17" fmla="*/ 63 h 19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3" h="1935">
                  <a:moveTo>
                    <a:pt x="69" y="63"/>
                  </a:moveTo>
                  <a:cubicBezTo>
                    <a:pt x="101" y="126"/>
                    <a:pt x="155" y="376"/>
                    <a:pt x="207" y="549"/>
                  </a:cubicBezTo>
                  <a:cubicBezTo>
                    <a:pt x="259" y="722"/>
                    <a:pt x="320" y="930"/>
                    <a:pt x="381" y="1101"/>
                  </a:cubicBezTo>
                  <a:cubicBezTo>
                    <a:pt x="442" y="1272"/>
                    <a:pt x="541" y="1436"/>
                    <a:pt x="573" y="1575"/>
                  </a:cubicBezTo>
                  <a:lnTo>
                    <a:pt x="573" y="1935"/>
                  </a:lnTo>
                  <a:cubicBezTo>
                    <a:pt x="531" y="1914"/>
                    <a:pt x="392" y="1655"/>
                    <a:pt x="321" y="1449"/>
                  </a:cubicBezTo>
                  <a:cubicBezTo>
                    <a:pt x="250" y="1243"/>
                    <a:pt x="198" y="912"/>
                    <a:pt x="147" y="699"/>
                  </a:cubicBezTo>
                  <a:cubicBezTo>
                    <a:pt x="96" y="486"/>
                    <a:pt x="30" y="274"/>
                    <a:pt x="15" y="171"/>
                  </a:cubicBezTo>
                  <a:cubicBezTo>
                    <a:pt x="0" y="68"/>
                    <a:pt x="37" y="0"/>
                    <a:pt x="69" y="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Freeform 52"/>
            <p:cNvSpPr>
              <a:spLocks/>
            </p:cNvSpPr>
            <p:nvPr/>
          </p:nvSpPr>
          <p:spPr bwMode="auto">
            <a:xfrm>
              <a:off x="5004" y="0"/>
              <a:ext cx="363" cy="2112"/>
            </a:xfrm>
            <a:custGeom>
              <a:avLst/>
              <a:gdLst>
                <a:gd name="T0" fmla="*/ 0 w 363"/>
                <a:gd name="T1" fmla="*/ 2094 h 2112"/>
                <a:gd name="T2" fmla="*/ 66 w 363"/>
                <a:gd name="T3" fmla="*/ 1992 h 2112"/>
                <a:gd name="T4" fmla="*/ 150 w 363"/>
                <a:gd name="T5" fmla="*/ 1464 h 2112"/>
                <a:gd name="T6" fmla="*/ 234 w 363"/>
                <a:gd name="T7" fmla="*/ 678 h 2112"/>
                <a:gd name="T8" fmla="*/ 324 w 363"/>
                <a:gd name="T9" fmla="*/ 0 h 2112"/>
                <a:gd name="T10" fmla="*/ 0 w 363"/>
                <a:gd name="T11" fmla="*/ 0 h 2112"/>
                <a:gd name="T12" fmla="*/ 0 w 363"/>
                <a:gd name="T13" fmla="*/ 2094 h 2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5" name="Freeform 53"/>
            <p:cNvSpPr>
              <a:spLocks/>
            </p:cNvSpPr>
            <p:nvPr/>
          </p:nvSpPr>
          <p:spPr bwMode="auto">
            <a:xfrm>
              <a:off x="5004" y="1"/>
              <a:ext cx="189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" name="Rectangle 54"/>
            <p:cNvSpPr>
              <a:spLocks noChangeArrowheads="1"/>
            </p:cNvSpPr>
            <p:nvPr/>
          </p:nvSpPr>
          <p:spPr bwMode="auto">
            <a:xfrm>
              <a:off x="4955" y="1"/>
              <a:ext cx="56" cy="4320"/>
            </a:xfrm>
            <a:prstGeom prst="rect">
              <a:avLst/>
            </a:pr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mtClean="0"/>
            </a:p>
          </p:txBody>
        </p:sp>
        <p:sp>
          <p:nvSpPr>
            <p:cNvPr id="33847" name="Freeform 55"/>
            <p:cNvSpPr>
              <a:spLocks/>
            </p:cNvSpPr>
            <p:nvPr/>
          </p:nvSpPr>
          <p:spPr bwMode="auto">
            <a:xfrm>
              <a:off x="5013" y="3924"/>
              <a:ext cx="734" cy="390"/>
            </a:xfrm>
            <a:custGeom>
              <a:avLst/>
              <a:gdLst/>
              <a:ahLst/>
              <a:cxnLst>
                <a:cxn ang="0">
                  <a:pos x="1" y="357"/>
                </a:cxn>
                <a:cxn ang="0">
                  <a:pos x="109" y="341"/>
                </a:cxn>
                <a:cxn ang="0">
                  <a:pos x="241" y="305"/>
                </a:cxn>
                <a:cxn ang="0">
                  <a:pos x="353" y="209"/>
                </a:cxn>
                <a:cxn ang="0">
                  <a:pos x="429" y="89"/>
                </a:cxn>
                <a:cxn ang="0">
                  <a:pos x="493" y="17"/>
                </a:cxn>
                <a:cxn ang="0">
                  <a:pos x="577" y="1"/>
                </a:cxn>
                <a:cxn ang="0">
                  <a:pos x="629" y="21"/>
                </a:cxn>
                <a:cxn ang="0">
                  <a:pos x="673" y="65"/>
                </a:cxn>
                <a:cxn ang="0">
                  <a:pos x="673" y="137"/>
                </a:cxn>
                <a:cxn ang="0">
                  <a:pos x="561" y="225"/>
                </a:cxn>
                <a:cxn ang="0">
                  <a:pos x="425" y="297"/>
                </a:cxn>
                <a:cxn ang="0">
                  <a:pos x="245" y="357"/>
                </a:cxn>
                <a:cxn ang="0">
                  <a:pos x="113" y="377"/>
                </a:cxn>
                <a:cxn ang="0">
                  <a:pos x="1" y="357"/>
                </a:cxn>
              </a:cxnLst>
              <a:rect l="0" t="0" r="r" b="b"/>
              <a:pathLst>
                <a:path w="692" h="378">
                  <a:moveTo>
                    <a:pt x="1" y="357"/>
                  </a:moveTo>
                  <a:cubicBezTo>
                    <a:pt x="0" y="351"/>
                    <a:pt x="69" y="350"/>
                    <a:pt x="109" y="341"/>
                  </a:cubicBezTo>
                  <a:cubicBezTo>
                    <a:pt x="149" y="332"/>
                    <a:pt x="200" y="327"/>
                    <a:pt x="241" y="305"/>
                  </a:cubicBezTo>
                  <a:cubicBezTo>
                    <a:pt x="282" y="283"/>
                    <a:pt x="322" y="245"/>
                    <a:pt x="353" y="209"/>
                  </a:cubicBezTo>
                  <a:cubicBezTo>
                    <a:pt x="384" y="173"/>
                    <a:pt x="406" y="121"/>
                    <a:pt x="429" y="89"/>
                  </a:cubicBezTo>
                  <a:cubicBezTo>
                    <a:pt x="452" y="57"/>
                    <a:pt x="468" y="32"/>
                    <a:pt x="493" y="17"/>
                  </a:cubicBezTo>
                  <a:cubicBezTo>
                    <a:pt x="518" y="2"/>
                    <a:pt x="554" y="0"/>
                    <a:pt x="577" y="1"/>
                  </a:cubicBezTo>
                  <a:cubicBezTo>
                    <a:pt x="600" y="2"/>
                    <a:pt x="613" y="10"/>
                    <a:pt x="629" y="21"/>
                  </a:cubicBezTo>
                  <a:cubicBezTo>
                    <a:pt x="645" y="32"/>
                    <a:pt x="666" y="46"/>
                    <a:pt x="673" y="65"/>
                  </a:cubicBezTo>
                  <a:cubicBezTo>
                    <a:pt x="680" y="84"/>
                    <a:pt x="692" y="110"/>
                    <a:pt x="673" y="137"/>
                  </a:cubicBezTo>
                  <a:cubicBezTo>
                    <a:pt x="654" y="164"/>
                    <a:pt x="602" y="198"/>
                    <a:pt x="561" y="225"/>
                  </a:cubicBezTo>
                  <a:cubicBezTo>
                    <a:pt x="520" y="252"/>
                    <a:pt x="478" y="275"/>
                    <a:pt x="425" y="297"/>
                  </a:cubicBezTo>
                  <a:cubicBezTo>
                    <a:pt x="372" y="319"/>
                    <a:pt x="297" y="344"/>
                    <a:pt x="245" y="357"/>
                  </a:cubicBezTo>
                  <a:cubicBezTo>
                    <a:pt x="193" y="370"/>
                    <a:pt x="156" y="376"/>
                    <a:pt x="113" y="377"/>
                  </a:cubicBezTo>
                  <a:cubicBezTo>
                    <a:pt x="70" y="378"/>
                    <a:pt x="2" y="363"/>
                    <a:pt x="1" y="3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6" name="AutoShape 56"/>
            <p:cNvSpPr>
              <a:spLocks noChangeArrowheads="1"/>
            </p:cNvSpPr>
            <p:nvPr/>
          </p:nvSpPr>
          <p:spPr bwMode="hidden">
            <a:xfrm rot="5400000">
              <a:off x="2724" y="2089"/>
              <a:ext cx="4320" cy="142"/>
            </a:xfrm>
            <a:custGeom>
              <a:avLst/>
              <a:gdLst>
                <a:gd name="T0" fmla="*/ 852 w 21600"/>
                <a:gd name="T1" fmla="*/ 0 h 21600"/>
                <a:gd name="T2" fmla="*/ 432 w 21600"/>
                <a:gd name="T3" fmla="*/ 1 h 21600"/>
                <a:gd name="T4" fmla="*/ 12 w 21600"/>
                <a:gd name="T5" fmla="*/ 0 h 21600"/>
                <a:gd name="T6" fmla="*/ 43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105 w 21600"/>
                <a:gd name="T13" fmla="*/ 2130 h 21600"/>
                <a:gd name="T14" fmla="*/ 19495 w 21600"/>
                <a:gd name="T15" fmla="*/ 194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07" y="21600"/>
                  </a:lnTo>
                  <a:lnTo>
                    <a:pt x="2099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en-US"/>
            </a:p>
          </p:txBody>
        </p:sp>
      </p:grpSp>
      <p:sp>
        <p:nvSpPr>
          <p:cNvPr id="1027" name="Rectangle 57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227013"/>
            <a:ext cx="74771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3525" y="1598613"/>
            <a:ext cx="7386638" cy="449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3851" name="Rectangle 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2050"/>
            <a:ext cx="178276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852" name="Rectangle 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7425" y="6248400"/>
            <a:ext cx="34559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853" name="Rectangle 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6248400"/>
            <a:ext cx="175577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D515DB88-C50A-4C06-8522-AE2DA8FDBC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7"/>
        </a:buBlip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8"/>
        </a:buBlip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sz="quarter"/>
          </p:nvPr>
        </p:nvSpPr>
        <p:spPr>
          <a:xfrm>
            <a:off x="428625" y="1071563"/>
            <a:ext cx="6965950" cy="20574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EE 4130 – Systems Engineering</a:t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“QFD/HOQ” Process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sz="quarter" idx="1"/>
          </p:nvPr>
        </p:nvSpPr>
        <p:spPr>
          <a:xfrm>
            <a:off x="1692275" y="4149725"/>
            <a:ext cx="5640388" cy="1558925"/>
          </a:xfrm>
        </p:spPr>
        <p:txBody>
          <a:bodyPr/>
          <a:lstStyle/>
          <a:p>
            <a:pPr algn="r" eaLnBrk="1" hangingPunct="1"/>
            <a:r>
              <a:rPr lang="en-US" altLang="en-US" sz="2400" dirty="0" smtClean="0"/>
              <a:t>February 5, 2018</a:t>
            </a:r>
          </a:p>
          <a:p>
            <a:pPr algn="r" eaLnBrk="1" hangingPunct="1"/>
            <a:r>
              <a:rPr lang="en-US" altLang="en-US" sz="2400" dirty="0" smtClean="0"/>
              <a:t>Prof. Joel Harris</a:t>
            </a:r>
          </a:p>
          <a:p>
            <a:pPr algn="r" eaLnBrk="1" hangingPunct="1"/>
            <a:r>
              <a:rPr lang="en-US" altLang="en-US" sz="2400" dirty="0" smtClean="0"/>
              <a:t>CSULA  - ECST Department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B12C45-3C1B-4E81-A89C-0FB86710FA13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227013"/>
            <a:ext cx="6853238" cy="9017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 smtClean="0">
                <a:solidFill>
                  <a:schemeClr val="tx1"/>
                </a:solidFill>
              </a:rPr>
              <a:t>House of Quality Example (cont’d)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5072063" y="2643188"/>
            <a:ext cx="2201862" cy="1987550"/>
            <a:chOff x="4171" y="302"/>
            <a:chExt cx="1387" cy="1252"/>
          </a:xfrm>
        </p:grpSpPr>
        <p:sp>
          <p:nvSpPr>
            <p:cNvPr id="12306" name="Freeform 4"/>
            <p:cNvSpPr>
              <a:spLocks/>
            </p:cNvSpPr>
            <p:nvPr/>
          </p:nvSpPr>
          <p:spPr bwMode="auto">
            <a:xfrm>
              <a:off x="4188" y="718"/>
              <a:ext cx="394" cy="462"/>
            </a:xfrm>
            <a:custGeom>
              <a:avLst/>
              <a:gdLst>
                <a:gd name="T0" fmla="*/ 108 w 1436"/>
                <a:gd name="T1" fmla="*/ 219 h 976"/>
                <a:gd name="T2" fmla="*/ 108 w 1436"/>
                <a:gd name="T3" fmla="*/ 0 h 976"/>
                <a:gd name="T4" fmla="*/ 0 w 1436"/>
                <a:gd name="T5" fmla="*/ 0 h 976"/>
                <a:gd name="T6" fmla="*/ 0 w 1436"/>
                <a:gd name="T7" fmla="*/ 219 h 976"/>
                <a:gd name="T8" fmla="*/ 108 w 1436"/>
                <a:gd name="T9" fmla="*/ 219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36"/>
                <a:gd name="T16" fmla="*/ 0 h 976"/>
                <a:gd name="T17" fmla="*/ 1436 w 1436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36" h="976">
                  <a:moveTo>
                    <a:pt x="1435" y="975"/>
                  </a:moveTo>
                  <a:lnTo>
                    <a:pt x="1435" y="0"/>
                  </a:lnTo>
                  <a:lnTo>
                    <a:pt x="0" y="0"/>
                  </a:lnTo>
                  <a:lnTo>
                    <a:pt x="0" y="975"/>
                  </a:lnTo>
                  <a:lnTo>
                    <a:pt x="1435" y="975"/>
                  </a:lnTo>
                </a:path>
              </a:pathLst>
            </a:custGeom>
            <a:solidFill>
              <a:srgbClr val="D9F7FF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Text Box 5"/>
            <p:cNvSpPr txBox="1">
              <a:spLocks noChangeArrowheads="1"/>
            </p:cNvSpPr>
            <p:nvPr/>
          </p:nvSpPr>
          <p:spPr bwMode="auto">
            <a:xfrm>
              <a:off x="4171" y="808"/>
              <a:ext cx="428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What the Customer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Wants</a:t>
              </a:r>
            </a:p>
          </p:txBody>
        </p:sp>
        <p:sp>
          <p:nvSpPr>
            <p:cNvPr id="12308" name="Freeform 6"/>
            <p:cNvSpPr>
              <a:spLocks/>
            </p:cNvSpPr>
            <p:nvPr/>
          </p:nvSpPr>
          <p:spPr bwMode="auto">
            <a:xfrm>
              <a:off x="4580" y="718"/>
              <a:ext cx="720" cy="464"/>
            </a:xfrm>
            <a:custGeom>
              <a:avLst/>
              <a:gdLst>
                <a:gd name="T0" fmla="*/ 298 w 1738"/>
                <a:gd name="T1" fmla="*/ 221 h 976"/>
                <a:gd name="T2" fmla="*/ 298 w 1738"/>
                <a:gd name="T3" fmla="*/ 0 h 976"/>
                <a:gd name="T4" fmla="*/ 0 w 1738"/>
                <a:gd name="T5" fmla="*/ 0 h 976"/>
                <a:gd name="T6" fmla="*/ 0 w 1738"/>
                <a:gd name="T7" fmla="*/ 221 h 976"/>
                <a:gd name="T8" fmla="*/ 298 w 1738"/>
                <a:gd name="T9" fmla="*/ 221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8"/>
                <a:gd name="T16" fmla="*/ 0 h 976"/>
                <a:gd name="T17" fmla="*/ 1738 w 173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8" h="976">
                  <a:moveTo>
                    <a:pt x="1737" y="975"/>
                  </a:moveTo>
                  <a:lnTo>
                    <a:pt x="1737" y="0"/>
                  </a:lnTo>
                  <a:lnTo>
                    <a:pt x="0" y="0"/>
                  </a:lnTo>
                  <a:lnTo>
                    <a:pt x="0" y="975"/>
                  </a:lnTo>
                  <a:lnTo>
                    <a:pt x="1737" y="975"/>
                  </a:lnTo>
                </a:path>
              </a:pathLst>
            </a:custGeom>
            <a:solidFill>
              <a:srgbClr val="2FFF74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Text Box 7"/>
            <p:cNvSpPr txBox="1">
              <a:spLocks noChangeArrowheads="1"/>
            </p:cNvSpPr>
            <p:nvPr/>
          </p:nvSpPr>
          <p:spPr bwMode="auto">
            <a:xfrm>
              <a:off x="4694" y="848"/>
              <a:ext cx="50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Relationship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Matrix</a:t>
              </a:r>
            </a:p>
          </p:txBody>
        </p:sp>
        <p:sp>
          <p:nvSpPr>
            <p:cNvPr id="12310" name="Freeform 8"/>
            <p:cNvSpPr>
              <a:spLocks/>
            </p:cNvSpPr>
            <p:nvPr/>
          </p:nvSpPr>
          <p:spPr bwMode="auto">
            <a:xfrm>
              <a:off x="4580" y="1179"/>
              <a:ext cx="719" cy="375"/>
            </a:xfrm>
            <a:custGeom>
              <a:avLst/>
              <a:gdLst>
                <a:gd name="T0" fmla="*/ 163 w 3173"/>
                <a:gd name="T1" fmla="*/ 141 h 994"/>
                <a:gd name="T2" fmla="*/ 163 w 3173"/>
                <a:gd name="T3" fmla="*/ 0 h 994"/>
                <a:gd name="T4" fmla="*/ 0 w 3173"/>
                <a:gd name="T5" fmla="*/ 0 h 994"/>
                <a:gd name="T6" fmla="*/ 0 w 3173"/>
                <a:gd name="T7" fmla="*/ 141 h 994"/>
                <a:gd name="T8" fmla="*/ 163 w 3173"/>
                <a:gd name="T9" fmla="*/ 141 h 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73"/>
                <a:gd name="T16" fmla="*/ 0 h 994"/>
                <a:gd name="T17" fmla="*/ 3173 w 3173"/>
                <a:gd name="T18" fmla="*/ 994 h 9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73" h="994">
                  <a:moveTo>
                    <a:pt x="3172" y="993"/>
                  </a:moveTo>
                  <a:lnTo>
                    <a:pt x="3172" y="0"/>
                  </a:lnTo>
                  <a:lnTo>
                    <a:pt x="0" y="0"/>
                  </a:lnTo>
                  <a:lnTo>
                    <a:pt x="0" y="993"/>
                  </a:lnTo>
                  <a:lnTo>
                    <a:pt x="3172" y="993"/>
                  </a:lnTo>
                </a:path>
              </a:pathLst>
            </a:custGeom>
            <a:solidFill>
              <a:srgbClr val="BFFFE5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Text Box 9"/>
            <p:cNvSpPr txBox="1">
              <a:spLocks noChangeArrowheads="1"/>
            </p:cNvSpPr>
            <p:nvPr/>
          </p:nvSpPr>
          <p:spPr bwMode="auto">
            <a:xfrm>
              <a:off x="4605" y="1220"/>
              <a:ext cx="669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Technical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Attributes and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Evaluation</a:t>
              </a:r>
            </a:p>
          </p:txBody>
        </p:sp>
        <p:sp>
          <p:nvSpPr>
            <p:cNvPr id="12312" name="Rectangle 10"/>
            <p:cNvSpPr>
              <a:spLocks noChangeArrowheads="1"/>
            </p:cNvSpPr>
            <p:nvPr/>
          </p:nvSpPr>
          <p:spPr bwMode="auto">
            <a:xfrm>
              <a:off x="4580" y="479"/>
              <a:ext cx="719" cy="240"/>
            </a:xfrm>
            <a:prstGeom prst="rect">
              <a:avLst/>
            </a:prstGeom>
            <a:solidFill>
              <a:srgbClr val="FFD98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313" name="Text Box 11"/>
            <p:cNvSpPr txBox="1">
              <a:spLocks noChangeArrowheads="1"/>
            </p:cNvSpPr>
            <p:nvPr/>
          </p:nvSpPr>
          <p:spPr bwMode="auto">
            <a:xfrm>
              <a:off x="4626" y="495"/>
              <a:ext cx="62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How to Satisfy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Customer Wants</a:t>
              </a:r>
            </a:p>
          </p:txBody>
        </p:sp>
        <p:sp>
          <p:nvSpPr>
            <p:cNvPr id="12314" name="Freeform 12"/>
            <p:cNvSpPr>
              <a:spLocks/>
            </p:cNvSpPr>
            <p:nvPr/>
          </p:nvSpPr>
          <p:spPr bwMode="auto">
            <a:xfrm>
              <a:off x="4581" y="302"/>
              <a:ext cx="718" cy="178"/>
            </a:xfrm>
            <a:custGeom>
              <a:avLst/>
              <a:gdLst>
                <a:gd name="T0" fmla="*/ 295 w 1745"/>
                <a:gd name="T1" fmla="*/ 47 h 672"/>
                <a:gd name="T2" fmla="*/ 147 w 1745"/>
                <a:gd name="T3" fmla="*/ 0 h 672"/>
                <a:gd name="T4" fmla="*/ 0 w 1745"/>
                <a:gd name="T5" fmla="*/ 47 h 672"/>
                <a:gd name="T6" fmla="*/ 295 w 1745"/>
                <a:gd name="T7" fmla="*/ 47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45"/>
                <a:gd name="T13" fmla="*/ 0 h 672"/>
                <a:gd name="T14" fmla="*/ 1745 w 1745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45" h="672">
                  <a:moveTo>
                    <a:pt x="1744" y="671"/>
                  </a:moveTo>
                  <a:lnTo>
                    <a:pt x="871" y="0"/>
                  </a:lnTo>
                  <a:lnTo>
                    <a:pt x="0" y="671"/>
                  </a:lnTo>
                  <a:lnTo>
                    <a:pt x="1744" y="671"/>
                  </a:lnTo>
                </a:path>
              </a:pathLst>
            </a:custGeom>
            <a:solidFill>
              <a:srgbClr val="FFD980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Text Box 13"/>
            <p:cNvSpPr txBox="1">
              <a:spLocks noChangeArrowheads="1"/>
            </p:cNvSpPr>
            <p:nvPr/>
          </p:nvSpPr>
          <p:spPr bwMode="auto">
            <a:xfrm>
              <a:off x="4685" y="375"/>
              <a:ext cx="518" cy="1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 eaLnBrk="0" hangingPunct="0"/>
              <a:r>
                <a:rPr lang="en-AU" altLang="en-US" sz="600" b="1" i="1">
                  <a:solidFill>
                    <a:srgbClr val="000000"/>
                  </a:solidFill>
                </a:rPr>
                <a:t>Interrelationships</a:t>
              </a:r>
            </a:p>
          </p:txBody>
        </p:sp>
        <p:sp>
          <p:nvSpPr>
            <p:cNvPr id="12316" name="Freeform 14"/>
            <p:cNvSpPr>
              <a:spLocks/>
            </p:cNvSpPr>
            <p:nvPr/>
          </p:nvSpPr>
          <p:spPr bwMode="auto">
            <a:xfrm>
              <a:off x="5297" y="716"/>
              <a:ext cx="261" cy="462"/>
            </a:xfrm>
            <a:custGeom>
              <a:avLst/>
              <a:gdLst>
                <a:gd name="T0" fmla="*/ 86 w 792"/>
                <a:gd name="T1" fmla="*/ 179 h 1193"/>
                <a:gd name="T2" fmla="*/ 86 w 792"/>
                <a:gd name="T3" fmla="*/ 0 h 1193"/>
                <a:gd name="T4" fmla="*/ 0 w 792"/>
                <a:gd name="T5" fmla="*/ 0 h 1193"/>
                <a:gd name="T6" fmla="*/ 0 w 792"/>
                <a:gd name="T7" fmla="*/ 179 h 1193"/>
                <a:gd name="T8" fmla="*/ 86 w 792"/>
                <a:gd name="T9" fmla="*/ 179 h 11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2"/>
                <a:gd name="T16" fmla="*/ 0 h 1193"/>
                <a:gd name="T17" fmla="*/ 792 w 792"/>
                <a:gd name="T18" fmla="*/ 1193 h 11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2" h="1193">
                  <a:moveTo>
                    <a:pt x="791" y="1192"/>
                  </a:moveTo>
                  <a:lnTo>
                    <a:pt x="791" y="0"/>
                  </a:lnTo>
                  <a:lnTo>
                    <a:pt x="0" y="0"/>
                  </a:lnTo>
                  <a:lnTo>
                    <a:pt x="0" y="1192"/>
                  </a:lnTo>
                  <a:lnTo>
                    <a:pt x="791" y="1192"/>
                  </a:lnTo>
                </a:path>
              </a:pathLst>
            </a:custGeom>
            <a:solidFill>
              <a:srgbClr val="BFFFE5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7" name="Text Box 15"/>
            <p:cNvSpPr txBox="1">
              <a:spLocks noChangeArrowheads="1"/>
            </p:cNvSpPr>
            <p:nvPr/>
          </p:nvSpPr>
          <p:spPr bwMode="auto">
            <a:xfrm rot="-5400000">
              <a:off x="5178" y="844"/>
              <a:ext cx="4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800" b="1" i="1">
                  <a:solidFill>
                    <a:srgbClr val="000000"/>
                  </a:solidFill>
                </a:rPr>
                <a:t>Analysis of</a:t>
              </a:r>
            </a:p>
            <a:p>
              <a:pPr algn="ctr" eaLnBrk="0" hangingPunct="0"/>
              <a:r>
                <a:rPr lang="en-US" altLang="en-US" sz="800" b="1" i="1">
                  <a:solidFill>
                    <a:srgbClr val="000000"/>
                  </a:solidFill>
                </a:rPr>
                <a:t>Competitors</a:t>
              </a:r>
            </a:p>
          </p:txBody>
        </p:sp>
        <p:sp>
          <p:nvSpPr>
            <p:cNvPr id="12318" name="Rectangle 16"/>
            <p:cNvSpPr>
              <a:spLocks noChangeArrowheads="1"/>
            </p:cNvSpPr>
            <p:nvPr/>
          </p:nvSpPr>
          <p:spPr bwMode="auto">
            <a:xfrm>
              <a:off x="5298" y="613"/>
              <a:ext cx="260" cy="106"/>
            </a:xfrm>
            <a:prstGeom prst="rect">
              <a:avLst/>
            </a:prstGeom>
            <a:solidFill>
              <a:srgbClr val="FFD98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12292" name="Group 17"/>
          <p:cNvGrpSpPr>
            <a:grpSpLocks/>
          </p:cNvGrpSpPr>
          <p:nvPr/>
        </p:nvGrpSpPr>
        <p:grpSpPr bwMode="auto">
          <a:xfrm>
            <a:off x="617538" y="1677988"/>
            <a:ext cx="3835400" cy="4710112"/>
            <a:chOff x="1184" y="1057"/>
            <a:chExt cx="2416" cy="2967"/>
          </a:xfrm>
        </p:grpSpPr>
        <p:sp>
          <p:nvSpPr>
            <p:cNvPr id="12298" name="Line 18"/>
            <p:cNvSpPr>
              <a:spLocks noChangeShapeType="1"/>
            </p:cNvSpPr>
            <p:nvPr/>
          </p:nvSpPr>
          <p:spPr bwMode="auto">
            <a:xfrm flipH="1">
              <a:off x="1424" y="2096"/>
              <a:ext cx="1232" cy="108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Rectangle 19"/>
            <p:cNvSpPr>
              <a:spLocks noChangeArrowheads="1"/>
            </p:cNvSpPr>
            <p:nvPr/>
          </p:nvSpPr>
          <p:spPr bwMode="auto">
            <a:xfrm>
              <a:off x="1184" y="1080"/>
              <a:ext cx="2416" cy="2944"/>
            </a:xfrm>
            <a:prstGeom prst="rect">
              <a:avLst/>
            </a:prstGeom>
            <a:solidFill>
              <a:srgbClr val="FFD98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300" name="Rectangle 20"/>
            <p:cNvSpPr>
              <a:spLocks noChangeArrowheads="1"/>
            </p:cNvSpPr>
            <p:nvPr/>
          </p:nvSpPr>
          <p:spPr bwMode="auto">
            <a:xfrm rot="-5400000">
              <a:off x="879" y="1367"/>
              <a:ext cx="2955" cy="23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62000" tIns="46800" rIns="162000" bIns="46800">
              <a:spAutoFit/>
            </a:bodyPr>
            <a:lstStyle/>
            <a:p>
              <a:pPr eaLnBrk="0" hangingPunct="0">
                <a:lnSpc>
                  <a:spcPct val="125000"/>
                </a:lnSpc>
                <a:spcAft>
                  <a:spcPct val="48000"/>
                </a:spcAft>
              </a:pPr>
              <a:r>
                <a:rPr lang="en-US" altLang="en-US" sz="2400" b="1" i="1"/>
                <a:t>Low power requirements</a:t>
              </a:r>
            </a:p>
            <a:p>
              <a:pPr eaLnBrk="0" hangingPunct="0">
                <a:lnSpc>
                  <a:spcPct val="125000"/>
                </a:lnSpc>
                <a:spcAft>
                  <a:spcPct val="48000"/>
                </a:spcAft>
              </a:pPr>
              <a:r>
                <a:rPr lang="en-US" altLang="en-US" sz="2400" b="1" i="1"/>
                <a:t>Aluminum components</a:t>
              </a:r>
            </a:p>
            <a:p>
              <a:pPr eaLnBrk="0" hangingPunct="0">
                <a:lnSpc>
                  <a:spcPct val="125000"/>
                </a:lnSpc>
                <a:spcAft>
                  <a:spcPct val="48000"/>
                </a:spcAft>
              </a:pPr>
              <a:r>
                <a:rPr lang="en-US" altLang="en-US" sz="2400" b="1" i="1"/>
                <a:t>Auto focus</a:t>
              </a:r>
            </a:p>
            <a:p>
              <a:pPr eaLnBrk="0" hangingPunct="0">
                <a:lnSpc>
                  <a:spcPct val="125000"/>
                </a:lnSpc>
                <a:spcAft>
                  <a:spcPct val="48000"/>
                </a:spcAft>
              </a:pPr>
              <a:r>
                <a:rPr lang="en-US" altLang="en-US" sz="2400" b="1" i="1"/>
                <a:t>Auto exposure</a:t>
              </a:r>
            </a:p>
            <a:p>
              <a:pPr eaLnBrk="0" hangingPunct="0">
                <a:lnSpc>
                  <a:spcPct val="125000"/>
                </a:lnSpc>
                <a:spcAft>
                  <a:spcPct val="48000"/>
                </a:spcAft>
              </a:pPr>
              <a:r>
                <a:rPr lang="en-US" altLang="en-US" sz="2400" b="1" i="1"/>
                <a:t>Paint pallet</a:t>
              </a:r>
            </a:p>
            <a:p>
              <a:pPr eaLnBrk="0" hangingPunct="0">
                <a:lnSpc>
                  <a:spcPct val="125000"/>
                </a:lnSpc>
                <a:spcAft>
                  <a:spcPct val="48000"/>
                </a:spcAft>
              </a:pPr>
              <a:r>
                <a:rPr lang="en-US" altLang="en-US" sz="2400" b="1" i="1"/>
                <a:t>Ergonomic design</a:t>
              </a:r>
            </a:p>
          </p:txBody>
        </p:sp>
        <p:sp>
          <p:nvSpPr>
            <p:cNvPr id="12301" name="Line 21"/>
            <p:cNvSpPr>
              <a:spLocks noChangeShapeType="1"/>
            </p:cNvSpPr>
            <p:nvPr/>
          </p:nvSpPr>
          <p:spPr bwMode="auto">
            <a:xfrm>
              <a:off x="1586" y="1072"/>
              <a:ext cx="0" cy="29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Line 22"/>
            <p:cNvSpPr>
              <a:spLocks noChangeShapeType="1"/>
            </p:cNvSpPr>
            <p:nvPr/>
          </p:nvSpPr>
          <p:spPr bwMode="auto">
            <a:xfrm>
              <a:off x="1989" y="1072"/>
              <a:ext cx="0" cy="29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Line 23"/>
            <p:cNvSpPr>
              <a:spLocks noChangeShapeType="1"/>
            </p:cNvSpPr>
            <p:nvPr/>
          </p:nvSpPr>
          <p:spPr bwMode="auto">
            <a:xfrm>
              <a:off x="2392" y="1072"/>
              <a:ext cx="0" cy="29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Line 24"/>
            <p:cNvSpPr>
              <a:spLocks noChangeShapeType="1"/>
            </p:cNvSpPr>
            <p:nvPr/>
          </p:nvSpPr>
          <p:spPr bwMode="auto">
            <a:xfrm>
              <a:off x="2794" y="1072"/>
              <a:ext cx="0" cy="29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25"/>
            <p:cNvSpPr>
              <a:spLocks noChangeShapeType="1"/>
            </p:cNvSpPr>
            <p:nvPr/>
          </p:nvSpPr>
          <p:spPr bwMode="auto">
            <a:xfrm>
              <a:off x="3197" y="1072"/>
              <a:ext cx="0" cy="29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3" name="Line 26"/>
          <p:cNvSpPr>
            <a:spLocks noChangeShapeType="1"/>
          </p:cNvSpPr>
          <p:nvPr/>
        </p:nvSpPr>
        <p:spPr bwMode="auto">
          <a:xfrm flipH="1" flipV="1">
            <a:off x="4500563" y="2857500"/>
            <a:ext cx="1214437" cy="285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94" name="Group 27"/>
          <p:cNvGrpSpPr>
            <a:grpSpLocks/>
          </p:cNvGrpSpPr>
          <p:nvPr/>
        </p:nvGrpSpPr>
        <p:grpSpPr bwMode="auto">
          <a:xfrm>
            <a:off x="4572000" y="5072063"/>
            <a:ext cx="2724150" cy="646112"/>
            <a:chOff x="3448" y="2546"/>
            <a:chExt cx="1716" cy="407"/>
          </a:xfrm>
        </p:grpSpPr>
        <p:sp>
          <p:nvSpPr>
            <p:cNvPr id="12296" name="Rectangle 28"/>
            <p:cNvSpPr>
              <a:spLocks noChangeArrowheads="1"/>
            </p:cNvSpPr>
            <p:nvPr/>
          </p:nvSpPr>
          <p:spPr bwMode="auto">
            <a:xfrm>
              <a:off x="3895" y="2546"/>
              <a:ext cx="126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AU" altLang="en-US" b="1" i="1">
                  <a:solidFill>
                    <a:srgbClr val="FFFFFF"/>
                  </a:solidFill>
                </a:rPr>
                <a:t>How</a:t>
              </a:r>
              <a:r>
                <a:rPr lang="en-AU" altLang="en-US" b="1" i="1">
                  <a:solidFill>
                    <a:srgbClr val="000000"/>
                  </a:solidFill>
                </a:rPr>
                <a:t> to Satisfy</a:t>
              </a:r>
            </a:p>
            <a:p>
              <a:pPr algn="ctr" eaLnBrk="0" hangingPunct="0"/>
              <a:r>
                <a:rPr lang="en-AU" altLang="en-US" b="1" i="1">
                  <a:solidFill>
                    <a:srgbClr val="000000"/>
                  </a:solidFill>
                </a:rPr>
                <a:t>Customer Wants</a:t>
              </a:r>
              <a:endParaRPr lang="en-US" altLang="en-US" b="1" i="1">
                <a:solidFill>
                  <a:srgbClr val="000000"/>
                </a:solidFill>
              </a:endParaRPr>
            </a:p>
          </p:txBody>
        </p:sp>
        <p:sp>
          <p:nvSpPr>
            <p:cNvPr id="12297" name="Line 29"/>
            <p:cNvSpPr>
              <a:spLocks noChangeShapeType="1"/>
            </p:cNvSpPr>
            <p:nvPr/>
          </p:nvSpPr>
          <p:spPr bwMode="auto">
            <a:xfrm flipH="1" flipV="1">
              <a:off x="3448" y="2568"/>
              <a:ext cx="520" cy="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5" name="Slide Number Placeholder 3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7D9070-113A-48AF-996B-4154C5F81EBA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8"/>
          <p:cNvSpPr>
            <a:spLocks noGrp="1" noChangeArrowheads="1"/>
          </p:cNvSpPr>
          <p:nvPr>
            <p:ph type="title"/>
          </p:nvPr>
        </p:nvSpPr>
        <p:spPr>
          <a:xfrm>
            <a:off x="219075" y="227013"/>
            <a:ext cx="6853238" cy="773112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 smtClean="0">
                <a:solidFill>
                  <a:schemeClr val="tx1"/>
                </a:solidFill>
              </a:rPr>
              <a:t>House of Quality Example (cont’d)</a:t>
            </a:r>
          </a:p>
        </p:txBody>
      </p:sp>
      <p:grpSp>
        <p:nvGrpSpPr>
          <p:cNvPr id="13315" name="Group 19"/>
          <p:cNvGrpSpPr>
            <a:grpSpLocks/>
          </p:cNvGrpSpPr>
          <p:nvPr/>
        </p:nvGrpSpPr>
        <p:grpSpPr bwMode="auto">
          <a:xfrm>
            <a:off x="5286375" y="1298575"/>
            <a:ext cx="2201863" cy="1987550"/>
            <a:chOff x="4171" y="302"/>
            <a:chExt cx="1387" cy="1252"/>
          </a:xfrm>
        </p:grpSpPr>
        <p:sp>
          <p:nvSpPr>
            <p:cNvPr id="13364" name="Freeform 20"/>
            <p:cNvSpPr>
              <a:spLocks/>
            </p:cNvSpPr>
            <p:nvPr/>
          </p:nvSpPr>
          <p:spPr bwMode="auto">
            <a:xfrm>
              <a:off x="4188" y="718"/>
              <a:ext cx="394" cy="462"/>
            </a:xfrm>
            <a:custGeom>
              <a:avLst/>
              <a:gdLst>
                <a:gd name="T0" fmla="*/ 108 w 1436"/>
                <a:gd name="T1" fmla="*/ 219 h 976"/>
                <a:gd name="T2" fmla="*/ 108 w 1436"/>
                <a:gd name="T3" fmla="*/ 0 h 976"/>
                <a:gd name="T4" fmla="*/ 0 w 1436"/>
                <a:gd name="T5" fmla="*/ 0 h 976"/>
                <a:gd name="T6" fmla="*/ 0 w 1436"/>
                <a:gd name="T7" fmla="*/ 219 h 976"/>
                <a:gd name="T8" fmla="*/ 108 w 1436"/>
                <a:gd name="T9" fmla="*/ 219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36"/>
                <a:gd name="T16" fmla="*/ 0 h 976"/>
                <a:gd name="T17" fmla="*/ 1436 w 1436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36" h="976">
                  <a:moveTo>
                    <a:pt x="1435" y="975"/>
                  </a:moveTo>
                  <a:lnTo>
                    <a:pt x="1435" y="0"/>
                  </a:lnTo>
                  <a:lnTo>
                    <a:pt x="0" y="0"/>
                  </a:lnTo>
                  <a:lnTo>
                    <a:pt x="0" y="975"/>
                  </a:lnTo>
                  <a:lnTo>
                    <a:pt x="1435" y="975"/>
                  </a:lnTo>
                </a:path>
              </a:pathLst>
            </a:custGeom>
            <a:solidFill>
              <a:srgbClr val="D9F7FF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5" name="Text Box 21"/>
            <p:cNvSpPr txBox="1">
              <a:spLocks noChangeArrowheads="1"/>
            </p:cNvSpPr>
            <p:nvPr/>
          </p:nvSpPr>
          <p:spPr bwMode="auto">
            <a:xfrm>
              <a:off x="4171" y="808"/>
              <a:ext cx="428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What the Customer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Wants</a:t>
              </a:r>
            </a:p>
          </p:txBody>
        </p:sp>
        <p:sp>
          <p:nvSpPr>
            <p:cNvPr id="13366" name="Freeform 22"/>
            <p:cNvSpPr>
              <a:spLocks/>
            </p:cNvSpPr>
            <p:nvPr/>
          </p:nvSpPr>
          <p:spPr bwMode="auto">
            <a:xfrm>
              <a:off x="4580" y="718"/>
              <a:ext cx="720" cy="464"/>
            </a:xfrm>
            <a:custGeom>
              <a:avLst/>
              <a:gdLst>
                <a:gd name="T0" fmla="*/ 298 w 1738"/>
                <a:gd name="T1" fmla="*/ 221 h 976"/>
                <a:gd name="T2" fmla="*/ 298 w 1738"/>
                <a:gd name="T3" fmla="*/ 0 h 976"/>
                <a:gd name="T4" fmla="*/ 0 w 1738"/>
                <a:gd name="T5" fmla="*/ 0 h 976"/>
                <a:gd name="T6" fmla="*/ 0 w 1738"/>
                <a:gd name="T7" fmla="*/ 221 h 976"/>
                <a:gd name="T8" fmla="*/ 298 w 1738"/>
                <a:gd name="T9" fmla="*/ 221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8"/>
                <a:gd name="T16" fmla="*/ 0 h 976"/>
                <a:gd name="T17" fmla="*/ 1738 w 173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8" h="976">
                  <a:moveTo>
                    <a:pt x="1737" y="975"/>
                  </a:moveTo>
                  <a:lnTo>
                    <a:pt x="1737" y="0"/>
                  </a:lnTo>
                  <a:lnTo>
                    <a:pt x="0" y="0"/>
                  </a:lnTo>
                  <a:lnTo>
                    <a:pt x="0" y="975"/>
                  </a:lnTo>
                  <a:lnTo>
                    <a:pt x="1737" y="975"/>
                  </a:lnTo>
                </a:path>
              </a:pathLst>
            </a:custGeom>
            <a:solidFill>
              <a:srgbClr val="2FFF74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7" name="Text Box 23"/>
            <p:cNvSpPr txBox="1">
              <a:spLocks noChangeArrowheads="1"/>
            </p:cNvSpPr>
            <p:nvPr/>
          </p:nvSpPr>
          <p:spPr bwMode="auto">
            <a:xfrm>
              <a:off x="4694" y="848"/>
              <a:ext cx="50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Relationship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Matrix</a:t>
              </a:r>
            </a:p>
          </p:txBody>
        </p:sp>
        <p:sp>
          <p:nvSpPr>
            <p:cNvPr id="13368" name="Freeform 24"/>
            <p:cNvSpPr>
              <a:spLocks/>
            </p:cNvSpPr>
            <p:nvPr/>
          </p:nvSpPr>
          <p:spPr bwMode="auto">
            <a:xfrm>
              <a:off x="4580" y="1179"/>
              <a:ext cx="719" cy="375"/>
            </a:xfrm>
            <a:custGeom>
              <a:avLst/>
              <a:gdLst>
                <a:gd name="T0" fmla="*/ 163 w 3173"/>
                <a:gd name="T1" fmla="*/ 141 h 994"/>
                <a:gd name="T2" fmla="*/ 163 w 3173"/>
                <a:gd name="T3" fmla="*/ 0 h 994"/>
                <a:gd name="T4" fmla="*/ 0 w 3173"/>
                <a:gd name="T5" fmla="*/ 0 h 994"/>
                <a:gd name="T6" fmla="*/ 0 w 3173"/>
                <a:gd name="T7" fmla="*/ 141 h 994"/>
                <a:gd name="T8" fmla="*/ 163 w 3173"/>
                <a:gd name="T9" fmla="*/ 141 h 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73"/>
                <a:gd name="T16" fmla="*/ 0 h 994"/>
                <a:gd name="T17" fmla="*/ 3173 w 3173"/>
                <a:gd name="T18" fmla="*/ 994 h 9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73" h="994">
                  <a:moveTo>
                    <a:pt x="3172" y="993"/>
                  </a:moveTo>
                  <a:lnTo>
                    <a:pt x="3172" y="0"/>
                  </a:lnTo>
                  <a:lnTo>
                    <a:pt x="0" y="0"/>
                  </a:lnTo>
                  <a:lnTo>
                    <a:pt x="0" y="993"/>
                  </a:lnTo>
                  <a:lnTo>
                    <a:pt x="3172" y="993"/>
                  </a:lnTo>
                </a:path>
              </a:pathLst>
            </a:custGeom>
            <a:solidFill>
              <a:srgbClr val="BFFFE5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9" name="Text Box 25"/>
            <p:cNvSpPr txBox="1">
              <a:spLocks noChangeArrowheads="1"/>
            </p:cNvSpPr>
            <p:nvPr/>
          </p:nvSpPr>
          <p:spPr bwMode="auto">
            <a:xfrm>
              <a:off x="4605" y="1220"/>
              <a:ext cx="669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Technical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Attributes and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Evaluation</a:t>
              </a:r>
            </a:p>
          </p:txBody>
        </p:sp>
        <p:sp>
          <p:nvSpPr>
            <p:cNvPr id="13370" name="Rectangle 26"/>
            <p:cNvSpPr>
              <a:spLocks noChangeArrowheads="1"/>
            </p:cNvSpPr>
            <p:nvPr/>
          </p:nvSpPr>
          <p:spPr bwMode="auto">
            <a:xfrm>
              <a:off x="4580" y="479"/>
              <a:ext cx="719" cy="240"/>
            </a:xfrm>
            <a:prstGeom prst="rect">
              <a:avLst/>
            </a:prstGeom>
            <a:solidFill>
              <a:srgbClr val="FFD98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371" name="Text Box 27"/>
            <p:cNvSpPr txBox="1">
              <a:spLocks noChangeArrowheads="1"/>
            </p:cNvSpPr>
            <p:nvPr/>
          </p:nvSpPr>
          <p:spPr bwMode="auto">
            <a:xfrm>
              <a:off x="4626" y="495"/>
              <a:ext cx="62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How to Satisfy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Customer Wants</a:t>
              </a:r>
            </a:p>
          </p:txBody>
        </p:sp>
        <p:sp>
          <p:nvSpPr>
            <p:cNvPr id="13372" name="Freeform 28"/>
            <p:cNvSpPr>
              <a:spLocks/>
            </p:cNvSpPr>
            <p:nvPr/>
          </p:nvSpPr>
          <p:spPr bwMode="auto">
            <a:xfrm>
              <a:off x="4581" y="302"/>
              <a:ext cx="718" cy="178"/>
            </a:xfrm>
            <a:custGeom>
              <a:avLst/>
              <a:gdLst>
                <a:gd name="T0" fmla="*/ 295 w 1745"/>
                <a:gd name="T1" fmla="*/ 47 h 672"/>
                <a:gd name="T2" fmla="*/ 147 w 1745"/>
                <a:gd name="T3" fmla="*/ 0 h 672"/>
                <a:gd name="T4" fmla="*/ 0 w 1745"/>
                <a:gd name="T5" fmla="*/ 47 h 672"/>
                <a:gd name="T6" fmla="*/ 295 w 1745"/>
                <a:gd name="T7" fmla="*/ 47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45"/>
                <a:gd name="T13" fmla="*/ 0 h 672"/>
                <a:gd name="T14" fmla="*/ 1745 w 1745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45" h="672">
                  <a:moveTo>
                    <a:pt x="1744" y="671"/>
                  </a:moveTo>
                  <a:lnTo>
                    <a:pt x="871" y="0"/>
                  </a:lnTo>
                  <a:lnTo>
                    <a:pt x="0" y="671"/>
                  </a:lnTo>
                  <a:lnTo>
                    <a:pt x="1744" y="671"/>
                  </a:lnTo>
                </a:path>
              </a:pathLst>
            </a:custGeom>
            <a:solidFill>
              <a:srgbClr val="FFD980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3" name="Text Box 29"/>
            <p:cNvSpPr txBox="1">
              <a:spLocks noChangeArrowheads="1"/>
            </p:cNvSpPr>
            <p:nvPr/>
          </p:nvSpPr>
          <p:spPr bwMode="auto">
            <a:xfrm>
              <a:off x="4685" y="375"/>
              <a:ext cx="518" cy="1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 eaLnBrk="0" hangingPunct="0"/>
              <a:r>
                <a:rPr lang="en-AU" altLang="en-US" sz="600" b="1" i="1">
                  <a:solidFill>
                    <a:srgbClr val="000000"/>
                  </a:solidFill>
                </a:rPr>
                <a:t>Interrelationships</a:t>
              </a:r>
            </a:p>
          </p:txBody>
        </p:sp>
        <p:sp>
          <p:nvSpPr>
            <p:cNvPr id="13374" name="Freeform 30"/>
            <p:cNvSpPr>
              <a:spLocks/>
            </p:cNvSpPr>
            <p:nvPr/>
          </p:nvSpPr>
          <p:spPr bwMode="auto">
            <a:xfrm>
              <a:off x="5297" y="716"/>
              <a:ext cx="261" cy="462"/>
            </a:xfrm>
            <a:custGeom>
              <a:avLst/>
              <a:gdLst>
                <a:gd name="T0" fmla="*/ 86 w 792"/>
                <a:gd name="T1" fmla="*/ 179 h 1193"/>
                <a:gd name="T2" fmla="*/ 86 w 792"/>
                <a:gd name="T3" fmla="*/ 0 h 1193"/>
                <a:gd name="T4" fmla="*/ 0 w 792"/>
                <a:gd name="T5" fmla="*/ 0 h 1193"/>
                <a:gd name="T6" fmla="*/ 0 w 792"/>
                <a:gd name="T7" fmla="*/ 179 h 1193"/>
                <a:gd name="T8" fmla="*/ 86 w 792"/>
                <a:gd name="T9" fmla="*/ 179 h 11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2"/>
                <a:gd name="T16" fmla="*/ 0 h 1193"/>
                <a:gd name="T17" fmla="*/ 792 w 792"/>
                <a:gd name="T18" fmla="*/ 1193 h 11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2" h="1193">
                  <a:moveTo>
                    <a:pt x="791" y="1192"/>
                  </a:moveTo>
                  <a:lnTo>
                    <a:pt x="791" y="0"/>
                  </a:lnTo>
                  <a:lnTo>
                    <a:pt x="0" y="0"/>
                  </a:lnTo>
                  <a:lnTo>
                    <a:pt x="0" y="1192"/>
                  </a:lnTo>
                  <a:lnTo>
                    <a:pt x="791" y="1192"/>
                  </a:lnTo>
                </a:path>
              </a:pathLst>
            </a:custGeom>
            <a:solidFill>
              <a:srgbClr val="BFFFE5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5" name="Text Box 31"/>
            <p:cNvSpPr txBox="1">
              <a:spLocks noChangeArrowheads="1"/>
            </p:cNvSpPr>
            <p:nvPr/>
          </p:nvSpPr>
          <p:spPr bwMode="auto">
            <a:xfrm rot="-5400000">
              <a:off x="5178" y="844"/>
              <a:ext cx="4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800" b="1" i="1">
                  <a:solidFill>
                    <a:srgbClr val="000000"/>
                  </a:solidFill>
                </a:rPr>
                <a:t>Analysis of</a:t>
              </a:r>
            </a:p>
            <a:p>
              <a:pPr algn="ctr" eaLnBrk="0" hangingPunct="0"/>
              <a:r>
                <a:rPr lang="en-US" altLang="en-US" sz="800" b="1" i="1">
                  <a:solidFill>
                    <a:srgbClr val="000000"/>
                  </a:solidFill>
                </a:rPr>
                <a:t>Competitors</a:t>
              </a:r>
            </a:p>
          </p:txBody>
        </p:sp>
        <p:sp>
          <p:nvSpPr>
            <p:cNvPr id="13376" name="Rectangle 32"/>
            <p:cNvSpPr>
              <a:spLocks noChangeArrowheads="1"/>
            </p:cNvSpPr>
            <p:nvPr/>
          </p:nvSpPr>
          <p:spPr bwMode="auto">
            <a:xfrm>
              <a:off x="5298" y="613"/>
              <a:ext cx="260" cy="106"/>
            </a:xfrm>
            <a:prstGeom prst="rect">
              <a:avLst/>
            </a:prstGeom>
            <a:solidFill>
              <a:srgbClr val="FFD98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13316" name="Line 33"/>
          <p:cNvSpPr>
            <a:spLocks noChangeShapeType="1"/>
          </p:cNvSpPr>
          <p:nvPr/>
        </p:nvSpPr>
        <p:spPr bwMode="auto">
          <a:xfrm flipH="1">
            <a:off x="4589463" y="2660650"/>
            <a:ext cx="1357312" cy="7143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17" name="Group 65"/>
          <p:cNvGrpSpPr>
            <a:grpSpLocks/>
          </p:cNvGrpSpPr>
          <p:nvPr/>
        </p:nvGrpSpPr>
        <p:grpSpPr bwMode="auto">
          <a:xfrm>
            <a:off x="142875" y="3429000"/>
            <a:ext cx="7646988" cy="2132013"/>
            <a:chOff x="430213" y="3429000"/>
            <a:chExt cx="7646987" cy="2132013"/>
          </a:xfrm>
        </p:grpSpPr>
        <p:grpSp>
          <p:nvGrpSpPr>
            <p:cNvPr id="13329" name="Group 2"/>
            <p:cNvGrpSpPr>
              <a:grpSpLocks/>
            </p:cNvGrpSpPr>
            <p:nvPr/>
          </p:nvGrpSpPr>
          <p:grpSpPr bwMode="auto">
            <a:xfrm>
              <a:off x="430213" y="3429000"/>
              <a:ext cx="7646987" cy="2132013"/>
              <a:chOff x="271" y="2160"/>
              <a:chExt cx="4817" cy="1343"/>
            </a:xfrm>
          </p:grpSpPr>
          <p:sp>
            <p:nvSpPr>
              <p:cNvPr id="13349" name="Rectangle 3"/>
              <p:cNvSpPr>
                <a:spLocks noChangeArrowheads="1"/>
              </p:cNvSpPr>
              <p:nvPr/>
            </p:nvSpPr>
            <p:spPr bwMode="auto">
              <a:xfrm>
                <a:off x="272" y="2175"/>
                <a:ext cx="2472" cy="1328"/>
              </a:xfrm>
              <a:prstGeom prst="rect">
                <a:avLst/>
              </a:prstGeom>
              <a:solidFill>
                <a:srgbClr val="D9F7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3350" name="Rectangle 4"/>
              <p:cNvSpPr>
                <a:spLocks noChangeArrowheads="1"/>
              </p:cNvSpPr>
              <p:nvPr/>
            </p:nvSpPr>
            <p:spPr bwMode="auto">
              <a:xfrm>
                <a:off x="326" y="2160"/>
                <a:ext cx="2478" cy="1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5000"/>
                  </a:lnSpc>
                  <a:spcBef>
                    <a:spcPct val="20000"/>
                  </a:spcBef>
                  <a:tabLst>
                    <a:tab pos="3429000" algn="ctr"/>
                  </a:tabLst>
                </a:pPr>
                <a:r>
                  <a:rPr lang="en-US" altLang="en-US" sz="2400" b="1" i="1"/>
                  <a:t>Lightweight 	3	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20000"/>
                  </a:spcBef>
                  <a:tabLst>
                    <a:tab pos="3429000" algn="ctr"/>
                  </a:tabLst>
                </a:pPr>
                <a:r>
                  <a:rPr lang="en-US" altLang="en-US" sz="2400" b="1" i="1"/>
                  <a:t>Easy to use 	4	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20000"/>
                  </a:spcBef>
                  <a:tabLst>
                    <a:tab pos="3429000" algn="ctr"/>
                  </a:tabLst>
                </a:pPr>
                <a:r>
                  <a:rPr lang="en-US" altLang="en-US" sz="2400" b="1" i="1"/>
                  <a:t>Reliable	5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20000"/>
                  </a:spcBef>
                  <a:tabLst>
                    <a:tab pos="3429000" algn="ctr"/>
                  </a:tabLst>
                </a:pPr>
                <a:r>
                  <a:rPr lang="en-US" altLang="en-US" sz="2400" b="1" i="1"/>
                  <a:t>Easy to hold steady 	2	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20000"/>
                  </a:spcBef>
                  <a:tabLst>
                    <a:tab pos="3429000" algn="ctr"/>
                  </a:tabLst>
                </a:pPr>
                <a:r>
                  <a:rPr lang="en-US" altLang="en-US" sz="2400" b="1" i="1"/>
                  <a:t>Color corrections	1	</a:t>
                </a:r>
              </a:p>
            </p:txBody>
          </p:sp>
          <p:sp>
            <p:nvSpPr>
              <p:cNvPr id="13351" name="Line 5"/>
              <p:cNvSpPr>
                <a:spLocks noChangeShapeType="1"/>
              </p:cNvSpPr>
              <p:nvPr/>
            </p:nvSpPr>
            <p:spPr bwMode="auto">
              <a:xfrm>
                <a:off x="2395" y="2175"/>
                <a:ext cx="0" cy="13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352" name="Group 6"/>
              <p:cNvGrpSpPr>
                <a:grpSpLocks/>
              </p:cNvGrpSpPr>
              <p:nvPr/>
            </p:nvGrpSpPr>
            <p:grpSpPr bwMode="auto">
              <a:xfrm>
                <a:off x="2744" y="2175"/>
                <a:ext cx="2344" cy="1328"/>
                <a:chOff x="2744" y="2175"/>
                <a:chExt cx="2344" cy="1328"/>
              </a:xfrm>
            </p:grpSpPr>
            <p:sp>
              <p:nvSpPr>
                <p:cNvPr id="13358" name="Rectangle 7"/>
                <p:cNvSpPr>
                  <a:spLocks noChangeArrowheads="1"/>
                </p:cNvSpPr>
                <p:nvPr/>
              </p:nvSpPr>
              <p:spPr bwMode="auto">
                <a:xfrm>
                  <a:off x="2744" y="2175"/>
                  <a:ext cx="2344" cy="1328"/>
                </a:xfrm>
                <a:prstGeom prst="rect">
                  <a:avLst/>
                </a:prstGeom>
                <a:solidFill>
                  <a:srgbClr val="2FFF7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3359" name="Line 8"/>
                <p:cNvSpPr>
                  <a:spLocks noChangeShapeType="1"/>
                </p:cNvSpPr>
                <p:nvPr/>
              </p:nvSpPr>
              <p:spPr bwMode="auto">
                <a:xfrm>
                  <a:off x="3132" y="2176"/>
                  <a:ext cx="0" cy="13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60" name="Line 9"/>
                <p:cNvSpPr>
                  <a:spLocks noChangeShapeType="1"/>
                </p:cNvSpPr>
                <p:nvPr/>
              </p:nvSpPr>
              <p:spPr bwMode="auto">
                <a:xfrm>
                  <a:off x="3523" y="2176"/>
                  <a:ext cx="0" cy="13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61" name="Line 10"/>
                <p:cNvSpPr>
                  <a:spLocks noChangeShapeType="1"/>
                </p:cNvSpPr>
                <p:nvPr/>
              </p:nvSpPr>
              <p:spPr bwMode="auto">
                <a:xfrm>
                  <a:off x="3914" y="2176"/>
                  <a:ext cx="0" cy="13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62" name="Line 11"/>
                <p:cNvSpPr>
                  <a:spLocks noChangeShapeType="1"/>
                </p:cNvSpPr>
                <p:nvPr/>
              </p:nvSpPr>
              <p:spPr bwMode="auto">
                <a:xfrm>
                  <a:off x="4304" y="2176"/>
                  <a:ext cx="0" cy="13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63" name="Line 12"/>
                <p:cNvSpPr>
                  <a:spLocks noChangeShapeType="1"/>
                </p:cNvSpPr>
                <p:nvPr/>
              </p:nvSpPr>
              <p:spPr bwMode="auto">
                <a:xfrm>
                  <a:off x="4695" y="2176"/>
                  <a:ext cx="0" cy="13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353" name="Group 13"/>
              <p:cNvGrpSpPr>
                <a:grpSpLocks/>
              </p:cNvGrpSpPr>
              <p:nvPr/>
            </p:nvGrpSpPr>
            <p:grpSpPr bwMode="auto">
              <a:xfrm>
                <a:off x="271" y="2444"/>
                <a:ext cx="4816" cy="770"/>
                <a:chOff x="271" y="2444"/>
                <a:chExt cx="4816" cy="770"/>
              </a:xfrm>
            </p:grpSpPr>
            <p:sp>
              <p:nvSpPr>
                <p:cNvPr id="13354" name="Line 14"/>
                <p:cNvSpPr>
                  <a:spLocks noChangeShapeType="1"/>
                </p:cNvSpPr>
                <p:nvPr/>
              </p:nvSpPr>
              <p:spPr bwMode="auto">
                <a:xfrm>
                  <a:off x="271" y="2444"/>
                  <a:ext cx="4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55" name="Line 15"/>
                <p:cNvSpPr>
                  <a:spLocks noChangeShapeType="1"/>
                </p:cNvSpPr>
                <p:nvPr/>
              </p:nvSpPr>
              <p:spPr bwMode="auto">
                <a:xfrm>
                  <a:off x="271" y="2714"/>
                  <a:ext cx="4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56" name="Line 16"/>
                <p:cNvSpPr>
                  <a:spLocks noChangeShapeType="1"/>
                </p:cNvSpPr>
                <p:nvPr/>
              </p:nvSpPr>
              <p:spPr bwMode="auto">
                <a:xfrm>
                  <a:off x="271" y="2954"/>
                  <a:ext cx="4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57" name="Line 17"/>
                <p:cNvSpPr>
                  <a:spLocks noChangeShapeType="1"/>
                </p:cNvSpPr>
                <p:nvPr/>
              </p:nvSpPr>
              <p:spPr bwMode="auto">
                <a:xfrm>
                  <a:off x="271" y="3214"/>
                  <a:ext cx="4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330" name="Group 34"/>
            <p:cNvGrpSpPr>
              <a:grpSpLocks/>
            </p:cNvGrpSpPr>
            <p:nvPr/>
          </p:nvGrpSpPr>
          <p:grpSpPr bwMode="auto">
            <a:xfrm>
              <a:off x="4495800" y="3492500"/>
              <a:ext cx="3429000" cy="1993900"/>
              <a:chOff x="2832" y="2200"/>
              <a:chExt cx="2160" cy="1256"/>
            </a:xfrm>
          </p:grpSpPr>
          <p:sp>
            <p:nvSpPr>
              <p:cNvPr id="13331" name="Oval 35"/>
              <p:cNvSpPr>
                <a:spLocks noChangeArrowheads="1"/>
              </p:cNvSpPr>
              <p:nvPr/>
            </p:nvSpPr>
            <p:spPr bwMode="auto">
              <a:xfrm>
                <a:off x="3216" y="2200"/>
                <a:ext cx="208" cy="208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3332" name="Oval 36"/>
              <p:cNvSpPr>
                <a:spLocks noChangeArrowheads="1"/>
              </p:cNvSpPr>
              <p:nvPr/>
            </p:nvSpPr>
            <p:spPr bwMode="auto">
              <a:xfrm>
                <a:off x="2832" y="2716"/>
                <a:ext cx="208" cy="208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3333" name="Oval 37"/>
              <p:cNvSpPr>
                <a:spLocks noChangeArrowheads="1"/>
              </p:cNvSpPr>
              <p:nvPr/>
            </p:nvSpPr>
            <p:spPr bwMode="auto">
              <a:xfrm>
                <a:off x="3600" y="2476"/>
                <a:ext cx="208" cy="208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3334" name="Oval 38"/>
              <p:cNvSpPr>
                <a:spLocks noChangeArrowheads="1"/>
              </p:cNvSpPr>
              <p:nvPr/>
            </p:nvSpPr>
            <p:spPr bwMode="auto">
              <a:xfrm>
                <a:off x="3600" y="2716"/>
                <a:ext cx="208" cy="208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3335" name="Oval 39"/>
              <p:cNvSpPr>
                <a:spLocks noChangeArrowheads="1"/>
              </p:cNvSpPr>
              <p:nvPr/>
            </p:nvSpPr>
            <p:spPr bwMode="auto">
              <a:xfrm>
                <a:off x="4000" y="2716"/>
                <a:ext cx="208" cy="208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3336" name="Oval 40"/>
              <p:cNvSpPr>
                <a:spLocks noChangeArrowheads="1"/>
              </p:cNvSpPr>
              <p:nvPr/>
            </p:nvSpPr>
            <p:spPr bwMode="auto">
              <a:xfrm>
                <a:off x="4392" y="2716"/>
                <a:ext cx="208" cy="208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3337" name="Oval 41"/>
              <p:cNvSpPr>
                <a:spLocks noChangeArrowheads="1"/>
              </p:cNvSpPr>
              <p:nvPr/>
            </p:nvSpPr>
            <p:spPr bwMode="auto">
              <a:xfrm>
                <a:off x="4000" y="2476"/>
                <a:ext cx="208" cy="208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3338" name="Oval 42"/>
              <p:cNvSpPr>
                <a:spLocks noChangeArrowheads="1"/>
              </p:cNvSpPr>
              <p:nvPr/>
            </p:nvSpPr>
            <p:spPr bwMode="auto">
              <a:xfrm>
                <a:off x="4392" y="2476"/>
                <a:ext cx="208" cy="208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3339" name="Oval 43"/>
              <p:cNvSpPr>
                <a:spLocks noChangeArrowheads="1"/>
              </p:cNvSpPr>
              <p:nvPr/>
            </p:nvSpPr>
            <p:spPr bwMode="auto">
              <a:xfrm>
                <a:off x="4784" y="2476"/>
                <a:ext cx="208" cy="208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grpSp>
            <p:nvGrpSpPr>
              <p:cNvPr id="13340" name="Group 44"/>
              <p:cNvGrpSpPr>
                <a:grpSpLocks/>
              </p:cNvGrpSpPr>
              <p:nvPr/>
            </p:nvGrpSpPr>
            <p:grpSpPr bwMode="auto">
              <a:xfrm>
                <a:off x="4392" y="3248"/>
                <a:ext cx="208" cy="208"/>
                <a:chOff x="4392" y="3248"/>
                <a:chExt cx="208" cy="208"/>
              </a:xfrm>
            </p:grpSpPr>
            <p:sp>
              <p:nvSpPr>
                <p:cNvPr id="13347" name="Oval 45"/>
                <p:cNvSpPr>
                  <a:spLocks noChangeArrowheads="1"/>
                </p:cNvSpPr>
                <p:nvPr/>
              </p:nvSpPr>
              <p:spPr bwMode="auto">
                <a:xfrm>
                  <a:off x="4392" y="3248"/>
                  <a:ext cx="208" cy="208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3348" name="Oval 46"/>
                <p:cNvSpPr>
                  <a:spLocks noChangeArrowheads="1"/>
                </p:cNvSpPr>
                <p:nvPr/>
              </p:nvSpPr>
              <p:spPr bwMode="auto">
                <a:xfrm>
                  <a:off x="4460" y="3316"/>
                  <a:ext cx="72" cy="7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13341" name="Group 47"/>
              <p:cNvGrpSpPr>
                <a:grpSpLocks/>
              </p:cNvGrpSpPr>
              <p:nvPr/>
            </p:nvGrpSpPr>
            <p:grpSpPr bwMode="auto">
              <a:xfrm>
                <a:off x="4784" y="2968"/>
                <a:ext cx="208" cy="208"/>
                <a:chOff x="4784" y="2968"/>
                <a:chExt cx="208" cy="208"/>
              </a:xfrm>
            </p:grpSpPr>
            <p:sp>
              <p:nvSpPr>
                <p:cNvPr id="13345" name="Oval 48"/>
                <p:cNvSpPr>
                  <a:spLocks noChangeArrowheads="1"/>
                </p:cNvSpPr>
                <p:nvPr/>
              </p:nvSpPr>
              <p:spPr bwMode="auto">
                <a:xfrm>
                  <a:off x="4784" y="2968"/>
                  <a:ext cx="208" cy="208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3346" name="Oval 49"/>
                <p:cNvSpPr>
                  <a:spLocks noChangeArrowheads="1"/>
                </p:cNvSpPr>
                <p:nvPr/>
              </p:nvSpPr>
              <p:spPr bwMode="auto">
                <a:xfrm>
                  <a:off x="4852" y="3036"/>
                  <a:ext cx="72" cy="7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sp>
            <p:nvSpPr>
              <p:cNvPr id="13342" name="Oval 50"/>
              <p:cNvSpPr>
                <a:spLocks noChangeArrowheads="1"/>
              </p:cNvSpPr>
              <p:nvPr/>
            </p:nvSpPr>
            <p:spPr bwMode="auto">
              <a:xfrm>
                <a:off x="2886" y="2532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3343" name="Oval 51"/>
              <p:cNvSpPr>
                <a:spLocks noChangeArrowheads="1"/>
              </p:cNvSpPr>
              <p:nvPr/>
            </p:nvSpPr>
            <p:spPr bwMode="auto">
              <a:xfrm>
                <a:off x="2886" y="2268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3344" name="Oval 52"/>
              <p:cNvSpPr>
                <a:spLocks noChangeArrowheads="1"/>
              </p:cNvSpPr>
              <p:nvPr/>
            </p:nvSpPr>
            <p:spPr bwMode="auto">
              <a:xfrm>
                <a:off x="4836" y="2264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</p:grpSp>
      <p:grpSp>
        <p:nvGrpSpPr>
          <p:cNvPr id="13318" name="Group 53"/>
          <p:cNvGrpSpPr>
            <a:grpSpLocks/>
          </p:cNvGrpSpPr>
          <p:nvPr/>
        </p:nvGrpSpPr>
        <p:grpSpPr bwMode="auto">
          <a:xfrm>
            <a:off x="500063" y="1679575"/>
            <a:ext cx="4284662" cy="1422400"/>
            <a:chOff x="984" y="1022"/>
            <a:chExt cx="2699" cy="896"/>
          </a:xfrm>
        </p:grpSpPr>
        <p:sp>
          <p:nvSpPr>
            <p:cNvPr id="13323" name="Rectangle 54"/>
            <p:cNvSpPr>
              <a:spLocks noChangeArrowheads="1"/>
            </p:cNvSpPr>
            <p:nvPr/>
          </p:nvSpPr>
          <p:spPr bwMode="auto">
            <a:xfrm>
              <a:off x="1226" y="1022"/>
              <a:ext cx="2457" cy="8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en-US" altLang="en-US" sz="2400" b="1" i="1" dirty="0"/>
                <a:t>High relationship (= 5)</a:t>
              </a:r>
            </a:p>
            <a:p>
              <a:pPr eaLnBrk="0" hangingPunct="0">
                <a:lnSpc>
                  <a:spcPct val="120000"/>
                </a:lnSpc>
              </a:pPr>
              <a:r>
                <a:rPr lang="en-US" altLang="en-US" sz="2400" b="1" i="1" dirty="0"/>
                <a:t>Medium relationship (= 3)</a:t>
              </a:r>
            </a:p>
            <a:p>
              <a:pPr eaLnBrk="0" hangingPunct="0">
                <a:lnSpc>
                  <a:spcPct val="120000"/>
                </a:lnSpc>
              </a:pPr>
              <a:r>
                <a:rPr lang="en-US" altLang="en-US" sz="2400" b="1" i="1" dirty="0"/>
                <a:t>Low relationship (= 1)</a:t>
              </a:r>
            </a:p>
          </p:txBody>
        </p:sp>
        <p:sp>
          <p:nvSpPr>
            <p:cNvPr id="13324" name="Oval 55"/>
            <p:cNvSpPr>
              <a:spLocks noChangeArrowheads="1"/>
            </p:cNvSpPr>
            <p:nvPr/>
          </p:nvSpPr>
          <p:spPr bwMode="auto">
            <a:xfrm>
              <a:off x="984" y="1416"/>
              <a:ext cx="208" cy="20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325" name="Oval 56"/>
            <p:cNvSpPr>
              <a:spLocks noChangeArrowheads="1"/>
            </p:cNvSpPr>
            <p:nvPr/>
          </p:nvSpPr>
          <p:spPr bwMode="auto">
            <a:xfrm>
              <a:off x="1052" y="1740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grpSp>
          <p:nvGrpSpPr>
            <p:cNvPr id="13326" name="Group 57"/>
            <p:cNvGrpSpPr>
              <a:grpSpLocks/>
            </p:cNvGrpSpPr>
            <p:nvPr/>
          </p:nvGrpSpPr>
          <p:grpSpPr bwMode="auto">
            <a:xfrm>
              <a:off x="984" y="1136"/>
              <a:ext cx="208" cy="208"/>
              <a:chOff x="4392" y="3248"/>
              <a:chExt cx="208" cy="208"/>
            </a:xfrm>
          </p:grpSpPr>
          <p:sp>
            <p:nvSpPr>
              <p:cNvPr id="13327" name="Oval 58"/>
              <p:cNvSpPr>
                <a:spLocks noChangeArrowheads="1"/>
              </p:cNvSpPr>
              <p:nvPr/>
            </p:nvSpPr>
            <p:spPr bwMode="auto">
              <a:xfrm>
                <a:off x="4392" y="3248"/>
                <a:ext cx="208" cy="208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3328" name="Oval 59"/>
              <p:cNvSpPr>
                <a:spLocks noChangeArrowheads="1"/>
              </p:cNvSpPr>
              <p:nvPr/>
            </p:nvSpPr>
            <p:spPr bwMode="auto">
              <a:xfrm>
                <a:off x="4460" y="3316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</p:grpSp>
      <p:grpSp>
        <p:nvGrpSpPr>
          <p:cNvPr id="13319" name="Group 60"/>
          <p:cNvGrpSpPr>
            <a:grpSpLocks/>
          </p:cNvGrpSpPr>
          <p:nvPr/>
        </p:nvGrpSpPr>
        <p:grpSpPr bwMode="auto">
          <a:xfrm>
            <a:off x="2244725" y="5638800"/>
            <a:ext cx="3340100" cy="844550"/>
            <a:chOff x="1414" y="3552"/>
            <a:chExt cx="2104" cy="532"/>
          </a:xfrm>
        </p:grpSpPr>
        <p:sp>
          <p:nvSpPr>
            <p:cNvPr id="13321" name="Rectangle 61"/>
            <p:cNvSpPr>
              <a:spLocks noChangeArrowheads="1"/>
            </p:cNvSpPr>
            <p:nvPr/>
          </p:nvSpPr>
          <p:spPr bwMode="auto">
            <a:xfrm>
              <a:off x="1414" y="3793"/>
              <a:ext cx="21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 i="1"/>
                <a:t>“Relationship matrix”</a:t>
              </a:r>
            </a:p>
          </p:txBody>
        </p:sp>
        <p:sp>
          <p:nvSpPr>
            <p:cNvPr id="13322" name="Line 62"/>
            <p:cNvSpPr>
              <a:spLocks noChangeShapeType="1"/>
            </p:cNvSpPr>
            <p:nvPr/>
          </p:nvSpPr>
          <p:spPr bwMode="auto">
            <a:xfrm flipV="1">
              <a:off x="3304" y="3552"/>
              <a:ext cx="192" cy="3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0" name="Slide Number Placeholder 6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A901FE-FB2F-4A3B-9E84-F859A910948C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3"/>
          <p:cNvGrpSpPr>
            <a:grpSpLocks/>
          </p:cNvGrpSpPr>
          <p:nvPr/>
        </p:nvGrpSpPr>
        <p:grpSpPr bwMode="auto">
          <a:xfrm>
            <a:off x="5500688" y="857250"/>
            <a:ext cx="2201862" cy="1987550"/>
            <a:chOff x="4171" y="302"/>
            <a:chExt cx="1387" cy="1252"/>
          </a:xfrm>
        </p:grpSpPr>
        <p:sp>
          <p:nvSpPr>
            <p:cNvPr id="14387" name="Freeform 4"/>
            <p:cNvSpPr>
              <a:spLocks/>
            </p:cNvSpPr>
            <p:nvPr/>
          </p:nvSpPr>
          <p:spPr bwMode="auto">
            <a:xfrm>
              <a:off x="4188" y="718"/>
              <a:ext cx="394" cy="462"/>
            </a:xfrm>
            <a:custGeom>
              <a:avLst/>
              <a:gdLst>
                <a:gd name="T0" fmla="*/ 108 w 1436"/>
                <a:gd name="T1" fmla="*/ 219 h 976"/>
                <a:gd name="T2" fmla="*/ 108 w 1436"/>
                <a:gd name="T3" fmla="*/ 0 h 976"/>
                <a:gd name="T4" fmla="*/ 0 w 1436"/>
                <a:gd name="T5" fmla="*/ 0 h 976"/>
                <a:gd name="T6" fmla="*/ 0 w 1436"/>
                <a:gd name="T7" fmla="*/ 219 h 976"/>
                <a:gd name="T8" fmla="*/ 108 w 1436"/>
                <a:gd name="T9" fmla="*/ 219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36"/>
                <a:gd name="T16" fmla="*/ 0 h 976"/>
                <a:gd name="T17" fmla="*/ 1436 w 1436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36" h="976">
                  <a:moveTo>
                    <a:pt x="1435" y="975"/>
                  </a:moveTo>
                  <a:lnTo>
                    <a:pt x="1435" y="0"/>
                  </a:lnTo>
                  <a:lnTo>
                    <a:pt x="0" y="0"/>
                  </a:lnTo>
                  <a:lnTo>
                    <a:pt x="0" y="975"/>
                  </a:lnTo>
                  <a:lnTo>
                    <a:pt x="1435" y="975"/>
                  </a:lnTo>
                </a:path>
              </a:pathLst>
            </a:custGeom>
            <a:solidFill>
              <a:srgbClr val="D9F7FF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8" name="Text Box 5"/>
            <p:cNvSpPr txBox="1">
              <a:spLocks noChangeArrowheads="1"/>
            </p:cNvSpPr>
            <p:nvPr/>
          </p:nvSpPr>
          <p:spPr bwMode="auto">
            <a:xfrm>
              <a:off x="4171" y="808"/>
              <a:ext cx="428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What the Customer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Wants</a:t>
              </a:r>
            </a:p>
          </p:txBody>
        </p:sp>
        <p:sp>
          <p:nvSpPr>
            <p:cNvPr id="14389" name="Freeform 6"/>
            <p:cNvSpPr>
              <a:spLocks/>
            </p:cNvSpPr>
            <p:nvPr/>
          </p:nvSpPr>
          <p:spPr bwMode="auto">
            <a:xfrm>
              <a:off x="4580" y="718"/>
              <a:ext cx="720" cy="464"/>
            </a:xfrm>
            <a:custGeom>
              <a:avLst/>
              <a:gdLst>
                <a:gd name="T0" fmla="*/ 298 w 1738"/>
                <a:gd name="T1" fmla="*/ 221 h 976"/>
                <a:gd name="T2" fmla="*/ 298 w 1738"/>
                <a:gd name="T3" fmla="*/ 0 h 976"/>
                <a:gd name="T4" fmla="*/ 0 w 1738"/>
                <a:gd name="T5" fmla="*/ 0 h 976"/>
                <a:gd name="T6" fmla="*/ 0 w 1738"/>
                <a:gd name="T7" fmla="*/ 221 h 976"/>
                <a:gd name="T8" fmla="*/ 298 w 1738"/>
                <a:gd name="T9" fmla="*/ 221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8"/>
                <a:gd name="T16" fmla="*/ 0 h 976"/>
                <a:gd name="T17" fmla="*/ 1738 w 173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8" h="976">
                  <a:moveTo>
                    <a:pt x="1737" y="975"/>
                  </a:moveTo>
                  <a:lnTo>
                    <a:pt x="1737" y="0"/>
                  </a:lnTo>
                  <a:lnTo>
                    <a:pt x="0" y="0"/>
                  </a:lnTo>
                  <a:lnTo>
                    <a:pt x="0" y="975"/>
                  </a:lnTo>
                  <a:lnTo>
                    <a:pt x="1737" y="975"/>
                  </a:lnTo>
                </a:path>
              </a:pathLst>
            </a:custGeom>
            <a:solidFill>
              <a:srgbClr val="2FFF74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0" name="Text Box 7"/>
            <p:cNvSpPr txBox="1">
              <a:spLocks noChangeArrowheads="1"/>
            </p:cNvSpPr>
            <p:nvPr/>
          </p:nvSpPr>
          <p:spPr bwMode="auto">
            <a:xfrm>
              <a:off x="4694" y="848"/>
              <a:ext cx="50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Relationship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Matrix</a:t>
              </a:r>
            </a:p>
          </p:txBody>
        </p:sp>
        <p:sp>
          <p:nvSpPr>
            <p:cNvPr id="14391" name="Freeform 8"/>
            <p:cNvSpPr>
              <a:spLocks/>
            </p:cNvSpPr>
            <p:nvPr/>
          </p:nvSpPr>
          <p:spPr bwMode="auto">
            <a:xfrm>
              <a:off x="4580" y="1179"/>
              <a:ext cx="719" cy="375"/>
            </a:xfrm>
            <a:custGeom>
              <a:avLst/>
              <a:gdLst>
                <a:gd name="T0" fmla="*/ 163 w 3173"/>
                <a:gd name="T1" fmla="*/ 141 h 994"/>
                <a:gd name="T2" fmla="*/ 163 w 3173"/>
                <a:gd name="T3" fmla="*/ 0 h 994"/>
                <a:gd name="T4" fmla="*/ 0 w 3173"/>
                <a:gd name="T5" fmla="*/ 0 h 994"/>
                <a:gd name="T6" fmla="*/ 0 w 3173"/>
                <a:gd name="T7" fmla="*/ 141 h 994"/>
                <a:gd name="T8" fmla="*/ 163 w 3173"/>
                <a:gd name="T9" fmla="*/ 141 h 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73"/>
                <a:gd name="T16" fmla="*/ 0 h 994"/>
                <a:gd name="T17" fmla="*/ 3173 w 3173"/>
                <a:gd name="T18" fmla="*/ 994 h 9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73" h="994">
                  <a:moveTo>
                    <a:pt x="3172" y="993"/>
                  </a:moveTo>
                  <a:lnTo>
                    <a:pt x="3172" y="0"/>
                  </a:lnTo>
                  <a:lnTo>
                    <a:pt x="0" y="0"/>
                  </a:lnTo>
                  <a:lnTo>
                    <a:pt x="0" y="993"/>
                  </a:lnTo>
                  <a:lnTo>
                    <a:pt x="3172" y="993"/>
                  </a:lnTo>
                </a:path>
              </a:pathLst>
            </a:custGeom>
            <a:solidFill>
              <a:srgbClr val="BFFFE5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2" name="Text Box 9"/>
            <p:cNvSpPr txBox="1">
              <a:spLocks noChangeArrowheads="1"/>
            </p:cNvSpPr>
            <p:nvPr/>
          </p:nvSpPr>
          <p:spPr bwMode="auto">
            <a:xfrm>
              <a:off x="4605" y="1220"/>
              <a:ext cx="669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Technical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Attributes and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Evaluation</a:t>
              </a:r>
            </a:p>
          </p:txBody>
        </p:sp>
        <p:sp>
          <p:nvSpPr>
            <p:cNvPr id="14393" name="Rectangle 10"/>
            <p:cNvSpPr>
              <a:spLocks noChangeArrowheads="1"/>
            </p:cNvSpPr>
            <p:nvPr/>
          </p:nvSpPr>
          <p:spPr bwMode="auto">
            <a:xfrm>
              <a:off x="4580" y="479"/>
              <a:ext cx="719" cy="240"/>
            </a:xfrm>
            <a:prstGeom prst="rect">
              <a:avLst/>
            </a:prstGeom>
            <a:solidFill>
              <a:srgbClr val="FFD98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4394" name="Text Box 11"/>
            <p:cNvSpPr txBox="1">
              <a:spLocks noChangeArrowheads="1"/>
            </p:cNvSpPr>
            <p:nvPr/>
          </p:nvSpPr>
          <p:spPr bwMode="auto">
            <a:xfrm>
              <a:off x="4626" y="495"/>
              <a:ext cx="62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How to Satisfy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Customer Wants</a:t>
              </a:r>
            </a:p>
          </p:txBody>
        </p:sp>
        <p:sp>
          <p:nvSpPr>
            <p:cNvPr id="14395" name="Freeform 12"/>
            <p:cNvSpPr>
              <a:spLocks/>
            </p:cNvSpPr>
            <p:nvPr/>
          </p:nvSpPr>
          <p:spPr bwMode="auto">
            <a:xfrm>
              <a:off x="4581" y="302"/>
              <a:ext cx="718" cy="178"/>
            </a:xfrm>
            <a:custGeom>
              <a:avLst/>
              <a:gdLst>
                <a:gd name="T0" fmla="*/ 295 w 1745"/>
                <a:gd name="T1" fmla="*/ 47 h 672"/>
                <a:gd name="T2" fmla="*/ 147 w 1745"/>
                <a:gd name="T3" fmla="*/ 0 h 672"/>
                <a:gd name="T4" fmla="*/ 0 w 1745"/>
                <a:gd name="T5" fmla="*/ 47 h 672"/>
                <a:gd name="T6" fmla="*/ 295 w 1745"/>
                <a:gd name="T7" fmla="*/ 47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45"/>
                <a:gd name="T13" fmla="*/ 0 h 672"/>
                <a:gd name="T14" fmla="*/ 1745 w 1745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45" h="672">
                  <a:moveTo>
                    <a:pt x="1744" y="671"/>
                  </a:moveTo>
                  <a:lnTo>
                    <a:pt x="871" y="0"/>
                  </a:lnTo>
                  <a:lnTo>
                    <a:pt x="0" y="671"/>
                  </a:lnTo>
                  <a:lnTo>
                    <a:pt x="1744" y="671"/>
                  </a:lnTo>
                </a:path>
              </a:pathLst>
            </a:custGeom>
            <a:solidFill>
              <a:srgbClr val="FFD980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6" name="Text Box 13"/>
            <p:cNvSpPr txBox="1">
              <a:spLocks noChangeArrowheads="1"/>
            </p:cNvSpPr>
            <p:nvPr/>
          </p:nvSpPr>
          <p:spPr bwMode="auto">
            <a:xfrm>
              <a:off x="4685" y="375"/>
              <a:ext cx="518" cy="1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 eaLnBrk="0" hangingPunct="0"/>
              <a:r>
                <a:rPr lang="en-AU" altLang="en-US" sz="600" b="1" i="1">
                  <a:solidFill>
                    <a:srgbClr val="000000"/>
                  </a:solidFill>
                </a:rPr>
                <a:t>Interrelationships</a:t>
              </a:r>
            </a:p>
          </p:txBody>
        </p:sp>
        <p:sp>
          <p:nvSpPr>
            <p:cNvPr id="14397" name="Freeform 14"/>
            <p:cNvSpPr>
              <a:spLocks/>
            </p:cNvSpPr>
            <p:nvPr/>
          </p:nvSpPr>
          <p:spPr bwMode="auto">
            <a:xfrm>
              <a:off x="5297" y="716"/>
              <a:ext cx="261" cy="462"/>
            </a:xfrm>
            <a:custGeom>
              <a:avLst/>
              <a:gdLst>
                <a:gd name="T0" fmla="*/ 86 w 792"/>
                <a:gd name="T1" fmla="*/ 179 h 1193"/>
                <a:gd name="T2" fmla="*/ 86 w 792"/>
                <a:gd name="T3" fmla="*/ 0 h 1193"/>
                <a:gd name="T4" fmla="*/ 0 w 792"/>
                <a:gd name="T5" fmla="*/ 0 h 1193"/>
                <a:gd name="T6" fmla="*/ 0 w 792"/>
                <a:gd name="T7" fmla="*/ 179 h 1193"/>
                <a:gd name="T8" fmla="*/ 86 w 792"/>
                <a:gd name="T9" fmla="*/ 179 h 11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2"/>
                <a:gd name="T16" fmla="*/ 0 h 1193"/>
                <a:gd name="T17" fmla="*/ 792 w 792"/>
                <a:gd name="T18" fmla="*/ 1193 h 11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2" h="1193">
                  <a:moveTo>
                    <a:pt x="791" y="1192"/>
                  </a:moveTo>
                  <a:lnTo>
                    <a:pt x="791" y="0"/>
                  </a:lnTo>
                  <a:lnTo>
                    <a:pt x="0" y="0"/>
                  </a:lnTo>
                  <a:lnTo>
                    <a:pt x="0" y="1192"/>
                  </a:lnTo>
                  <a:lnTo>
                    <a:pt x="791" y="1192"/>
                  </a:lnTo>
                </a:path>
              </a:pathLst>
            </a:custGeom>
            <a:solidFill>
              <a:srgbClr val="BFFFE5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8" name="Text Box 15"/>
            <p:cNvSpPr txBox="1">
              <a:spLocks noChangeArrowheads="1"/>
            </p:cNvSpPr>
            <p:nvPr/>
          </p:nvSpPr>
          <p:spPr bwMode="auto">
            <a:xfrm rot="-5400000">
              <a:off x="5178" y="844"/>
              <a:ext cx="4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800" b="1" i="1">
                  <a:solidFill>
                    <a:srgbClr val="000000"/>
                  </a:solidFill>
                </a:rPr>
                <a:t>Analysis of</a:t>
              </a:r>
            </a:p>
            <a:p>
              <a:pPr algn="ctr" eaLnBrk="0" hangingPunct="0"/>
              <a:r>
                <a:rPr lang="en-US" altLang="en-US" sz="800" b="1" i="1">
                  <a:solidFill>
                    <a:srgbClr val="000000"/>
                  </a:solidFill>
                </a:rPr>
                <a:t>Competitors</a:t>
              </a:r>
            </a:p>
          </p:txBody>
        </p:sp>
        <p:sp>
          <p:nvSpPr>
            <p:cNvPr id="14399" name="Rectangle 16"/>
            <p:cNvSpPr>
              <a:spLocks noChangeArrowheads="1"/>
            </p:cNvSpPr>
            <p:nvPr/>
          </p:nvSpPr>
          <p:spPr bwMode="auto">
            <a:xfrm>
              <a:off x="5298" y="613"/>
              <a:ext cx="260" cy="106"/>
            </a:xfrm>
            <a:prstGeom prst="rect">
              <a:avLst/>
            </a:prstGeom>
            <a:solidFill>
              <a:srgbClr val="FFD98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14339" name="Freeform 17"/>
          <p:cNvSpPr>
            <a:spLocks/>
          </p:cNvSpPr>
          <p:nvPr/>
        </p:nvSpPr>
        <p:spPr bwMode="auto">
          <a:xfrm>
            <a:off x="4643438" y="857250"/>
            <a:ext cx="1571625" cy="714375"/>
          </a:xfrm>
          <a:custGeom>
            <a:avLst/>
            <a:gdLst>
              <a:gd name="T0" fmla="*/ 1764289386 w 1400"/>
              <a:gd name="T1" fmla="*/ 557734182 h 304"/>
              <a:gd name="T2" fmla="*/ 1179553956 w 1400"/>
              <a:gd name="T3" fmla="*/ 44176104 h 304"/>
              <a:gd name="T4" fmla="*/ 564572604 w 1400"/>
              <a:gd name="T5" fmla="*/ 397591986 h 304"/>
              <a:gd name="T6" fmla="*/ 0 w 1400"/>
              <a:gd name="T7" fmla="*/ 1678722502 h 304"/>
              <a:gd name="T8" fmla="*/ 0 60000 65536"/>
              <a:gd name="T9" fmla="*/ 0 60000 65536"/>
              <a:gd name="T10" fmla="*/ 0 60000 65536"/>
              <a:gd name="T11" fmla="*/ 0 60000 65536"/>
              <a:gd name="T12" fmla="*/ 0 w 1400"/>
              <a:gd name="T13" fmla="*/ 0 h 304"/>
              <a:gd name="T14" fmla="*/ 1400 w 1400"/>
              <a:gd name="T15" fmla="*/ 304 h 3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00" h="304">
                <a:moveTo>
                  <a:pt x="1400" y="101"/>
                </a:moveTo>
                <a:cubicBezTo>
                  <a:pt x="1323" y="86"/>
                  <a:pt x="1095" y="13"/>
                  <a:pt x="936" y="8"/>
                </a:cubicBezTo>
                <a:cubicBezTo>
                  <a:pt x="763" y="11"/>
                  <a:pt x="624" y="0"/>
                  <a:pt x="448" y="72"/>
                </a:cubicBezTo>
                <a:cubicBezTo>
                  <a:pt x="272" y="144"/>
                  <a:pt x="97" y="266"/>
                  <a:pt x="0" y="304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40" name="Group 40"/>
          <p:cNvGrpSpPr>
            <a:grpSpLocks/>
          </p:cNvGrpSpPr>
          <p:nvPr/>
        </p:nvGrpSpPr>
        <p:grpSpPr bwMode="auto">
          <a:xfrm>
            <a:off x="0" y="1643063"/>
            <a:ext cx="2500313" cy="1585912"/>
            <a:chOff x="128" y="1283"/>
            <a:chExt cx="2688" cy="633"/>
          </a:xfrm>
        </p:grpSpPr>
        <p:sp>
          <p:nvSpPr>
            <p:cNvPr id="14385" name="Rectangle 41"/>
            <p:cNvSpPr>
              <a:spLocks noChangeArrowheads="1"/>
            </p:cNvSpPr>
            <p:nvPr/>
          </p:nvSpPr>
          <p:spPr bwMode="auto">
            <a:xfrm>
              <a:off x="128" y="1481"/>
              <a:ext cx="1997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en-US" b="1" i="1"/>
                <a:t>Relationships between the things we can do</a:t>
              </a:r>
            </a:p>
          </p:txBody>
        </p:sp>
        <p:sp>
          <p:nvSpPr>
            <p:cNvPr id="14386" name="Freeform 42"/>
            <p:cNvSpPr>
              <a:spLocks/>
            </p:cNvSpPr>
            <p:nvPr/>
          </p:nvSpPr>
          <p:spPr bwMode="auto">
            <a:xfrm>
              <a:off x="1096" y="1283"/>
              <a:ext cx="1720" cy="181"/>
            </a:xfrm>
            <a:custGeom>
              <a:avLst/>
              <a:gdLst>
                <a:gd name="T0" fmla="*/ 0 w 824"/>
                <a:gd name="T1" fmla="*/ 93 h 352"/>
                <a:gd name="T2" fmla="*/ 1778 w 824"/>
                <a:gd name="T3" fmla="*/ 19 h 352"/>
                <a:gd name="T4" fmla="*/ 3590 w 824"/>
                <a:gd name="T5" fmla="*/ 0 h 352"/>
                <a:gd name="T6" fmla="*/ 0 60000 65536"/>
                <a:gd name="T7" fmla="*/ 0 60000 65536"/>
                <a:gd name="T8" fmla="*/ 0 60000 65536"/>
                <a:gd name="T9" fmla="*/ 0 w 824"/>
                <a:gd name="T10" fmla="*/ 0 h 352"/>
                <a:gd name="T11" fmla="*/ 824 w 824"/>
                <a:gd name="T12" fmla="*/ 352 h 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4" h="352">
                  <a:moveTo>
                    <a:pt x="0" y="352"/>
                  </a:moveTo>
                  <a:cubicBezTo>
                    <a:pt x="68" y="305"/>
                    <a:pt x="271" y="131"/>
                    <a:pt x="408" y="72"/>
                  </a:cubicBezTo>
                  <a:cubicBezTo>
                    <a:pt x="545" y="13"/>
                    <a:pt x="737" y="15"/>
                    <a:pt x="824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1" name="Group 63"/>
          <p:cNvGrpSpPr>
            <a:grpSpLocks/>
          </p:cNvGrpSpPr>
          <p:nvPr/>
        </p:nvGrpSpPr>
        <p:grpSpPr bwMode="auto">
          <a:xfrm>
            <a:off x="1954213" y="1071563"/>
            <a:ext cx="3835400" cy="5592762"/>
            <a:chOff x="1837" y="300"/>
            <a:chExt cx="2416" cy="3928"/>
          </a:xfrm>
        </p:grpSpPr>
        <p:grpSp>
          <p:nvGrpSpPr>
            <p:cNvPr id="14344" name="Group 18"/>
            <p:cNvGrpSpPr>
              <a:grpSpLocks/>
            </p:cNvGrpSpPr>
            <p:nvPr/>
          </p:nvGrpSpPr>
          <p:grpSpPr bwMode="auto">
            <a:xfrm>
              <a:off x="1837" y="300"/>
              <a:ext cx="2416" cy="3928"/>
              <a:chOff x="936" y="96"/>
              <a:chExt cx="2416" cy="3928"/>
            </a:xfrm>
          </p:grpSpPr>
          <p:grpSp>
            <p:nvGrpSpPr>
              <p:cNvPr id="14364" name="Group 19"/>
              <p:cNvGrpSpPr>
                <a:grpSpLocks/>
              </p:cNvGrpSpPr>
              <p:nvPr/>
            </p:nvGrpSpPr>
            <p:grpSpPr bwMode="auto">
              <a:xfrm>
                <a:off x="936" y="1048"/>
                <a:ext cx="2416" cy="2976"/>
                <a:chOff x="1184" y="1048"/>
                <a:chExt cx="2416" cy="2976"/>
              </a:xfrm>
            </p:grpSpPr>
            <p:sp>
              <p:nvSpPr>
                <p:cNvPr id="14377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424" y="2096"/>
                  <a:ext cx="1232" cy="1080"/>
                </a:xfrm>
                <a:prstGeom prst="line">
                  <a:avLst/>
                </a:prstGeom>
                <a:noFill/>
                <a:ln w="57150">
                  <a:solidFill>
                    <a:schemeClr val="hlink"/>
                  </a:solidFill>
                  <a:round/>
                  <a:headEnd/>
                  <a:tailEnd type="triangl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78" name="Rectangle 21"/>
                <p:cNvSpPr>
                  <a:spLocks noChangeArrowheads="1"/>
                </p:cNvSpPr>
                <p:nvPr/>
              </p:nvSpPr>
              <p:spPr bwMode="auto">
                <a:xfrm>
                  <a:off x="1184" y="1080"/>
                  <a:ext cx="2416" cy="2944"/>
                </a:xfrm>
                <a:prstGeom prst="rect">
                  <a:avLst/>
                </a:prstGeom>
                <a:solidFill>
                  <a:srgbClr val="FFD98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4379" name="Rectangle 22"/>
                <p:cNvSpPr>
                  <a:spLocks noChangeArrowheads="1"/>
                </p:cNvSpPr>
                <p:nvPr/>
              </p:nvSpPr>
              <p:spPr bwMode="auto">
                <a:xfrm rot="-5400000">
                  <a:off x="879" y="1358"/>
                  <a:ext cx="2956" cy="2336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lIns="162000" tIns="46800" rIns="162000" bIns="46800">
                  <a:spAutoFit/>
                </a:bodyPr>
                <a:lstStyle/>
                <a:p>
                  <a:pPr eaLnBrk="0" hangingPunct="0">
                    <a:lnSpc>
                      <a:spcPct val="125000"/>
                    </a:lnSpc>
                    <a:spcAft>
                      <a:spcPct val="48000"/>
                    </a:spcAft>
                  </a:pPr>
                  <a:r>
                    <a:rPr lang="en-US" altLang="en-US" sz="2400" b="1" i="1"/>
                    <a:t>Low power requirements</a:t>
                  </a:r>
                </a:p>
                <a:p>
                  <a:pPr eaLnBrk="0" hangingPunct="0">
                    <a:lnSpc>
                      <a:spcPct val="125000"/>
                    </a:lnSpc>
                    <a:spcAft>
                      <a:spcPct val="48000"/>
                    </a:spcAft>
                  </a:pPr>
                  <a:r>
                    <a:rPr lang="en-US" altLang="en-US" sz="2400" b="1" i="1"/>
                    <a:t>Aluminum components</a:t>
                  </a:r>
                </a:p>
                <a:p>
                  <a:pPr eaLnBrk="0" hangingPunct="0">
                    <a:lnSpc>
                      <a:spcPct val="125000"/>
                    </a:lnSpc>
                    <a:spcAft>
                      <a:spcPct val="48000"/>
                    </a:spcAft>
                  </a:pPr>
                  <a:r>
                    <a:rPr lang="en-US" altLang="en-US" sz="2400" b="1" i="1"/>
                    <a:t>Auto focus</a:t>
                  </a:r>
                </a:p>
                <a:p>
                  <a:pPr eaLnBrk="0" hangingPunct="0">
                    <a:lnSpc>
                      <a:spcPct val="125000"/>
                    </a:lnSpc>
                    <a:spcAft>
                      <a:spcPct val="48000"/>
                    </a:spcAft>
                  </a:pPr>
                  <a:r>
                    <a:rPr lang="en-US" altLang="en-US" sz="2400" b="1" i="1"/>
                    <a:t>Auto exposure</a:t>
                  </a:r>
                </a:p>
                <a:p>
                  <a:pPr eaLnBrk="0" hangingPunct="0">
                    <a:lnSpc>
                      <a:spcPct val="125000"/>
                    </a:lnSpc>
                    <a:spcAft>
                      <a:spcPct val="48000"/>
                    </a:spcAft>
                  </a:pPr>
                  <a:r>
                    <a:rPr lang="en-US" altLang="en-US" sz="2400" b="1" i="1"/>
                    <a:t>Paint pallet</a:t>
                  </a:r>
                </a:p>
                <a:p>
                  <a:pPr eaLnBrk="0" hangingPunct="0">
                    <a:lnSpc>
                      <a:spcPct val="125000"/>
                    </a:lnSpc>
                    <a:spcAft>
                      <a:spcPct val="48000"/>
                    </a:spcAft>
                  </a:pPr>
                  <a:r>
                    <a:rPr lang="en-US" altLang="en-US" sz="2400" b="1" i="1"/>
                    <a:t>Ergonomic design</a:t>
                  </a:r>
                </a:p>
              </p:txBody>
            </p:sp>
            <p:sp>
              <p:nvSpPr>
                <p:cNvPr id="14380" name="Line 23"/>
                <p:cNvSpPr>
                  <a:spLocks noChangeShapeType="1"/>
                </p:cNvSpPr>
                <p:nvPr/>
              </p:nvSpPr>
              <p:spPr bwMode="auto">
                <a:xfrm>
                  <a:off x="1586" y="1072"/>
                  <a:ext cx="0" cy="295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81" name="Line 24"/>
                <p:cNvSpPr>
                  <a:spLocks noChangeShapeType="1"/>
                </p:cNvSpPr>
                <p:nvPr/>
              </p:nvSpPr>
              <p:spPr bwMode="auto">
                <a:xfrm>
                  <a:off x="1989" y="1072"/>
                  <a:ext cx="0" cy="295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82" name="Line 25"/>
                <p:cNvSpPr>
                  <a:spLocks noChangeShapeType="1"/>
                </p:cNvSpPr>
                <p:nvPr/>
              </p:nvSpPr>
              <p:spPr bwMode="auto">
                <a:xfrm>
                  <a:off x="2392" y="1072"/>
                  <a:ext cx="0" cy="295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83" name="Line 26"/>
                <p:cNvSpPr>
                  <a:spLocks noChangeShapeType="1"/>
                </p:cNvSpPr>
                <p:nvPr/>
              </p:nvSpPr>
              <p:spPr bwMode="auto">
                <a:xfrm>
                  <a:off x="2794" y="1072"/>
                  <a:ext cx="0" cy="295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84" name="Line 27"/>
                <p:cNvSpPr>
                  <a:spLocks noChangeShapeType="1"/>
                </p:cNvSpPr>
                <p:nvPr/>
              </p:nvSpPr>
              <p:spPr bwMode="auto">
                <a:xfrm>
                  <a:off x="3197" y="1072"/>
                  <a:ext cx="0" cy="295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365" name="Group 28"/>
              <p:cNvGrpSpPr>
                <a:grpSpLocks/>
              </p:cNvGrpSpPr>
              <p:nvPr/>
            </p:nvGrpSpPr>
            <p:grpSpPr bwMode="auto">
              <a:xfrm>
                <a:off x="936" y="96"/>
                <a:ext cx="2408" cy="979"/>
                <a:chOff x="2758" y="80"/>
                <a:chExt cx="1816" cy="755"/>
              </a:xfrm>
            </p:grpSpPr>
            <p:sp>
              <p:nvSpPr>
                <p:cNvPr id="14366" name="AutoShape 29"/>
                <p:cNvSpPr>
                  <a:spLocks noChangeArrowheads="1"/>
                </p:cNvSpPr>
                <p:nvPr/>
              </p:nvSpPr>
              <p:spPr bwMode="auto">
                <a:xfrm>
                  <a:off x="2758" y="80"/>
                  <a:ext cx="1816" cy="75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D98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4367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064" y="208"/>
                  <a:ext cx="752" cy="62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68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368" y="330"/>
                  <a:ext cx="603" cy="49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69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664" y="456"/>
                  <a:ext cx="456" cy="3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70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973" y="581"/>
                  <a:ext cx="299" cy="25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71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272" y="703"/>
                  <a:ext cx="157" cy="1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72" name="Line 35"/>
                <p:cNvSpPr>
                  <a:spLocks noChangeShapeType="1"/>
                </p:cNvSpPr>
                <p:nvPr/>
              </p:nvSpPr>
              <p:spPr bwMode="auto">
                <a:xfrm>
                  <a:off x="3517" y="205"/>
                  <a:ext cx="754" cy="6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73" name="Line 36"/>
                <p:cNvSpPr>
                  <a:spLocks noChangeShapeType="1"/>
                </p:cNvSpPr>
                <p:nvPr/>
              </p:nvSpPr>
              <p:spPr bwMode="auto">
                <a:xfrm>
                  <a:off x="3362" y="330"/>
                  <a:ext cx="599" cy="4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74" name="Line 37"/>
                <p:cNvSpPr>
                  <a:spLocks noChangeShapeType="1"/>
                </p:cNvSpPr>
                <p:nvPr/>
              </p:nvSpPr>
              <p:spPr bwMode="auto">
                <a:xfrm>
                  <a:off x="3212" y="457"/>
                  <a:ext cx="458" cy="37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75" name="Line 38"/>
                <p:cNvSpPr>
                  <a:spLocks noChangeShapeType="1"/>
                </p:cNvSpPr>
                <p:nvPr/>
              </p:nvSpPr>
              <p:spPr bwMode="auto">
                <a:xfrm>
                  <a:off x="3062" y="579"/>
                  <a:ext cx="309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76" name="Line 39"/>
                <p:cNvSpPr>
                  <a:spLocks noChangeShapeType="1"/>
                </p:cNvSpPr>
                <p:nvPr/>
              </p:nvSpPr>
              <p:spPr bwMode="auto">
                <a:xfrm>
                  <a:off x="2909" y="710"/>
                  <a:ext cx="149" cy="1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345" name="Group 43"/>
            <p:cNvGrpSpPr>
              <a:grpSpLocks/>
            </p:cNvGrpSpPr>
            <p:nvPr/>
          </p:nvGrpSpPr>
          <p:grpSpPr bwMode="auto">
            <a:xfrm>
              <a:off x="2381" y="527"/>
              <a:ext cx="1192" cy="679"/>
              <a:chOff x="2365" y="528"/>
              <a:chExt cx="1192" cy="679"/>
            </a:xfrm>
          </p:grpSpPr>
          <p:grpSp>
            <p:nvGrpSpPr>
              <p:cNvPr id="14346" name="Group 44"/>
              <p:cNvGrpSpPr>
                <a:grpSpLocks/>
              </p:cNvGrpSpPr>
              <p:nvPr/>
            </p:nvGrpSpPr>
            <p:grpSpPr bwMode="auto">
              <a:xfrm>
                <a:off x="2565" y="691"/>
                <a:ext cx="190" cy="190"/>
                <a:chOff x="2565" y="697"/>
                <a:chExt cx="190" cy="190"/>
              </a:xfrm>
            </p:grpSpPr>
            <p:sp>
              <p:nvSpPr>
                <p:cNvPr id="14362" name="Oval 45"/>
                <p:cNvSpPr>
                  <a:spLocks noChangeArrowheads="1"/>
                </p:cNvSpPr>
                <p:nvPr/>
              </p:nvSpPr>
              <p:spPr bwMode="auto">
                <a:xfrm>
                  <a:off x="2565" y="697"/>
                  <a:ext cx="190" cy="190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4363" name="Oval 46"/>
                <p:cNvSpPr>
                  <a:spLocks noChangeArrowheads="1"/>
                </p:cNvSpPr>
                <p:nvPr/>
              </p:nvSpPr>
              <p:spPr bwMode="auto">
                <a:xfrm>
                  <a:off x="2637" y="769"/>
                  <a:ext cx="46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14347" name="Group 47"/>
              <p:cNvGrpSpPr>
                <a:grpSpLocks/>
              </p:cNvGrpSpPr>
              <p:nvPr/>
            </p:nvGrpSpPr>
            <p:grpSpPr bwMode="auto">
              <a:xfrm>
                <a:off x="2764" y="528"/>
                <a:ext cx="190" cy="190"/>
                <a:chOff x="2565" y="697"/>
                <a:chExt cx="190" cy="190"/>
              </a:xfrm>
            </p:grpSpPr>
            <p:sp>
              <p:nvSpPr>
                <p:cNvPr id="14360" name="Oval 48"/>
                <p:cNvSpPr>
                  <a:spLocks noChangeArrowheads="1"/>
                </p:cNvSpPr>
                <p:nvPr/>
              </p:nvSpPr>
              <p:spPr bwMode="auto">
                <a:xfrm>
                  <a:off x="2565" y="697"/>
                  <a:ext cx="190" cy="190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4361" name="Oval 49"/>
                <p:cNvSpPr>
                  <a:spLocks noChangeArrowheads="1"/>
                </p:cNvSpPr>
                <p:nvPr/>
              </p:nvSpPr>
              <p:spPr bwMode="auto">
                <a:xfrm>
                  <a:off x="2637" y="769"/>
                  <a:ext cx="46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14348" name="Group 50"/>
              <p:cNvGrpSpPr>
                <a:grpSpLocks/>
              </p:cNvGrpSpPr>
              <p:nvPr/>
            </p:nvGrpSpPr>
            <p:grpSpPr bwMode="auto">
              <a:xfrm>
                <a:off x="2365" y="851"/>
                <a:ext cx="190" cy="190"/>
                <a:chOff x="2565" y="697"/>
                <a:chExt cx="190" cy="190"/>
              </a:xfrm>
            </p:grpSpPr>
            <p:sp>
              <p:nvSpPr>
                <p:cNvPr id="14358" name="Oval 51"/>
                <p:cNvSpPr>
                  <a:spLocks noChangeArrowheads="1"/>
                </p:cNvSpPr>
                <p:nvPr/>
              </p:nvSpPr>
              <p:spPr bwMode="auto">
                <a:xfrm>
                  <a:off x="2565" y="697"/>
                  <a:ext cx="190" cy="190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4359" name="Oval 52"/>
                <p:cNvSpPr>
                  <a:spLocks noChangeArrowheads="1"/>
                </p:cNvSpPr>
                <p:nvPr/>
              </p:nvSpPr>
              <p:spPr bwMode="auto">
                <a:xfrm>
                  <a:off x="2637" y="769"/>
                  <a:ext cx="46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14349" name="Group 53"/>
              <p:cNvGrpSpPr>
                <a:grpSpLocks/>
              </p:cNvGrpSpPr>
              <p:nvPr/>
            </p:nvGrpSpPr>
            <p:grpSpPr bwMode="auto">
              <a:xfrm>
                <a:off x="3166" y="852"/>
                <a:ext cx="190" cy="190"/>
                <a:chOff x="2565" y="697"/>
                <a:chExt cx="190" cy="190"/>
              </a:xfrm>
            </p:grpSpPr>
            <p:sp>
              <p:nvSpPr>
                <p:cNvPr id="14356" name="Oval 54"/>
                <p:cNvSpPr>
                  <a:spLocks noChangeArrowheads="1"/>
                </p:cNvSpPr>
                <p:nvPr/>
              </p:nvSpPr>
              <p:spPr bwMode="auto">
                <a:xfrm>
                  <a:off x="2565" y="697"/>
                  <a:ext cx="190" cy="190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4357" name="Oval 55"/>
                <p:cNvSpPr>
                  <a:spLocks noChangeArrowheads="1"/>
                </p:cNvSpPr>
                <p:nvPr/>
              </p:nvSpPr>
              <p:spPr bwMode="auto">
                <a:xfrm>
                  <a:off x="2637" y="769"/>
                  <a:ext cx="46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14350" name="Group 56"/>
              <p:cNvGrpSpPr>
                <a:grpSpLocks/>
              </p:cNvGrpSpPr>
              <p:nvPr/>
            </p:nvGrpSpPr>
            <p:grpSpPr bwMode="auto">
              <a:xfrm>
                <a:off x="2962" y="1017"/>
                <a:ext cx="190" cy="190"/>
                <a:chOff x="2565" y="697"/>
                <a:chExt cx="190" cy="190"/>
              </a:xfrm>
            </p:grpSpPr>
            <p:sp>
              <p:nvSpPr>
                <p:cNvPr id="14354" name="Oval 57"/>
                <p:cNvSpPr>
                  <a:spLocks noChangeArrowheads="1"/>
                </p:cNvSpPr>
                <p:nvPr/>
              </p:nvSpPr>
              <p:spPr bwMode="auto">
                <a:xfrm>
                  <a:off x="2565" y="697"/>
                  <a:ext cx="190" cy="190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4355" name="Oval 58"/>
                <p:cNvSpPr>
                  <a:spLocks noChangeArrowheads="1"/>
                </p:cNvSpPr>
                <p:nvPr/>
              </p:nvSpPr>
              <p:spPr bwMode="auto">
                <a:xfrm>
                  <a:off x="2637" y="769"/>
                  <a:ext cx="46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14351" name="Group 59"/>
              <p:cNvGrpSpPr>
                <a:grpSpLocks/>
              </p:cNvGrpSpPr>
              <p:nvPr/>
            </p:nvGrpSpPr>
            <p:grpSpPr bwMode="auto">
              <a:xfrm>
                <a:off x="3367" y="1017"/>
                <a:ext cx="190" cy="190"/>
                <a:chOff x="2565" y="697"/>
                <a:chExt cx="190" cy="190"/>
              </a:xfrm>
            </p:grpSpPr>
            <p:sp>
              <p:nvSpPr>
                <p:cNvPr id="14352" name="Oval 60"/>
                <p:cNvSpPr>
                  <a:spLocks noChangeArrowheads="1"/>
                </p:cNvSpPr>
                <p:nvPr/>
              </p:nvSpPr>
              <p:spPr bwMode="auto">
                <a:xfrm>
                  <a:off x="2565" y="697"/>
                  <a:ext cx="190" cy="190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4353" name="Oval 61"/>
                <p:cNvSpPr>
                  <a:spLocks noChangeArrowheads="1"/>
                </p:cNvSpPr>
                <p:nvPr/>
              </p:nvSpPr>
              <p:spPr bwMode="auto">
                <a:xfrm>
                  <a:off x="2637" y="769"/>
                  <a:ext cx="46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</p:grpSp>
      </p:grpSp>
      <p:sp>
        <p:nvSpPr>
          <p:cNvPr id="66" name="Rectangle 18"/>
          <p:cNvSpPr txBox="1">
            <a:spLocks noChangeArrowheads="1"/>
          </p:cNvSpPr>
          <p:nvPr/>
        </p:nvSpPr>
        <p:spPr bwMode="auto">
          <a:xfrm>
            <a:off x="0" y="0"/>
            <a:ext cx="7477125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3200" kern="0" dirty="0">
                <a:latin typeface="+mj-lt"/>
                <a:ea typeface="+mj-ea"/>
                <a:cs typeface="+mj-cs"/>
              </a:rPr>
              <a:t>House of Quality Example (cont’d)</a:t>
            </a:r>
          </a:p>
        </p:txBody>
      </p:sp>
      <p:sp>
        <p:nvSpPr>
          <p:cNvPr id="14343" name="Slide Number Placeholder 6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9F0F19-2F5D-4138-B12B-C27A6495B55F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477125" cy="9017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 smtClean="0">
                <a:solidFill>
                  <a:schemeClr val="tx1"/>
                </a:solidFill>
              </a:rPr>
              <a:t>House of Quality Example (cont’d)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501650" y="5715000"/>
            <a:ext cx="4427538" cy="768350"/>
            <a:chOff x="240" y="3407"/>
            <a:chExt cx="2789" cy="484"/>
          </a:xfrm>
        </p:grpSpPr>
        <p:sp>
          <p:nvSpPr>
            <p:cNvPr id="15416" name="Rectangle 4"/>
            <p:cNvSpPr>
              <a:spLocks noChangeArrowheads="1"/>
            </p:cNvSpPr>
            <p:nvPr/>
          </p:nvSpPr>
          <p:spPr bwMode="auto">
            <a:xfrm>
              <a:off x="240" y="3519"/>
              <a:ext cx="2158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en-US" b="1" i="1" dirty="0"/>
                <a:t>Weighted </a:t>
              </a:r>
              <a:r>
                <a:rPr lang="en-US" altLang="en-US" b="1" i="1" dirty="0" smtClean="0"/>
                <a:t>ratings (importance rating x relationship value)</a:t>
              </a:r>
              <a:endParaRPr lang="en-US" altLang="en-US" b="1" i="1" dirty="0"/>
            </a:p>
          </p:txBody>
        </p:sp>
        <p:sp>
          <p:nvSpPr>
            <p:cNvPr id="15417" name="Line 5"/>
            <p:cNvSpPr>
              <a:spLocks noChangeShapeType="1"/>
            </p:cNvSpPr>
            <p:nvPr/>
          </p:nvSpPr>
          <p:spPr bwMode="auto">
            <a:xfrm flipV="1">
              <a:off x="2376" y="3407"/>
              <a:ext cx="653" cy="2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64" name="Group 6"/>
          <p:cNvGrpSpPr>
            <a:grpSpLocks/>
          </p:cNvGrpSpPr>
          <p:nvPr/>
        </p:nvGrpSpPr>
        <p:grpSpPr bwMode="auto">
          <a:xfrm>
            <a:off x="2222253" y="920749"/>
            <a:ext cx="2137021" cy="2019300"/>
            <a:chOff x="4188" y="302"/>
            <a:chExt cx="1370" cy="1352"/>
          </a:xfrm>
        </p:grpSpPr>
        <p:sp>
          <p:nvSpPr>
            <p:cNvPr id="15403" name="Freeform 7"/>
            <p:cNvSpPr>
              <a:spLocks/>
            </p:cNvSpPr>
            <p:nvPr/>
          </p:nvSpPr>
          <p:spPr bwMode="auto">
            <a:xfrm>
              <a:off x="4188" y="718"/>
              <a:ext cx="394" cy="462"/>
            </a:xfrm>
            <a:custGeom>
              <a:avLst/>
              <a:gdLst>
                <a:gd name="T0" fmla="*/ 108 w 1436"/>
                <a:gd name="T1" fmla="*/ 219 h 976"/>
                <a:gd name="T2" fmla="*/ 108 w 1436"/>
                <a:gd name="T3" fmla="*/ 0 h 976"/>
                <a:gd name="T4" fmla="*/ 0 w 1436"/>
                <a:gd name="T5" fmla="*/ 0 h 976"/>
                <a:gd name="T6" fmla="*/ 0 w 1436"/>
                <a:gd name="T7" fmla="*/ 219 h 976"/>
                <a:gd name="T8" fmla="*/ 108 w 1436"/>
                <a:gd name="T9" fmla="*/ 219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36"/>
                <a:gd name="T16" fmla="*/ 0 h 976"/>
                <a:gd name="T17" fmla="*/ 1436 w 1436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36" h="976">
                  <a:moveTo>
                    <a:pt x="1435" y="975"/>
                  </a:moveTo>
                  <a:lnTo>
                    <a:pt x="1435" y="0"/>
                  </a:lnTo>
                  <a:lnTo>
                    <a:pt x="0" y="0"/>
                  </a:lnTo>
                  <a:lnTo>
                    <a:pt x="0" y="975"/>
                  </a:lnTo>
                  <a:lnTo>
                    <a:pt x="1435" y="975"/>
                  </a:lnTo>
                </a:path>
              </a:pathLst>
            </a:custGeom>
            <a:solidFill>
              <a:srgbClr val="D9F7FF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Text Box 8"/>
            <p:cNvSpPr txBox="1">
              <a:spLocks noChangeArrowheads="1"/>
            </p:cNvSpPr>
            <p:nvPr/>
          </p:nvSpPr>
          <p:spPr bwMode="auto">
            <a:xfrm>
              <a:off x="4188" y="767"/>
              <a:ext cx="428" cy="5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762000" eaLnBrk="0" hangingPunct="0"/>
              <a:r>
                <a:rPr lang="en-AU" altLang="en-US" sz="800" b="1" i="1" dirty="0">
                  <a:solidFill>
                    <a:srgbClr val="000000"/>
                  </a:solidFill>
                </a:rPr>
                <a:t>What the Customer</a:t>
              </a:r>
            </a:p>
            <a:p>
              <a:pPr algn="ctr" defTabSz="762000" eaLnBrk="0" hangingPunct="0"/>
              <a:r>
                <a:rPr lang="en-AU" altLang="en-US" sz="800" b="1" i="1" dirty="0">
                  <a:solidFill>
                    <a:srgbClr val="000000"/>
                  </a:solidFill>
                </a:rPr>
                <a:t>Wants</a:t>
              </a:r>
            </a:p>
          </p:txBody>
        </p:sp>
        <p:sp>
          <p:nvSpPr>
            <p:cNvPr id="15405" name="Freeform 9"/>
            <p:cNvSpPr>
              <a:spLocks/>
            </p:cNvSpPr>
            <p:nvPr/>
          </p:nvSpPr>
          <p:spPr bwMode="auto">
            <a:xfrm>
              <a:off x="4580" y="718"/>
              <a:ext cx="720" cy="464"/>
            </a:xfrm>
            <a:custGeom>
              <a:avLst/>
              <a:gdLst>
                <a:gd name="T0" fmla="*/ 298 w 1738"/>
                <a:gd name="T1" fmla="*/ 221 h 976"/>
                <a:gd name="T2" fmla="*/ 298 w 1738"/>
                <a:gd name="T3" fmla="*/ 0 h 976"/>
                <a:gd name="T4" fmla="*/ 0 w 1738"/>
                <a:gd name="T5" fmla="*/ 0 h 976"/>
                <a:gd name="T6" fmla="*/ 0 w 1738"/>
                <a:gd name="T7" fmla="*/ 221 h 976"/>
                <a:gd name="T8" fmla="*/ 298 w 1738"/>
                <a:gd name="T9" fmla="*/ 221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8"/>
                <a:gd name="T16" fmla="*/ 0 h 976"/>
                <a:gd name="T17" fmla="*/ 1738 w 173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8" h="976">
                  <a:moveTo>
                    <a:pt x="1737" y="975"/>
                  </a:moveTo>
                  <a:lnTo>
                    <a:pt x="1737" y="0"/>
                  </a:lnTo>
                  <a:lnTo>
                    <a:pt x="0" y="0"/>
                  </a:lnTo>
                  <a:lnTo>
                    <a:pt x="0" y="975"/>
                  </a:lnTo>
                  <a:lnTo>
                    <a:pt x="1737" y="975"/>
                  </a:lnTo>
                </a:path>
              </a:pathLst>
            </a:custGeom>
            <a:solidFill>
              <a:srgbClr val="2FFF74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6" name="Text Box 10"/>
            <p:cNvSpPr txBox="1">
              <a:spLocks noChangeArrowheads="1"/>
            </p:cNvSpPr>
            <p:nvPr/>
          </p:nvSpPr>
          <p:spPr bwMode="auto">
            <a:xfrm>
              <a:off x="4606" y="847"/>
              <a:ext cx="678" cy="2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Relationship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Matrix</a:t>
              </a:r>
            </a:p>
          </p:txBody>
        </p:sp>
        <p:sp>
          <p:nvSpPr>
            <p:cNvPr id="15407" name="Freeform 11"/>
            <p:cNvSpPr>
              <a:spLocks/>
            </p:cNvSpPr>
            <p:nvPr/>
          </p:nvSpPr>
          <p:spPr bwMode="auto">
            <a:xfrm>
              <a:off x="4580" y="1179"/>
              <a:ext cx="719" cy="375"/>
            </a:xfrm>
            <a:custGeom>
              <a:avLst/>
              <a:gdLst>
                <a:gd name="T0" fmla="*/ 163 w 3173"/>
                <a:gd name="T1" fmla="*/ 141 h 994"/>
                <a:gd name="T2" fmla="*/ 163 w 3173"/>
                <a:gd name="T3" fmla="*/ 0 h 994"/>
                <a:gd name="T4" fmla="*/ 0 w 3173"/>
                <a:gd name="T5" fmla="*/ 0 h 994"/>
                <a:gd name="T6" fmla="*/ 0 w 3173"/>
                <a:gd name="T7" fmla="*/ 141 h 994"/>
                <a:gd name="T8" fmla="*/ 163 w 3173"/>
                <a:gd name="T9" fmla="*/ 141 h 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73"/>
                <a:gd name="T16" fmla="*/ 0 h 994"/>
                <a:gd name="T17" fmla="*/ 3173 w 3173"/>
                <a:gd name="T18" fmla="*/ 994 h 9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73" h="994">
                  <a:moveTo>
                    <a:pt x="3172" y="993"/>
                  </a:moveTo>
                  <a:lnTo>
                    <a:pt x="3172" y="0"/>
                  </a:lnTo>
                  <a:lnTo>
                    <a:pt x="0" y="0"/>
                  </a:lnTo>
                  <a:lnTo>
                    <a:pt x="0" y="993"/>
                  </a:lnTo>
                  <a:lnTo>
                    <a:pt x="3172" y="993"/>
                  </a:lnTo>
                </a:path>
              </a:pathLst>
            </a:custGeom>
            <a:solidFill>
              <a:srgbClr val="BFFFE5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8" name="Text Box 12"/>
            <p:cNvSpPr txBox="1">
              <a:spLocks noChangeArrowheads="1"/>
            </p:cNvSpPr>
            <p:nvPr/>
          </p:nvSpPr>
          <p:spPr bwMode="auto">
            <a:xfrm>
              <a:off x="4604" y="1187"/>
              <a:ext cx="670" cy="4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Technical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Attributes and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Evaluation</a:t>
              </a:r>
            </a:p>
          </p:txBody>
        </p:sp>
        <p:sp>
          <p:nvSpPr>
            <p:cNvPr id="15409" name="Rectangle 13"/>
            <p:cNvSpPr>
              <a:spLocks noChangeArrowheads="1"/>
            </p:cNvSpPr>
            <p:nvPr/>
          </p:nvSpPr>
          <p:spPr bwMode="auto">
            <a:xfrm>
              <a:off x="4580" y="479"/>
              <a:ext cx="719" cy="240"/>
            </a:xfrm>
            <a:prstGeom prst="rect">
              <a:avLst/>
            </a:prstGeom>
            <a:solidFill>
              <a:srgbClr val="FFD98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5410" name="Text Box 14"/>
            <p:cNvSpPr txBox="1">
              <a:spLocks noChangeArrowheads="1"/>
            </p:cNvSpPr>
            <p:nvPr/>
          </p:nvSpPr>
          <p:spPr bwMode="auto">
            <a:xfrm>
              <a:off x="4586" y="471"/>
              <a:ext cx="680" cy="3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762000" eaLnBrk="0" hangingPunct="0"/>
              <a:r>
                <a:rPr lang="en-AU" altLang="en-US" sz="800" b="1" i="1" dirty="0">
                  <a:solidFill>
                    <a:srgbClr val="000000"/>
                  </a:solidFill>
                </a:rPr>
                <a:t>How to Satisfy</a:t>
              </a:r>
            </a:p>
            <a:p>
              <a:pPr algn="ctr" defTabSz="762000" eaLnBrk="0" hangingPunct="0"/>
              <a:r>
                <a:rPr lang="en-AU" altLang="en-US" sz="800" b="1" i="1" dirty="0">
                  <a:solidFill>
                    <a:srgbClr val="000000"/>
                  </a:solidFill>
                </a:rPr>
                <a:t>Customer Wants</a:t>
              </a:r>
            </a:p>
          </p:txBody>
        </p:sp>
        <p:sp>
          <p:nvSpPr>
            <p:cNvPr id="15411" name="Freeform 15"/>
            <p:cNvSpPr>
              <a:spLocks/>
            </p:cNvSpPr>
            <p:nvPr/>
          </p:nvSpPr>
          <p:spPr bwMode="auto">
            <a:xfrm>
              <a:off x="4581" y="302"/>
              <a:ext cx="718" cy="178"/>
            </a:xfrm>
            <a:custGeom>
              <a:avLst/>
              <a:gdLst>
                <a:gd name="T0" fmla="*/ 295 w 1745"/>
                <a:gd name="T1" fmla="*/ 47 h 672"/>
                <a:gd name="T2" fmla="*/ 147 w 1745"/>
                <a:gd name="T3" fmla="*/ 0 h 672"/>
                <a:gd name="T4" fmla="*/ 0 w 1745"/>
                <a:gd name="T5" fmla="*/ 47 h 672"/>
                <a:gd name="T6" fmla="*/ 295 w 1745"/>
                <a:gd name="T7" fmla="*/ 47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45"/>
                <a:gd name="T13" fmla="*/ 0 h 672"/>
                <a:gd name="T14" fmla="*/ 1745 w 1745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45" h="672">
                  <a:moveTo>
                    <a:pt x="1744" y="671"/>
                  </a:moveTo>
                  <a:lnTo>
                    <a:pt x="871" y="0"/>
                  </a:lnTo>
                  <a:lnTo>
                    <a:pt x="0" y="671"/>
                  </a:lnTo>
                  <a:lnTo>
                    <a:pt x="1744" y="671"/>
                  </a:lnTo>
                </a:path>
              </a:pathLst>
            </a:custGeom>
            <a:solidFill>
              <a:srgbClr val="FFD980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2" name="Text Box 16"/>
            <p:cNvSpPr txBox="1">
              <a:spLocks noChangeArrowheads="1"/>
            </p:cNvSpPr>
            <p:nvPr/>
          </p:nvSpPr>
          <p:spPr bwMode="auto">
            <a:xfrm>
              <a:off x="4684" y="375"/>
              <a:ext cx="702" cy="1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 eaLnBrk="0" hangingPunct="0"/>
              <a:r>
                <a:rPr lang="en-AU" altLang="en-US" sz="600" b="1" i="1">
                  <a:solidFill>
                    <a:srgbClr val="000000"/>
                  </a:solidFill>
                </a:rPr>
                <a:t>Interrelationships</a:t>
              </a:r>
            </a:p>
          </p:txBody>
        </p:sp>
        <p:sp>
          <p:nvSpPr>
            <p:cNvPr id="15413" name="Freeform 17"/>
            <p:cNvSpPr>
              <a:spLocks/>
            </p:cNvSpPr>
            <p:nvPr/>
          </p:nvSpPr>
          <p:spPr bwMode="auto">
            <a:xfrm>
              <a:off x="5297" y="716"/>
              <a:ext cx="261" cy="462"/>
            </a:xfrm>
            <a:custGeom>
              <a:avLst/>
              <a:gdLst>
                <a:gd name="T0" fmla="*/ 86 w 792"/>
                <a:gd name="T1" fmla="*/ 179 h 1193"/>
                <a:gd name="T2" fmla="*/ 86 w 792"/>
                <a:gd name="T3" fmla="*/ 0 h 1193"/>
                <a:gd name="T4" fmla="*/ 0 w 792"/>
                <a:gd name="T5" fmla="*/ 0 h 1193"/>
                <a:gd name="T6" fmla="*/ 0 w 792"/>
                <a:gd name="T7" fmla="*/ 179 h 1193"/>
                <a:gd name="T8" fmla="*/ 86 w 792"/>
                <a:gd name="T9" fmla="*/ 179 h 11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2"/>
                <a:gd name="T16" fmla="*/ 0 h 1193"/>
                <a:gd name="T17" fmla="*/ 792 w 792"/>
                <a:gd name="T18" fmla="*/ 1193 h 11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2" h="1193">
                  <a:moveTo>
                    <a:pt x="791" y="1192"/>
                  </a:moveTo>
                  <a:lnTo>
                    <a:pt x="791" y="0"/>
                  </a:lnTo>
                  <a:lnTo>
                    <a:pt x="0" y="0"/>
                  </a:lnTo>
                  <a:lnTo>
                    <a:pt x="0" y="1192"/>
                  </a:lnTo>
                  <a:lnTo>
                    <a:pt x="791" y="1192"/>
                  </a:lnTo>
                </a:path>
              </a:pathLst>
            </a:custGeom>
            <a:solidFill>
              <a:srgbClr val="BFFFE5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4" name="Text Box 18"/>
            <p:cNvSpPr txBox="1">
              <a:spLocks noChangeArrowheads="1"/>
            </p:cNvSpPr>
            <p:nvPr/>
          </p:nvSpPr>
          <p:spPr bwMode="auto">
            <a:xfrm rot="-5400000">
              <a:off x="5172" y="832"/>
              <a:ext cx="4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700" b="1" i="1">
                  <a:solidFill>
                    <a:srgbClr val="000000"/>
                  </a:solidFill>
                </a:rPr>
                <a:t>Analysis of</a:t>
              </a:r>
            </a:p>
            <a:p>
              <a:pPr algn="ctr" eaLnBrk="0" hangingPunct="0"/>
              <a:r>
                <a:rPr lang="en-US" altLang="en-US" sz="700" b="1" i="1">
                  <a:solidFill>
                    <a:srgbClr val="000000"/>
                  </a:solidFill>
                </a:rPr>
                <a:t>Competitors</a:t>
              </a:r>
            </a:p>
          </p:txBody>
        </p:sp>
        <p:sp>
          <p:nvSpPr>
            <p:cNvPr id="15415" name="Rectangle 19"/>
            <p:cNvSpPr>
              <a:spLocks noChangeArrowheads="1"/>
            </p:cNvSpPr>
            <p:nvPr/>
          </p:nvSpPr>
          <p:spPr bwMode="auto">
            <a:xfrm>
              <a:off x="5298" y="613"/>
              <a:ext cx="260" cy="106"/>
            </a:xfrm>
            <a:prstGeom prst="rect">
              <a:avLst/>
            </a:prstGeom>
            <a:solidFill>
              <a:srgbClr val="FFD98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15365" name="Group 20"/>
          <p:cNvGrpSpPr>
            <a:grpSpLocks/>
          </p:cNvGrpSpPr>
          <p:nvPr/>
        </p:nvGrpSpPr>
        <p:grpSpPr bwMode="auto">
          <a:xfrm>
            <a:off x="71438" y="2947988"/>
            <a:ext cx="7646987" cy="2641600"/>
            <a:chOff x="327" y="1832"/>
            <a:chExt cx="4817" cy="1664"/>
          </a:xfrm>
        </p:grpSpPr>
        <p:sp>
          <p:nvSpPr>
            <p:cNvPr id="15368" name="Rectangle 21"/>
            <p:cNvSpPr>
              <a:spLocks noChangeArrowheads="1"/>
            </p:cNvSpPr>
            <p:nvPr/>
          </p:nvSpPr>
          <p:spPr bwMode="auto">
            <a:xfrm>
              <a:off x="328" y="1847"/>
              <a:ext cx="2472" cy="1328"/>
            </a:xfrm>
            <a:prstGeom prst="rect">
              <a:avLst/>
            </a:prstGeom>
            <a:solidFill>
              <a:srgbClr val="D9F7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5369" name="Rectangle 22"/>
            <p:cNvSpPr>
              <a:spLocks noChangeArrowheads="1"/>
            </p:cNvSpPr>
            <p:nvPr/>
          </p:nvSpPr>
          <p:spPr bwMode="auto">
            <a:xfrm>
              <a:off x="382" y="1832"/>
              <a:ext cx="2478" cy="1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5000"/>
                </a:lnSpc>
                <a:spcBef>
                  <a:spcPct val="20000"/>
                </a:spcBef>
                <a:tabLst>
                  <a:tab pos="3429000" algn="ctr"/>
                </a:tabLst>
              </a:pPr>
              <a:r>
                <a:rPr lang="en-US" altLang="en-US" sz="2400" b="1" i="1"/>
                <a:t>Lightweight 	</a:t>
              </a:r>
              <a:r>
                <a:rPr lang="en-US" altLang="en-US" sz="2400" b="1"/>
                <a:t>3</a:t>
              </a:r>
              <a:r>
                <a:rPr lang="en-US" altLang="en-US" sz="2400" b="1" i="1"/>
                <a:t>	</a:t>
              </a:r>
            </a:p>
            <a:p>
              <a:pPr eaLnBrk="0" hangingPunct="0">
                <a:lnSpc>
                  <a:spcPct val="95000"/>
                </a:lnSpc>
                <a:spcBef>
                  <a:spcPct val="20000"/>
                </a:spcBef>
                <a:tabLst>
                  <a:tab pos="3429000" algn="ctr"/>
                </a:tabLst>
              </a:pPr>
              <a:r>
                <a:rPr lang="en-US" altLang="en-US" sz="2400" b="1" i="1"/>
                <a:t>Easy to use 	</a:t>
              </a:r>
              <a:r>
                <a:rPr lang="en-US" altLang="en-US" sz="2400" b="1"/>
                <a:t>4</a:t>
              </a:r>
              <a:r>
                <a:rPr lang="en-US" altLang="en-US" sz="2400" b="1" i="1"/>
                <a:t>	</a:t>
              </a:r>
            </a:p>
            <a:p>
              <a:pPr eaLnBrk="0" hangingPunct="0">
                <a:lnSpc>
                  <a:spcPct val="95000"/>
                </a:lnSpc>
                <a:spcBef>
                  <a:spcPct val="20000"/>
                </a:spcBef>
                <a:tabLst>
                  <a:tab pos="3429000" algn="ctr"/>
                </a:tabLst>
              </a:pPr>
              <a:r>
                <a:rPr lang="en-US" altLang="en-US" sz="2400" b="1" i="1"/>
                <a:t>Reliable	</a:t>
              </a:r>
              <a:r>
                <a:rPr lang="en-US" altLang="en-US" sz="2400" b="1"/>
                <a:t>5</a:t>
              </a:r>
              <a:r>
                <a:rPr lang="en-US" altLang="en-US" sz="2400" b="1" i="1"/>
                <a:t>	</a:t>
              </a:r>
            </a:p>
            <a:p>
              <a:pPr eaLnBrk="0" hangingPunct="0">
                <a:lnSpc>
                  <a:spcPct val="95000"/>
                </a:lnSpc>
                <a:spcBef>
                  <a:spcPct val="20000"/>
                </a:spcBef>
                <a:tabLst>
                  <a:tab pos="3429000" algn="ctr"/>
                </a:tabLst>
              </a:pPr>
              <a:r>
                <a:rPr lang="en-US" altLang="en-US" sz="2400" b="1" i="1"/>
                <a:t>Easy to hold steady 	</a:t>
              </a:r>
              <a:r>
                <a:rPr lang="en-US" altLang="en-US" sz="2400" b="1"/>
                <a:t>2</a:t>
              </a:r>
              <a:r>
                <a:rPr lang="en-US" altLang="en-US" sz="2400" b="1" i="1"/>
                <a:t>	</a:t>
              </a:r>
            </a:p>
            <a:p>
              <a:pPr eaLnBrk="0" hangingPunct="0">
                <a:lnSpc>
                  <a:spcPct val="95000"/>
                </a:lnSpc>
                <a:spcBef>
                  <a:spcPct val="20000"/>
                </a:spcBef>
                <a:tabLst>
                  <a:tab pos="3429000" algn="ctr"/>
                </a:tabLst>
              </a:pPr>
              <a:r>
                <a:rPr lang="en-US" altLang="en-US" sz="2400" b="1" i="1"/>
                <a:t>Color corrections	</a:t>
              </a:r>
              <a:r>
                <a:rPr lang="en-US" altLang="en-US" sz="2400" b="1"/>
                <a:t>1</a:t>
              </a:r>
              <a:r>
                <a:rPr lang="en-US" altLang="en-US" sz="2400" b="1" i="1"/>
                <a:t>	</a:t>
              </a:r>
            </a:p>
          </p:txBody>
        </p:sp>
        <p:sp>
          <p:nvSpPr>
            <p:cNvPr id="15370" name="Line 23"/>
            <p:cNvSpPr>
              <a:spLocks noChangeShapeType="1"/>
            </p:cNvSpPr>
            <p:nvPr/>
          </p:nvSpPr>
          <p:spPr bwMode="auto">
            <a:xfrm>
              <a:off x="2451" y="1847"/>
              <a:ext cx="0" cy="1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Rectangle 24"/>
            <p:cNvSpPr>
              <a:spLocks noChangeArrowheads="1"/>
            </p:cNvSpPr>
            <p:nvPr/>
          </p:nvSpPr>
          <p:spPr bwMode="auto">
            <a:xfrm>
              <a:off x="2800" y="1847"/>
              <a:ext cx="2344" cy="1328"/>
            </a:xfrm>
            <a:prstGeom prst="rect">
              <a:avLst/>
            </a:prstGeom>
            <a:solidFill>
              <a:srgbClr val="2FFF7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5372" name="Oval 25"/>
            <p:cNvSpPr>
              <a:spLocks noChangeArrowheads="1"/>
            </p:cNvSpPr>
            <p:nvPr/>
          </p:nvSpPr>
          <p:spPr bwMode="auto">
            <a:xfrm>
              <a:off x="3272" y="1872"/>
              <a:ext cx="208" cy="20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5373" name="Oval 26"/>
            <p:cNvSpPr>
              <a:spLocks noChangeArrowheads="1"/>
            </p:cNvSpPr>
            <p:nvPr/>
          </p:nvSpPr>
          <p:spPr bwMode="auto">
            <a:xfrm>
              <a:off x="2888" y="2398"/>
              <a:ext cx="208" cy="20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5374" name="Oval 27"/>
            <p:cNvSpPr>
              <a:spLocks noChangeArrowheads="1"/>
            </p:cNvSpPr>
            <p:nvPr/>
          </p:nvSpPr>
          <p:spPr bwMode="auto">
            <a:xfrm>
              <a:off x="3656" y="2148"/>
              <a:ext cx="208" cy="20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5375" name="Oval 28"/>
            <p:cNvSpPr>
              <a:spLocks noChangeArrowheads="1"/>
            </p:cNvSpPr>
            <p:nvPr/>
          </p:nvSpPr>
          <p:spPr bwMode="auto">
            <a:xfrm>
              <a:off x="3656" y="2398"/>
              <a:ext cx="208" cy="20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5376" name="Oval 29"/>
            <p:cNvSpPr>
              <a:spLocks noChangeArrowheads="1"/>
            </p:cNvSpPr>
            <p:nvPr/>
          </p:nvSpPr>
          <p:spPr bwMode="auto">
            <a:xfrm>
              <a:off x="4056" y="2398"/>
              <a:ext cx="208" cy="20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5377" name="Oval 30"/>
            <p:cNvSpPr>
              <a:spLocks noChangeArrowheads="1"/>
            </p:cNvSpPr>
            <p:nvPr/>
          </p:nvSpPr>
          <p:spPr bwMode="auto">
            <a:xfrm>
              <a:off x="4448" y="2398"/>
              <a:ext cx="208" cy="20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5378" name="Oval 31"/>
            <p:cNvSpPr>
              <a:spLocks noChangeArrowheads="1"/>
            </p:cNvSpPr>
            <p:nvPr/>
          </p:nvSpPr>
          <p:spPr bwMode="auto">
            <a:xfrm>
              <a:off x="4056" y="2148"/>
              <a:ext cx="208" cy="20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5379" name="Oval 32"/>
            <p:cNvSpPr>
              <a:spLocks noChangeArrowheads="1"/>
            </p:cNvSpPr>
            <p:nvPr/>
          </p:nvSpPr>
          <p:spPr bwMode="auto">
            <a:xfrm>
              <a:off x="4448" y="2148"/>
              <a:ext cx="208" cy="20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5380" name="Oval 33"/>
            <p:cNvSpPr>
              <a:spLocks noChangeArrowheads="1"/>
            </p:cNvSpPr>
            <p:nvPr/>
          </p:nvSpPr>
          <p:spPr bwMode="auto">
            <a:xfrm>
              <a:off x="4840" y="2148"/>
              <a:ext cx="208" cy="20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grpSp>
          <p:nvGrpSpPr>
            <p:cNvPr id="15381" name="Group 34"/>
            <p:cNvGrpSpPr>
              <a:grpSpLocks/>
            </p:cNvGrpSpPr>
            <p:nvPr/>
          </p:nvGrpSpPr>
          <p:grpSpPr bwMode="auto">
            <a:xfrm>
              <a:off x="4448" y="2920"/>
              <a:ext cx="208" cy="208"/>
              <a:chOff x="4392" y="3248"/>
              <a:chExt cx="208" cy="208"/>
            </a:xfrm>
          </p:grpSpPr>
          <p:sp>
            <p:nvSpPr>
              <p:cNvPr id="15401" name="Oval 35"/>
              <p:cNvSpPr>
                <a:spLocks noChangeArrowheads="1"/>
              </p:cNvSpPr>
              <p:nvPr/>
            </p:nvSpPr>
            <p:spPr bwMode="auto">
              <a:xfrm>
                <a:off x="4392" y="3248"/>
                <a:ext cx="208" cy="208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5402" name="Oval 36"/>
              <p:cNvSpPr>
                <a:spLocks noChangeArrowheads="1"/>
              </p:cNvSpPr>
              <p:nvPr/>
            </p:nvSpPr>
            <p:spPr bwMode="auto">
              <a:xfrm>
                <a:off x="4460" y="3316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15382" name="Group 37"/>
            <p:cNvGrpSpPr>
              <a:grpSpLocks/>
            </p:cNvGrpSpPr>
            <p:nvPr/>
          </p:nvGrpSpPr>
          <p:grpSpPr bwMode="auto">
            <a:xfrm>
              <a:off x="4840" y="2640"/>
              <a:ext cx="208" cy="208"/>
              <a:chOff x="4784" y="2968"/>
              <a:chExt cx="208" cy="208"/>
            </a:xfrm>
          </p:grpSpPr>
          <p:sp>
            <p:nvSpPr>
              <p:cNvPr id="15399" name="Oval 38"/>
              <p:cNvSpPr>
                <a:spLocks noChangeArrowheads="1"/>
              </p:cNvSpPr>
              <p:nvPr/>
            </p:nvSpPr>
            <p:spPr bwMode="auto">
              <a:xfrm>
                <a:off x="4784" y="2968"/>
                <a:ext cx="208" cy="208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5400" name="Oval 39"/>
              <p:cNvSpPr>
                <a:spLocks noChangeArrowheads="1"/>
              </p:cNvSpPr>
              <p:nvPr/>
            </p:nvSpPr>
            <p:spPr bwMode="auto">
              <a:xfrm>
                <a:off x="4852" y="3036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sp>
          <p:nvSpPr>
            <p:cNvPr id="15383" name="Oval 40"/>
            <p:cNvSpPr>
              <a:spLocks noChangeArrowheads="1"/>
            </p:cNvSpPr>
            <p:nvPr/>
          </p:nvSpPr>
          <p:spPr bwMode="auto">
            <a:xfrm>
              <a:off x="2942" y="2204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5384" name="Oval 41"/>
            <p:cNvSpPr>
              <a:spLocks noChangeArrowheads="1"/>
            </p:cNvSpPr>
            <p:nvPr/>
          </p:nvSpPr>
          <p:spPr bwMode="auto">
            <a:xfrm>
              <a:off x="2942" y="1940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5385" name="Oval 42"/>
            <p:cNvSpPr>
              <a:spLocks noChangeArrowheads="1"/>
            </p:cNvSpPr>
            <p:nvPr/>
          </p:nvSpPr>
          <p:spPr bwMode="auto">
            <a:xfrm>
              <a:off x="4892" y="1936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5386" name="Line 43"/>
            <p:cNvSpPr>
              <a:spLocks noChangeShapeType="1"/>
            </p:cNvSpPr>
            <p:nvPr/>
          </p:nvSpPr>
          <p:spPr bwMode="auto">
            <a:xfrm>
              <a:off x="327" y="2116"/>
              <a:ext cx="4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7" name="Line 44"/>
            <p:cNvSpPr>
              <a:spLocks noChangeShapeType="1"/>
            </p:cNvSpPr>
            <p:nvPr/>
          </p:nvSpPr>
          <p:spPr bwMode="auto">
            <a:xfrm>
              <a:off x="327" y="2386"/>
              <a:ext cx="4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Line 45"/>
            <p:cNvSpPr>
              <a:spLocks noChangeShapeType="1"/>
            </p:cNvSpPr>
            <p:nvPr/>
          </p:nvSpPr>
          <p:spPr bwMode="auto">
            <a:xfrm>
              <a:off x="327" y="2626"/>
              <a:ext cx="4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9" name="Line 46"/>
            <p:cNvSpPr>
              <a:spLocks noChangeShapeType="1"/>
            </p:cNvSpPr>
            <p:nvPr/>
          </p:nvSpPr>
          <p:spPr bwMode="auto">
            <a:xfrm>
              <a:off x="327" y="2886"/>
              <a:ext cx="4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" name="Rectangle 47"/>
            <p:cNvSpPr>
              <a:spLocks noChangeArrowheads="1"/>
            </p:cNvSpPr>
            <p:nvPr/>
          </p:nvSpPr>
          <p:spPr bwMode="auto">
            <a:xfrm>
              <a:off x="328" y="3168"/>
              <a:ext cx="4816" cy="328"/>
            </a:xfrm>
            <a:prstGeom prst="rect">
              <a:avLst/>
            </a:prstGeom>
            <a:solidFill>
              <a:srgbClr val="BFFFE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5391" name="Rectangle 48"/>
            <p:cNvSpPr>
              <a:spLocks noChangeArrowheads="1"/>
            </p:cNvSpPr>
            <p:nvPr/>
          </p:nvSpPr>
          <p:spPr bwMode="auto">
            <a:xfrm>
              <a:off x="358" y="3177"/>
              <a:ext cx="47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tabLst>
                  <a:tab pos="4102100" algn="ctr"/>
                  <a:tab pos="4673600" algn="ctr"/>
                  <a:tab pos="5334000" algn="ctr"/>
                  <a:tab pos="5905500" algn="ctr"/>
                  <a:tab pos="6578600" algn="ctr"/>
                  <a:tab pos="7239000" algn="ctr"/>
                </a:tabLst>
              </a:pPr>
              <a:r>
                <a:rPr lang="en-US" altLang="en-US" sz="2000" b="1" i="1" dirty="0"/>
                <a:t>Our </a:t>
              </a:r>
              <a:r>
                <a:rPr lang="en-US" altLang="en-US" sz="2000" b="1" i="1" dirty="0" smtClean="0"/>
                <a:t>weighted </a:t>
              </a:r>
              <a:r>
                <a:rPr lang="en-US" altLang="en-US" sz="2000" b="1" i="1" dirty="0"/>
                <a:t>ratings </a:t>
              </a:r>
              <a:r>
                <a:rPr lang="en-US" altLang="en-US" sz="2000" b="1" dirty="0"/>
                <a:t>(</a:t>
              </a:r>
              <a:r>
                <a:rPr lang="en-US" altLang="en-US" sz="2000" b="1" dirty="0">
                  <a:sym typeface="Symbol" pitchFamily="18" charset="2"/>
                </a:rPr>
                <a:t>)</a:t>
              </a:r>
              <a:r>
                <a:rPr lang="en-US" altLang="en-US" sz="2400" b="1" i="1" dirty="0"/>
                <a:t>	</a:t>
              </a:r>
              <a:r>
                <a:rPr lang="en-US" altLang="en-US" sz="2400" b="1" dirty="0"/>
                <a:t>22	9	27	27	32	25</a:t>
              </a:r>
            </a:p>
          </p:txBody>
        </p:sp>
        <p:grpSp>
          <p:nvGrpSpPr>
            <p:cNvPr id="15392" name="Group 49"/>
            <p:cNvGrpSpPr>
              <a:grpSpLocks/>
            </p:cNvGrpSpPr>
            <p:nvPr/>
          </p:nvGrpSpPr>
          <p:grpSpPr bwMode="auto">
            <a:xfrm>
              <a:off x="3188" y="1848"/>
              <a:ext cx="1563" cy="1638"/>
              <a:chOff x="3188" y="1848"/>
              <a:chExt cx="1563" cy="1318"/>
            </a:xfrm>
          </p:grpSpPr>
          <p:sp>
            <p:nvSpPr>
              <p:cNvPr id="15394" name="Line 50"/>
              <p:cNvSpPr>
                <a:spLocks noChangeShapeType="1"/>
              </p:cNvSpPr>
              <p:nvPr/>
            </p:nvSpPr>
            <p:spPr bwMode="auto">
              <a:xfrm>
                <a:off x="3188" y="1848"/>
                <a:ext cx="0" cy="13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5" name="Line 51"/>
              <p:cNvSpPr>
                <a:spLocks noChangeShapeType="1"/>
              </p:cNvSpPr>
              <p:nvPr/>
            </p:nvSpPr>
            <p:spPr bwMode="auto">
              <a:xfrm>
                <a:off x="3579" y="1848"/>
                <a:ext cx="0" cy="13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6" name="Line 52"/>
              <p:cNvSpPr>
                <a:spLocks noChangeShapeType="1"/>
              </p:cNvSpPr>
              <p:nvPr/>
            </p:nvSpPr>
            <p:spPr bwMode="auto">
              <a:xfrm>
                <a:off x="3970" y="1848"/>
                <a:ext cx="0" cy="13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7" name="Line 53"/>
              <p:cNvSpPr>
                <a:spLocks noChangeShapeType="1"/>
              </p:cNvSpPr>
              <p:nvPr/>
            </p:nvSpPr>
            <p:spPr bwMode="auto">
              <a:xfrm>
                <a:off x="4360" y="1848"/>
                <a:ext cx="0" cy="13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8" name="Line 54"/>
              <p:cNvSpPr>
                <a:spLocks noChangeShapeType="1"/>
              </p:cNvSpPr>
              <p:nvPr/>
            </p:nvSpPr>
            <p:spPr bwMode="auto">
              <a:xfrm>
                <a:off x="4751" y="1848"/>
                <a:ext cx="0" cy="13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93" name="Line 55"/>
            <p:cNvSpPr>
              <a:spLocks noChangeShapeType="1"/>
            </p:cNvSpPr>
            <p:nvPr/>
          </p:nvSpPr>
          <p:spPr bwMode="auto">
            <a:xfrm>
              <a:off x="2799" y="3169"/>
              <a:ext cx="0" cy="3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6" name="Freeform 56"/>
          <p:cNvSpPr>
            <a:spLocks/>
          </p:cNvSpPr>
          <p:nvPr/>
        </p:nvSpPr>
        <p:spPr bwMode="auto">
          <a:xfrm>
            <a:off x="4338143" y="2216149"/>
            <a:ext cx="663023" cy="722315"/>
          </a:xfrm>
          <a:custGeom>
            <a:avLst/>
            <a:gdLst>
              <a:gd name="T0" fmla="*/ 0 w 399"/>
              <a:gd name="T1" fmla="*/ 0 h 1968"/>
              <a:gd name="T2" fmla="*/ 2147483647 w 399"/>
              <a:gd name="T3" fmla="*/ 92680557 h 1968"/>
              <a:gd name="T4" fmla="*/ 2147483647 w 399"/>
              <a:gd name="T5" fmla="*/ 216613588 h 1968"/>
              <a:gd name="T6" fmla="*/ 1873263289 w 399"/>
              <a:gd name="T7" fmla="*/ 265109058 h 1968"/>
              <a:gd name="T8" fmla="*/ 0 60000 65536"/>
              <a:gd name="T9" fmla="*/ 0 60000 65536"/>
              <a:gd name="T10" fmla="*/ 0 60000 65536"/>
              <a:gd name="T11" fmla="*/ 0 60000 65536"/>
              <a:gd name="T12" fmla="*/ 0 w 399"/>
              <a:gd name="T13" fmla="*/ 0 h 1968"/>
              <a:gd name="T14" fmla="*/ 399 w 399"/>
              <a:gd name="T15" fmla="*/ 1968 h 19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9" h="1968">
                <a:moveTo>
                  <a:pt x="0" y="0"/>
                </a:moveTo>
                <a:cubicBezTo>
                  <a:pt x="0" y="0"/>
                  <a:pt x="227" y="420"/>
                  <a:pt x="288" y="688"/>
                </a:cubicBezTo>
                <a:cubicBezTo>
                  <a:pt x="349" y="956"/>
                  <a:pt x="399" y="1351"/>
                  <a:pt x="368" y="1608"/>
                </a:cubicBezTo>
                <a:cubicBezTo>
                  <a:pt x="337" y="1865"/>
                  <a:pt x="203" y="1893"/>
                  <a:pt x="160" y="1968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Slide Number Placeholder 6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77E2ED-673E-4E45-8C36-46DD92E8B343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288" y="1354359"/>
            <a:ext cx="2517205" cy="940712"/>
          </a:xfrm>
          <a:prstGeom prst="rect">
            <a:avLst/>
          </a:prstGeom>
        </p:spPr>
      </p:pic>
      <p:sp>
        <p:nvSpPr>
          <p:cNvPr id="59" name="Oval 55"/>
          <p:cNvSpPr>
            <a:spLocks noChangeArrowheads="1"/>
          </p:cNvSpPr>
          <p:nvPr/>
        </p:nvSpPr>
        <p:spPr bwMode="auto">
          <a:xfrm>
            <a:off x="5225874" y="1684022"/>
            <a:ext cx="232126" cy="231137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" name="Oval 56"/>
          <p:cNvSpPr>
            <a:spLocks noChangeArrowheads="1"/>
          </p:cNvSpPr>
          <p:nvPr/>
        </p:nvSpPr>
        <p:spPr bwMode="auto">
          <a:xfrm>
            <a:off x="5316059" y="2048699"/>
            <a:ext cx="80351" cy="8000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" name="Oval 58"/>
          <p:cNvSpPr>
            <a:spLocks noChangeArrowheads="1"/>
          </p:cNvSpPr>
          <p:nvPr/>
        </p:nvSpPr>
        <p:spPr bwMode="auto">
          <a:xfrm>
            <a:off x="5233987" y="1387531"/>
            <a:ext cx="232126" cy="231137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017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 smtClean="0">
                <a:solidFill>
                  <a:schemeClr val="tx1"/>
                </a:solidFill>
              </a:rPr>
              <a:t>House of Quality Example (cont’d)</a:t>
            </a: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857250" y="1700213"/>
            <a:ext cx="6810375" cy="4876800"/>
            <a:chOff x="911" y="1056"/>
            <a:chExt cx="4290" cy="3072"/>
          </a:xfrm>
        </p:grpSpPr>
        <p:sp>
          <p:nvSpPr>
            <p:cNvPr id="16407" name="Freeform 4"/>
            <p:cNvSpPr>
              <a:spLocks/>
            </p:cNvSpPr>
            <p:nvPr/>
          </p:nvSpPr>
          <p:spPr bwMode="auto">
            <a:xfrm>
              <a:off x="3912" y="3656"/>
              <a:ext cx="352" cy="320"/>
            </a:xfrm>
            <a:custGeom>
              <a:avLst/>
              <a:gdLst>
                <a:gd name="T0" fmla="*/ 224 w 352"/>
                <a:gd name="T1" fmla="*/ 0 h 320"/>
                <a:gd name="T2" fmla="*/ 352 w 352"/>
                <a:gd name="T3" fmla="*/ 0 h 320"/>
                <a:gd name="T4" fmla="*/ 352 w 352"/>
                <a:gd name="T5" fmla="*/ 320 h 320"/>
                <a:gd name="T6" fmla="*/ 0 w 352"/>
                <a:gd name="T7" fmla="*/ 317 h 320"/>
                <a:gd name="T8" fmla="*/ 109 w 352"/>
                <a:gd name="T9" fmla="*/ 173 h 320"/>
                <a:gd name="T10" fmla="*/ 203 w 352"/>
                <a:gd name="T11" fmla="*/ 45 h 320"/>
                <a:gd name="T12" fmla="*/ 224 w 352"/>
                <a:gd name="T13" fmla="*/ 0 h 3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2"/>
                <a:gd name="T22" fmla="*/ 0 h 320"/>
                <a:gd name="T23" fmla="*/ 352 w 352"/>
                <a:gd name="T24" fmla="*/ 320 h 3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2" h="320">
                  <a:moveTo>
                    <a:pt x="224" y="0"/>
                  </a:moveTo>
                  <a:lnTo>
                    <a:pt x="352" y="0"/>
                  </a:lnTo>
                  <a:lnTo>
                    <a:pt x="352" y="320"/>
                  </a:lnTo>
                  <a:lnTo>
                    <a:pt x="0" y="317"/>
                  </a:lnTo>
                  <a:lnTo>
                    <a:pt x="109" y="173"/>
                  </a:lnTo>
                  <a:lnTo>
                    <a:pt x="203" y="4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BFFFE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Freeform 5"/>
            <p:cNvSpPr>
              <a:spLocks/>
            </p:cNvSpPr>
            <p:nvPr/>
          </p:nvSpPr>
          <p:spPr bwMode="auto">
            <a:xfrm>
              <a:off x="3907" y="2325"/>
              <a:ext cx="357" cy="1323"/>
            </a:xfrm>
            <a:custGeom>
              <a:avLst/>
              <a:gdLst>
                <a:gd name="T0" fmla="*/ 109 w 357"/>
                <a:gd name="T1" fmla="*/ 0 h 1323"/>
                <a:gd name="T2" fmla="*/ 357 w 357"/>
                <a:gd name="T3" fmla="*/ 0 h 1323"/>
                <a:gd name="T4" fmla="*/ 357 w 357"/>
                <a:gd name="T5" fmla="*/ 1323 h 1323"/>
                <a:gd name="T6" fmla="*/ 232 w 357"/>
                <a:gd name="T7" fmla="*/ 1323 h 1323"/>
                <a:gd name="T8" fmla="*/ 272 w 357"/>
                <a:gd name="T9" fmla="*/ 1224 h 1323"/>
                <a:gd name="T10" fmla="*/ 293 w 357"/>
                <a:gd name="T11" fmla="*/ 1134 h 1323"/>
                <a:gd name="T12" fmla="*/ 298 w 357"/>
                <a:gd name="T13" fmla="*/ 1043 h 1323"/>
                <a:gd name="T14" fmla="*/ 282 w 357"/>
                <a:gd name="T15" fmla="*/ 947 h 1323"/>
                <a:gd name="T16" fmla="*/ 258 w 357"/>
                <a:gd name="T17" fmla="*/ 872 h 1323"/>
                <a:gd name="T18" fmla="*/ 208 w 357"/>
                <a:gd name="T19" fmla="*/ 790 h 1323"/>
                <a:gd name="T20" fmla="*/ 149 w 357"/>
                <a:gd name="T21" fmla="*/ 712 h 1323"/>
                <a:gd name="T22" fmla="*/ 93 w 357"/>
                <a:gd name="T23" fmla="*/ 640 h 1323"/>
                <a:gd name="T24" fmla="*/ 37 w 357"/>
                <a:gd name="T25" fmla="*/ 512 h 1323"/>
                <a:gd name="T26" fmla="*/ 0 w 357"/>
                <a:gd name="T27" fmla="*/ 371 h 1323"/>
                <a:gd name="T28" fmla="*/ 2 w 357"/>
                <a:gd name="T29" fmla="*/ 243 h 1323"/>
                <a:gd name="T30" fmla="*/ 40 w 357"/>
                <a:gd name="T31" fmla="*/ 118 h 1323"/>
                <a:gd name="T32" fmla="*/ 109 w 357"/>
                <a:gd name="T33" fmla="*/ 0 h 13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7"/>
                <a:gd name="T52" fmla="*/ 0 h 1323"/>
                <a:gd name="T53" fmla="*/ 357 w 357"/>
                <a:gd name="T54" fmla="*/ 1323 h 132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7" h="1323">
                  <a:moveTo>
                    <a:pt x="109" y="0"/>
                  </a:moveTo>
                  <a:lnTo>
                    <a:pt x="357" y="0"/>
                  </a:lnTo>
                  <a:lnTo>
                    <a:pt x="357" y="1323"/>
                  </a:lnTo>
                  <a:lnTo>
                    <a:pt x="232" y="1323"/>
                  </a:lnTo>
                  <a:lnTo>
                    <a:pt x="272" y="1224"/>
                  </a:lnTo>
                  <a:lnTo>
                    <a:pt x="293" y="1134"/>
                  </a:lnTo>
                  <a:lnTo>
                    <a:pt x="298" y="1043"/>
                  </a:lnTo>
                  <a:lnTo>
                    <a:pt x="282" y="947"/>
                  </a:lnTo>
                  <a:cubicBezTo>
                    <a:pt x="257" y="874"/>
                    <a:pt x="258" y="900"/>
                    <a:pt x="258" y="872"/>
                  </a:cubicBezTo>
                  <a:cubicBezTo>
                    <a:pt x="207" y="791"/>
                    <a:pt x="208" y="823"/>
                    <a:pt x="208" y="790"/>
                  </a:cubicBezTo>
                  <a:lnTo>
                    <a:pt x="149" y="712"/>
                  </a:lnTo>
                  <a:lnTo>
                    <a:pt x="93" y="640"/>
                  </a:lnTo>
                  <a:lnTo>
                    <a:pt x="37" y="512"/>
                  </a:lnTo>
                  <a:lnTo>
                    <a:pt x="0" y="371"/>
                  </a:lnTo>
                  <a:lnTo>
                    <a:pt x="2" y="243"/>
                  </a:lnTo>
                  <a:lnTo>
                    <a:pt x="40" y="118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2FFF74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Rectangle 6"/>
            <p:cNvSpPr>
              <a:spLocks noChangeArrowheads="1"/>
            </p:cNvSpPr>
            <p:nvPr/>
          </p:nvSpPr>
          <p:spPr bwMode="auto">
            <a:xfrm>
              <a:off x="4264" y="1056"/>
              <a:ext cx="936" cy="1273"/>
            </a:xfrm>
            <a:prstGeom prst="rect">
              <a:avLst/>
            </a:prstGeom>
            <a:solidFill>
              <a:srgbClr val="FFD98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410" name="Rectangle 7"/>
            <p:cNvSpPr>
              <a:spLocks noChangeArrowheads="1"/>
            </p:cNvSpPr>
            <p:nvPr/>
          </p:nvSpPr>
          <p:spPr bwMode="auto">
            <a:xfrm>
              <a:off x="4264" y="2328"/>
              <a:ext cx="936" cy="1649"/>
            </a:xfrm>
            <a:prstGeom prst="rect">
              <a:avLst/>
            </a:prstGeom>
            <a:solidFill>
              <a:srgbClr val="BFFFE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411" name="Line 8"/>
            <p:cNvSpPr>
              <a:spLocks noChangeShapeType="1"/>
            </p:cNvSpPr>
            <p:nvPr/>
          </p:nvSpPr>
          <p:spPr bwMode="auto">
            <a:xfrm>
              <a:off x="4263" y="2328"/>
              <a:ext cx="0" cy="16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Line 9"/>
            <p:cNvSpPr>
              <a:spLocks noChangeShapeType="1"/>
            </p:cNvSpPr>
            <p:nvPr/>
          </p:nvSpPr>
          <p:spPr bwMode="auto">
            <a:xfrm>
              <a:off x="4110" y="3105"/>
              <a:ext cx="10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Line 10"/>
            <p:cNvSpPr>
              <a:spLocks noChangeShapeType="1"/>
            </p:cNvSpPr>
            <p:nvPr/>
          </p:nvSpPr>
          <p:spPr bwMode="auto">
            <a:xfrm>
              <a:off x="4735" y="1059"/>
              <a:ext cx="0" cy="29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Line 11"/>
            <p:cNvSpPr>
              <a:spLocks noChangeShapeType="1"/>
            </p:cNvSpPr>
            <p:nvPr/>
          </p:nvSpPr>
          <p:spPr bwMode="auto">
            <a:xfrm>
              <a:off x="4138" y="3657"/>
              <a:ext cx="10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15" name="Group 12"/>
            <p:cNvGrpSpPr>
              <a:grpSpLocks/>
            </p:cNvGrpSpPr>
            <p:nvPr/>
          </p:nvGrpSpPr>
          <p:grpSpPr bwMode="auto">
            <a:xfrm>
              <a:off x="4160" y="1147"/>
              <a:ext cx="1038" cy="2521"/>
              <a:chOff x="4160" y="1147"/>
              <a:chExt cx="1038" cy="2521"/>
            </a:xfrm>
          </p:grpSpPr>
          <p:sp>
            <p:nvSpPr>
              <p:cNvPr id="16443" name="Line 13"/>
              <p:cNvSpPr>
                <a:spLocks noChangeShapeType="1"/>
              </p:cNvSpPr>
              <p:nvPr/>
            </p:nvSpPr>
            <p:spPr bwMode="auto">
              <a:xfrm>
                <a:off x="4198" y="3366"/>
                <a:ext cx="1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4" name="Rectangle 14"/>
              <p:cNvSpPr>
                <a:spLocks noChangeArrowheads="1"/>
              </p:cNvSpPr>
              <p:nvPr/>
            </p:nvSpPr>
            <p:spPr bwMode="auto">
              <a:xfrm rot="-5400000">
                <a:off x="4057" y="1250"/>
                <a:ext cx="1183" cy="9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200000"/>
                  </a:lnSpc>
                </a:pPr>
                <a:r>
                  <a:rPr lang="en-US" altLang="en-US" sz="2400" b="1" i="1"/>
                  <a:t>Company A</a:t>
                </a:r>
              </a:p>
              <a:p>
                <a:pPr eaLnBrk="0" hangingPunct="0">
                  <a:lnSpc>
                    <a:spcPct val="200000"/>
                  </a:lnSpc>
                </a:pPr>
                <a:r>
                  <a:rPr lang="en-US" altLang="en-US" sz="2400" b="1" i="1"/>
                  <a:t>Company B</a:t>
                </a:r>
              </a:p>
            </p:txBody>
          </p:sp>
          <p:sp>
            <p:nvSpPr>
              <p:cNvPr id="16445" name="Rectangle 15"/>
              <p:cNvSpPr>
                <a:spLocks noChangeArrowheads="1"/>
              </p:cNvSpPr>
              <p:nvPr/>
            </p:nvSpPr>
            <p:spPr bwMode="auto">
              <a:xfrm>
                <a:off x="4366" y="2285"/>
                <a:ext cx="735" cy="1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15000"/>
                  </a:lnSpc>
                  <a:tabLst>
                    <a:tab pos="863600" algn="ctr"/>
                  </a:tabLst>
                </a:pPr>
                <a:r>
                  <a:rPr lang="en-US" altLang="en-US" sz="2400" b="1" i="1"/>
                  <a:t>G	P</a:t>
                </a:r>
              </a:p>
              <a:p>
                <a:pPr eaLnBrk="0" hangingPunct="0">
                  <a:lnSpc>
                    <a:spcPct val="115000"/>
                  </a:lnSpc>
                  <a:tabLst>
                    <a:tab pos="863600" algn="ctr"/>
                  </a:tabLst>
                </a:pPr>
                <a:r>
                  <a:rPr lang="en-US" altLang="en-US" sz="2400" b="1" i="1"/>
                  <a:t>G	P</a:t>
                </a:r>
              </a:p>
              <a:p>
                <a:pPr eaLnBrk="0" hangingPunct="0">
                  <a:lnSpc>
                    <a:spcPct val="115000"/>
                  </a:lnSpc>
                  <a:tabLst>
                    <a:tab pos="863600" algn="ctr"/>
                  </a:tabLst>
                </a:pPr>
                <a:r>
                  <a:rPr lang="en-US" altLang="en-US" sz="2400" b="1" i="1"/>
                  <a:t>F	G</a:t>
                </a:r>
              </a:p>
              <a:p>
                <a:pPr eaLnBrk="0" hangingPunct="0">
                  <a:lnSpc>
                    <a:spcPct val="115000"/>
                  </a:lnSpc>
                  <a:tabLst>
                    <a:tab pos="863600" algn="ctr"/>
                  </a:tabLst>
                </a:pPr>
                <a:r>
                  <a:rPr lang="en-US" altLang="en-US" sz="2400" b="1" i="1"/>
                  <a:t>G	P</a:t>
                </a:r>
              </a:p>
              <a:p>
                <a:pPr eaLnBrk="0" hangingPunct="0">
                  <a:lnSpc>
                    <a:spcPct val="115000"/>
                  </a:lnSpc>
                  <a:tabLst>
                    <a:tab pos="863600" algn="ctr"/>
                  </a:tabLst>
                </a:pPr>
                <a:r>
                  <a:rPr lang="en-US" altLang="en-US" sz="2400" b="1" i="1"/>
                  <a:t>P	P</a:t>
                </a:r>
              </a:p>
            </p:txBody>
          </p:sp>
        </p:grpSp>
        <p:sp>
          <p:nvSpPr>
            <p:cNvPr id="16416" name="Freeform 16"/>
            <p:cNvSpPr>
              <a:spLocks/>
            </p:cNvSpPr>
            <p:nvPr/>
          </p:nvSpPr>
          <p:spPr bwMode="auto">
            <a:xfrm>
              <a:off x="3773" y="3653"/>
              <a:ext cx="214" cy="307"/>
            </a:xfrm>
            <a:custGeom>
              <a:avLst/>
              <a:gdLst>
                <a:gd name="T0" fmla="*/ 214 w 214"/>
                <a:gd name="T1" fmla="*/ 0 h 307"/>
                <a:gd name="T2" fmla="*/ 0 w 214"/>
                <a:gd name="T3" fmla="*/ 3 h 307"/>
                <a:gd name="T4" fmla="*/ 0 w 214"/>
                <a:gd name="T5" fmla="*/ 307 h 307"/>
                <a:gd name="T6" fmla="*/ 214 w 214"/>
                <a:gd name="T7" fmla="*/ 0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4"/>
                <a:gd name="T13" fmla="*/ 0 h 307"/>
                <a:gd name="T14" fmla="*/ 214 w 214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4" h="307">
                  <a:moveTo>
                    <a:pt x="214" y="0"/>
                  </a:moveTo>
                  <a:cubicBezTo>
                    <a:pt x="142" y="1"/>
                    <a:pt x="71" y="2"/>
                    <a:pt x="0" y="3"/>
                  </a:cubicBezTo>
                  <a:lnTo>
                    <a:pt x="0" y="307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BFFFE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Rectangle 17"/>
            <p:cNvSpPr>
              <a:spLocks noChangeArrowheads="1"/>
            </p:cNvSpPr>
            <p:nvPr/>
          </p:nvSpPr>
          <p:spPr bwMode="auto">
            <a:xfrm>
              <a:off x="912" y="3648"/>
              <a:ext cx="2861" cy="328"/>
            </a:xfrm>
            <a:prstGeom prst="rect">
              <a:avLst/>
            </a:prstGeom>
            <a:solidFill>
              <a:srgbClr val="BFFFE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418" name="Freeform 18"/>
            <p:cNvSpPr>
              <a:spLocks/>
            </p:cNvSpPr>
            <p:nvPr/>
          </p:nvSpPr>
          <p:spPr bwMode="auto">
            <a:xfrm>
              <a:off x="3384" y="2325"/>
              <a:ext cx="675" cy="1326"/>
            </a:xfrm>
            <a:custGeom>
              <a:avLst/>
              <a:gdLst>
                <a:gd name="T0" fmla="*/ 488 w 675"/>
                <a:gd name="T1" fmla="*/ 0 h 1326"/>
                <a:gd name="T2" fmla="*/ 0 w 675"/>
                <a:gd name="T3" fmla="*/ 0 h 1326"/>
                <a:gd name="T4" fmla="*/ 0 w 675"/>
                <a:gd name="T5" fmla="*/ 1326 h 1326"/>
                <a:gd name="T6" fmla="*/ 611 w 675"/>
                <a:gd name="T7" fmla="*/ 1326 h 1326"/>
                <a:gd name="T8" fmla="*/ 651 w 675"/>
                <a:gd name="T9" fmla="*/ 1238 h 1326"/>
                <a:gd name="T10" fmla="*/ 672 w 675"/>
                <a:gd name="T11" fmla="*/ 1120 h 1326"/>
                <a:gd name="T12" fmla="*/ 675 w 675"/>
                <a:gd name="T13" fmla="*/ 1011 h 1326"/>
                <a:gd name="T14" fmla="*/ 659 w 675"/>
                <a:gd name="T15" fmla="*/ 907 h 1326"/>
                <a:gd name="T16" fmla="*/ 613 w 675"/>
                <a:gd name="T17" fmla="*/ 830 h 1326"/>
                <a:gd name="T18" fmla="*/ 523 w 675"/>
                <a:gd name="T19" fmla="*/ 710 h 1326"/>
                <a:gd name="T20" fmla="*/ 459 w 675"/>
                <a:gd name="T21" fmla="*/ 630 h 1326"/>
                <a:gd name="T22" fmla="*/ 413 w 675"/>
                <a:gd name="T23" fmla="*/ 502 h 1326"/>
                <a:gd name="T24" fmla="*/ 379 w 675"/>
                <a:gd name="T25" fmla="*/ 371 h 1326"/>
                <a:gd name="T26" fmla="*/ 376 w 675"/>
                <a:gd name="T27" fmla="*/ 256 h 1326"/>
                <a:gd name="T28" fmla="*/ 405 w 675"/>
                <a:gd name="T29" fmla="*/ 155 h 1326"/>
                <a:gd name="T30" fmla="*/ 451 w 675"/>
                <a:gd name="T31" fmla="*/ 64 h 1326"/>
                <a:gd name="T32" fmla="*/ 488 w 675"/>
                <a:gd name="T33" fmla="*/ 0 h 132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75"/>
                <a:gd name="T52" fmla="*/ 0 h 1326"/>
                <a:gd name="T53" fmla="*/ 675 w 675"/>
                <a:gd name="T54" fmla="*/ 1326 h 132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75" h="1326">
                  <a:moveTo>
                    <a:pt x="488" y="0"/>
                  </a:moveTo>
                  <a:lnTo>
                    <a:pt x="0" y="0"/>
                  </a:lnTo>
                  <a:lnTo>
                    <a:pt x="0" y="1326"/>
                  </a:lnTo>
                  <a:lnTo>
                    <a:pt x="611" y="1326"/>
                  </a:lnTo>
                  <a:lnTo>
                    <a:pt x="651" y="1238"/>
                  </a:lnTo>
                  <a:lnTo>
                    <a:pt x="672" y="1120"/>
                  </a:lnTo>
                  <a:lnTo>
                    <a:pt x="675" y="1011"/>
                  </a:lnTo>
                  <a:cubicBezTo>
                    <a:pt x="658" y="909"/>
                    <a:pt x="659" y="944"/>
                    <a:pt x="659" y="907"/>
                  </a:cubicBezTo>
                  <a:lnTo>
                    <a:pt x="613" y="830"/>
                  </a:lnTo>
                  <a:lnTo>
                    <a:pt x="523" y="710"/>
                  </a:lnTo>
                  <a:lnTo>
                    <a:pt x="459" y="630"/>
                  </a:lnTo>
                  <a:lnTo>
                    <a:pt x="413" y="502"/>
                  </a:lnTo>
                  <a:lnTo>
                    <a:pt x="379" y="371"/>
                  </a:lnTo>
                  <a:lnTo>
                    <a:pt x="376" y="256"/>
                  </a:lnTo>
                  <a:lnTo>
                    <a:pt x="405" y="155"/>
                  </a:lnTo>
                  <a:lnTo>
                    <a:pt x="451" y="64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2FFF74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9" name="Rectangle 19"/>
            <p:cNvSpPr>
              <a:spLocks noChangeArrowheads="1"/>
            </p:cNvSpPr>
            <p:nvPr/>
          </p:nvSpPr>
          <p:spPr bwMode="auto">
            <a:xfrm>
              <a:off x="3384" y="2327"/>
              <a:ext cx="883" cy="132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420" name="Oval 20"/>
            <p:cNvSpPr>
              <a:spLocks noChangeArrowheads="1"/>
            </p:cNvSpPr>
            <p:nvPr/>
          </p:nvSpPr>
          <p:spPr bwMode="auto">
            <a:xfrm>
              <a:off x="3472" y="2868"/>
              <a:ext cx="208" cy="20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421" name="Oval 21"/>
            <p:cNvSpPr>
              <a:spLocks noChangeArrowheads="1"/>
            </p:cNvSpPr>
            <p:nvPr/>
          </p:nvSpPr>
          <p:spPr bwMode="auto">
            <a:xfrm>
              <a:off x="3526" y="2684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422" name="Oval 22"/>
            <p:cNvSpPr>
              <a:spLocks noChangeArrowheads="1"/>
            </p:cNvSpPr>
            <p:nvPr/>
          </p:nvSpPr>
          <p:spPr bwMode="auto">
            <a:xfrm>
              <a:off x="3526" y="2420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423" name="Oval 23"/>
            <p:cNvSpPr>
              <a:spLocks noChangeArrowheads="1"/>
            </p:cNvSpPr>
            <p:nvPr/>
          </p:nvSpPr>
          <p:spPr bwMode="auto">
            <a:xfrm>
              <a:off x="3944" y="2628"/>
              <a:ext cx="208" cy="20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424" name="Oval 24"/>
            <p:cNvSpPr>
              <a:spLocks noChangeArrowheads="1"/>
            </p:cNvSpPr>
            <p:nvPr/>
          </p:nvSpPr>
          <p:spPr bwMode="auto">
            <a:xfrm>
              <a:off x="3996" y="2416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425" name="Line 25"/>
            <p:cNvSpPr>
              <a:spLocks noChangeShapeType="1"/>
            </p:cNvSpPr>
            <p:nvPr/>
          </p:nvSpPr>
          <p:spPr bwMode="auto">
            <a:xfrm>
              <a:off x="3772" y="2328"/>
              <a:ext cx="0" cy="1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6" name="Line 26"/>
            <p:cNvSpPr>
              <a:spLocks noChangeShapeType="1"/>
            </p:cNvSpPr>
            <p:nvPr/>
          </p:nvSpPr>
          <p:spPr bwMode="auto">
            <a:xfrm>
              <a:off x="3383" y="3649"/>
              <a:ext cx="0" cy="3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7" name="Freeform 27"/>
            <p:cNvSpPr>
              <a:spLocks/>
            </p:cNvSpPr>
            <p:nvPr/>
          </p:nvSpPr>
          <p:spPr bwMode="auto">
            <a:xfrm>
              <a:off x="3648" y="2160"/>
              <a:ext cx="425" cy="1968"/>
            </a:xfrm>
            <a:custGeom>
              <a:avLst/>
              <a:gdLst>
                <a:gd name="T0" fmla="*/ 320 w 425"/>
                <a:gd name="T1" fmla="*/ 0 h 1968"/>
                <a:gd name="T2" fmla="*/ 120 w 425"/>
                <a:gd name="T3" fmla="*/ 400 h 1968"/>
                <a:gd name="T4" fmla="*/ 184 w 425"/>
                <a:gd name="T5" fmla="*/ 760 h 1968"/>
                <a:gd name="T6" fmla="*/ 392 w 425"/>
                <a:gd name="T7" fmla="*/ 1080 h 1968"/>
                <a:gd name="T8" fmla="*/ 384 w 425"/>
                <a:gd name="T9" fmla="*/ 1408 h 1968"/>
                <a:gd name="T10" fmla="*/ 192 w 425"/>
                <a:gd name="T11" fmla="*/ 1720 h 1968"/>
                <a:gd name="T12" fmla="*/ 0 w 425"/>
                <a:gd name="T13" fmla="*/ 1968 h 19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5"/>
                <a:gd name="T22" fmla="*/ 0 h 1968"/>
                <a:gd name="T23" fmla="*/ 425 w 425"/>
                <a:gd name="T24" fmla="*/ 1968 h 19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5" h="1968">
                  <a:moveTo>
                    <a:pt x="320" y="0"/>
                  </a:moveTo>
                  <a:cubicBezTo>
                    <a:pt x="288" y="67"/>
                    <a:pt x="143" y="273"/>
                    <a:pt x="120" y="400"/>
                  </a:cubicBezTo>
                  <a:cubicBezTo>
                    <a:pt x="97" y="527"/>
                    <a:pt x="139" y="647"/>
                    <a:pt x="184" y="760"/>
                  </a:cubicBezTo>
                  <a:cubicBezTo>
                    <a:pt x="229" y="873"/>
                    <a:pt x="359" y="972"/>
                    <a:pt x="392" y="1080"/>
                  </a:cubicBezTo>
                  <a:cubicBezTo>
                    <a:pt x="425" y="1188"/>
                    <a:pt x="417" y="1301"/>
                    <a:pt x="384" y="1408"/>
                  </a:cubicBezTo>
                  <a:cubicBezTo>
                    <a:pt x="351" y="1515"/>
                    <a:pt x="256" y="1627"/>
                    <a:pt x="192" y="1720"/>
                  </a:cubicBezTo>
                  <a:cubicBezTo>
                    <a:pt x="128" y="1813"/>
                    <a:pt x="40" y="1916"/>
                    <a:pt x="0" y="1968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8" name="Freeform 28"/>
            <p:cNvSpPr>
              <a:spLocks/>
            </p:cNvSpPr>
            <p:nvPr/>
          </p:nvSpPr>
          <p:spPr bwMode="auto">
            <a:xfrm>
              <a:off x="3792" y="2160"/>
              <a:ext cx="425" cy="1968"/>
            </a:xfrm>
            <a:custGeom>
              <a:avLst/>
              <a:gdLst>
                <a:gd name="T0" fmla="*/ 320 w 425"/>
                <a:gd name="T1" fmla="*/ 0 h 1968"/>
                <a:gd name="T2" fmla="*/ 120 w 425"/>
                <a:gd name="T3" fmla="*/ 400 h 1968"/>
                <a:gd name="T4" fmla="*/ 184 w 425"/>
                <a:gd name="T5" fmla="*/ 760 h 1968"/>
                <a:gd name="T6" fmla="*/ 392 w 425"/>
                <a:gd name="T7" fmla="*/ 1080 h 1968"/>
                <a:gd name="T8" fmla="*/ 384 w 425"/>
                <a:gd name="T9" fmla="*/ 1408 h 1968"/>
                <a:gd name="T10" fmla="*/ 192 w 425"/>
                <a:gd name="T11" fmla="*/ 1720 h 1968"/>
                <a:gd name="T12" fmla="*/ 0 w 425"/>
                <a:gd name="T13" fmla="*/ 1968 h 19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5"/>
                <a:gd name="T22" fmla="*/ 0 h 1968"/>
                <a:gd name="T23" fmla="*/ 425 w 425"/>
                <a:gd name="T24" fmla="*/ 1968 h 19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5" h="1968">
                  <a:moveTo>
                    <a:pt x="320" y="0"/>
                  </a:moveTo>
                  <a:cubicBezTo>
                    <a:pt x="288" y="67"/>
                    <a:pt x="143" y="273"/>
                    <a:pt x="120" y="400"/>
                  </a:cubicBezTo>
                  <a:cubicBezTo>
                    <a:pt x="97" y="527"/>
                    <a:pt x="139" y="647"/>
                    <a:pt x="184" y="760"/>
                  </a:cubicBezTo>
                  <a:cubicBezTo>
                    <a:pt x="229" y="873"/>
                    <a:pt x="359" y="972"/>
                    <a:pt x="392" y="1080"/>
                  </a:cubicBezTo>
                  <a:cubicBezTo>
                    <a:pt x="425" y="1188"/>
                    <a:pt x="417" y="1301"/>
                    <a:pt x="384" y="1408"/>
                  </a:cubicBezTo>
                  <a:cubicBezTo>
                    <a:pt x="351" y="1515"/>
                    <a:pt x="256" y="1627"/>
                    <a:pt x="192" y="1720"/>
                  </a:cubicBezTo>
                  <a:cubicBezTo>
                    <a:pt x="128" y="1813"/>
                    <a:pt x="40" y="1916"/>
                    <a:pt x="0" y="1968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9" name="Line 29"/>
            <p:cNvSpPr>
              <a:spLocks noChangeShapeType="1"/>
            </p:cNvSpPr>
            <p:nvPr/>
          </p:nvSpPr>
          <p:spPr bwMode="auto">
            <a:xfrm>
              <a:off x="3907" y="2597"/>
              <a:ext cx="1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0" name="Line 30"/>
            <p:cNvSpPr>
              <a:spLocks noChangeShapeType="1"/>
            </p:cNvSpPr>
            <p:nvPr/>
          </p:nvSpPr>
          <p:spPr bwMode="auto">
            <a:xfrm>
              <a:off x="3957" y="2868"/>
              <a:ext cx="12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1" name="Rectangle 31"/>
            <p:cNvSpPr>
              <a:spLocks noChangeArrowheads="1"/>
            </p:cNvSpPr>
            <p:nvPr/>
          </p:nvSpPr>
          <p:spPr bwMode="auto">
            <a:xfrm>
              <a:off x="912" y="2327"/>
              <a:ext cx="2472" cy="1328"/>
            </a:xfrm>
            <a:prstGeom prst="rect">
              <a:avLst/>
            </a:prstGeom>
            <a:solidFill>
              <a:srgbClr val="D9F7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432" name="Rectangle 32"/>
            <p:cNvSpPr>
              <a:spLocks noChangeArrowheads="1"/>
            </p:cNvSpPr>
            <p:nvPr/>
          </p:nvSpPr>
          <p:spPr bwMode="auto">
            <a:xfrm>
              <a:off x="966" y="2312"/>
              <a:ext cx="2478" cy="1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5000"/>
                </a:lnSpc>
                <a:spcBef>
                  <a:spcPct val="20000"/>
                </a:spcBef>
                <a:tabLst>
                  <a:tab pos="3429000" algn="ctr"/>
                </a:tabLst>
              </a:pPr>
              <a:r>
                <a:rPr lang="en-US" altLang="en-US" sz="2400" b="1" i="1"/>
                <a:t>Lightweight 	</a:t>
              </a:r>
              <a:r>
                <a:rPr lang="en-US" altLang="en-US" sz="2400" b="1"/>
                <a:t>3</a:t>
              </a:r>
              <a:r>
                <a:rPr lang="en-US" altLang="en-US" sz="2400" b="1" i="1"/>
                <a:t>	</a:t>
              </a:r>
            </a:p>
            <a:p>
              <a:pPr eaLnBrk="0" hangingPunct="0">
                <a:lnSpc>
                  <a:spcPct val="95000"/>
                </a:lnSpc>
                <a:spcBef>
                  <a:spcPct val="20000"/>
                </a:spcBef>
                <a:tabLst>
                  <a:tab pos="3429000" algn="ctr"/>
                </a:tabLst>
              </a:pPr>
              <a:r>
                <a:rPr lang="en-US" altLang="en-US" sz="2400" b="1" i="1"/>
                <a:t>Easy to use 	</a:t>
              </a:r>
              <a:r>
                <a:rPr lang="en-US" altLang="en-US" sz="2400" b="1"/>
                <a:t>4</a:t>
              </a:r>
              <a:r>
                <a:rPr lang="en-US" altLang="en-US" sz="2400" b="1" i="1"/>
                <a:t>	</a:t>
              </a:r>
            </a:p>
            <a:p>
              <a:pPr eaLnBrk="0" hangingPunct="0">
                <a:lnSpc>
                  <a:spcPct val="95000"/>
                </a:lnSpc>
                <a:spcBef>
                  <a:spcPct val="20000"/>
                </a:spcBef>
                <a:tabLst>
                  <a:tab pos="3429000" algn="ctr"/>
                </a:tabLst>
              </a:pPr>
              <a:r>
                <a:rPr lang="en-US" altLang="en-US" sz="2400" b="1" i="1"/>
                <a:t>Reliable	</a:t>
              </a:r>
              <a:r>
                <a:rPr lang="en-US" altLang="en-US" sz="2400" b="1"/>
                <a:t>5</a:t>
              </a:r>
              <a:endParaRPr lang="en-US" altLang="en-US" sz="2400" b="1" i="1"/>
            </a:p>
            <a:p>
              <a:pPr eaLnBrk="0" hangingPunct="0">
                <a:lnSpc>
                  <a:spcPct val="95000"/>
                </a:lnSpc>
                <a:spcBef>
                  <a:spcPct val="20000"/>
                </a:spcBef>
                <a:tabLst>
                  <a:tab pos="3429000" algn="ctr"/>
                </a:tabLst>
              </a:pPr>
              <a:r>
                <a:rPr lang="en-US" altLang="en-US" sz="2400" b="1" i="1"/>
                <a:t>Easy to hold steady 	</a:t>
              </a:r>
              <a:r>
                <a:rPr lang="en-US" altLang="en-US" sz="2400" b="1"/>
                <a:t>2</a:t>
              </a:r>
              <a:r>
                <a:rPr lang="en-US" altLang="en-US" sz="2400" b="1" i="1"/>
                <a:t>	</a:t>
              </a:r>
            </a:p>
            <a:p>
              <a:pPr eaLnBrk="0" hangingPunct="0">
                <a:lnSpc>
                  <a:spcPct val="95000"/>
                </a:lnSpc>
                <a:spcBef>
                  <a:spcPct val="20000"/>
                </a:spcBef>
                <a:tabLst>
                  <a:tab pos="3429000" algn="ctr"/>
                </a:tabLst>
              </a:pPr>
              <a:r>
                <a:rPr lang="en-US" altLang="en-US" sz="2400" b="1" i="1"/>
                <a:t>Color corrections	</a:t>
              </a:r>
              <a:r>
                <a:rPr lang="en-US" altLang="en-US" sz="2400" b="1"/>
                <a:t>1</a:t>
              </a:r>
              <a:r>
                <a:rPr lang="en-US" altLang="en-US" sz="2400" b="1" i="1"/>
                <a:t>	</a:t>
              </a:r>
            </a:p>
          </p:txBody>
        </p:sp>
        <p:sp>
          <p:nvSpPr>
            <p:cNvPr id="16433" name="Line 33"/>
            <p:cNvSpPr>
              <a:spLocks noChangeShapeType="1"/>
            </p:cNvSpPr>
            <p:nvPr/>
          </p:nvSpPr>
          <p:spPr bwMode="auto">
            <a:xfrm>
              <a:off x="3035" y="2327"/>
              <a:ext cx="0" cy="1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4" name="Line 34"/>
            <p:cNvSpPr>
              <a:spLocks noChangeShapeType="1"/>
            </p:cNvSpPr>
            <p:nvPr/>
          </p:nvSpPr>
          <p:spPr bwMode="auto">
            <a:xfrm>
              <a:off x="911" y="2596"/>
              <a:ext cx="28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5" name="Line 35"/>
            <p:cNvSpPr>
              <a:spLocks noChangeShapeType="1"/>
            </p:cNvSpPr>
            <p:nvPr/>
          </p:nvSpPr>
          <p:spPr bwMode="auto">
            <a:xfrm>
              <a:off x="911" y="2866"/>
              <a:ext cx="28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6" name="Line 36"/>
            <p:cNvSpPr>
              <a:spLocks noChangeShapeType="1"/>
            </p:cNvSpPr>
            <p:nvPr/>
          </p:nvSpPr>
          <p:spPr bwMode="auto">
            <a:xfrm>
              <a:off x="911" y="3106"/>
              <a:ext cx="3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7" name="Line 37"/>
            <p:cNvSpPr>
              <a:spLocks noChangeShapeType="1"/>
            </p:cNvSpPr>
            <p:nvPr/>
          </p:nvSpPr>
          <p:spPr bwMode="auto">
            <a:xfrm>
              <a:off x="911" y="3366"/>
              <a:ext cx="3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8" name="Rectangle 38"/>
            <p:cNvSpPr>
              <a:spLocks noChangeArrowheads="1"/>
            </p:cNvSpPr>
            <p:nvPr/>
          </p:nvSpPr>
          <p:spPr bwMode="auto">
            <a:xfrm>
              <a:off x="942" y="3657"/>
              <a:ext cx="32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tabLst>
                  <a:tab pos="4102100" algn="ctr"/>
                  <a:tab pos="4940300" algn="ctr"/>
                  <a:tab pos="5334000" algn="ctr"/>
                  <a:tab pos="5905500" algn="ctr"/>
                  <a:tab pos="6578600" algn="ctr"/>
                  <a:tab pos="7239000" algn="ctr"/>
                </a:tabLst>
              </a:pPr>
              <a:r>
                <a:rPr lang="en-US" altLang="en-US" sz="2400" b="1" i="1"/>
                <a:t>Our importance ratings	</a:t>
              </a:r>
              <a:r>
                <a:rPr lang="en-US" altLang="en-US" sz="2400" b="1"/>
                <a:t>22	5</a:t>
              </a:r>
            </a:p>
          </p:txBody>
        </p:sp>
        <p:sp>
          <p:nvSpPr>
            <p:cNvPr id="16439" name="Line 39"/>
            <p:cNvSpPr>
              <a:spLocks noChangeShapeType="1"/>
            </p:cNvSpPr>
            <p:nvPr/>
          </p:nvSpPr>
          <p:spPr bwMode="auto">
            <a:xfrm>
              <a:off x="3906" y="3976"/>
              <a:ext cx="3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0" name="Line 40"/>
            <p:cNvSpPr>
              <a:spLocks noChangeShapeType="1"/>
            </p:cNvSpPr>
            <p:nvPr/>
          </p:nvSpPr>
          <p:spPr bwMode="auto">
            <a:xfrm>
              <a:off x="4011" y="2328"/>
              <a:ext cx="2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1" name="Line 41"/>
            <p:cNvSpPr>
              <a:spLocks noChangeShapeType="1"/>
            </p:cNvSpPr>
            <p:nvPr/>
          </p:nvSpPr>
          <p:spPr bwMode="auto">
            <a:xfrm>
              <a:off x="3384" y="232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2" name="Line 42"/>
            <p:cNvSpPr>
              <a:spLocks noChangeShapeType="1"/>
            </p:cNvSpPr>
            <p:nvPr/>
          </p:nvSpPr>
          <p:spPr bwMode="auto">
            <a:xfrm>
              <a:off x="3383" y="3657"/>
              <a:ext cx="5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8" name="Group 43"/>
          <p:cNvGrpSpPr>
            <a:grpSpLocks/>
          </p:cNvGrpSpPr>
          <p:nvPr/>
        </p:nvGrpSpPr>
        <p:grpSpPr bwMode="auto">
          <a:xfrm>
            <a:off x="3214688" y="1643063"/>
            <a:ext cx="2786062" cy="1500187"/>
            <a:chOff x="2195" y="900"/>
            <a:chExt cx="1755" cy="945"/>
          </a:xfrm>
        </p:grpSpPr>
        <p:sp>
          <p:nvSpPr>
            <p:cNvPr id="16405" name="Rectangle 44"/>
            <p:cNvSpPr>
              <a:spLocks noChangeArrowheads="1"/>
            </p:cNvSpPr>
            <p:nvPr/>
          </p:nvSpPr>
          <p:spPr bwMode="auto">
            <a:xfrm>
              <a:off x="2195" y="900"/>
              <a:ext cx="1575" cy="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en-US" sz="1600" b="1" i="1"/>
                <a:t>How well do the competing products meet customer wants?</a:t>
              </a:r>
            </a:p>
          </p:txBody>
        </p:sp>
        <p:sp>
          <p:nvSpPr>
            <p:cNvPr id="16406" name="Line 45"/>
            <p:cNvSpPr>
              <a:spLocks noChangeShapeType="1"/>
            </p:cNvSpPr>
            <p:nvPr/>
          </p:nvSpPr>
          <p:spPr bwMode="auto">
            <a:xfrm>
              <a:off x="2825" y="1350"/>
              <a:ext cx="1125" cy="49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9" name="Group 46"/>
          <p:cNvGrpSpPr>
            <a:grpSpLocks/>
          </p:cNvGrpSpPr>
          <p:nvPr/>
        </p:nvGrpSpPr>
        <p:grpSpPr bwMode="auto">
          <a:xfrm>
            <a:off x="571500" y="928688"/>
            <a:ext cx="2201863" cy="1987550"/>
            <a:chOff x="4171" y="302"/>
            <a:chExt cx="1387" cy="1252"/>
          </a:xfrm>
        </p:grpSpPr>
        <p:sp>
          <p:nvSpPr>
            <p:cNvPr id="16392" name="Freeform 47"/>
            <p:cNvSpPr>
              <a:spLocks/>
            </p:cNvSpPr>
            <p:nvPr/>
          </p:nvSpPr>
          <p:spPr bwMode="auto">
            <a:xfrm>
              <a:off x="4188" y="718"/>
              <a:ext cx="394" cy="462"/>
            </a:xfrm>
            <a:custGeom>
              <a:avLst/>
              <a:gdLst>
                <a:gd name="T0" fmla="*/ 108 w 1436"/>
                <a:gd name="T1" fmla="*/ 219 h 976"/>
                <a:gd name="T2" fmla="*/ 108 w 1436"/>
                <a:gd name="T3" fmla="*/ 0 h 976"/>
                <a:gd name="T4" fmla="*/ 0 w 1436"/>
                <a:gd name="T5" fmla="*/ 0 h 976"/>
                <a:gd name="T6" fmla="*/ 0 w 1436"/>
                <a:gd name="T7" fmla="*/ 219 h 976"/>
                <a:gd name="T8" fmla="*/ 108 w 1436"/>
                <a:gd name="T9" fmla="*/ 219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36"/>
                <a:gd name="T16" fmla="*/ 0 h 976"/>
                <a:gd name="T17" fmla="*/ 1436 w 1436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36" h="976">
                  <a:moveTo>
                    <a:pt x="1435" y="975"/>
                  </a:moveTo>
                  <a:lnTo>
                    <a:pt x="1435" y="0"/>
                  </a:lnTo>
                  <a:lnTo>
                    <a:pt x="0" y="0"/>
                  </a:lnTo>
                  <a:lnTo>
                    <a:pt x="0" y="975"/>
                  </a:lnTo>
                  <a:lnTo>
                    <a:pt x="1435" y="975"/>
                  </a:lnTo>
                </a:path>
              </a:pathLst>
            </a:custGeom>
            <a:solidFill>
              <a:srgbClr val="D9F7FF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Text Box 48"/>
            <p:cNvSpPr txBox="1">
              <a:spLocks noChangeArrowheads="1"/>
            </p:cNvSpPr>
            <p:nvPr/>
          </p:nvSpPr>
          <p:spPr bwMode="auto">
            <a:xfrm>
              <a:off x="4171" y="808"/>
              <a:ext cx="428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What the Customer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Wants</a:t>
              </a:r>
            </a:p>
          </p:txBody>
        </p:sp>
        <p:sp>
          <p:nvSpPr>
            <p:cNvPr id="16394" name="Freeform 49"/>
            <p:cNvSpPr>
              <a:spLocks/>
            </p:cNvSpPr>
            <p:nvPr/>
          </p:nvSpPr>
          <p:spPr bwMode="auto">
            <a:xfrm>
              <a:off x="4580" y="718"/>
              <a:ext cx="720" cy="464"/>
            </a:xfrm>
            <a:custGeom>
              <a:avLst/>
              <a:gdLst>
                <a:gd name="T0" fmla="*/ 298 w 1738"/>
                <a:gd name="T1" fmla="*/ 221 h 976"/>
                <a:gd name="T2" fmla="*/ 298 w 1738"/>
                <a:gd name="T3" fmla="*/ 0 h 976"/>
                <a:gd name="T4" fmla="*/ 0 w 1738"/>
                <a:gd name="T5" fmla="*/ 0 h 976"/>
                <a:gd name="T6" fmla="*/ 0 w 1738"/>
                <a:gd name="T7" fmla="*/ 221 h 976"/>
                <a:gd name="T8" fmla="*/ 298 w 1738"/>
                <a:gd name="T9" fmla="*/ 221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8"/>
                <a:gd name="T16" fmla="*/ 0 h 976"/>
                <a:gd name="T17" fmla="*/ 1738 w 173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8" h="976">
                  <a:moveTo>
                    <a:pt x="1737" y="975"/>
                  </a:moveTo>
                  <a:lnTo>
                    <a:pt x="1737" y="0"/>
                  </a:lnTo>
                  <a:lnTo>
                    <a:pt x="0" y="0"/>
                  </a:lnTo>
                  <a:lnTo>
                    <a:pt x="0" y="975"/>
                  </a:lnTo>
                  <a:lnTo>
                    <a:pt x="1737" y="975"/>
                  </a:lnTo>
                </a:path>
              </a:pathLst>
            </a:custGeom>
            <a:solidFill>
              <a:srgbClr val="2FFF74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Text Box 50"/>
            <p:cNvSpPr txBox="1">
              <a:spLocks noChangeArrowheads="1"/>
            </p:cNvSpPr>
            <p:nvPr/>
          </p:nvSpPr>
          <p:spPr bwMode="auto">
            <a:xfrm>
              <a:off x="4694" y="848"/>
              <a:ext cx="50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Relationship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Matrix</a:t>
              </a:r>
            </a:p>
          </p:txBody>
        </p:sp>
        <p:sp>
          <p:nvSpPr>
            <p:cNvPr id="16396" name="Freeform 51"/>
            <p:cNvSpPr>
              <a:spLocks/>
            </p:cNvSpPr>
            <p:nvPr/>
          </p:nvSpPr>
          <p:spPr bwMode="auto">
            <a:xfrm>
              <a:off x="4580" y="1179"/>
              <a:ext cx="719" cy="375"/>
            </a:xfrm>
            <a:custGeom>
              <a:avLst/>
              <a:gdLst>
                <a:gd name="T0" fmla="*/ 163 w 3173"/>
                <a:gd name="T1" fmla="*/ 141 h 994"/>
                <a:gd name="T2" fmla="*/ 163 w 3173"/>
                <a:gd name="T3" fmla="*/ 0 h 994"/>
                <a:gd name="T4" fmla="*/ 0 w 3173"/>
                <a:gd name="T5" fmla="*/ 0 h 994"/>
                <a:gd name="T6" fmla="*/ 0 w 3173"/>
                <a:gd name="T7" fmla="*/ 141 h 994"/>
                <a:gd name="T8" fmla="*/ 163 w 3173"/>
                <a:gd name="T9" fmla="*/ 141 h 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73"/>
                <a:gd name="T16" fmla="*/ 0 h 994"/>
                <a:gd name="T17" fmla="*/ 3173 w 3173"/>
                <a:gd name="T18" fmla="*/ 994 h 9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73" h="994">
                  <a:moveTo>
                    <a:pt x="3172" y="993"/>
                  </a:moveTo>
                  <a:lnTo>
                    <a:pt x="3172" y="0"/>
                  </a:lnTo>
                  <a:lnTo>
                    <a:pt x="0" y="0"/>
                  </a:lnTo>
                  <a:lnTo>
                    <a:pt x="0" y="993"/>
                  </a:lnTo>
                  <a:lnTo>
                    <a:pt x="3172" y="993"/>
                  </a:lnTo>
                </a:path>
              </a:pathLst>
            </a:custGeom>
            <a:solidFill>
              <a:srgbClr val="BFFFE5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Text Box 52"/>
            <p:cNvSpPr txBox="1">
              <a:spLocks noChangeArrowheads="1"/>
            </p:cNvSpPr>
            <p:nvPr/>
          </p:nvSpPr>
          <p:spPr bwMode="auto">
            <a:xfrm>
              <a:off x="4605" y="1220"/>
              <a:ext cx="669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Technical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Attributes and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Evaluation</a:t>
              </a:r>
            </a:p>
          </p:txBody>
        </p:sp>
        <p:sp>
          <p:nvSpPr>
            <p:cNvPr id="16398" name="Rectangle 53"/>
            <p:cNvSpPr>
              <a:spLocks noChangeArrowheads="1"/>
            </p:cNvSpPr>
            <p:nvPr/>
          </p:nvSpPr>
          <p:spPr bwMode="auto">
            <a:xfrm>
              <a:off x="4580" y="479"/>
              <a:ext cx="719" cy="240"/>
            </a:xfrm>
            <a:prstGeom prst="rect">
              <a:avLst/>
            </a:prstGeom>
            <a:solidFill>
              <a:srgbClr val="FFD98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399" name="Text Box 54"/>
            <p:cNvSpPr txBox="1">
              <a:spLocks noChangeArrowheads="1"/>
            </p:cNvSpPr>
            <p:nvPr/>
          </p:nvSpPr>
          <p:spPr bwMode="auto">
            <a:xfrm>
              <a:off x="4626" y="495"/>
              <a:ext cx="62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How to Satisfy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Customer Wants</a:t>
              </a:r>
            </a:p>
          </p:txBody>
        </p:sp>
        <p:sp>
          <p:nvSpPr>
            <p:cNvPr id="16400" name="Freeform 55"/>
            <p:cNvSpPr>
              <a:spLocks/>
            </p:cNvSpPr>
            <p:nvPr/>
          </p:nvSpPr>
          <p:spPr bwMode="auto">
            <a:xfrm>
              <a:off x="4581" y="302"/>
              <a:ext cx="718" cy="178"/>
            </a:xfrm>
            <a:custGeom>
              <a:avLst/>
              <a:gdLst>
                <a:gd name="T0" fmla="*/ 295 w 1745"/>
                <a:gd name="T1" fmla="*/ 47 h 672"/>
                <a:gd name="T2" fmla="*/ 147 w 1745"/>
                <a:gd name="T3" fmla="*/ 0 h 672"/>
                <a:gd name="T4" fmla="*/ 0 w 1745"/>
                <a:gd name="T5" fmla="*/ 47 h 672"/>
                <a:gd name="T6" fmla="*/ 295 w 1745"/>
                <a:gd name="T7" fmla="*/ 47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45"/>
                <a:gd name="T13" fmla="*/ 0 h 672"/>
                <a:gd name="T14" fmla="*/ 1745 w 1745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45" h="672">
                  <a:moveTo>
                    <a:pt x="1744" y="671"/>
                  </a:moveTo>
                  <a:lnTo>
                    <a:pt x="871" y="0"/>
                  </a:lnTo>
                  <a:lnTo>
                    <a:pt x="0" y="671"/>
                  </a:lnTo>
                  <a:lnTo>
                    <a:pt x="1744" y="671"/>
                  </a:lnTo>
                </a:path>
              </a:pathLst>
            </a:custGeom>
            <a:solidFill>
              <a:srgbClr val="FFD980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Text Box 56"/>
            <p:cNvSpPr txBox="1">
              <a:spLocks noChangeArrowheads="1"/>
            </p:cNvSpPr>
            <p:nvPr/>
          </p:nvSpPr>
          <p:spPr bwMode="auto">
            <a:xfrm>
              <a:off x="4685" y="375"/>
              <a:ext cx="518" cy="1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 eaLnBrk="0" hangingPunct="0"/>
              <a:r>
                <a:rPr lang="en-AU" altLang="en-US" sz="600" b="1" i="1">
                  <a:solidFill>
                    <a:srgbClr val="000000"/>
                  </a:solidFill>
                </a:rPr>
                <a:t>Interrelationships</a:t>
              </a:r>
            </a:p>
          </p:txBody>
        </p:sp>
        <p:sp>
          <p:nvSpPr>
            <p:cNvPr id="16402" name="Freeform 57"/>
            <p:cNvSpPr>
              <a:spLocks/>
            </p:cNvSpPr>
            <p:nvPr/>
          </p:nvSpPr>
          <p:spPr bwMode="auto">
            <a:xfrm>
              <a:off x="5297" y="716"/>
              <a:ext cx="261" cy="462"/>
            </a:xfrm>
            <a:custGeom>
              <a:avLst/>
              <a:gdLst>
                <a:gd name="T0" fmla="*/ 86 w 792"/>
                <a:gd name="T1" fmla="*/ 179 h 1193"/>
                <a:gd name="T2" fmla="*/ 86 w 792"/>
                <a:gd name="T3" fmla="*/ 0 h 1193"/>
                <a:gd name="T4" fmla="*/ 0 w 792"/>
                <a:gd name="T5" fmla="*/ 0 h 1193"/>
                <a:gd name="T6" fmla="*/ 0 w 792"/>
                <a:gd name="T7" fmla="*/ 179 h 1193"/>
                <a:gd name="T8" fmla="*/ 86 w 792"/>
                <a:gd name="T9" fmla="*/ 179 h 11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2"/>
                <a:gd name="T16" fmla="*/ 0 h 1193"/>
                <a:gd name="T17" fmla="*/ 792 w 792"/>
                <a:gd name="T18" fmla="*/ 1193 h 11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2" h="1193">
                  <a:moveTo>
                    <a:pt x="791" y="1192"/>
                  </a:moveTo>
                  <a:lnTo>
                    <a:pt x="791" y="0"/>
                  </a:lnTo>
                  <a:lnTo>
                    <a:pt x="0" y="0"/>
                  </a:lnTo>
                  <a:lnTo>
                    <a:pt x="0" y="1192"/>
                  </a:lnTo>
                  <a:lnTo>
                    <a:pt x="791" y="1192"/>
                  </a:lnTo>
                </a:path>
              </a:pathLst>
            </a:custGeom>
            <a:solidFill>
              <a:srgbClr val="BFFFE5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Text Box 58"/>
            <p:cNvSpPr txBox="1">
              <a:spLocks noChangeArrowheads="1"/>
            </p:cNvSpPr>
            <p:nvPr/>
          </p:nvSpPr>
          <p:spPr bwMode="auto">
            <a:xfrm rot="-5400000">
              <a:off x="5178" y="844"/>
              <a:ext cx="4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800" b="1" i="1">
                  <a:solidFill>
                    <a:srgbClr val="000000"/>
                  </a:solidFill>
                </a:rPr>
                <a:t>Analysis of</a:t>
              </a:r>
            </a:p>
            <a:p>
              <a:pPr algn="ctr" eaLnBrk="0" hangingPunct="0"/>
              <a:r>
                <a:rPr lang="en-US" altLang="en-US" sz="800" b="1" i="1">
                  <a:solidFill>
                    <a:srgbClr val="000000"/>
                  </a:solidFill>
                </a:rPr>
                <a:t>Competitors</a:t>
              </a:r>
            </a:p>
          </p:txBody>
        </p:sp>
        <p:sp>
          <p:nvSpPr>
            <p:cNvPr id="16404" name="Rectangle 59"/>
            <p:cNvSpPr>
              <a:spLocks noChangeArrowheads="1"/>
            </p:cNvSpPr>
            <p:nvPr/>
          </p:nvSpPr>
          <p:spPr bwMode="auto">
            <a:xfrm>
              <a:off x="5298" y="613"/>
              <a:ext cx="260" cy="106"/>
            </a:xfrm>
            <a:prstGeom prst="rect">
              <a:avLst/>
            </a:prstGeom>
            <a:solidFill>
              <a:srgbClr val="FFD98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16390" name="Line 60"/>
          <p:cNvSpPr>
            <a:spLocks noChangeShapeType="1"/>
          </p:cNvSpPr>
          <p:nvPr/>
        </p:nvSpPr>
        <p:spPr bwMode="auto">
          <a:xfrm>
            <a:off x="2428875" y="2428875"/>
            <a:ext cx="1500188" cy="1214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Slide Number Placeholder 6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87D8C7-8105-43E1-9D5C-DC06172977FC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477125" cy="9017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 smtClean="0">
                <a:solidFill>
                  <a:schemeClr val="tx1"/>
                </a:solidFill>
              </a:rPr>
              <a:t>House of Quality Example (cont’d)</a:t>
            </a:r>
          </a:p>
        </p:txBody>
      </p:sp>
      <p:grpSp>
        <p:nvGrpSpPr>
          <p:cNvPr id="17411" name="Group 17"/>
          <p:cNvGrpSpPr>
            <a:grpSpLocks/>
          </p:cNvGrpSpPr>
          <p:nvPr/>
        </p:nvGrpSpPr>
        <p:grpSpPr bwMode="auto">
          <a:xfrm>
            <a:off x="112713" y="2065338"/>
            <a:ext cx="7531100" cy="4649787"/>
            <a:chOff x="520" y="1127"/>
            <a:chExt cx="4744" cy="2929"/>
          </a:xfrm>
        </p:grpSpPr>
        <p:sp>
          <p:nvSpPr>
            <p:cNvPr id="17428" name="Rectangle 18"/>
            <p:cNvSpPr>
              <a:spLocks noChangeArrowheads="1"/>
            </p:cNvSpPr>
            <p:nvPr/>
          </p:nvSpPr>
          <p:spPr bwMode="auto">
            <a:xfrm>
              <a:off x="528" y="1200"/>
              <a:ext cx="4736" cy="2856"/>
            </a:xfrm>
            <a:prstGeom prst="rect">
              <a:avLst/>
            </a:prstGeom>
            <a:solidFill>
              <a:srgbClr val="BFFFE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7429" name="Rectangle 19"/>
            <p:cNvSpPr>
              <a:spLocks noChangeArrowheads="1"/>
            </p:cNvSpPr>
            <p:nvPr/>
          </p:nvSpPr>
          <p:spPr bwMode="auto">
            <a:xfrm>
              <a:off x="614" y="1977"/>
              <a:ext cx="1257" cy="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en-US" sz="2400" b="1" i="1"/>
                <a:t>Target values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altLang="en-US" sz="2400" b="1" i="1"/>
                <a:t>(Technical attributes)</a:t>
              </a:r>
            </a:p>
          </p:txBody>
        </p:sp>
        <p:sp>
          <p:nvSpPr>
            <p:cNvPr id="17430" name="Rectangle 20"/>
            <p:cNvSpPr>
              <a:spLocks noChangeArrowheads="1"/>
            </p:cNvSpPr>
            <p:nvPr/>
          </p:nvSpPr>
          <p:spPr bwMode="auto">
            <a:xfrm>
              <a:off x="558" y="3339"/>
              <a:ext cx="1259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en-US" sz="2400" b="1" i="1"/>
                <a:t>[Technical evaluation]</a:t>
              </a:r>
            </a:p>
          </p:txBody>
        </p:sp>
        <p:sp>
          <p:nvSpPr>
            <p:cNvPr id="17431" name="Rectangle 21"/>
            <p:cNvSpPr>
              <a:spLocks noChangeArrowheads="1"/>
            </p:cNvSpPr>
            <p:nvPr/>
          </p:nvSpPr>
          <p:spPr bwMode="auto">
            <a:xfrm>
              <a:off x="1719" y="3081"/>
              <a:ext cx="3463" cy="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30000"/>
                </a:lnSpc>
                <a:tabLst>
                  <a:tab pos="2095500" algn="ctr"/>
                  <a:tab pos="2768600" algn="ctr"/>
                  <a:tab pos="3530600" algn="ctr"/>
                  <a:tab pos="4102100" algn="ctr"/>
                  <a:tab pos="4673600" algn="ctr"/>
                  <a:tab pos="5143500" algn="ctr"/>
                </a:tabLst>
              </a:pPr>
              <a:r>
                <a:rPr lang="en-US" altLang="en-US" sz="2000" b="1" i="1" dirty="0"/>
                <a:t>Company A</a:t>
              </a:r>
              <a:r>
                <a:rPr lang="en-US" altLang="en-US" sz="2400" b="1" i="1" dirty="0"/>
                <a:t>	</a:t>
              </a:r>
              <a:r>
                <a:rPr lang="en-US" altLang="en-US" sz="2400" b="1" dirty="0"/>
                <a:t>0.7	60%</a:t>
              </a:r>
              <a:r>
                <a:rPr lang="en-US" altLang="en-US" sz="2400" b="1" i="1" dirty="0"/>
                <a:t>	yes	</a:t>
              </a:r>
              <a:r>
                <a:rPr lang="en-US" altLang="en-US" sz="2400" b="1" dirty="0"/>
                <a:t>1</a:t>
              </a:r>
              <a:r>
                <a:rPr lang="en-US" altLang="en-US" sz="2400" b="1" i="1" dirty="0"/>
                <a:t>	ok	G</a:t>
              </a:r>
            </a:p>
            <a:p>
              <a:pPr eaLnBrk="0" hangingPunct="0">
                <a:lnSpc>
                  <a:spcPct val="130000"/>
                </a:lnSpc>
                <a:tabLst>
                  <a:tab pos="2095500" algn="ctr"/>
                  <a:tab pos="2768600" algn="ctr"/>
                  <a:tab pos="3530600" algn="ctr"/>
                  <a:tab pos="4102100" algn="ctr"/>
                  <a:tab pos="4673600" algn="ctr"/>
                  <a:tab pos="5143500" algn="ctr"/>
                </a:tabLst>
              </a:pPr>
              <a:r>
                <a:rPr lang="en-US" altLang="en-US" sz="2000" b="1" i="1" dirty="0"/>
                <a:t>Company B</a:t>
              </a:r>
              <a:r>
                <a:rPr lang="en-US" altLang="en-US" sz="2400" b="1" i="1" dirty="0"/>
                <a:t>	</a:t>
              </a:r>
              <a:r>
                <a:rPr lang="en-US" altLang="en-US" sz="2400" b="1" dirty="0"/>
                <a:t>0.6	50%</a:t>
              </a:r>
              <a:r>
                <a:rPr lang="en-US" altLang="en-US" sz="2400" b="1" i="1" dirty="0"/>
                <a:t>	yes	</a:t>
              </a:r>
              <a:r>
                <a:rPr lang="en-US" altLang="en-US" sz="2400" b="1" dirty="0"/>
                <a:t>2</a:t>
              </a:r>
              <a:r>
                <a:rPr lang="en-US" altLang="en-US" sz="2400" b="1" i="1" dirty="0"/>
                <a:t>	ok	F</a:t>
              </a:r>
            </a:p>
            <a:p>
              <a:pPr eaLnBrk="0" hangingPunct="0">
                <a:lnSpc>
                  <a:spcPct val="130000"/>
                </a:lnSpc>
                <a:tabLst>
                  <a:tab pos="2095500" algn="ctr"/>
                  <a:tab pos="2768600" algn="ctr"/>
                  <a:tab pos="3530600" algn="ctr"/>
                  <a:tab pos="4102100" algn="ctr"/>
                  <a:tab pos="4673600" algn="ctr"/>
                  <a:tab pos="5143500" algn="ctr"/>
                </a:tabLst>
              </a:pPr>
              <a:r>
                <a:rPr lang="en-US" altLang="en-US" sz="2000" b="1" i="1" dirty="0"/>
                <a:t>Our </a:t>
              </a:r>
              <a:r>
                <a:rPr lang="en-US" altLang="en-US" sz="2000" b="1" i="1" dirty="0" smtClean="0"/>
                <a:t>design</a:t>
              </a:r>
              <a:r>
                <a:rPr lang="en-US" altLang="en-US" sz="2400" b="1" i="1" dirty="0"/>
                <a:t>	</a:t>
              </a:r>
              <a:r>
                <a:rPr lang="en-US" altLang="en-US" sz="2400" b="1" dirty="0"/>
                <a:t>0.5	75%</a:t>
              </a:r>
              <a:r>
                <a:rPr lang="en-US" altLang="en-US" sz="2400" b="1" i="1" dirty="0"/>
                <a:t>	yes	</a:t>
              </a:r>
              <a:r>
                <a:rPr lang="en-US" altLang="en-US" sz="2400" b="1" dirty="0"/>
                <a:t>2</a:t>
              </a:r>
              <a:r>
                <a:rPr lang="en-US" altLang="en-US" sz="2400" b="1" i="1" dirty="0"/>
                <a:t>	ok	G</a:t>
              </a:r>
            </a:p>
          </p:txBody>
        </p:sp>
        <p:sp>
          <p:nvSpPr>
            <p:cNvPr id="17432" name="Rectangle 22"/>
            <p:cNvSpPr>
              <a:spLocks noChangeArrowheads="1"/>
            </p:cNvSpPr>
            <p:nvPr/>
          </p:nvSpPr>
          <p:spPr bwMode="auto">
            <a:xfrm rot="-5400000">
              <a:off x="2991" y="1001"/>
              <a:ext cx="2045" cy="2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70000"/>
                </a:lnSpc>
              </a:pPr>
              <a:r>
                <a:rPr lang="en-US" altLang="en-US" sz="2400" b="1"/>
                <a:t>0.5</a:t>
              </a:r>
              <a:r>
                <a:rPr lang="en-US" altLang="en-US" sz="2400" b="1" i="1"/>
                <a:t> A </a:t>
              </a:r>
              <a:r>
                <a:rPr lang="en-US" altLang="en-US" sz="2000" b="1" i="1"/>
                <a:t>(low power)</a:t>
              </a:r>
            </a:p>
            <a:p>
              <a:pPr eaLnBrk="0" hangingPunct="0">
                <a:lnSpc>
                  <a:spcPct val="170000"/>
                </a:lnSpc>
                <a:spcAft>
                  <a:spcPct val="50000"/>
                </a:spcAft>
              </a:pPr>
              <a:r>
                <a:rPr lang="en-US" altLang="en-US" sz="2400" b="1"/>
                <a:t>75% </a:t>
              </a:r>
              <a:r>
                <a:rPr lang="en-US" altLang="en-US" sz="2000" b="1"/>
                <a:t>(Al components)</a:t>
              </a:r>
              <a:endParaRPr lang="en-US" altLang="en-US" sz="2400" b="1" i="1"/>
            </a:p>
            <a:p>
              <a:pPr eaLnBrk="0" hangingPunct="0">
                <a:lnSpc>
                  <a:spcPct val="170000"/>
                </a:lnSpc>
              </a:pPr>
              <a:r>
                <a:rPr lang="en-US" altLang="en-US" sz="2400" b="1"/>
                <a:t>2’</a:t>
              </a:r>
              <a:r>
                <a:rPr lang="en-US" altLang="en-US" sz="2400" b="1" i="1"/>
                <a:t> to ∞ </a:t>
              </a:r>
              <a:r>
                <a:rPr lang="en-US" altLang="en-US" sz="2000" b="1" i="1"/>
                <a:t>(auto focus)</a:t>
              </a:r>
              <a:endParaRPr lang="en-US" altLang="en-US" sz="2400" b="1" i="1"/>
            </a:p>
            <a:p>
              <a:pPr eaLnBrk="0" hangingPunct="0">
                <a:lnSpc>
                  <a:spcPct val="165000"/>
                </a:lnSpc>
              </a:pPr>
              <a:r>
                <a:rPr lang="en-US" altLang="en-US" sz="2400" b="1"/>
                <a:t>2</a:t>
              </a:r>
              <a:r>
                <a:rPr lang="en-US" altLang="en-US" sz="2400" b="1" i="1"/>
                <a:t> circuits </a:t>
              </a:r>
              <a:r>
                <a:rPr lang="en-US" altLang="en-US" sz="2000" b="1" i="1"/>
                <a:t>(redundancy)</a:t>
              </a:r>
              <a:endParaRPr lang="en-US" altLang="en-US" sz="2400" b="1" i="1"/>
            </a:p>
            <a:p>
              <a:pPr eaLnBrk="0" hangingPunct="0">
                <a:lnSpc>
                  <a:spcPct val="155000"/>
                </a:lnSpc>
              </a:pPr>
              <a:r>
                <a:rPr lang="en-US" altLang="en-US" sz="2000" b="1" i="1"/>
                <a:t>Failure: </a:t>
              </a:r>
              <a:r>
                <a:rPr lang="en-US" altLang="en-US" sz="2000" b="1"/>
                <a:t>1</a:t>
              </a:r>
              <a:r>
                <a:rPr lang="en-US" altLang="en-US" sz="2000" b="1" i="1"/>
                <a:t> per </a:t>
              </a:r>
              <a:r>
                <a:rPr lang="en-US" altLang="en-US" sz="2000" b="1"/>
                <a:t>10,000 (</a:t>
              </a:r>
              <a:r>
                <a:rPr lang="en-US" altLang="en-US" sz="2000" b="1">
                  <a:sym typeface="Symbol" pitchFamily="18" charset="2"/>
                </a:rPr>
                <a:t>)</a:t>
              </a:r>
              <a:endParaRPr lang="en-US" altLang="en-US" sz="2000" b="1"/>
            </a:p>
            <a:p>
              <a:pPr eaLnBrk="0" hangingPunct="0">
                <a:lnSpc>
                  <a:spcPct val="130000"/>
                </a:lnSpc>
              </a:pPr>
              <a:r>
                <a:rPr lang="en-US" altLang="en-US" sz="2000" b="1" i="1"/>
                <a:t>Panel ranking (design)</a:t>
              </a:r>
              <a:endParaRPr lang="en-US" altLang="en-US" sz="2400" b="1" i="1"/>
            </a:p>
          </p:txBody>
        </p:sp>
        <p:sp>
          <p:nvSpPr>
            <p:cNvPr id="17433" name="Line 23"/>
            <p:cNvSpPr>
              <a:spLocks noChangeShapeType="1"/>
            </p:cNvSpPr>
            <p:nvPr/>
          </p:nvSpPr>
          <p:spPr bwMode="auto">
            <a:xfrm>
              <a:off x="520" y="3136"/>
              <a:ext cx="4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Line 24"/>
            <p:cNvSpPr>
              <a:spLocks noChangeShapeType="1"/>
            </p:cNvSpPr>
            <p:nvPr/>
          </p:nvSpPr>
          <p:spPr bwMode="auto">
            <a:xfrm>
              <a:off x="2912" y="3424"/>
              <a:ext cx="2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Line 25"/>
            <p:cNvSpPr>
              <a:spLocks noChangeShapeType="1"/>
            </p:cNvSpPr>
            <p:nvPr/>
          </p:nvSpPr>
          <p:spPr bwMode="auto">
            <a:xfrm flipV="1">
              <a:off x="2912" y="1192"/>
              <a:ext cx="0" cy="28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Line 26"/>
            <p:cNvSpPr>
              <a:spLocks noChangeShapeType="1"/>
            </p:cNvSpPr>
            <p:nvPr/>
          </p:nvSpPr>
          <p:spPr bwMode="auto">
            <a:xfrm flipV="1">
              <a:off x="3288" y="1192"/>
              <a:ext cx="0" cy="28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Line 27"/>
            <p:cNvSpPr>
              <a:spLocks noChangeShapeType="1"/>
            </p:cNvSpPr>
            <p:nvPr/>
          </p:nvSpPr>
          <p:spPr bwMode="auto">
            <a:xfrm flipV="1">
              <a:off x="3768" y="1192"/>
              <a:ext cx="0" cy="28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Line 28"/>
            <p:cNvSpPr>
              <a:spLocks noChangeShapeType="1"/>
            </p:cNvSpPr>
            <p:nvPr/>
          </p:nvSpPr>
          <p:spPr bwMode="auto">
            <a:xfrm flipV="1">
              <a:off x="4224" y="1200"/>
              <a:ext cx="0" cy="28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9" name="Line 29"/>
            <p:cNvSpPr>
              <a:spLocks noChangeShapeType="1"/>
            </p:cNvSpPr>
            <p:nvPr/>
          </p:nvSpPr>
          <p:spPr bwMode="auto">
            <a:xfrm flipV="1">
              <a:off x="4520" y="1200"/>
              <a:ext cx="0" cy="28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0" name="Line 30"/>
            <p:cNvSpPr>
              <a:spLocks noChangeShapeType="1"/>
            </p:cNvSpPr>
            <p:nvPr/>
          </p:nvSpPr>
          <p:spPr bwMode="auto">
            <a:xfrm flipV="1">
              <a:off x="4896" y="1192"/>
              <a:ext cx="0" cy="28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1" name="Line 31"/>
            <p:cNvSpPr>
              <a:spLocks noChangeShapeType="1"/>
            </p:cNvSpPr>
            <p:nvPr/>
          </p:nvSpPr>
          <p:spPr bwMode="auto">
            <a:xfrm>
              <a:off x="2912" y="3728"/>
              <a:ext cx="2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2" name="Line 32"/>
          <p:cNvSpPr>
            <a:spLocks noChangeShapeType="1"/>
          </p:cNvSpPr>
          <p:nvPr/>
        </p:nvSpPr>
        <p:spPr bwMode="auto">
          <a:xfrm>
            <a:off x="2857500" y="3143250"/>
            <a:ext cx="1000125" cy="928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13" name="Group 3"/>
          <p:cNvGrpSpPr>
            <a:grpSpLocks/>
          </p:cNvGrpSpPr>
          <p:nvPr/>
        </p:nvGrpSpPr>
        <p:grpSpPr bwMode="auto">
          <a:xfrm>
            <a:off x="928688" y="1428750"/>
            <a:ext cx="2201862" cy="1987550"/>
            <a:chOff x="4171" y="302"/>
            <a:chExt cx="1387" cy="1252"/>
          </a:xfrm>
        </p:grpSpPr>
        <p:sp>
          <p:nvSpPr>
            <p:cNvPr id="17415" name="Freeform 4"/>
            <p:cNvSpPr>
              <a:spLocks/>
            </p:cNvSpPr>
            <p:nvPr/>
          </p:nvSpPr>
          <p:spPr bwMode="auto">
            <a:xfrm>
              <a:off x="4188" y="718"/>
              <a:ext cx="394" cy="462"/>
            </a:xfrm>
            <a:custGeom>
              <a:avLst/>
              <a:gdLst>
                <a:gd name="T0" fmla="*/ 108 w 1436"/>
                <a:gd name="T1" fmla="*/ 219 h 976"/>
                <a:gd name="T2" fmla="*/ 108 w 1436"/>
                <a:gd name="T3" fmla="*/ 0 h 976"/>
                <a:gd name="T4" fmla="*/ 0 w 1436"/>
                <a:gd name="T5" fmla="*/ 0 h 976"/>
                <a:gd name="T6" fmla="*/ 0 w 1436"/>
                <a:gd name="T7" fmla="*/ 219 h 976"/>
                <a:gd name="T8" fmla="*/ 108 w 1436"/>
                <a:gd name="T9" fmla="*/ 219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36"/>
                <a:gd name="T16" fmla="*/ 0 h 976"/>
                <a:gd name="T17" fmla="*/ 1436 w 1436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36" h="976">
                  <a:moveTo>
                    <a:pt x="1435" y="975"/>
                  </a:moveTo>
                  <a:lnTo>
                    <a:pt x="1435" y="0"/>
                  </a:lnTo>
                  <a:lnTo>
                    <a:pt x="0" y="0"/>
                  </a:lnTo>
                  <a:lnTo>
                    <a:pt x="0" y="975"/>
                  </a:lnTo>
                  <a:lnTo>
                    <a:pt x="1435" y="975"/>
                  </a:lnTo>
                </a:path>
              </a:pathLst>
            </a:custGeom>
            <a:solidFill>
              <a:srgbClr val="D9F7FF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6" name="Text Box 5"/>
            <p:cNvSpPr txBox="1">
              <a:spLocks noChangeArrowheads="1"/>
            </p:cNvSpPr>
            <p:nvPr/>
          </p:nvSpPr>
          <p:spPr bwMode="auto">
            <a:xfrm>
              <a:off x="4171" y="808"/>
              <a:ext cx="428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What the Customer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Wants</a:t>
              </a:r>
            </a:p>
          </p:txBody>
        </p:sp>
        <p:sp>
          <p:nvSpPr>
            <p:cNvPr id="17417" name="Freeform 6"/>
            <p:cNvSpPr>
              <a:spLocks/>
            </p:cNvSpPr>
            <p:nvPr/>
          </p:nvSpPr>
          <p:spPr bwMode="auto">
            <a:xfrm>
              <a:off x="4580" y="718"/>
              <a:ext cx="720" cy="464"/>
            </a:xfrm>
            <a:custGeom>
              <a:avLst/>
              <a:gdLst>
                <a:gd name="T0" fmla="*/ 298 w 1738"/>
                <a:gd name="T1" fmla="*/ 221 h 976"/>
                <a:gd name="T2" fmla="*/ 298 w 1738"/>
                <a:gd name="T3" fmla="*/ 0 h 976"/>
                <a:gd name="T4" fmla="*/ 0 w 1738"/>
                <a:gd name="T5" fmla="*/ 0 h 976"/>
                <a:gd name="T6" fmla="*/ 0 w 1738"/>
                <a:gd name="T7" fmla="*/ 221 h 976"/>
                <a:gd name="T8" fmla="*/ 298 w 1738"/>
                <a:gd name="T9" fmla="*/ 221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8"/>
                <a:gd name="T16" fmla="*/ 0 h 976"/>
                <a:gd name="T17" fmla="*/ 1738 w 173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8" h="976">
                  <a:moveTo>
                    <a:pt x="1737" y="975"/>
                  </a:moveTo>
                  <a:lnTo>
                    <a:pt x="1737" y="0"/>
                  </a:lnTo>
                  <a:lnTo>
                    <a:pt x="0" y="0"/>
                  </a:lnTo>
                  <a:lnTo>
                    <a:pt x="0" y="975"/>
                  </a:lnTo>
                  <a:lnTo>
                    <a:pt x="1737" y="975"/>
                  </a:lnTo>
                </a:path>
              </a:pathLst>
            </a:custGeom>
            <a:solidFill>
              <a:srgbClr val="2FFF74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Text Box 7"/>
            <p:cNvSpPr txBox="1">
              <a:spLocks noChangeArrowheads="1"/>
            </p:cNvSpPr>
            <p:nvPr/>
          </p:nvSpPr>
          <p:spPr bwMode="auto">
            <a:xfrm>
              <a:off x="4694" y="848"/>
              <a:ext cx="50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Relationship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Matrix</a:t>
              </a:r>
            </a:p>
          </p:txBody>
        </p:sp>
        <p:sp>
          <p:nvSpPr>
            <p:cNvPr id="17419" name="Freeform 8"/>
            <p:cNvSpPr>
              <a:spLocks/>
            </p:cNvSpPr>
            <p:nvPr/>
          </p:nvSpPr>
          <p:spPr bwMode="auto">
            <a:xfrm>
              <a:off x="4580" y="1179"/>
              <a:ext cx="719" cy="375"/>
            </a:xfrm>
            <a:custGeom>
              <a:avLst/>
              <a:gdLst>
                <a:gd name="T0" fmla="*/ 163 w 3173"/>
                <a:gd name="T1" fmla="*/ 141 h 994"/>
                <a:gd name="T2" fmla="*/ 163 w 3173"/>
                <a:gd name="T3" fmla="*/ 0 h 994"/>
                <a:gd name="T4" fmla="*/ 0 w 3173"/>
                <a:gd name="T5" fmla="*/ 0 h 994"/>
                <a:gd name="T6" fmla="*/ 0 w 3173"/>
                <a:gd name="T7" fmla="*/ 141 h 994"/>
                <a:gd name="T8" fmla="*/ 163 w 3173"/>
                <a:gd name="T9" fmla="*/ 141 h 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73"/>
                <a:gd name="T16" fmla="*/ 0 h 994"/>
                <a:gd name="T17" fmla="*/ 3173 w 3173"/>
                <a:gd name="T18" fmla="*/ 994 h 9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73" h="994">
                  <a:moveTo>
                    <a:pt x="3172" y="993"/>
                  </a:moveTo>
                  <a:lnTo>
                    <a:pt x="3172" y="0"/>
                  </a:lnTo>
                  <a:lnTo>
                    <a:pt x="0" y="0"/>
                  </a:lnTo>
                  <a:lnTo>
                    <a:pt x="0" y="993"/>
                  </a:lnTo>
                  <a:lnTo>
                    <a:pt x="3172" y="993"/>
                  </a:lnTo>
                </a:path>
              </a:pathLst>
            </a:custGeom>
            <a:solidFill>
              <a:srgbClr val="BFFFE5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Text Box 9"/>
            <p:cNvSpPr txBox="1">
              <a:spLocks noChangeArrowheads="1"/>
            </p:cNvSpPr>
            <p:nvPr/>
          </p:nvSpPr>
          <p:spPr bwMode="auto">
            <a:xfrm>
              <a:off x="4605" y="1220"/>
              <a:ext cx="669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Technical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Attributes and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Evaluation</a:t>
              </a:r>
            </a:p>
          </p:txBody>
        </p:sp>
        <p:sp>
          <p:nvSpPr>
            <p:cNvPr id="17421" name="Rectangle 10"/>
            <p:cNvSpPr>
              <a:spLocks noChangeArrowheads="1"/>
            </p:cNvSpPr>
            <p:nvPr/>
          </p:nvSpPr>
          <p:spPr bwMode="auto">
            <a:xfrm>
              <a:off x="4580" y="479"/>
              <a:ext cx="719" cy="240"/>
            </a:xfrm>
            <a:prstGeom prst="rect">
              <a:avLst/>
            </a:prstGeom>
            <a:solidFill>
              <a:srgbClr val="FFD98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7422" name="Text Box 11"/>
            <p:cNvSpPr txBox="1">
              <a:spLocks noChangeArrowheads="1"/>
            </p:cNvSpPr>
            <p:nvPr/>
          </p:nvSpPr>
          <p:spPr bwMode="auto">
            <a:xfrm>
              <a:off x="4626" y="495"/>
              <a:ext cx="62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How to Satisfy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Customer Wants</a:t>
              </a:r>
            </a:p>
          </p:txBody>
        </p:sp>
        <p:sp>
          <p:nvSpPr>
            <p:cNvPr id="17423" name="Freeform 12"/>
            <p:cNvSpPr>
              <a:spLocks/>
            </p:cNvSpPr>
            <p:nvPr/>
          </p:nvSpPr>
          <p:spPr bwMode="auto">
            <a:xfrm>
              <a:off x="4581" y="302"/>
              <a:ext cx="718" cy="178"/>
            </a:xfrm>
            <a:custGeom>
              <a:avLst/>
              <a:gdLst>
                <a:gd name="T0" fmla="*/ 295 w 1745"/>
                <a:gd name="T1" fmla="*/ 47 h 672"/>
                <a:gd name="T2" fmla="*/ 147 w 1745"/>
                <a:gd name="T3" fmla="*/ 0 h 672"/>
                <a:gd name="T4" fmla="*/ 0 w 1745"/>
                <a:gd name="T5" fmla="*/ 47 h 672"/>
                <a:gd name="T6" fmla="*/ 295 w 1745"/>
                <a:gd name="T7" fmla="*/ 47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45"/>
                <a:gd name="T13" fmla="*/ 0 h 672"/>
                <a:gd name="T14" fmla="*/ 1745 w 1745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45" h="672">
                  <a:moveTo>
                    <a:pt x="1744" y="671"/>
                  </a:moveTo>
                  <a:lnTo>
                    <a:pt x="871" y="0"/>
                  </a:lnTo>
                  <a:lnTo>
                    <a:pt x="0" y="671"/>
                  </a:lnTo>
                  <a:lnTo>
                    <a:pt x="1744" y="671"/>
                  </a:lnTo>
                </a:path>
              </a:pathLst>
            </a:custGeom>
            <a:solidFill>
              <a:srgbClr val="FFD980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Text Box 13"/>
            <p:cNvSpPr txBox="1">
              <a:spLocks noChangeArrowheads="1"/>
            </p:cNvSpPr>
            <p:nvPr/>
          </p:nvSpPr>
          <p:spPr bwMode="auto">
            <a:xfrm>
              <a:off x="4685" y="375"/>
              <a:ext cx="518" cy="1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 eaLnBrk="0" hangingPunct="0"/>
              <a:r>
                <a:rPr lang="en-AU" altLang="en-US" sz="600" b="1" i="1">
                  <a:solidFill>
                    <a:srgbClr val="000000"/>
                  </a:solidFill>
                </a:rPr>
                <a:t>Interrelationships</a:t>
              </a:r>
            </a:p>
          </p:txBody>
        </p:sp>
        <p:sp>
          <p:nvSpPr>
            <p:cNvPr id="17425" name="Freeform 14"/>
            <p:cNvSpPr>
              <a:spLocks/>
            </p:cNvSpPr>
            <p:nvPr/>
          </p:nvSpPr>
          <p:spPr bwMode="auto">
            <a:xfrm>
              <a:off x="5297" y="716"/>
              <a:ext cx="261" cy="462"/>
            </a:xfrm>
            <a:custGeom>
              <a:avLst/>
              <a:gdLst>
                <a:gd name="T0" fmla="*/ 86 w 792"/>
                <a:gd name="T1" fmla="*/ 179 h 1193"/>
                <a:gd name="T2" fmla="*/ 86 w 792"/>
                <a:gd name="T3" fmla="*/ 0 h 1193"/>
                <a:gd name="T4" fmla="*/ 0 w 792"/>
                <a:gd name="T5" fmla="*/ 0 h 1193"/>
                <a:gd name="T6" fmla="*/ 0 w 792"/>
                <a:gd name="T7" fmla="*/ 179 h 1193"/>
                <a:gd name="T8" fmla="*/ 86 w 792"/>
                <a:gd name="T9" fmla="*/ 179 h 11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2"/>
                <a:gd name="T16" fmla="*/ 0 h 1193"/>
                <a:gd name="T17" fmla="*/ 792 w 792"/>
                <a:gd name="T18" fmla="*/ 1193 h 11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2" h="1193">
                  <a:moveTo>
                    <a:pt x="791" y="1192"/>
                  </a:moveTo>
                  <a:lnTo>
                    <a:pt x="791" y="0"/>
                  </a:lnTo>
                  <a:lnTo>
                    <a:pt x="0" y="0"/>
                  </a:lnTo>
                  <a:lnTo>
                    <a:pt x="0" y="1192"/>
                  </a:lnTo>
                  <a:lnTo>
                    <a:pt x="791" y="1192"/>
                  </a:lnTo>
                </a:path>
              </a:pathLst>
            </a:custGeom>
            <a:solidFill>
              <a:srgbClr val="BFFFE5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Text Box 15"/>
            <p:cNvSpPr txBox="1">
              <a:spLocks noChangeArrowheads="1"/>
            </p:cNvSpPr>
            <p:nvPr/>
          </p:nvSpPr>
          <p:spPr bwMode="auto">
            <a:xfrm rot="-5400000">
              <a:off x="5178" y="844"/>
              <a:ext cx="4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800" b="1" i="1">
                  <a:solidFill>
                    <a:srgbClr val="000000"/>
                  </a:solidFill>
                </a:rPr>
                <a:t>Analysis of</a:t>
              </a:r>
            </a:p>
            <a:p>
              <a:pPr algn="ctr" eaLnBrk="0" hangingPunct="0"/>
              <a:r>
                <a:rPr lang="en-US" altLang="en-US" sz="800" b="1" i="1">
                  <a:solidFill>
                    <a:srgbClr val="000000"/>
                  </a:solidFill>
                </a:rPr>
                <a:t>Competitors</a:t>
              </a:r>
            </a:p>
          </p:txBody>
        </p:sp>
        <p:sp>
          <p:nvSpPr>
            <p:cNvPr id="17427" name="Rectangle 16"/>
            <p:cNvSpPr>
              <a:spLocks noChangeArrowheads="1"/>
            </p:cNvSpPr>
            <p:nvPr/>
          </p:nvSpPr>
          <p:spPr bwMode="auto">
            <a:xfrm>
              <a:off x="5298" y="613"/>
              <a:ext cx="260" cy="106"/>
            </a:xfrm>
            <a:prstGeom prst="rect">
              <a:avLst/>
            </a:prstGeom>
            <a:solidFill>
              <a:srgbClr val="FFD98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17414" name="Slide Number Placeholder 3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0F3515-0F8C-4ED4-AC70-DF46B861FAC1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477125" cy="9017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 smtClean="0">
                <a:solidFill>
                  <a:schemeClr val="tx1"/>
                </a:solidFill>
              </a:rPr>
              <a:t>House of Quality Example (cont’d)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85750" y="2286000"/>
            <a:ext cx="2293938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en-US" sz="3200" b="1" i="1"/>
              <a:t>Completed House of Quality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3429000" y="642938"/>
            <a:ext cx="3921125" cy="6103937"/>
            <a:chOff x="2750" y="-32"/>
            <a:chExt cx="2470" cy="4178"/>
          </a:xfrm>
        </p:grpSpPr>
        <p:sp>
          <p:nvSpPr>
            <p:cNvPr id="18438" name="Rectangle 5"/>
            <p:cNvSpPr>
              <a:spLocks noChangeArrowheads="1"/>
            </p:cNvSpPr>
            <p:nvPr/>
          </p:nvSpPr>
          <p:spPr bwMode="auto">
            <a:xfrm>
              <a:off x="3900" y="1672"/>
              <a:ext cx="984" cy="824"/>
            </a:xfrm>
            <a:prstGeom prst="rect">
              <a:avLst/>
            </a:prstGeom>
            <a:solidFill>
              <a:srgbClr val="2FFF74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39" name="Rectangle 6"/>
            <p:cNvSpPr>
              <a:spLocks noChangeArrowheads="1"/>
            </p:cNvSpPr>
            <p:nvPr/>
          </p:nvSpPr>
          <p:spPr bwMode="auto">
            <a:xfrm>
              <a:off x="3900" y="512"/>
              <a:ext cx="980" cy="1160"/>
            </a:xfrm>
            <a:prstGeom prst="rect">
              <a:avLst/>
            </a:prstGeom>
            <a:solidFill>
              <a:srgbClr val="FFD9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40" name="AutoShape 7"/>
            <p:cNvSpPr>
              <a:spLocks noChangeArrowheads="1"/>
            </p:cNvSpPr>
            <p:nvPr/>
          </p:nvSpPr>
          <p:spPr bwMode="auto">
            <a:xfrm>
              <a:off x="3900" y="-32"/>
              <a:ext cx="980" cy="544"/>
            </a:xfrm>
            <a:prstGeom prst="triangle">
              <a:avLst>
                <a:gd name="adj" fmla="val 50000"/>
              </a:avLst>
            </a:prstGeom>
            <a:solidFill>
              <a:srgbClr val="FFD9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41" name="Rectangle 8"/>
            <p:cNvSpPr>
              <a:spLocks noChangeArrowheads="1"/>
            </p:cNvSpPr>
            <p:nvPr/>
          </p:nvSpPr>
          <p:spPr bwMode="auto">
            <a:xfrm>
              <a:off x="4880" y="1112"/>
              <a:ext cx="340" cy="560"/>
            </a:xfrm>
            <a:prstGeom prst="rect">
              <a:avLst/>
            </a:prstGeom>
            <a:solidFill>
              <a:srgbClr val="FFD9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42" name="Rectangle 9"/>
            <p:cNvSpPr>
              <a:spLocks noChangeArrowheads="1"/>
            </p:cNvSpPr>
            <p:nvPr/>
          </p:nvSpPr>
          <p:spPr bwMode="auto">
            <a:xfrm>
              <a:off x="4880" y="1672"/>
              <a:ext cx="340" cy="988"/>
            </a:xfrm>
            <a:prstGeom prst="rect">
              <a:avLst/>
            </a:prstGeom>
            <a:solidFill>
              <a:srgbClr val="D9F7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43" name="Rectangle 10"/>
            <p:cNvSpPr>
              <a:spLocks noChangeArrowheads="1"/>
            </p:cNvSpPr>
            <p:nvPr/>
          </p:nvSpPr>
          <p:spPr bwMode="auto">
            <a:xfrm>
              <a:off x="2759" y="2494"/>
              <a:ext cx="2118" cy="15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44" name="Rectangle 11"/>
            <p:cNvSpPr>
              <a:spLocks noChangeArrowheads="1"/>
            </p:cNvSpPr>
            <p:nvPr/>
          </p:nvSpPr>
          <p:spPr bwMode="auto">
            <a:xfrm>
              <a:off x="2760" y="1672"/>
              <a:ext cx="1140" cy="823"/>
            </a:xfrm>
            <a:prstGeom prst="rect">
              <a:avLst/>
            </a:prstGeom>
            <a:solidFill>
              <a:srgbClr val="D9F7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45" name="Text Box 12"/>
            <p:cNvSpPr txBox="1">
              <a:spLocks noChangeArrowheads="1"/>
            </p:cNvSpPr>
            <p:nvPr/>
          </p:nvSpPr>
          <p:spPr bwMode="auto">
            <a:xfrm>
              <a:off x="2750" y="1590"/>
              <a:ext cx="1178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42000"/>
                </a:lnSpc>
                <a:tabLst>
                  <a:tab pos="1612900" algn="r"/>
                  <a:tab pos="1797050" algn="l"/>
                  <a:tab pos="2063750" algn="l"/>
                  <a:tab pos="2330450" algn="l"/>
                  <a:tab pos="2603500" algn="l"/>
                  <a:tab pos="2870200" algn="l"/>
                  <a:tab pos="3136900" algn="l"/>
                  <a:tab pos="3409950" algn="l"/>
                  <a:tab pos="3676650" algn="l"/>
                </a:tabLst>
              </a:pPr>
              <a:r>
                <a:rPr lang="en-US" altLang="en-US" sz="1200" b="1" i="1"/>
                <a:t>Lightweight	3</a:t>
              </a:r>
              <a:endParaRPr lang="en-US" altLang="en-US" sz="1200" b="1">
                <a:sym typeface="Wingdings" pitchFamily="2" charset="2"/>
              </a:endParaRPr>
            </a:p>
            <a:p>
              <a:pPr eaLnBrk="0" hangingPunct="0">
                <a:lnSpc>
                  <a:spcPct val="142000"/>
                </a:lnSpc>
                <a:tabLst>
                  <a:tab pos="1612900" algn="r"/>
                  <a:tab pos="1797050" algn="l"/>
                  <a:tab pos="2063750" algn="l"/>
                  <a:tab pos="2330450" algn="l"/>
                  <a:tab pos="2603500" algn="l"/>
                  <a:tab pos="2870200" algn="l"/>
                  <a:tab pos="3136900" algn="l"/>
                  <a:tab pos="3409950" algn="l"/>
                  <a:tab pos="3676650" algn="l"/>
                </a:tabLst>
              </a:pPr>
              <a:r>
                <a:rPr lang="en-US" altLang="en-US" sz="1200" b="1" i="1"/>
                <a:t>Easy to use	4</a:t>
              </a:r>
            </a:p>
            <a:p>
              <a:pPr eaLnBrk="0" hangingPunct="0">
                <a:lnSpc>
                  <a:spcPct val="142000"/>
                </a:lnSpc>
                <a:tabLst>
                  <a:tab pos="1612900" algn="r"/>
                  <a:tab pos="1797050" algn="l"/>
                  <a:tab pos="2063750" algn="l"/>
                  <a:tab pos="2330450" algn="l"/>
                  <a:tab pos="2603500" algn="l"/>
                  <a:tab pos="2870200" algn="l"/>
                  <a:tab pos="3136900" algn="l"/>
                  <a:tab pos="3409950" algn="l"/>
                  <a:tab pos="3676650" algn="l"/>
                </a:tabLst>
              </a:pPr>
              <a:r>
                <a:rPr lang="en-US" altLang="en-US" sz="1200" b="1" i="1"/>
                <a:t>Reliable	5</a:t>
              </a:r>
            </a:p>
            <a:p>
              <a:pPr eaLnBrk="0" hangingPunct="0">
                <a:lnSpc>
                  <a:spcPct val="142000"/>
                </a:lnSpc>
                <a:tabLst>
                  <a:tab pos="1612900" algn="r"/>
                  <a:tab pos="1797050" algn="l"/>
                  <a:tab pos="2063750" algn="l"/>
                  <a:tab pos="2330450" algn="l"/>
                  <a:tab pos="2603500" algn="l"/>
                  <a:tab pos="2870200" algn="l"/>
                  <a:tab pos="3136900" algn="l"/>
                  <a:tab pos="3409950" algn="l"/>
                  <a:tab pos="3676650" algn="l"/>
                </a:tabLst>
              </a:pPr>
              <a:r>
                <a:rPr lang="en-US" altLang="en-US" sz="1200" b="1" i="1"/>
                <a:t>Easy to hold steady	2</a:t>
              </a:r>
            </a:p>
            <a:p>
              <a:pPr eaLnBrk="0" hangingPunct="0">
                <a:lnSpc>
                  <a:spcPct val="142000"/>
                </a:lnSpc>
                <a:tabLst>
                  <a:tab pos="1612900" algn="r"/>
                  <a:tab pos="1797050" algn="l"/>
                  <a:tab pos="2063750" algn="l"/>
                  <a:tab pos="2330450" algn="l"/>
                  <a:tab pos="2603500" algn="l"/>
                  <a:tab pos="2870200" algn="l"/>
                  <a:tab pos="3136900" algn="l"/>
                  <a:tab pos="3409950" algn="l"/>
                  <a:tab pos="3676650" algn="l"/>
                </a:tabLst>
              </a:pPr>
              <a:r>
                <a:rPr lang="en-US" altLang="en-US" sz="1200" b="1" i="1"/>
                <a:t>Color correction	1</a:t>
              </a:r>
            </a:p>
            <a:p>
              <a:pPr eaLnBrk="0" hangingPunct="0">
                <a:lnSpc>
                  <a:spcPct val="142000"/>
                </a:lnSpc>
                <a:tabLst>
                  <a:tab pos="1612900" algn="r"/>
                  <a:tab pos="1797050" algn="l"/>
                  <a:tab pos="2063750" algn="l"/>
                  <a:tab pos="2330450" algn="l"/>
                  <a:tab pos="2603500" algn="l"/>
                  <a:tab pos="2870200" algn="l"/>
                  <a:tab pos="3136900" algn="l"/>
                  <a:tab pos="3409950" algn="l"/>
                  <a:tab pos="3676650" algn="l"/>
                </a:tabLst>
              </a:pPr>
              <a:r>
                <a:rPr lang="en-US" altLang="en-US" sz="1200" b="1" i="1"/>
                <a:t>Our importance ratings</a:t>
              </a:r>
            </a:p>
          </p:txBody>
        </p:sp>
        <p:grpSp>
          <p:nvGrpSpPr>
            <p:cNvPr id="18446" name="Group 13"/>
            <p:cNvGrpSpPr>
              <a:grpSpLocks/>
            </p:cNvGrpSpPr>
            <p:nvPr/>
          </p:nvGrpSpPr>
          <p:grpSpPr bwMode="auto">
            <a:xfrm>
              <a:off x="2760" y="1836"/>
              <a:ext cx="2460" cy="824"/>
              <a:chOff x="2760" y="1836"/>
              <a:chExt cx="1136" cy="824"/>
            </a:xfrm>
          </p:grpSpPr>
          <p:sp>
            <p:nvSpPr>
              <p:cNvPr id="18512" name="Line 14"/>
              <p:cNvSpPr>
                <a:spLocks noChangeShapeType="1"/>
              </p:cNvSpPr>
              <p:nvPr/>
            </p:nvSpPr>
            <p:spPr bwMode="auto">
              <a:xfrm>
                <a:off x="2760" y="1836"/>
                <a:ext cx="1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3" name="Line 15"/>
              <p:cNvSpPr>
                <a:spLocks noChangeShapeType="1"/>
              </p:cNvSpPr>
              <p:nvPr/>
            </p:nvSpPr>
            <p:spPr bwMode="auto">
              <a:xfrm>
                <a:off x="2760" y="2001"/>
                <a:ext cx="1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4" name="Line 16"/>
              <p:cNvSpPr>
                <a:spLocks noChangeShapeType="1"/>
              </p:cNvSpPr>
              <p:nvPr/>
            </p:nvSpPr>
            <p:spPr bwMode="auto">
              <a:xfrm>
                <a:off x="2760" y="2166"/>
                <a:ext cx="1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5" name="Line 17"/>
              <p:cNvSpPr>
                <a:spLocks noChangeShapeType="1"/>
              </p:cNvSpPr>
              <p:nvPr/>
            </p:nvSpPr>
            <p:spPr bwMode="auto">
              <a:xfrm>
                <a:off x="2760" y="2330"/>
                <a:ext cx="1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6" name="Line 18"/>
              <p:cNvSpPr>
                <a:spLocks noChangeShapeType="1"/>
              </p:cNvSpPr>
              <p:nvPr/>
            </p:nvSpPr>
            <p:spPr bwMode="auto">
              <a:xfrm>
                <a:off x="2760" y="2495"/>
                <a:ext cx="1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7" name="Line 19"/>
              <p:cNvSpPr>
                <a:spLocks noChangeShapeType="1"/>
              </p:cNvSpPr>
              <p:nvPr/>
            </p:nvSpPr>
            <p:spPr bwMode="auto">
              <a:xfrm>
                <a:off x="2760" y="2660"/>
                <a:ext cx="1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47" name="Text Box 20"/>
            <p:cNvSpPr txBox="1">
              <a:spLocks noChangeArrowheads="1"/>
            </p:cNvSpPr>
            <p:nvPr/>
          </p:nvSpPr>
          <p:spPr bwMode="auto">
            <a:xfrm rot="-5400000">
              <a:off x="3930" y="431"/>
              <a:ext cx="1196" cy="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69000"/>
                </a:lnSpc>
              </a:pPr>
              <a:r>
                <a:rPr lang="en-US" altLang="en-US" sz="900" b="1" i="1"/>
                <a:t>Low electricity requirements</a:t>
              </a:r>
            </a:p>
            <a:p>
              <a:pPr eaLnBrk="0" hangingPunct="0">
                <a:lnSpc>
                  <a:spcPct val="169000"/>
                </a:lnSpc>
              </a:pPr>
              <a:r>
                <a:rPr lang="en-US" altLang="en-US" sz="900" b="1" i="1"/>
                <a:t>Aluminum compon</a:t>
              </a:r>
              <a:r>
                <a:rPr lang="en-US" altLang="en-US" sz="1000" b="1" i="1"/>
                <a:t>ents</a:t>
              </a:r>
            </a:p>
            <a:p>
              <a:pPr eaLnBrk="0" hangingPunct="0">
                <a:lnSpc>
                  <a:spcPct val="169000"/>
                </a:lnSpc>
              </a:pPr>
              <a:r>
                <a:rPr lang="en-US" altLang="en-US" sz="1000" b="1" i="1"/>
                <a:t>Auto focus</a:t>
              </a:r>
            </a:p>
            <a:p>
              <a:pPr eaLnBrk="0" hangingPunct="0">
                <a:lnSpc>
                  <a:spcPct val="169000"/>
                </a:lnSpc>
              </a:pPr>
              <a:r>
                <a:rPr lang="en-US" altLang="en-US" sz="1000" b="1" i="1"/>
                <a:t>Auto exposure</a:t>
              </a:r>
            </a:p>
            <a:p>
              <a:pPr eaLnBrk="0" hangingPunct="0">
                <a:lnSpc>
                  <a:spcPct val="169000"/>
                </a:lnSpc>
              </a:pPr>
              <a:r>
                <a:rPr lang="en-US" altLang="en-US" sz="1000" b="1" i="1"/>
                <a:t>Paint pallet</a:t>
              </a:r>
            </a:p>
            <a:p>
              <a:pPr eaLnBrk="0" hangingPunct="0">
                <a:lnSpc>
                  <a:spcPct val="169000"/>
                </a:lnSpc>
              </a:pPr>
              <a:r>
                <a:rPr lang="en-US" altLang="en-US" sz="1000" b="1" i="1"/>
                <a:t>Ergonomic design</a:t>
              </a:r>
            </a:p>
            <a:p>
              <a:pPr eaLnBrk="0" hangingPunct="0">
                <a:lnSpc>
                  <a:spcPct val="169000"/>
                </a:lnSpc>
              </a:pPr>
              <a:r>
                <a:rPr lang="en-US" altLang="en-US" sz="1000" b="1" i="1"/>
                <a:t>Company A</a:t>
              </a:r>
            </a:p>
            <a:p>
              <a:pPr eaLnBrk="0" hangingPunct="0">
                <a:lnSpc>
                  <a:spcPct val="169000"/>
                </a:lnSpc>
              </a:pPr>
              <a:r>
                <a:rPr lang="en-US" altLang="en-US" sz="1000" b="1" i="1"/>
                <a:t>Company B</a:t>
              </a:r>
            </a:p>
          </p:txBody>
        </p:sp>
        <p:sp>
          <p:nvSpPr>
            <p:cNvPr id="18448" name="Line 21"/>
            <p:cNvSpPr>
              <a:spLocks noChangeShapeType="1"/>
            </p:cNvSpPr>
            <p:nvPr/>
          </p:nvSpPr>
          <p:spPr bwMode="auto">
            <a:xfrm>
              <a:off x="3740" y="1676"/>
              <a:ext cx="0" cy="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Text Box 22"/>
            <p:cNvSpPr txBox="1">
              <a:spLocks noChangeArrowheads="1"/>
            </p:cNvSpPr>
            <p:nvPr/>
          </p:nvSpPr>
          <p:spPr bwMode="auto">
            <a:xfrm>
              <a:off x="4862" y="1626"/>
              <a:ext cx="356" cy="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42000"/>
                </a:lnSpc>
                <a:tabLst>
                  <a:tab pos="361950" algn="r"/>
                  <a:tab pos="1612900" algn="r"/>
                  <a:tab pos="1797050" algn="l"/>
                  <a:tab pos="2063750" algn="l"/>
                  <a:tab pos="2330450" algn="l"/>
                  <a:tab pos="2603500" algn="l"/>
                  <a:tab pos="2870200" algn="l"/>
                  <a:tab pos="3136900" algn="l"/>
                  <a:tab pos="3409950" algn="l"/>
                  <a:tab pos="3676650" algn="l"/>
                </a:tabLst>
              </a:pPr>
              <a:r>
                <a:rPr lang="en-US" altLang="en-US" sz="1200" b="1" i="1"/>
                <a:t>G	P</a:t>
              </a:r>
            </a:p>
            <a:p>
              <a:pPr eaLnBrk="0" hangingPunct="0">
                <a:lnSpc>
                  <a:spcPct val="142000"/>
                </a:lnSpc>
                <a:tabLst>
                  <a:tab pos="361950" algn="r"/>
                  <a:tab pos="1612900" algn="r"/>
                  <a:tab pos="1797050" algn="l"/>
                  <a:tab pos="2063750" algn="l"/>
                  <a:tab pos="2330450" algn="l"/>
                  <a:tab pos="2603500" algn="l"/>
                  <a:tab pos="2870200" algn="l"/>
                  <a:tab pos="3136900" algn="l"/>
                  <a:tab pos="3409950" algn="l"/>
                  <a:tab pos="3676650" algn="l"/>
                </a:tabLst>
              </a:pPr>
              <a:r>
                <a:rPr lang="en-US" altLang="en-US" sz="1200" b="1" i="1"/>
                <a:t>G	P</a:t>
              </a:r>
            </a:p>
            <a:p>
              <a:pPr eaLnBrk="0" hangingPunct="0">
                <a:lnSpc>
                  <a:spcPct val="142000"/>
                </a:lnSpc>
                <a:tabLst>
                  <a:tab pos="361950" algn="r"/>
                  <a:tab pos="1612900" algn="r"/>
                  <a:tab pos="1797050" algn="l"/>
                  <a:tab pos="2063750" algn="l"/>
                  <a:tab pos="2330450" algn="l"/>
                  <a:tab pos="2603500" algn="l"/>
                  <a:tab pos="2870200" algn="l"/>
                  <a:tab pos="3136900" algn="l"/>
                  <a:tab pos="3409950" algn="l"/>
                  <a:tab pos="3676650" algn="l"/>
                </a:tabLst>
              </a:pPr>
              <a:r>
                <a:rPr lang="en-US" altLang="en-US" sz="1200" b="1" i="1"/>
                <a:t>F	G</a:t>
              </a:r>
            </a:p>
            <a:p>
              <a:pPr eaLnBrk="0" hangingPunct="0">
                <a:lnSpc>
                  <a:spcPct val="142000"/>
                </a:lnSpc>
                <a:tabLst>
                  <a:tab pos="361950" algn="r"/>
                  <a:tab pos="1612900" algn="r"/>
                  <a:tab pos="1797050" algn="l"/>
                  <a:tab pos="2063750" algn="l"/>
                  <a:tab pos="2330450" algn="l"/>
                  <a:tab pos="2603500" algn="l"/>
                  <a:tab pos="2870200" algn="l"/>
                  <a:tab pos="3136900" algn="l"/>
                  <a:tab pos="3409950" algn="l"/>
                  <a:tab pos="3676650" algn="l"/>
                </a:tabLst>
              </a:pPr>
              <a:r>
                <a:rPr lang="en-US" altLang="en-US" sz="1200" b="1" i="1"/>
                <a:t>G	P</a:t>
              </a:r>
            </a:p>
            <a:p>
              <a:pPr eaLnBrk="0" hangingPunct="0">
                <a:lnSpc>
                  <a:spcPct val="142000"/>
                </a:lnSpc>
                <a:tabLst>
                  <a:tab pos="361950" algn="r"/>
                  <a:tab pos="1612900" algn="r"/>
                  <a:tab pos="1797050" algn="l"/>
                  <a:tab pos="2063750" algn="l"/>
                  <a:tab pos="2330450" algn="l"/>
                  <a:tab pos="2603500" algn="l"/>
                  <a:tab pos="2870200" algn="l"/>
                  <a:tab pos="3136900" algn="l"/>
                  <a:tab pos="3409950" algn="l"/>
                  <a:tab pos="3676650" algn="l"/>
                </a:tabLst>
              </a:pPr>
              <a:r>
                <a:rPr lang="en-US" altLang="en-US" sz="1200" b="1" i="1"/>
                <a:t>P	P</a:t>
              </a:r>
            </a:p>
          </p:txBody>
        </p:sp>
        <p:sp>
          <p:nvSpPr>
            <p:cNvPr id="18450" name="Line 23"/>
            <p:cNvSpPr>
              <a:spLocks noChangeShapeType="1"/>
            </p:cNvSpPr>
            <p:nvPr/>
          </p:nvSpPr>
          <p:spPr bwMode="auto">
            <a:xfrm>
              <a:off x="5048" y="1112"/>
              <a:ext cx="0" cy="1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Oval 24"/>
            <p:cNvSpPr>
              <a:spLocks noChangeAspect="1" noChangeArrowheads="1"/>
            </p:cNvSpPr>
            <p:nvPr/>
          </p:nvSpPr>
          <p:spPr bwMode="auto">
            <a:xfrm>
              <a:off x="4088" y="1693"/>
              <a:ext cx="104" cy="10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52" name="Oval 25"/>
            <p:cNvSpPr>
              <a:spLocks noChangeAspect="1" noChangeArrowheads="1"/>
            </p:cNvSpPr>
            <p:nvPr/>
          </p:nvSpPr>
          <p:spPr bwMode="auto">
            <a:xfrm>
              <a:off x="3920" y="2029"/>
              <a:ext cx="104" cy="10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53" name="Oval 26"/>
            <p:cNvSpPr>
              <a:spLocks noChangeAspect="1" noChangeArrowheads="1"/>
            </p:cNvSpPr>
            <p:nvPr/>
          </p:nvSpPr>
          <p:spPr bwMode="auto">
            <a:xfrm>
              <a:off x="4265" y="1861"/>
              <a:ext cx="104" cy="10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54" name="Oval 27"/>
            <p:cNvSpPr>
              <a:spLocks noChangeAspect="1" noChangeArrowheads="1"/>
            </p:cNvSpPr>
            <p:nvPr/>
          </p:nvSpPr>
          <p:spPr bwMode="auto">
            <a:xfrm>
              <a:off x="4256" y="2029"/>
              <a:ext cx="104" cy="10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55" name="Oval 28"/>
            <p:cNvSpPr>
              <a:spLocks noChangeAspect="1" noChangeArrowheads="1"/>
            </p:cNvSpPr>
            <p:nvPr/>
          </p:nvSpPr>
          <p:spPr bwMode="auto">
            <a:xfrm>
              <a:off x="4422" y="2029"/>
              <a:ext cx="104" cy="10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56" name="Oval 29"/>
            <p:cNvSpPr>
              <a:spLocks noChangeAspect="1" noChangeArrowheads="1"/>
            </p:cNvSpPr>
            <p:nvPr/>
          </p:nvSpPr>
          <p:spPr bwMode="auto">
            <a:xfrm>
              <a:off x="4580" y="2029"/>
              <a:ext cx="104" cy="10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57" name="Oval 30"/>
            <p:cNvSpPr>
              <a:spLocks noChangeAspect="1" noChangeArrowheads="1"/>
            </p:cNvSpPr>
            <p:nvPr/>
          </p:nvSpPr>
          <p:spPr bwMode="auto">
            <a:xfrm>
              <a:off x="4422" y="1861"/>
              <a:ext cx="104" cy="10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58" name="Oval 31"/>
            <p:cNvSpPr>
              <a:spLocks noChangeAspect="1" noChangeArrowheads="1"/>
            </p:cNvSpPr>
            <p:nvPr/>
          </p:nvSpPr>
          <p:spPr bwMode="auto">
            <a:xfrm>
              <a:off x="4580" y="1861"/>
              <a:ext cx="104" cy="10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59" name="Oval 32"/>
            <p:cNvSpPr>
              <a:spLocks noChangeAspect="1" noChangeArrowheads="1"/>
            </p:cNvSpPr>
            <p:nvPr/>
          </p:nvSpPr>
          <p:spPr bwMode="auto">
            <a:xfrm>
              <a:off x="4747" y="1861"/>
              <a:ext cx="104" cy="10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grpSp>
          <p:nvGrpSpPr>
            <p:cNvPr id="18460" name="Group 33"/>
            <p:cNvGrpSpPr>
              <a:grpSpLocks noChangeAspect="1"/>
            </p:cNvGrpSpPr>
            <p:nvPr/>
          </p:nvGrpSpPr>
          <p:grpSpPr bwMode="auto">
            <a:xfrm>
              <a:off x="4578" y="2350"/>
              <a:ext cx="104" cy="104"/>
              <a:chOff x="4392" y="3248"/>
              <a:chExt cx="208" cy="208"/>
            </a:xfrm>
          </p:grpSpPr>
          <p:sp>
            <p:nvSpPr>
              <p:cNvPr id="18510" name="Oval 34"/>
              <p:cNvSpPr>
                <a:spLocks noChangeAspect="1" noChangeArrowheads="1"/>
              </p:cNvSpPr>
              <p:nvPr/>
            </p:nvSpPr>
            <p:spPr bwMode="auto">
              <a:xfrm>
                <a:off x="4392" y="3248"/>
                <a:ext cx="208" cy="208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8511" name="Oval 35"/>
              <p:cNvSpPr>
                <a:spLocks noChangeAspect="1" noChangeArrowheads="1"/>
              </p:cNvSpPr>
              <p:nvPr/>
            </p:nvSpPr>
            <p:spPr bwMode="auto">
              <a:xfrm>
                <a:off x="4460" y="3316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18461" name="Group 36"/>
            <p:cNvGrpSpPr>
              <a:grpSpLocks noChangeAspect="1"/>
            </p:cNvGrpSpPr>
            <p:nvPr/>
          </p:nvGrpSpPr>
          <p:grpSpPr bwMode="auto">
            <a:xfrm>
              <a:off x="4742" y="2190"/>
              <a:ext cx="104" cy="104"/>
              <a:chOff x="4784" y="2968"/>
              <a:chExt cx="208" cy="208"/>
            </a:xfrm>
          </p:grpSpPr>
          <p:sp>
            <p:nvSpPr>
              <p:cNvPr id="18508" name="Oval 37"/>
              <p:cNvSpPr>
                <a:spLocks noChangeAspect="1" noChangeArrowheads="1"/>
              </p:cNvSpPr>
              <p:nvPr/>
            </p:nvSpPr>
            <p:spPr bwMode="auto">
              <a:xfrm>
                <a:off x="4784" y="2968"/>
                <a:ext cx="208" cy="208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8509" name="Oval 38"/>
              <p:cNvSpPr>
                <a:spLocks noChangeAspect="1" noChangeArrowheads="1"/>
              </p:cNvSpPr>
              <p:nvPr/>
            </p:nvSpPr>
            <p:spPr bwMode="auto">
              <a:xfrm>
                <a:off x="4852" y="3036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sp>
          <p:nvSpPr>
            <p:cNvPr id="18462" name="Oval 39"/>
            <p:cNvSpPr>
              <a:spLocks noChangeAspect="1" noChangeArrowheads="1"/>
            </p:cNvSpPr>
            <p:nvPr/>
          </p:nvSpPr>
          <p:spPr bwMode="auto">
            <a:xfrm>
              <a:off x="3960" y="1889"/>
              <a:ext cx="36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63" name="Oval 40"/>
            <p:cNvSpPr>
              <a:spLocks noChangeAspect="1" noChangeArrowheads="1"/>
            </p:cNvSpPr>
            <p:nvPr/>
          </p:nvSpPr>
          <p:spPr bwMode="auto">
            <a:xfrm>
              <a:off x="3959" y="1735"/>
              <a:ext cx="36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64" name="Oval 41"/>
            <p:cNvSpPr>
              <a:spLocks noChangeAspect="1" noChangeArrowheads="1"/>
            </p:cNvSpPr>
            <p:nvPr/>
          </p:nvSpPr>
          <p:spPr bwMode="auto">
            <a:xfrm>
              <a:off x="4775" y="1731"/>
              <a:ext cx="36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grpSp>
          <p:nvGrpSpPr>
            <p:cNvPr id="18465" name="Group 42"/>
            <p:cNvGrpSpPr>
              <a:grpSpLocks/>
            </p:cNvGrpSpPr>
            <p:nvPr/>
          </p:nvGrpSpPr>
          <p:grpSpPr bwMode="auto">
            <a:xfrm>
              <a:off x="3902" y="508"/>
              <a:ext cx="814" cy="3581"/>
              <a:chOff x="3902" y="508"/>
              <a:chExt cx="814" cy="3653"/>
            </a:xfrm>
          </p:grpSpPr>
          <p:sp>
            <p:nvSpPr>
              <p:cNvPr id="18502" name="Line 43"/>
              <p:cNvSpPr>
                <a:spLocks noChangeShapeType="1"/>
              </p:cNvSpPr>
              <p:nvPr/>
            </p:nvSpPr>
            <p:spPr bwMode="auto">
              <a:xfrm>
                <a:off x="4226" y="508"/>
                <a:ext cx="0" cy="36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3" name="Line 44"/>
              <p:cNvSpPr>
                <a:spLocks noChangeShapeType="1"/>
              </p:cNvSpPr>
              <p:nvPr/>
            </p:nvSpPr>
            <p:spPr bwMode="auto">
              <a:xfrm>
                <a:off x="4390" y="508"/>
                <a:ext cx="0" cy="36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4" name="Line 45"/>
              <p:cNvSpPr>
                <a:spLocks noChangeShapeType="1"/>
              </p:cNvSpPr>
              <p:nvPr/>
            </p:nvSpPr>
            <p:spPr bwMode="auto">
              <a:xfrm>
                <a:off x="4553" y="508"/>
                <a:ext cx="0" cy="36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5" name="Line 46"/>
              <p:cNvSpPr>
                <a:spLocks noChangeShapeType="1"/>
              </p:cNvSpPr>
              <p:nvPr/>
            </p:nvSpPr>
            <p:spPr bwMode="auto">
              <a:xfrm>
                <a:off x="4716" y="508"/>
                <a:ext cx="0" cy="36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6" name="Line 47"/>
              <p:cNvSpPr>
                <a:spLocks noChangeShapeType="1"/>
              </p:cNvSpPr>
              <p:nvPr/>
            </p:nvSpPr>
            <p:spPr bwMode="auto">
              <a:xfrm>
                <a:off x="4063" y="508"/>
                <a:ext cx="0" cy="36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7" name="Line 48"/>
              <p:cNvSpPr>
                <a:spLocks noChangeShapeType="1"/>
              </p:cNvSpPr>
              <p:nvPr/>
            </p:nvSpPr>
            <p:spPr bwMode="auto">
              <a:xfrm>
                <a:off x="3902" y="509"/>
                <a:ext cx="0" cy="36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66" name="Line 49"/>
            <p:cNvSpPr>
              <a:spLocks noChangeShapeType="1"/>
            </p:cNvSpPr>
            <p:nvPr/>
          </p:nvSpPr>
          <p:spPr bwMode="auto">
            <a:xfrm flipV="1">
              <a:off x="4065" y="60"/>
              <a:ext cx="408" cy="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Line 50"/>
            <p:cNvSpPr>
              <a:spLocks noChangeShapeType="1"/>
            </p:cNvSpPr>
            <p:nvPr/>
          </p:nvSpPr>
          <p:spPr bwMode="auto">
            <a:xfrm flipV="1">
              <a:off x="4225" y="150"/>
              <a:ext cx="328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51"/>
            <p:cNvSpPr>
              <a:spLocks noChangeShapeType="1"/>
            </p:cNvSpPr>
            <p:nvPr/>
          </p:nvSpPr>
          <p:spPr bwMode="auto">
            <a:xfrm flipV="1">
              <a:off x="4391" y="242"/>
              <a:ext cx="244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52"/>
            <p:cNvSpPr>
              <a:spLocks noChangeShapeType="1"/>
            </p:cNvSpPr>
            <p:nvPr/>
          </p:nvSpPr>
          <p:spPr bwMode="auto">
            <a:xfrm flipV="1">
              <a:off x="4551" y="328"/>
              <a:ext cx="164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53"/>
            <p:cNvSpPr>
              <a:spLocks noChangeShapeType="1"/>
            </p:cNvSpPr>
            <p:nvPr/>
          </p:nvSpPr>
          <p:spPr bwMode="auto">
            <a:xfrm flipV="1">
              <a:off x="4717" y="420"/>
              <a:ext cx="8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54"/>
            <p:cNvSpPr>
              <a:spLocks noChangeShapeType="1"/>
            </p:cNvSpPr>
            <p:nvPr/>
          </p:nvSpPr>
          <p:spPr bwMode="auto">
            <a:xfrm>
              <a:off x="3984" y="418"/>
              <a:ext cx="80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55"/>
            <p:cNvSpPr>
              <a:spLocks noChangeShapeType="1"/>
            </p:cNvSpPr>
            <p:nvPr/>
          </p:nvSpPr>
          <p:spPr bwMode="auto">
            <a:xfrm>
              <a:off x="4230" y="150"/>
              <a:ext cx="32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56"/>
            <p:cNvSpPr>
              <a:spLocks noChangeShapeType="1"/>
            </p:cNvSpPr>
            <p:nvPr/>
          </p:nvSpPr>
          <p:spPr bwMode="auto">
            <a:xfrm>
              <a:off x="4060" y="330"/>
              <a:ext cx="164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57"/>
            <p:cNvSpPr>
              <a:spLocks noChangeShapeType="1"/>
            </p:cNvSpPr>
            <p:nvPr/>
          </p:nvSpPr>
          <p:spPr bwMode="auto">
            <a:xfrm>
              <a:off x="4144" y="238"/>
              <a:ext cx="24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Line 58"/>
            <p:cNvSpPr>
              <a:spLocks noChangeShapeType="1"/>
            </p:cNvSpPr>
            <p:nvPr/>
          </p:nvSpPr>
          <p:spPr bwMode="auto">
            <a:xfrm>
              <a:off x="4310" y="60"/>
              <a:ext cx="404" cy="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76" name="Group 59"/>
            <p:cNvGrpSpPr>
              <a:grpSpLocks noChangeAspect="1"/>
            </p:cNvGrpSpPr>
            <p:nvPr/>
          </p:nvGrpSpPr>
          <p:grpSpPr bwMode="auto">
            <a:xfrm>
              <a:off x="4086" y="282"/>
              <a:ext cx="104" cy="104"/>
              <a:chOff x="4784" y="2968"/>
              <a:chExt cx="208" cy="208"/>
            </a:xfrm>
          </p:grpSpPr>
          <p:sp>
            <p:nvSpPr>
              <p:cNvPr id="18500" name="Oval 60"/>
              <p:cNvSpPr>
                <a:spLocks noChangeAspect="1" noChangeArrowheads="1"/>
              </p:cNvSpPr>
              <p:nvPr/>
            </p:nvSpPr>
            <p:spPr bwMode="auto">
              <a:xfrm>
                <a:off x="4784" y="2968"/>
                <a:ext cx="208" cy="208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8501" name="Oval 61"/>
              <p:cNvSpPr>
                <a:spLocks noChangeAspect="1" noChangeArrowheads="1"/>
              </p:cNvSpPr>
              <p:nvPr/>
            </p:nvSpPr>
            <p:spPr bwMode="auto">
              <a:xfrm>
                <a:off x="4852" y="3036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18477" name="Group 62"/>
            <p:cNvGrpSpPr>
              <a:grpSpLocks noChangeAspect="1"/>
            </p:cNvGrpSpPr>
            <p:nvPr/>
          </p:nvGrpSpPr>
          <p:grpSpPr bwMode="auto">
            <a:xfrm>
              <a:off x="4254" y="98"/>
              <a:ext cx="104" cy="104"/>
              <a:chOff x="4784" y="2968"/>
              <a:chExt cx="208" cy="208"/>
            </a:xfrm>
          </p:grpSpPr>
          <p:sp>
            <p:nvSpPr>
              <p:cNvPr id="18498" name="Oval 63"/>
              <p:cNvSpPr>
                <a:spLocks noChangeAspect="1" noChangeArrowheads="1"/>
              </p:cNvSpPr>
              <p:nvPr/>
            </p:nvSpPr>
            <p:spPr bwMode="auto">
              <a:xfrm>
                <a:off x="4784" y="2968"/>
                <a:ext cx="208" cy="208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8499" name="Oval 64"/>
              <p:cNvSpPr>
                <a:spLocks noChangeAspect="1" noChangeArrowheads="1"/>
              </p:cNvSpPr>
              <p:nvPr/>
            </p:nvSpPr>
            <p:spPr bwMode="auto">
              <a:xfrm>
                <a:off x="4852" y="3036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18478" name="Group 65"/>
            <p:cNvGrpSpPr>
              <a:grpSpLocks noChangeAspect="1"/>
            </p:cNvGrpSpPr>
            <p:nvPr/>
          </p:nvGrpSpPr>
          <p:grpSpPr bwMode="auto">
            <a:xfrm>
              <a:off x="4174" y="186"/>
              <a:ext cx="104" cy="104"/>
              <a:chOff x="4784" y="2968"/>
              <a:chExt cx="208" cy="208"/>
            </a:xfrm>
          </p:grpSpPr>
          <p:sp>
            <p:nvSpPr>
              <p:cNvPr id="18496" name="Oval 66"/>
              <p:cNvSpPr>
                <a:spLocks noChangeAspect="1" noChangeArrowheads="1"/>
              </p:cNvSpPr>
              <p:nvPr/>
            </p:nvSpPr>
            <p:spPr bwMode="auto">
              <a:xfrm>
                <a:off x="4784" y="2968"/>
                <a:ext cx="208" cy="208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8497" name="Oval 67"/>
              <p:cNvSpPr>
                <a:spLocks noChangeAspect="1" noChangeArrowheads="1"/>
              </p:cNvSpPr>
              <p:nvPr/>
            </p:nvSpPr>
            <p:spPr bwMode="auto">
              <a:xfrm>
                <a:off x="4852" y="3036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18479" name="Group 68"/>
            <p:cNvGrpSpPr>
              <a:grpSpLocks noChangeAspect="1"/>
            </p:cNvGrpSpPr>
            <p:nvPr/>
          </p:nvGrpSpPr>
          <p:grpSpPr bwMode="auto">
            <a:xfrm>
              <a:off x="4338" y="370"/>
              <a:ext cx="104" cy="104"/>
              <a:chOff x="4784" y="2968"/>
              <a:chExt cx="208" cy="208"/>
            </a:xfrm>
          </p:grpSpPr>
          <p:sp>
            <p:nvSpPr>
              <p:cNvPr id="18494" name="Oval 69"/>
              <p:cNvSpPr>
                <a:spLocks noChangeAspect="1" noChangeArrowheads="1"/>
              </p:cNvSpPr>
              <p:nvPr/>
            </p:nvSpPr>
            <p:spPr bwMode="auto">
              <a:xfrm>
                <a:off x="4784" y="2968"/>
                <a:ext cx="208" cy="208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8495" name="Oval 70"/>
              <p:cNvSpPr>
                <a:spLocks noChangeAspect="1" noChangeArrowheads="1"/>
              </p:cNvSpPr>
              <p:nvPr/>
            </p:nvSpPr>
            <p:spPr bwMode="auto">
              <a:xfrm>
                <a:off x="4852" y="3036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18480" name="Group 71"/>
            <p:cNvGrpSpPr>
              <a:grpSpLocks noChangeAspect="1"/>
            </p:cNvGrpSpPr>
            <p:nvPr/>
          </p:nvGrpSpPr>
          <p:grpSpPr bwMode="auto">
            <a:xfrm>
              <a:off x="4418" y="278"/>
              <a:ext cx="104" cy="104"/>
              <a:chOff x="4784" y="2968"/>
              <a:chExt cx="208" cy="208"/>
            </a:xfrm>
          </p:grpSpPr>
          <p:sp>
            <p:nvSpPr>
              <p:cNvPr id="18492" name="Oval 72"/>
              <p:cNvSpPr>
                <a:spLocks noChangeAspect="1" noChangeArrowheads="1"/>
              </p:cNvSpPr>
              <p:nvPr/>
            </p:nvSpPr>
            <p:spPr bwMode="auto">
              <a:xfrm>
                <a:off x="4784" y="2968"/>
                <a:ext cx="208" cy="208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8493" name="Oval 73"/>
              <p:cNvSpPr>
                <a:spLocks noChangeAspect="1" noChangeArrowheads="1"/>
              </p:cNvSpPr>
              <p:nvPr/>
            </p:nvSpPr>
            <p:spPr bwMode="auto">
              <a:xfrm>
                <a:off x="4852" y="3036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18481" name="Group 74"/>
            <p:cNvGrpSpPr>
              <a:grpSpLocks noChangeAspect="1"/>
            </p:cNvGrpSpPr>
            <p:nvPr/>
          </p:nvGrpSpPr>
          <p:grpSpPr bwMode="auto">
            <a:xfrm>
              <a:off x="4502" y="370"/>
              <a:ext cx="104" cy="104"/>
              <a:chOff x="4784" y="2968"/>
              <a:chExt cx="208" cy="208"/>
            </a:xfrm>
          </p:grpSpPr>
          <p:sp>
            <p:nvSpPr>
              <p:cNvPr id="18490" name="Oval 75"/>
              <p:cNvSpPr>
                <a:spLocks noChangeAspect="1" noChangeArrowheads="1"/>
              </p:cNvSpPr>
              <p:nvPr/>
            </p:nvSpPr>
            <p:spPr bwMode="auto">
              <a:xfrm>
                <a:off x="4784" y="2968"/>
                <a:ext cx="208" cy="208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8491" name="Oval 76"/>
              <p:cNvSpPr>
                <a:spLocks noChangeAspect="1" noChangeArrowheads="1"/>
              </p:cNvSpPr>
              <p:nvPr/>
            </p:nvSpPr>
            <p:spPr bwMode="auto">
              <a:xfrm>
                <a:off x="4852" y="3036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sp>
          <p:nvSpPr>
            <p:cNvPr id="18482" name="Rectangle 77"/>
            <p:cNvSpPr>
              <a:spLocks noChangeArrowheads="1"/>
            </p:cNvSpPr>
            <p:nvPr/>
          </p:nvSpPr>
          <p:spPr bwMode="auto">
            <a:xfrm>
              <a:off x="2759" y="2943"/>
              <a:ext cx="782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en-US" sz="1200" b="1" i="1"/>
                <a:t>Target values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altLang="en-US" sz="1200" b="1" i="1"/>
                <a:t>(Technical attributes)</a:t>
              </a:r>
            </a:p>
          </p:txBody>
        </p:sp>
        <p:sp>
          <p:nvSpPr>
            <p:cNvPr id="18483" name="Rectangle 78"/>
            <p:cNvSpPr>
              <a:spLocks noChangeArrowheads="1"/>
            </p:cNvSpPr>
            <p:nvPr/>
          </p:nvSpPr>
          <p:spPr bwMode="auto">
            <a:xfrm>
              <a:off x="2759" y="3729"/>
              <a:ext cx="611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en-US" sz="1200" b="1" i="1"/>
                <a:t>Technical evaluation</a:t>
              </a:r>
            </a:p>
          </p:txBody>
        </p:sp>
        <p:sp>
          <p:nvSpPr>
            <p:cNvPr id="18484" name="Rectangle 79"/>
            <p:cNvSpPr>
              <a:spLocks noChangeArrowheads="1"/>
            </p:cNvSpPr>
            <p:nvPr/>
          </p:nvSpPr>
          <p:spPr bwMode="auto">
            <a:xfrm>
              <a:off x="3306" y="3593"/>
              <a:ext cx="1632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55000"/>
                </a:lnSpc>
                <a:tabLst>
                  <a:tab pos="985838" algn="ctr"/>
                  <a:tab pos="1257300" algn="ctr"/>
                  <a:tab pos="1524000" algn="ctr"/>
                  <a:tab pos="1795463" algn="ctr"/>
                  <a:tab pos="2062163" algn="ctr"/>
                  <a:tab pos="2333625" algn="ctr"/>
                </a:tabLst>
              </a:pPr>
              <a:r>
                <a:rPr lang="en-US" altLang="en-US" sz="1000" b="1" i="1"/>
                <a:t>Company A	</a:t>
              </a:r>
              <a:r>
                <a:rPr lang="en-US" altLang="en-US" sz="1000" b="1"/>
                <a:t>0.7	60%</a:t>
              </a:r>
              <a:r>
                <a:rPr lang="en-US" altLang="en-US" sz="1000" b="1" i="1"/>
                <a:t>	yes	</a:t>
              </a:r>
              <a:r>
                <a:rPr lang="en-US" altLang="en-US" sz="1000" b="1"/>
                <a:t>1</a:t>
              </a:r>
              <a:r>
                <a:rPr lang="en-US" altLang="en-US" sz="1000" b="1" i="1"/>
                <a:t>	ok	G</a:t>
              </a:r>
            </a:p>
            <a:p>
              <a:pPr eaLnBrk="0" hangingPunct="0">
                <a:lnSpc>
                  <a:spcPct val="155000"/>
                </a:lnSpc>
                <a:tabLst>
                  <a:tab pos="985838" algn="ctr"/>
                  <a:tab pos="1257300" algn="ctr"/>
                  <a:tab pos="1524000" algn="ctr"/>
                  <a:tab pos="1795463" algn="ctr"/>
                  <a:tab pos="2062163" algn="ctr"/>
                  <a:tab pos="2333625" algn="ctr"/>
                </a:tabLst>
              </a:pPr>
              <a:r>
                <a:rPr lang="en-US" altLang="en-US" sz="1000" b="1" i="1"/>
                <a:t>Company B	</a:t>
              </a:r>
              <a:r>
                <a:rPr lang="en-US" altLang="en-US" sz="1000" b="1"/>
                <a:t>0.6	50%</a:t>
              </a:r>
              <a:r>
                <a:rPr lang="en-US" altLang="en-US" sz="1000" b="1" i="1"/>
                <a:t>	yes	</a:t>
              </a:r>
              <a:r>
                <a:rPr lang="en-US" altLang="en-US" sz="1000" b="1"/>
                <a:t>2</a:t>
              </a:r>
              <a:r>
                <a:rPr lang="en-US" altLang="en-US" sz="1000" b="1" i="1"/>
                <a:t>	ok	F</a:t>
              </a:r>
            </a:p>
            <a:p>
              <a:pPr eaLnBrk="0" hangingPunct="0">
                <a:lnSpc>
                  <a:spcPct val="155000"/>
                </a:lnSpc>
                <a:tabLst>
                  <a:tab pos="985838" algn="ctr"/>
                  <a:tab pos="1257300" algn="ctr"/>
                  <a:tab pos="1524000" algn="ctr"/>
                  <a:tab pos="1795463" algn="ctr"/>
                  <a:tab pos="2062163" algn="ctr"/>
                  <a:tab pos="2333625" algn="ctr"/>
                </a:tabLst>
              </a:pPr>
              <a:r>
                <a:rPr lang="en-US" altLang="en-US" sz="1000" b="1" i="1"/>
                <a:t>Our company	</a:t>
              </a:r>
              <a:r>
                <a:rPr lang="en-US" altLang="en-US" sz="1000" b="1"/>
                <a:t>0.5	75%</a:t>
              </a:r>
              <a:r>
                <a:rPr lang="en-US" altLang="en-US" sz="1000" b="1" i="1"/>
                <a:t>	yes	</a:t>
              </a:r>
              <a:r>
                <a:rPr lang="en-US" altLang="en-US" sz="1000" b="1"/>
                <a:t>2</a:t>
              </a:r>
              <a:r>
                <a:rPr lang="en-US" altLang="en-US" sz="1000" b="1" i="1"/>
                <a:t>	ok	G</a:t>
              </a:r>
            </a:p>
          </p:txBody>
        </p:sp>
        <p:sp>
          <p:nvSpPr>
            <p:cNvPr id="18485" name="Rectangle 80"/>
            <p:cNvSpPr>
              <a:spLocks noChangeArrowheads="1"/>
            </p:cNvSpPr>
            <p:nvPr/>
          </p:nvSpPr>
          <p:spPr bwMode="auto">
            <a:xfrm rot="-5400000">
              <a:off x="3861" y="2644"/>
              <a:ext cx="1021" cy="1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40000"/>
                </a:lnSpc>
              </a:pPr>
              <a:r>
                <a:rPr lang="en-US" altLang="en-US" sz="1200" b="1"/>
                <a:t>0.5</a:t>
              </a:r>
              <a:r>
                <a:rPr lang="en-US" altLang="en-US" sz="1200" b="1" i="1"/>
                <a:t> A</a:t>
              </a:r>
            </a:p>
            <a:p>
              <a:pPr eaLnBrk="0" hangingPunct="0">
                <a:lnSpc>
                  <a:spcPct val="140000"/>
                </a:lnSpc>
              </a:pPr>
              <a:r>
                <a:rPr lang="en-US" altLang="en-US" sz="1200" b="1"/>
                <a:t>75%</a:t>
              </a:r>
              <a:endParaRPr lang="en-US" altLang="en-US" sz="1200" b="1" i="1"/>
            </a:p>
            <a:p>
              <a:pPr eaLnBrk="0" hangingPunct="0">
                <a:lnSpc>
                  <a:spcPct val="140000"/>
                </a:lnSpc>
              </a:pPr>
              <a:r>
                <a:rPr lang="en-US" altLang="en-US" sz="1200" b="1"/>
                <a:t>2’</a:t>
              </a:r>
              <a:r>
                <a:rPr lang="en-US" altLang="en-US" sz="1200" b="1" i="1"/>
                <a:t> to ∞</a:t>
              </a:r>
            </a:p>
            <a:p>
              <a:pPr eaLnBrk="0" hangingPunct="0">
                <a:lnSpc>
                  <a:spcPct val="140000"/>
                </a:lnSpc>
              </a:pPr>
              <a:r>
                <a:rPr lang="en-US" altLang="en-US" sz="1200" b="1"/>
                <a:t>2</a:t>
              </a:r>
              <a:r>
                <a:rPr lang="en-US" altLang="en-US" sz="1200" b="1" i="1"/>
                <a:t> circuits</a:t>
              </a:r>
            </a:p>
            <a:p>
              <a:pPr eaLnBrk="0" hangingPunct="0">
                <a:lnSpc>
                  <a:spcPct val="140000"/>
                </a:lnSpc>
              </a:pPr>
              <a:r>
                <a:rPr lang="en-US" altLang="en-US" sz="1100" b="1" i="1"/>
                <a:t>Failure </a:t>
              </a:r>
              <a:r>
                <a:rPr lang="en-US" altLang="en-US" sz="1100" b="1"/>
                <a:t>1</a:t>
              </a:r>
              <a:r>
                <a:rPr lang="en-US" altLang="en-US" sz="1100" b="1" i="1"/>
                <a:t> per </a:t>
              </a:r>
              <a:r>
                <a:rPr lang="en-US" altLang="en-US" sz="1100" b="1"/>
                <a:t>10,000</a:t>
              </a:r>
            </a:p>
            <a:p>
              <a:pPr eaLnBrk="0" hangingPunct="0">
                <a:lnSpc>
                  <a:spcPct val="140000"/>
                </a:lnSpc>
              </a:pPr>
              <a:r>
                <a:rPr lang="en-US" altLang="en-US" sz="1200" b="1" i="1"/>
                <a:t>Panel ranking</a:t>
              </a:r>
            </a:p>
          </p:txBody>
        </p:sp>
        <p:sp>
          <p:nvSpPr>
            <p:cNvPr id="18486" name="Line 81"/>
            <p:cNvSpPr>
              <a:spLocks noChangeShapeType="1"/>
            </p:cNvSpPr>
            <p:nvPr/>
          </p:nvSpPr>
          <p:spPr bwMode="auto">
            <a:xfrm>
              <a:off x="2761" y="3631"/>
              <a:ext cx="2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7" name="Line 82"/>
            <p:cNvSpPr>
              <a:spLocks noChangeShapeType="1"/>
            </p:cNvSpPr>
            <p:nvPr/>
          </p:nvSpPr>
          <p:spPr bwMode="auto">
            <a:xfrm>
              <a:off x="3907" y="3782"/>
              <a:ext cx="9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8" name="Line 83"/>
            <p:cNvSpPr>
              <a:spLocks noChangeShapeType="1"/>
            </p:cNvSpPr>
            <p:nvPr/>
          </p:nvSpPr>
          <p:spPr bwMode="auto">
            <a:xfrm>
              <a:off x="3907" y="3934"/>
              <a:ext cx="9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0" name="Text Box 84"/>
            <p:cNvSpPr txBox="1">
              <a:spLocks noChangeArrowheads="1"/>
            </p:cNvSpPr>
            <p:nvPr/>
          </p:nvSpPr>
          <p:spPr bwMode="auto">
            <a:xfrm>
              <a:off x="3869" y="2483"/>
              <a:ext cx="105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200" b="1"/>
                <a:t>22   9   27  27   32  25</a:t>
              </a:r>
              <a:endParaRPr lang="en-US" sz="1200" b="1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8437" name="Slide Number Placeholder 8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7D0D63-63EF-4540-91B3-0845CC50851E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600" dirty="0" smtClean="0">
                <a:solidFill>
                  <a:schemeClr val="tx1"/>
                </a:solidFill>
              </a:rPr>
              <a:t>Identifying </a:t>
            </a:r>
            <a:r>
              <a:rPr lang="en-US" altLang="en-US" sz="3600" dirty="0" smtClean="0">
                <a:solidFill>
                  <a:schemeClr val="tx1"/>
                </a:solidFill>
              </a:rPr>
              <a:t>Technical Performance Measures (TPMs)</a:t>
            </a:r>
            <a:endParaRPr lang="en-US" altLang="en-US" sz="3600" dirty="0" smtClean="0">
              <a:solidFill>
                <a:schemeClr val="tx1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85750" y="1357313"/>
            <a:ext cx="7386638" cy="4891087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 </a:t>
            </a:r>
            <a:r>
              <a:rPr lang="en-US" altLang="en-US" sz="2600" dirty="0" smtClean="0"/>
              <a:t>Are </a:t>
            </a:r>
            <a:r>
              <a:rPr lang="en-US" altLang="en-US" sz="2600" u="sng" dirty="0" smtClean="0"/>
              <a:t>quantitative </a:t>
            </a:r>
            <a:r>
              <a:rPr lang="en-US" altLang="en-US" sz="2600" u="sng" dirty="0" smtClean="0"/>
              <a:t>values</a:t>
            </a:r>
            <a:r>
              <a:rPr lang="en-US" altLang="en-US" sz="2600" dirty="0" smtClean="0"/>
              <a:t> that describe system performance</a:t>
            </a:r>
          </a:p>
          <a:p>
            <a:pPr eaLnBrk="1" hangingPunct="1"/>
            <a:r>
              <a:rPr lang="en-US" altLang="en-US" sz="2600" dirty="0" smtClean="0"/>
              <a:t> They stem from system operational requirements…</a:t>
            </a:r>
          </a:p>
          <a:p>
            <a:pPr eaLnBrk="1" hangingPunct="1"/>
            <a:r>
              <a:rPr lang="en-US" altLang="en-US" sz="2600" dirty="0" smtClean="0"/>
              <a:t> They are Design Dependent Parameters (DDPs)</a:t>
            </a:r>
          </a:p>
          <a:p>
            <a:pPr eaLnBrk="1" hangingPunct="1"/>
            <a:r>
              <a:rPr lang="en-US" altLang="en-US" sz="2600" dirty="0" smtClean="0"/>
              <a:t> Examples:</a:t>
            </a:r>
          </a:p>
          <a:p>
            <a:pPr lvl="1" eaLnBrk="1" hangingPunct="1"/>
            <a:r>
              <a:rPr lang="en-US" altLang="en-US" sz="2600" dirty="0" smtClean="0"/>
              <a:t> MTBF, MTTR, MDT, MTBM, etc.</a:t>
            </a:r>
          </a:p>
          <a:p>
            <a:pPr eaLnBrk="1" hangingPunct="1"/>
            <a:r>
              <a:rPr lang="en-US" altLang="en-US" sz="2600" dirty="0" smtClean="0"/>
              <a:t> They can also can include: weight, envelope, and availability to </a:t>
            </a:r>
            <a:r>
              <a:rPr lang="en-US" altLang="en-US" sz="2600" dirty="0" smtClean="0"/>
              <a:t>perform/function as designed</a:t>
            </a:r>
            <a:endParaRPr lang="en-US" altLang="en-US" sz="26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41E8D7-E0C0-4FD6-AF70-AB15856F53C8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>
                <a:solidFill>
                  <a:schemeClr val="tx1"/>
                </a:solidFill>
              </a:rPr>
              <a:t>Quality Function Deployment (QFD)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85750" y="1357313"/>
            <a:ext cx="7386638" cy="4497387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 A somewhat dated, but nonetheless useful, method to identify and capture prime desires of the customer/consumer.</a:t>
            </a:r>
          </a:p>
          <a:p>
            <a:pPr eaLnBrk="1" hangingPunct="1"/>
            <a:r>
              <a:rPr lang="en-US" altLang="en-US" sz="2800" smtClean="0"/>
              <a:t> Employs cross-referenced matrices to perform comparisons of technical and design features, resulting in weighted values for TPMs.</a:t>
            </a:r>
          </a:p>
          <a:p>
            <a:pPr eaLnBrk="1" hangingPunct="1"/>
            <a:r>
              <a:rPr lang="en-US" altLang="en-US" sz="2800" smtClean="0"/>
              <a:t> Also compares competitive design parameters to proposed design for qualitative evaluation…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581421-8178-4C57-AA23-971C9BD59E98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214313"/>
            <a:ext cx="6072188" cy="857250"/>
          </a:xfrm>
        </p:spPr>
        <p:txBody>
          <a:bodyPr/>
          <a:lstStyle/>
          <a:p>
            <a:pPr eaLnBrk="1" hangingPunct="1"/>
            <a:r>
              <a:rPr lang="en-US" altLang="en-US" sz="3200" smtClean="0">
                <a:solidFill>
                  <a:schemeClr val="tx1"/>
                </a:solidFill>
              </a:rPr>
              <a:t>Quality Function Deployment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357313"/>
            <a:ext cx="7097713" cy="4454525"/>
          </a:xfrm>
        </p:spPr>
        <p:txBody>
          <a:bodyPr/>
          <a:lstStyle/>
          <a:p>
            <a:pPr marL="482600" indent="-482600" eaLnBrk="1" hangingPunct="1">
              <a:buFont typeface="Wingdings" pitchFamily="2" charset="2"/>
              <a:buChar char="þ"/>
            </a:pPr>
            <a:r>
              <a:rPr lang="en-US" altLang="en-US" sz="2600" dirty="0" smtClean="0"/>
              <a:t>Goal: To identify customer </a:t>
            </a:r>
            <a:r>
              <a:rPr lang="en-US" altLang="en-US" sz="2600" i="1" dirty="0" smtClean="0"/>
              <a:t>wants</a:t>
            </a:r>
          </a:p>
          <a:p>
            <a:pPr marL="482600" indent="-482600" eaLnBrk="1" hangingPunct="1">
              <a:buFont typeface="Wingdings" pitchFamily="2" charset="2"/>
              <a:buChar char="þ"/>
            </a:pPr>
            <a:r>
              <a:rPr lang="en-US" altLang="en-US" sz="2600" dirty="0" smtClean="0"/>
              <a:t>Predict </a:t>
            </a:r>
            <a:r>
              <a:rPr lang="en-US" altLang="en-US" sz="2600" i="1" dirty="0" smtClean="0"/>
              <a:t>how</a:t>
            </a:r>
            <a:r>
              <a:rPr lang="en-US" altLang="en-US" sz="2600" dirty="0" smtClean="0"/>
              <a:t> the good/service/process will satisfy customer wants</a:t>
            </a:r>
          </a:p>
          <a:p>
            <a:pPr marL="482600" indent="-482600" eaLnBrk="1" hangingPunct="1">
              <a:buFont typeface="Wingdings" pitchFamily="2" charset="2"/>
              <a:buChar char="þ"/>
            </a:pPr>
            <a:r>
              <a:rPr lang="en-US" altLang="en-US" sz="2600" dirty="0" smtClean="0"/>
              <a:t>Relates </a:t>
            </a:r>
            <a:r>
              <a:rPr lang="en-US" altLang="en-US" sz="2600" dirty="0" smtClean="0"/>
              <a:t>customer “wants” to system “</a:t>
            </a:r>
            <a:r>
              <a:rPr lang="en-US" altLang="en-US" sz="2600" dirty="0" err="1" smtClean="0"/>
              <a:t>hows</a:t>
            </a:r>
            <a:r>
              <a:rPr lang="en-US" altLang="en-US" sz="2600" dirty="0" smtClean="0"/>
              <a:t>”</a:t>
            </a:r>
          </a:p>
          <a:p>
            <a:pPr marL="482600" indent="-482600" eaLnBrk="1" hangingPunct="1">
              <a:buFont typeface="Wingdings" pitchFamily="2" charset="2"/>
              <a:buChar char="þ"/>
            </a:pPr>
            <a:r>
              <a:rPr lang="en-US" altLang="en-US" sz="2600" dirty="0" smtClean="0"/>
              <a:t>Develops importance </a:t>
            </a:r>
            <a:r>
              <a:rPr lang="en-US" altLang="en-US" sz="2600" dirty="0" smtClean="0"/>
              <a:t>ratings/values</a:t>
            </a:r>
            <a:endParaRPr lang="en-US" altLang="en-US" sz="2600" dirty="0" smtClean="0"/>
          </a:p>
          <a:p>
            <a:pPr marL="482600" indent="-482600" eaLnBrk="1" hangingPunct="1">
              <a:buFont typeface="Wingdings" pitchFamily="2" charset="2"/>
              <a:buChar char="þ"/>
            </a:pPr>
            <a:r>
              <a:rPr lang="en-US" altLang="en-US" sz="2600" dirty="0" smtClean="0"/>
              <a:t>Evaluates competing products</a:t>
            </a:r>
          </a:p>
          <a:p>
            <a:pPr marL="482600" indent="-482600" eaLnBrk="1" hangingPunct="1">
              <a:buFont typeface="Wingdings" pitchFamily="2" charset="2"/>
              <a:buChar char="þ"/>
            </a:pPr>
            <a:r>
              <a:rPr lang="en-US" altLang="en-US" sz="2600" dirty="0" smtClean="0"/>
              <a:t>Compares </a:t>
            </a:r>
            <a:r>
              <a:rPr lang="en-US" altLang="en-US" sz="2600" dirty="0" smtClean="0"/>
              <a:t>performance to desirable technical attributes (TPMs)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EC8460-D99B-4A94-8C3A-0FA1FD360F6E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dirty="0" smtClean="0">
                <a:solidFill>
                  <a:schemeClr val="tx1"/>
                </a:solidFill>
              </a:rPr>
              <a:t>Placement of QFD in System Development/Design Cycle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 Leads designers into the </a:t>
            </a:r>
            <a:r>
              <a:rPr lang="en-US" altLang="en-US" sz="2800" u="sng" dirty="0" smtClean="0"/>
              <a:t>preliminary design phase</a:t>
            </a:r>
            <a:r>
              <a:rPr lang="en-US" altLang="en-US" sz="2800" dirty="0" smtClean="0"/>
              <a:t> of the system development cycle.</a:t>
            </a:r>
          </a:p>
          <a:p>
            <a:pPr eaLnBrk="1" hangingPunct="1"/>
            <a:r>
              <a:rPr lang="en-US" altLang="en-US" sz="2800" dirty="0" smtClean="0"/>
              <a:t> Paves the way for functional requirement development (FFBDs)</a:t>
            </a:r>
          </a:p>
          <a:p>
            <a:pPr eaLnBrk="1" hangingPunct="1"/>
            <a:r>
              <a:rPr lang="en-US" altLang="en-US" sz="2800" dirty="0" smtClean="0"/>
              <a:t> Allows for functional allocation by partitioning of major system elements.</a:t>
            </a:r>
          </a:p>
          <a:p>
            <a:pPr eaLnBrk="1" hangingPunct="1"/>
            <a:r>
              <a:rPr lang="en-US" altLang="en-US" sz="2800" dirty="0" smtClean="0"/>
              <a:t> Permits identification of h/w and s/w items that multiple functions, simplifying the overall system architecture</a:t>
            </a:r>
          </a:p>
          <a:p>
            <a:pPr eaLnBrk="1" hangingPunct="1"/>
            <a:endParaRPr lang="en-US" altLang="en-US" sz="2800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55DD61-F33F-4085-8FC2-18B52C0F2E57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>
                <a:solidFill>
                  <a:schemeClr val="tx1"/>
                </a:solidFill>
              </a:rPr>
              <a:t>“System Design Flow”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85750" y="1285875"/>
            <a:ext cx="7386638" cy="5357813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 Follows the progression from an abstract notion, to a systemic form/function, and ultimately to a repeatable, producible system/product.</a:t>
            </a:r>
          </a:p>
          <a:p>
            <a:pPr eaLnBrk="1" hangingPunct="1"/>
            <a:r>
              <a:rPr lang="en-US" altLang="en-US" sz="2000" dirty="0" smtClean="0"/>
              <a:t> </a:t>
            </a:r>
            <a:r>
              <a:rPr lang="en-US" altLang="en-US" sz="2000" dirty="0" smtClean="0"/>
              <a:t>The </a:t>
            </a:r>
            <a:r>
              <a:rPr lang="en-US" altLang="en-US" sz="2000" u="sng" dirty="0" smtClean="0"/>
              <a:t>4 Stages</a:t>
            </a:r>
            <a:r>
              <a:rPr lang="en-US" altLang="en-US" sz="2000" dirty="0" smtClean="0"/>
              <a:t> of design synthesis:</a:t>
            </a:r>
          </a:p>
          <a:p>
            <a:pPr lvl="1" eaLnBrk="1" hangingPunct="1"/>
            <a:r>
              <a:rPr lang="en-US" altLang="en-US" sz="1800" dirty="0" smtClean="0"/>
              <a:t> 1) Conceptual design, 2) system design, 3) preliminary design, and 4) critical design (all with their associated reviews)</a:t>
            </a:r>
          </a:p>
          <a:p>
            <a:pPr eaLnBrk="1" hangingPunct="1"/>
            <a:r>
              <a:rPr lang="en-US" altLang="en-US" sz="2000" dirty="0" smtClean="0"/>
              <a:t>Design </a:t>
            </a:r>
            <a:r>
              <a:rPr lang="en-US" altLang="en-US" sz="2000" dirty="0" smtClean="0"/>
              <a:t>reviews provide a formal method of checking the proposed design, provide a common baseline for all project stakeholders, permits solving of any interface issues, creates a record of design decisions and their rationale, and leads to a greater probability of a mature design when production starts. </a:t>
            </a:r>
          </a:p>
          <a:p>
            <a:pPr eaLnBrk="1" hangingPunct="1"/>
            <a:r>
              <a:rPr lang="en-US" altLang="en-US" sz="2000" b="1" dirty="0" smtClean="0"/>
              <a:t>Reduces </a:t>
            </a:r>
            <a:r>
              <a:rPr lang="en-US" altLang="en-US" sz="2000" b="1" dirty="0" smtClean="0"/>
              <a:t>risk </a:t>
            </a:r>
            <a:r>
              <a:rPr lang="en-US" altLang="en-US" sz="2000" dirty="0" smtClean="0"/>
              <a:t>associated with production phase activity w/r/t meeting requirements.    </a:t>
            </a:r>
            <a:endParaRPr lang="en-US" altLang="en-US" sz="2400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5EFCF7-7D0C-4797-8898-A34A8EDC0799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625" y="142875"/>
            <a:ext cx="5729288" cy="852488"/>
          </a:xfrm>
        </p:spPr>
        <p:txBody>
          <a:bodyPr lIns="90488" tIns="44450" rIns="90488" bIns="44450"/>
          <a:lstStyle/>
          <a:p>
            <a:pPr eaLnBrk="1" hangingPunct="1"/>
            <a:r>
              <a:rPr lang="en-AU" altLang="en-US" sz="3200" smtClean="0">
                <a:solidFill>
                  <a:schemeClr val="tx1"/>
                </a:solidFill>
              </a:rPr>
              <a:t>QFD “House of Quality”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3140075" y="3003550"/>
            <a:ext cx="3198813" cy="1638300"/>
            <a:chOff x="2470" y="1892"/>
            <a:chExt cx="2015" cy="1032"/>
          </a:xfrm>
        </p:grpSpPr>
        <p:sp>
          <p:nvSpPr>
            <p:cNvPr id="9251" name="Freeform 4"/>
            <p:cNvSpPr>
              <a:spLocks/>
            </p:cNvSpPr>
            <p:nvPr/>
          </p:nvSpPr>
          <p:spPr bwMode="auto">
            <a:xfrm>
              <a:off x="2470" y="1892"/>
              <a:ext cx="2015" cy="1032"/>
            </a:xfrm>
            <a:custGeom>
              <a:avLst/>
              <a:gdLst>
                <a:gd name="T0" fmla="*/ 2335 w 1738"/>
                <a:gd name="T1" fmla="*/ 1090 h 976"/>
                <a:gd name="T2" fmla="*/ 2335 w 1738"/>
                <a:gd name="T3" fmla="*/ 0 h 976"/>
                <a:gd name="T4" fmla="*/ 0 w 1738"/>
                <a:gd name="T5" fmla="*/ 0 h 976"/>
                <a:gd name="T6" fmla="*/ 0 w 1738"/>
                <a:gd name="T7" fmla="*/ 1090 h 976"/>
                <a:gd name="T8" fmla="*/ 2335 w 1738"/>
                <a:gd name="T9" fmla="*/ 1090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8"/>
                <a:gd name="T16" fmla="*/ 0 h 976"/>
                <a:gd name="T17" fmla="*/ 1738 w 173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8" h="976">
                  <a:moveTo>
                    <a:pt x="1737" y="975"/>
                  </a:moveTo>
                  <a:lnTo>
                    <a:pt x="1737" y="0"/>
                  </a:lnTo>
                  <a:lnTo>
                    <a:pt x="0" y="0"/>
                  </a:lnTo>
                  <a:lnTo>
                    <a:pt x="0" y="975"/>
                  </a:lnTo>
                  <a:lnTo>
                    <a:pt x="1737" y="975"/>
                  </a:lnTo>
                </a:path>
              </a:pathLst>
            </a:custGeom>
            <a:solidFill>
              <a:schemeClr val="hlink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Text Box 5"/>
            <p:cNvSpPr txBox="1">
              <a:spLocks noChangeArrowheads="1"/>
            </p:cNvSpPr>
            <p:nvPr/>
          </p:nvSpPr>
          <p:spPr bwMode="auto">
            <a:xfrm>
              <a:off x="2979" y="2211"/>
              <a:ext cx="980" cy="37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lang="en-AU" altLang="en-US" b="1" i="1" dirty="0">
                  <a:solidFill>
                    <a:srgbClr val="7030A0"/>
                  </a:solidFill>
                </a:rPr>
                <a:t>Relationship</a:t>
              </a: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lang="en-AU" altLang="en-US" b="1" i="1" dirty="0">
                  <a:solidFill>
                    <a:srgbClr val="7030A0"/>
                  </a:solidFill>
                </a:rPr>
                <a:t>matrix</a:t>
              </a:r>
            </a:p>
          </p:txBody>
        </p:sp>
      </p:grpSp>
      <p:grpSp>
        <p:nvGrpSpPr>
          <p:cNvPr id="9220" name="Group 6"/>
          <p:cNvGrpSpPr>
            <a:grpSpLocks/>
          </p:cNvGrpSpPr>
          <p:nvPr/>
        </p:nvGrpSpPr>
        <p:grpSpPr bwMode="auto">
          <a:xfrm>
            <a:off x="3275013" y="1239838"/>
            <a:ext cx="3192462" cy="1760537"/>
            <a:chOff x="2472" y="781"/>
            <a:chExt cx="2011" cy="1109"/>
          </a:xfrm>
        </p:grpSpPr>
        <p:sp>
          <p:nvSpPr>
            <p:cNvPr id="9247" name="Rectangle 7"/>
            <p:cNvSpPr>
              <a:spLocks noChangeArrowheads="1"/>
            </p:cNvSpPr>
            <p:nvPr/>
          </p:nvSpPr>
          <p:spPr bwMode="auto">
            <a:xfrm>
              <a:off x="2472" y="1254"/>
              <a:ext cx="2011" cy="636"/>
            </a:xfrm>
            <a:prstGeom prst="rect">
              <a:avLst/>
            </a:prstGeom>
            <a:solidFill>
              <a:srgbClr val="FFD98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9248" name="Text Box 8"/>
            <p:cNvSpPr txBox="1">
              <a:spLocks noChangeArrowheads="1"/>
            </p:cNvSpPr>
            <p:nvPr/>
          </p:nvSpPr>
          <p:spPr bwMode="auto">
            <a:xfrm>
              <a:off x="2708" y="1385"/>
              <a:ext cx="1532" cy="3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lang="en-AU" altLang="en-US" b="1" i="1">
                  <a:solidFill>
                    <a:srgbClr val="000000"/>
                  </a:solidFill>
                </a:rPr>
                <a:t>How to satisfy</a:t>
              </a: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lang="en-AU" altLang="en-US" b="1" i="1">
                  <a:solidFill>
                    <a:srgbClr val="000000"/>
                  </a:solidFill>
                </a:rPr>
                <a:t>customer wants</a:t>
              </a:r>
            </a:p>
          </p:txBody>
        </p:sp>
        <p:sp>
          <p:nvSpPr>
            <p:cNvPr id="9249" name="Freeform 9"/>
            <p:cNvSpPr>
              <a:spLocks/>
            </p:cNvSpPr>
            <p:nvPr/>
          </p:nvSpPr>
          <p:spPr bwMode="auto">
            <a:xfrm>
              <a:off x="2474" y="781"/>
              <a:ext cx="2008" cy="475"/>
            </a:xfrm>
            <a:custGeom>
              <a:avLst/>
              <a:gdLst>
                <a:gd name="T0" fmla="*/ 2309 w 1745"/>
                <a:gd name="T1" fmla="*/ 335 h 672"/>
                <a:gd name="T2" fmla="*/ 1153 w 1745"/>
                <a:gd name="T3" fmla="*/ 0 h 672"/>
                <a:gd name="T4" fmla="*/ 0 w 1745"/>
                <a:gd name="T5" fmla="*/ 335 h 672"/>
                <a:gd name="T6" fmla="*/ 2309 w 1745"/>
                <a:gd name="T7" fmla="*/ 335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45"/>
                <a:gd name="T13" fmla="*/ 0 h 672"/>
                <a:gd name="T14" fmla="*/ 1745 w 1745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45" h="672">
                  <a:moveTo>
                    <a:pt x="1744" y="671"/>
                  </a:moveTo>
                  <a:lnTo>
                    <a:pt x="871" y="0"/>
                  </a:lnTo>
                  <a:lnTo>
                    <a:pt x="0" y="671"/>
                  </a:lnTo>
                  <a:lnTo>
                    <a:pt x="1744" y="671"/>
                  </a:lnTo>
                </a:path>
              </a:pathLst>
            </a:custGeom>
            <a:solidFill>
              <a:srgbClr val="FFD980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Text Box 10"/>
            <p:cNvSpPr txBox="1">
              <a:spLocks noChangeArrowheads="1"/>
            </p:cNvSpPr>
            <p:nvPr/>
          </p:nvSpPr>
          <p:spPr bwMode="auto">
            <a:xfrm>
              <a:off x="2815" y="1015"/>
              <a:ext cx="13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 eaLnBrk="0" hangingPunct="0"/>
              <a:r>
                <a:rPr lang="en-AU" altLang="en-US" b="1" i="1">
                  <a:solidFill>
                    <a:srgbClr val="000000"/>
                  </a:solidFill>
                </a:rPr>
                <a:t>Interrelationships</a:t>
              </a:r>
            </a:p>
          </p:txBody>
        </p:sp>
      </p:grpSp>
      <p:grpSp>
        <p:nvGrpSpPr>
          <p:cNvPr id="9221" name="Group 11"/>
          <p:cNvGrpSpPr>
            <a:grpSpLocks/>
          </p:cNvGrpSpPr>
          <p:nvPr/>
        </p:nvGrpSpPr>
        <p:grpSpPr bwMode="auto">
          <a:xfrm>
            <a:off x="6334125" y="2547938"/>
            <a:ext cx="1152525" cy="2238375"/>
            <a:chOff x="4482" y="1605"/>
            <a:chExt cx="726" cy="1410"/>
          </a:xfrm>
        </p:grpSpPr>
        <p:sp>
          <p:nvSpPr>
            <p:cNvPr id="9244" name="Freeform 12"/>
            <p:cNvSpPr>
              <a:spLocks/>
            </p:cNvSpPr>
            <p:nvPr/>
          </p:nvSpPr>
          <p:spPr bwMode="auto">
            <a:xfrm>
              <a:off x="4484" y="1889"/>
              <a:ext cx="724" cy="1037"/>
            </a:xfrm>
            <a:custGeom>
              <a:avLst/>
              <a:gdLst>
                <a:gd name="T0" fmla="*/ 661 w 792"/>
                <a:gd name="T1" fmla="*/ 901 h 1193"/>
                <a:gd name="T2" fmla="*/ 661 w 792"/>
                <a:gd name="T3" fmla="*/ 0 h 1193"/>
                <a:gd name="T4" fmla="*/ 0 w 792"/>
                <a:gd name="T5" fmla="*/ 0 h 1193"/>
                <a:gd name="T6" fmla="*/ 0 w 792"/>
                <a:gd name="T7" fmla="*/ 901 h 1193"/>
                <a:gd name="T8" fmla="*/ 661 w 792"/>
                <a:gd name="T9" fmla="*/ 901 h 11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2"/>
                <a:gd name="T16" fmla="*/ 0 h 1193"/>
                <a:gd name="T17" fmla="*/ 792 w 792"/>
                <a:gd name="T18" fmla="*/ 1193 h 11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2" h="1193">
                  <a:moveTo>
                    <a:pt x="791" y="1192"/>
                  </a:moveTo>
                  <a:lnTo>
                    <a:pt x="791" y="0"/>
                  </a:lnTo>
                  <a:lnTo>
                    <a:pt x="0" y="0"/>
                  </a:lnTo>
                  <a:lnTo>
                    <a:pt x="0" y="1192"/>
                  </a:lnTo>
                  <a:lnTo>
                    <a:pt x="791" y="1192"/>
                  </a:lnTo>
                </a:path>
              </a:pathLst>
            </a:custGeom>
            <a:solidFill>
              <a:srgbClr val="BFFFE5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Text Box 13"/>
            <p:cNvSpPr txBox="1">
              <a:spLocks noChangeArrowheads="1"/>
            </p:cNvSpPr>
            <p:nvPr/>
          </p:nvSpPr>
          <p:spPr bwMode="auto">
            <a:xfrm rot="-5400000">
              <a:off x="4230" y="2223"/>
              <a:ext cx="1214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en-US" b="1" i="1">
                  <a:solidFill>
                    <a:srgbClr val="000000"/>
                  </a:solidFill>
                </a:rPr>
                <a:t>Competitive assessment</a:t>
              </a:r>
            </a:p>
          </p:txBody>
        </p:sp>
        <p:sp>
          <p:nvSpPr>
            <p:cNvPr id="9246" name="Rectangle 14"/>
            <p:cNvSpPr>
              <a:spLocks noChangeArrowheads="1"/>
            </p:cNvSpPr>
            <p:nvPr/>
          </p:nvSpPr>
          <p:spPr bwMode="auto">
            <a:xfrm>
              <a:off x="4482" y="1605"/>
              <a:ext cx="725" cy="283"/>
            </a:xfrm>
            <a:prstGeom prst="rect">
              <a:avLst/>
            </a:prstGeom>
            <a:solidFill>
              <a:srgbClr val="FFD98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9222" name="Group 15"/>
          <p:cNvGrpSpPr>
            <a:grpSpLocks/>
          </p:cNvGrpSpPr>
          <p:nvPr/>
        </p:nvGrpSpPr>
        <p:grpSpPr bwMode="auto">
          <a:xfrm>
            <a:off x="827088" y="4935538"/>
            <a:ext cx="5510212" cy="1550987"/>
            <a:chOff x="1013" y="3109"/>
            <a:chExt cx="3471" cy="977"/>
          </a:xfrm>
        </p:grpSpPr>
        <p:sp>
          <p:nvSpPr>
            <p:cNvPr id="9239" name="Freeform 16"/>
            <p:cNvSpPr>
              <a:spLocks/>
            </p:cNvSpPr>
            <p:nvPr/>
          </p:nvSpPr>
          <p:spPr bwMode="auto">
            <a:xfrm>
              <a:off x="1013" y="3109"/>
              <a:ext cx="3471" cy="490"/>
            </a:xfrm>
            <a:custGeom>
              <a:avLst/>
              <a:gdLst>
                <a:gd name="T0" fmla="*/ 3796 w 3173"/>
                <a:gd name="T1" fmla="*/ 242 h 994"/>
                <a:gd name="T2" fmla="*/ 3796 w 3173"/>
                <a:gd name="T3" fmla="*/ 0 h 994"/>
                <a:gd name="T4" fmla="*/ 0 w 3173"/>
                <a:gd name="T5" fmla="*/ 0 h 994"/>
                <a:gd name="T6" fmla="*/ 0 w 3173"/>
                <a:gd name="T7" fmla="*/ 242 h 994"/>
                <a:gd name="T8" fmla="*/ 3796 w 3173"/>
                <a:gd name="T9" fmla="*/ 242 h 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73"/>
                <a:gd name="T16" fmla="*/ 0 h 994"/>
                <a:gd name="T17" fmla="*/ 3173 w 3173"/>
                <a:gd name="T18" fmla="*/ 994 h 9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73" h="994">
                  <a:moveTo>
                    <a:pt x="3172" y="993"/>
                  </a:moveTo>
                  <a:lnTo>
                    <a:pt x="3172" y="0"/>
                  </a:lnTo>
                  <a:lnTo>
                    <a:pt x="0" y="0"/>
                  </a:lnTo>
                  <a:lnTo>
                    <a:pt x="0" y="993"/>
                  </a:lnTo>
                  <a:lnTo>
                    <a:pt x="3172" y="993"/>
                  </a:lnTo>
                </a:path>
              </a:pathLst>
            </a:custGeom>
            <a:solidFill>
              <a:srgbClr val="D9F7FF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Freeform 17"/>
            <p:cNvSpPr>
              <a:spLocks/>
            </p:cNvSpPr>
            <p:nvPr/>
          </p:nvSpPr>
          <p:spPr bwMode="auto">
            <a:xfrm>
              <a:off x="1014" y="3596"/>
              <a:ext cx="3468" cy="490"/>
            </a:xfrm>
            <a:custGeom>
              <a:avLst/>
              <a:gdLst>
                <a:gd name="T0" fmla="*/ 3789 w 3173"/>
                <a:gd name="T1" fmla="*/ 242 h 994"/>
                <a:gd name="T2" fmla="*/ 3789 w 3173"/>
                <a:gd name="T3" fmla="*/ 0 h 994"/>
                <a:gd name="T4" fmla="*/ 0 w 3173"/>
                <a:gd name="T5" fmla="*/ 0 h 994"/>
                <a:gd name="T6" fmla="*/ 0 w 3173"/>
                <a:gd name="T7" fmla="*/ 242 h 994"/>
                <a:gd name="T8" fmla="*/ 3789 w 3173"/>
                <a:gd name="T9" fmla="*/ 242 h 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73"/>
                <a:gd name="T16" fmla="*/ 0 h 994"/>
                <a:gd name="T17" fmla="*/ 3173 w 3173"/>
                <a:gd name="T18" fmla="*/ 994 h 9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73" h="994">
                  <a:moveTo>
                    <a:pt x="3172" y="993"/>
                  </a:moveTo>
                  <a:lnTo>
                    <a:pt x="3172" y="0"/>
                  </a:lnTo>
                  <a:lnTo>
                    <a:pt x="0" y="0"/>
                  </a:lnTo>
                  <a:lnTo>
                    <a:pt x="0" y="993"/>
                  </a:lnTo>
                  <a:lnTo>
                    <a:pt x="3172" y="993"/>
                  </a:lnTo>
                </a:path>
              </a:pathLst>
            </a:custGeom>
            <a:solidFill>
              <a:srgbClr val="D9F7FF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Text Box 18"/>
            <p:cNvSpPr txBox="1">
              <a:spLocks noChangeArrowheads="1"/>
            </p:cNvSpPr>
            <p:nvPr/>
          </p:nvSpPr>
          <p:spPr bwMode="auto">
            <a:xfrm>
              <a:off x="1287" y="3646"/>
              <a:ext cx="906" cy="3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762000" eaLnBrk="0" hangingPunct="0"/>
              <a:r>
                <a:rPr lang="en-AU" altLang="en-US" b="1" i="1">
                  <a:solidFill>
                    <a:srgbClr val="000000"/>
                  </a:solidFill>
                </a:rPr>
                <a:t>Technical</a:t>
              </a:r>
            </a:p>
            <a:p>
              <a:pPr algn="ctr" defTabSz="762000" eaLnBrk="0" hangingPunct="0">
                <a:lnSpc>
                  <a:spcPct val="90000"/>
                </a:lnSpc>
              </a:pPr>
              <a:r>
                <a:rPr lang="en-AU" altLang="en-US" b="1" i="1">
                  <a:solidFill>
                    <a:srgbClr val="000000"/>
                  </a:solidFill>
                </a:rPr>
                <a:t>evaluation</a:t>
              </a:r>
            </a:p>
          </p:txBody>
        </p:sp>
        <p:sp>
          <p:nvSpPr>
            <p:cNvPr id="9242" name="Text Box 19"/>
            <p:cNvSpPr txBox="1">
              <a:spLocks noChangeArrowheads="1"/>
            </p:cNvSpPr>
            <p:nvPr/>
          </p:nvSpPr>
          <p:spPr bwMode="auto">
            <a:xfrm>
              <a:off x="1087" y="3236"/>
              <a:ext cx="12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762000" eaLnBrk="0" hangingPunct="0"/>
              <a:r>
                <a:rPr lang="en-AU" altLang="en-US" b="1" i="1">
                  <a:solidFill>
                    <a:srgbClr val="000000"/>
                  </a:solidFill>
                </a:rPr>
                <a:t>Target values</a:t>
              </a:r>
            </a:p>
          </p:txBody>
        </p:sp>
        <p:sp>
          <p:nvSpPr>
            <p:cNvPr id="9243" name="Line 20"/>
            <p:cNvSpPr>
              <a:spLocks noChangeShapeType="1"/>
            </p:cNvSpPr>
            <p:nvPr/>
          </p:nvSpPr>
          <p:spPr bwMode="auto">
            <a:xfrm>
              <a:off x="2469" y="3111"/>
              <a:ext cx="0" cy="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23" name="Group 21"/>
          <p:cNvGrpSpPr>
            <a:grpSpLocks/>
          </p:cNvGrpSpPr>
          <p:nvPr/>
        </p:nvGrpSpPr>
        <p:grpSpPr bwMode="auto">
          <a:xfrm>
            <a:off x="828675" y="1835150"/>
            <a:ext cx="2309813" cy="2809875"/>
            <a:chOff x="1014" y="1156"/>
            <a:chExt cx="1455" cy="1770"/>
          </a:xfrm>
        </p:grpSpPr>
        <p:grpSp>
          <p:nvGrpSpPr>
            <p:cNvPr id="9233" name="Group 22"/>
            <p:cNvGrpSpPr>
              <a:grpSpLocks/>
            </p:cNvGrpSpPr>
            <p:nvPr/>
          </p:nvGrpSpPr>
          <p:grpSpPr bwMode="auto">
            <a:xfrm>
              <a:off x="1014" y="1156"/>
              <a:ext cx="1455" cy="1770"/>
              <a:chOff x="1014" y="1156"/>
              <a:chExt cx="1455" cy="1770"/>
            </a:xfrm>
          </p:grpSpPr>
          <p:sp>
            <p:nvSpPr>
              <p:cNvPr id="9235" name="Freeform 23"/>
              <p:cNvSpPr>
                <a:spLocks/>
              </p:cNvSpPr>
              <p:nvPr/>
            </p:nvSpPr>
            <p:spPr bwMode="auto">
              <a:xfrm>
                <a:off x="1014" y="1892"/>
                <a:ext cx="1241" cy="1034"/>
              </a:xfrm>
              <a:custGeom>
                <a:avLst/>
                <a:gdLst>
                  <a:gd name="T0" fmla="*/ 1072 w 1436"/>
                  <a:gd name="T1" fmla="*/ 1094 h 976"/>
                  <a:gd name="T2" fmla="*/ 1072 w 1436"/>
                  <a:gd name="T3" fmla="*/ 0 h 976"/>
                  <a:gd name="T4" fmla="*/ 0 w 1436"/>
                  <a:gd name="T5" fmla="*/ 0 h 976"/>
                  <a:gd name="T6" fmla="*/ 0 w 1436"/>
                  <a:gd name="T7" fmla="*/ 1094 h 976"/>
                  <a:gd name="T8" fmla="*/ 1072 w 1436"/>
                  <a:gd name="T9" fmla="*/ 1094 h 9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6"/>
                  <a:gd name="T16" fmla="*/ 0 h 976"/>
                  <a:gd name="T17" fmla="*/ 1436 w 1436"/>
                  <a:gd name="T18" fmla="*/ 976 h 9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6" h="976">
                    <a:moveTo>
                      <a:pt x="1435" y="975"/>
                    </a:moveTo>
                    <a:lnTo>
                      <a:pt x="1435" y="0"/>
                    </a:lnTo>
                    <a:lnTo>
                      <a:pt x="0" y="0"/>
                    </a:lnTo>
                    <a:lnTo>
                      <a:pt x="0" y="975"/>
                    </a:lnTo>
                    <a:lnTo>
                      <a:pt x="1435" y="975"/>
                    </a:lnTo>
                  </a:path>
                </a:pathLst>
              </a:custGeom>
              <a:solidFill>
                <a:srgbClr val="D9F7FF"/>
              </a:solidFill>
              <a:ln w="190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6" name="Text Box 24"/>
              <p:cNvSpPr txBox="1">
                <a:spLocks noChangeArrowheads="1"/>
              </p:cNvSpPr>
              <p:nvPr/>
            </p:nvSpPr>
            <p:spPr bwMode="auto">
              <a:xfrm>
                <a:off x="1062" y="2158"/>
                <a:ext cx="1145" cy="5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762000" eaLnBrk="0" hangingPunct="0">
                  <a:lnSpc>
                    <a:spcPct val="90000"/>
                  </a:lnSpc>
                </a:pPr>
                <a:r>
                  <a:rPr lang="en-AU" altLang="en-US" b="1" i="1">
                    <a:solidFill>
                      <a:srgbClr val="000000"/>
                    </a:solidFill>
                  </a:rPr>
                  <a:t>What the customer</a:t>
                </a:r>
              </a:p>
              <a:p>
                <a:pPr algn="ctr" defTabSz="762000" eaLnBrk="0" hangingPunct="0">
                  <a:lnSpc>
                    <a:spcPct val="90000"/>
                  </a:lnSpc>
                </a:pPr>
                <a:r>
                  <a:rPr lang="en-AU" altLang="en-US" b="1" i="1">
                    <a:solidFill>
                      <a:srgbClr val="000000"/>
                    </a:solidFill>
                  </a:rPr>
                  <a:t>wants</a:t>
                </a:r>
              </a:p>
            </p:txBody>
          </p:sp>
          <p:sp>
            <p:nvSpPr>
              <p:cNvPr id="9237" name="Rectangle 25"/>
              <p:cNvSpPr>
                <a:spLocks noChangeArrowheads="1"/>
              </p:cNvSpPr>
              <p:nvPr/>
            </p:nvSpPr>
            <p:spPr bwMode="auto">
              <a:xfrm>
                <a:off x="2249" y="1892"/>
                <a:ext cx="220" cy="1031"/>
              </a:xfrm>
              <a:prstGeom prst="rect">
                <a:avLst/>
              </a:prstGeom>
              <a:solidFill>
                <a:srgbClr val="D9F7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70" name="Text Box 26"/>
              <p:cNvSpPr txBox="1">
                <a:spLocks noChangeArrowheads="1"/>
              </p:cNvSpPr>
              <p:nvPr/>
            </p:nvSpPr>
            <p:spPr bwMode="auto">
              <a:xfrm>
                <a:off x="1149" y="1156"/>
                <a:ext cx="938" cy="5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0" hangingPunct="0">
                  <a:lnSpc>
                    <a:spcPct val="90000"/>
                  </a:lnSpc>
                  <a:defRPr/>
                </a:pPr>
                <a:r>
                  <a:rPr lang="en-US" b="1" i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Customer importance ratings</a:t>
                </a:r>
              </a:p>
            </p:txBody>
          </p:sp>
        </p:grpSp>
        <p:sp>
          <p:nvSpPr>
            <p:cNvPr id="9234" name="Freeform 27"/>
            <p:cNvSpPr>
              <a:spLocks/>
            </p:cNvSpPr>
            <p:nvPr/>
          </p:nvSpPr>
          <p:spPr bwMode="auto">
            <a:xfrm>
              <a:off x="2103" y="1426"/>
              <a:ext cx="228" cy="448"/>
            </a:xfrm>
            <a:custGeom>
              <a:avLst/>
              <a:gdLst>
                <a:gd name="T0" fmla="*/ 0 w 228"/>
                <a:gd name="T1" fmla="*/ 0 h 448"/>
                <a:gd name="T2" fmla="*/ 228 w 228"/>
                <a:gd name="T3" fmla="*/ 119 h 448"/>
                <a:gd name="T4" fmla="*/ 228 w 228"/>
                <a:gd name="T5" fmla="*/ 448 h 448"/>
                <a:gd name="T6" fmla="*/ 0 60000 65536"/>
                <a:gd name="T7" fmla="*/ 0 60000 65536"/>
                <a:gd name="T8" fmla="*/ 0 60000 65536"/>
                <a:gd name="T9" fmla="*/ 0 w 228"/>
                <a:gd name="T10" fmla="*/ 0 h 448"/>
                <a:gd name="T11" fmla="*/ 228 w 228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448">
                  <a:moveTo>
                    <a:pt x="0" y="0"/>
                  </a:moveTo>
                  <a:lnTo>
                    <a:pt x="228" y="119"/>
                  </a:lnTo>
                  <a:lnTo>
                    <a:pt x="228" y="44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24" name="Group 28"/>
          <p:cNvGrpSpPr>
            <a:grpSpLocks/>
          </p:cNvGrpSpPr>
          <p:nvPr/>
        </p:nvGrpSpPr>
        <p:grpSpPr bwMode="auto">
          <a:xfrm>
            <a:off x="831850" y="4643438"/>
            <a:ext cx="7172325" cy="1130300"/>
            <a:chOff x="1014" y="2925"/>
            <a:chExt cx="4518" cy="712"/>
          </a:xfrm>
        </p:grpSpPr>
        <p:grpSp>
          <p:nvGrpSpPr>
            <p:cNvPr id="9226" name="Group 29"/>
            <p:cNvGrpSpPr>
              <a:grpSpLocks/>
            </p:cNvGrpSpPr>
            <p:nvPr/>
          </p:nvGrpSpPr>
          <p:grpSpPr bwMode="auto">
            <a:xfrm>
              <a:off x="1014" y="2925"/>
              <a:ext cx="4518" cy="712"/>
              <a:chOff x="1014" y="2925"/>
              <a:chExt cx="4518" cy="712"/>
            </a:xfrm>
          </p:grpSpPr>
          <p:grpSp>
            <p:nvGrpSpPr>
              <p:cNvPr id="9228" name="Group 30"/>
              <p:cNvGrpSpPr>
                <a:grpSpLocks/>
              </p:cNvGrpSpPr>
              <p:nvPr/>
            </p:nvGrpSpPr>
            <p:grpSpPr bwMode="auto">
              <a:xfrm>
                <a:off x="1014" y="2925"/>
                <a:ext cx="4194" cy="186"/>
                <a:chOff x="1014" y="3090"/>
                <a:chExt cx="4194" cy="186"/>
              </a:xfrm>
            </p:grpSpPr>
            <p:sp>
              <p:nvSpPr>
                <p:cNvPr id="9230" name="Rectangle 31"/>
                <p:cNvSpPr>
                  <a:spLocks noChangeArrowheads="1"/>
                </p:cNvSpPr>
                <p:nvPr/>
              </p:nvSpPr>
              <p:spPr bwMode="auto">
                <a:xfrm>
                  <a:off x="1014" y="3090"/>
                  <a:ext cx="4194" cy="186"/>
                </a:xfrm>
                <a:prstGeom prst="rect">
                  <a:avLst/>
                </a:prstGeom>
                <a:solidFill>
                  <a:srgbClr val="D9F7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9231" name="Line 32"/>
                <p:cNvSpPr>
                  <a:spLocks noChangeShapeType="1"/>
                </p:cNvSpPr>
                <p:nvPr/>
              </p:nvSpPr>
              <p:spPr bwMode="auto">
                <a:xfrm>
                  <a:off x="2469" y="3090"/>
                  <a:ext cx="0" cy="1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2" name="Line 33"/>
                <p:cNvSpPr>
                  <a:spLocks noChangeShapeType="1"/>
                </p:cNvSpPr>
                <p:nvPr/>
              </p:nvSpPr>
              <p:spPr bwMode="auto">
                <a:xfrm>
                  <a:off x="4483" y="3091"/>
                  <a:ext cx="0" cy="1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78" name="Text Box 34"/>
              <p:cNvSpPr txBox="1">
                <a:spLocks noChangeArrowheads="1"/>
              </p:cNvSpPr>
              <p:nvPr/>
            </p:nvSpPr>
            <p:spPr bwMode="auto">
              <a:xfrm>
                <a:off x="4731" y="3301"/>
                <a:ext cx="801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600" b="1" i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Weighted rating</a:t>
                </a:r>
              </a:p>
            </p:txBody>
          </p:sp>
        </p:grpSp>
        <p:sp>
          <p:nvSpPr>
            <p:cNvPr id="9227" name="Line 35"/>
            <p:cNvSpPr>
              <a:spLocks noChangeShapeType="1"/>
            </p:cNvSpPr>
            <p:nvPr/>
          </p:nvSpPr>
          <p:spPr bwMode="auto">
            <a:xfrm flipH="1" flipV="1">
              <a:off x="4343" y="3054"/>
              <a:ext cx="411" cy="3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5" name="Slide Number Placeholder 3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FC2CCC-7AAB-4766-957D-7380CDE426BC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</p:spTree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227013"/>
            <a:ext cx="7477125" cy="9017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 dirty="0" smtClean="0">
                <a:solidFill>
                  <a:schemeClr val="tx1"/>
                </a:solidFill>
              </a:rPr>
              <a:t>“House </a:t>
            </a:r>
            <a:r>
              <a:rPr lang="en-US" altLang="en-US" sz="3200" dirty="0" smtClean="0">
                <a:solidFill>
                  <a:schemeClr val="tx1"/>
                </a:solidFill>
              </a:rPr>
              <a:t>of </a:t>
            </a:r>
            <a:r>
              <a:rPr lang="en-US" altLang="en-US" sz="3200" dirty="0" smtClean="0">
                <a:solidFill>
                  <a:schemeClr val="tx1"/>
                </a:solidFill>
              </a:rPr>
              <a:t>Quality” </a:t>
            </a:r>
            <a:r>
              <a:rPr lang="en-US" altLang="en-US" sz="3200" dirty="0" smtClean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0825" y="1628775"/>
            <a:ext cx="66675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 b="1" i="1" dirty="0"/>
              <a:t>Your team has been charged with designing a new digital camera for Great Cameras, Inc.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 b="1" i="1" dirty="0"/>
              <a:t>The first action is </a:t>
            </a:r>
            <a:br>
              <a:rPr lang="en-US" altLang="en-US" sz="2800" b="1" i="1" dirty="0"/>
            </a:br>
            <a:r>
              <a:rPr lang="en-US" altLang="en-US" sz="2800" b="1" i="1" dirty="0"/>
              <a:t>to construct a </a:t>
            </a:r>
            <a:br>
              <a:rPr lang="en-US" altLang="en-US" sz="2800" b="1" i="1" dirty="0"/>
            </a:br>
            <a:r>
              <a:rPr lang="en-US" altLang="en-US" sz="2800" b="1" i="1" dirty="0"/>
              <a:t>“House of Quality”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 rot="912492">
            <a:off x="4765376" y="3695013"/>
            <a:ext cx="2221751" cy="1770922"/>
            <a:chOff x="3283" y="2276"/>
            <a:chExt cx="1701" cy="1398"/>
          </a:xfrm>
        </p:grpSpPr>
        <p:sp>
          <p:nvSpPr>
            <p:cNvPr id="10246" name="Freeform 5"/>
            <p:cNvSpPr>
              <a:spLocks/>
            </p:cNvSpPr>
            <p:nvPr/>
          </p:nvSpPr>
          <p:spPr bwMode="auto">
            <a:xfrm>
              <a:off x="3313" y="2707"/>
              <a:ext cx="1671" cy="684"/>
            </a:xfrm>
            <a:custGeom>
              <a:avLst/>
              <a:gdLst>
                <a:gd name="T0" fmla="*/ 0 w 1671"/>
                <a:gd name="T1" fmla="*/ 32 h 684"/>
                <a:gd name="T2" fmla="*/ 1671 w 1671"/>
                <a:gd name="T3" fmla="*/ 0 h 684"/>
                <a:gd name="T4" fmla="*/ 1660 w 1671"/>
                <a:gd name="T5" fmla="*/ 642 h 684"/>
                <a:gd name="T6" fmla="*/ 0 w 1671"/>
                <a:gd name="T7" fmla="*/ 684 h 684"/>
                <a:gd name="T8" fmla="*/ 0 w 1671"/>
                <a:gd name="T9" fmla="*/ 32 h 6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71"/>
                <a:gd name="T16" fmla="*/ 0 h 684"/>
                <a:gd name="T17" fmla="*/ 1671 w 1671"/>
                <a:gd name="T18" fmla="*/ 684 h 6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71" h="684">
                  <a:moveTo>
                    <a:pt x="0" y="32"/>
                  </a:moveTo>
                  <a:lnTo>
                    <a:pt x="1671" y="0"/>
                  </a:lnTo>
                  <a:lnTo>
                    <a:pt x="1660" y="642"/>
                  </a:lnTo>
                  <a:lnTo>
                    <a:pt x="0" y="68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folHlink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7" name="Freeform 6"/>
            <p:cNvSpPr>
              <a:spLocks/>
            </p:cNvSpPr>
            <p:nvPr/>
          </p:nvSpPr>
          <p:spPr bwMode="auto">
            <a:xfrm>
              <a:off x="3313" y="2287"/>
              <a:ext cx="1671" cy="525"/>
            </a:xfrm>
            <a:custGeom>
              <a:avLst/>
              <a:gdLst>
                <a:gd name="T0" fmla="*/ 0 w 1671"/>
                <a:gd name="T1" fmla="*/ 452 h 525"/>
                <a:gd name="T2" fmla="*/ 0 w 1671"/>
                <a:gd name="T3" fmla="*/ 378 h 525"/>
                <a:gd name="T4" fmla="*/ 0 w 1671"/>
                <a:gd name="T5" fmla="*/ 347 h 525"/>
                <a:gd name="T6" fmla="*/ 10 w 1671"/>
                <a:gd name="T7" fmla="*/ 325 h 525"/>
                <a:gd name="T8" fmla="*/ 21 w 1671"/>
                <a:gd name="T9" fmla="*/ 304 h 525"/>
                <a:gd name="T10" fmla="*/ 42 w 1671"/>
                <a:gd name="T11" fmla="*/ 283 h 525"/>
                <a:gd name="T12" fmla="*/ 73 w 1671"/>
                <a:gd name="T13" fmla="*/ 273 h 525"/>
                <a:gd name="T14" fmla="*/ 115 w 1671"/>
                <a:gd name="T15" fmla="*/ 273 h 525"/>
                <a:gd name="T16" fmla="*/ 115 w 1671"/>
                <a:gd name="T17" fmla="*/ 189 h 525"/>
                <a:gd name="T18" fmla="*/ 325 w 1671"/>
                <a:gd name="T19" fmla="*/ 168 h 525"/>
                <a:gd name="T20" fmla="*/ 325 w 1671"/>
                <a:gd name="T21" fmla="*/ 231 h 525"/>
                <a:gd name="T22" fmla="*/ 367 w 1671"/>
                <a:gd name="T23" fmla="*/ 241 h 525"/>
                <a:gd name="T24" fmla="*/ 399 w 1671"/>
                <a:gd name="T25" fmla="*/ 241 h 525"/>
                <a:gd name="T26" fmla="*/ 410 w 1671"/>
                <a:gd name="T27" fmla="*/ 231 h 525"/>
                <a:gd name="T28" fmla="*/ 420 w 1671"/>
                <a:gd name="T29" fmla="*/ 231 h 525"/>
                <a:gd name="T30" fmla="*/ 452 w 1671"/>
                <a:gd name="T31" fmla="*/ 189 h 525"/>
                <a:gd name="T32" fmla="*/ 504 w 1671"/>
                <a:gd name="T33" fmla="*/ 115 h 525"/>
                <a:gd name="T34" fmla="*/ 546 w 1671"/>
                <a:gd name="T35" fmla="*/ 31 h 525"/>
                <a:gd name="T36" fmla="*/ 567 w 1671"/>
                <a:gd name="T37" fmla="*/ 10 h 525"/>
                <a:gd name="T38" fmla="*/ 588 w 1671"/>
                <a:gd name="T39" fmla="*/ 0 h 525"/>
                <a:gd name="T40" fmla="*/ 767 w 1671"/>
                <a:gd name="T41" fmla="*/ 0 h 525"/>
                <a:gd name="T42" fmla="*/ 862 w 1671"/>
                <a:gd name="T43" fmla="*/ 0 h 525"/>
                <a:gd name="T44" fmla="*/ 904 w 1671"/>
                <a:gd name="T45" fmla="*/ 10 h 525"/>
                <a:gd name="T46" fmla="*/ 925 w 1671"/>
                <a:gd name="T47" fmla="*/ 21 h 525"/>
                <a:gd name="T48" fmla="*/ 977 w 1671"/>
                <a:gd name="T49" fmla="*/ 63 h 525"/>
                <a:gd name="T50" fmla="*/ 1040 w 1671"/>
                <a:gd name="T51" fmla="*/ 147 h 525"/>
                <a:gd name="T52" fmla="*/ 1124 w 1671"/>
                <a:gd name="T53" fmla="*/ 262 h 525"/>
                <a:gd name="T54" fmla="*/ 1229 w 1671"/>
                <a:gd name="T55" fmla="*/ 262 h 525"/>
                <a:gd name="T56" fmla="*/ 1229 w 1671"/>
                <a:gd name="T57" fmla="*/ 147 h 525"/>
                <a:gd name="T58" fmla="*/ 1450 w 1671"/>
                <a:gd name="T59" fmla="*/ 147 h 525"/>
                <a:gd name="T60" fmla="*/ 1471 w 1671"/>
                <a:gd name="T61" fmla="*/ 147 h 525"/>
                <a:gd name="T62" fmla="*/ 1482 w 1671"/>
                <a:gd name="T63" fmla="*/ 157 h 525"/>
                <a:gd name="T64" fmla="*/ 1492 w 1671"/>
                <a:gd name="T65" fmla="*/ 168 h 525"/>
                <a:gd name="T66" fmla="*/ 1503 w 1671"/>
                <a:gd name="T67" fmla="*/ 189 h 525"/>
                <a:gd name="T68" fmla="*/ 1503 w 1671"/>
                <a:gd name="T69" fmla="*/ 231 h 525"/>
                <a:gd name="T70" fmla="*/ 1503 w 1671"/>
                <a:gd name="T71" fmla="*/ 262 h 525"/>
                <a:gd name="T72" fmla="*/ 1534 w 1671"/>
                <a:gd name="T73" fmla="*/ 252 h 525"/>
                <a:gd name="T74" fmla="*/ 1555 w 1671"/>
                <a:gd name="T75" fmla="*/ 252 h 525"/>
                <a:gd name="T76" fmla="*/ 1587 w 1671"/>
                <a:gd name="T77" fmla="*/ 262 h 525"/>
                <a:gd name="T78" fmla="*/ 1618 w 1671"/>
                <a:gd name="T79" fmla="*/ 283 h 525"/>
                <a:gd name="T80" fmla="*/ 1650 w 1671"/>
                <a:gd name="T81" fmla="*/ 304 h 525"/>
                <a:gd name="T82" fmla="*/ 1660 w 1671"/>
                <a:gd name="T83" fmla="*/ 357 h 525"/>
                <a:gd name="T84" fmla="*/ 1671 w 1671"/>
                <a:gd name="T85" fmla="*/ 420 h 525"/>
                <a:gd name="T86" fmla="*/ 1650 w 1671"/>
                <a:gd name="T87" fmla="*/ 504 h 525"/>
                <a:gd name="T88" fmla="*/ 21 w 1671"/>
                <a:gd name="T89" fmla="*/ 525 h 525"/>
                <a:gd name="T90" fmla="*/ 0 w 1671"/>
                <a:gd name="T91" fmla="*/ 452 h 52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671"/>
                <a:gd name="T139" fmla="*/ 0 h 525"/>
                <a:gd name="T140" fmla="*/ 1671 w 1671"/>
                <a:gd name="T141" fmla="*/ 525 h 52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671" h="525">
                  <a:moveTo>
                    <a:pt x="0" y="452"/>
                  </a:moveTo>
                  <a:lnTo>
                    <a:pt x="0" y="378"/>
                  </a:lnTo>
                  <a:lnTo>
                    <a:pt x="0" y="347"/>
                  </a:lnTo>
                  <a:lnTo>
                    <a:pt x="10" y="325"/>
                  </a:lnTo>
                  <a:lnTo>
                    <a:pt x="21" y="304"/>
                  </a:lnTo>
                  <a:lnTo>
                    <a:pt x="42" y="283"/>
                  </a:lnTo>
                  <a:lnTo>
                    <a:pt x="73" y="273"/>
                  </a:lnTo>
                  <a:lnTo>
                    <a:pt x="115" y="273"/>
                  </a:lnTo>
                  <a:lnTo>
                    <a:pt x="115" y="189"/>
                  </a:lnTo>
                  <a:lnTo>
                    <a:pt x="325" y="168"/>
                  </a:lnTo>
                  <a:lnTo>
                    <a:pt x="325" y="231"/>
                  </a:lnTo>
                  <a:lnTo>
                    <a:pt x="367" y="241"/>
                  </a:lnTo>
                  <a:lnTo>
                    <a:pt x="399" y="241"/>
                  </a:lnTo>
                  <a:lnTo>
                    <a:pt x="410" y="231"/>
                  </a:lnTo>
                  <a:lnTo>
                    <a:pt x="420" y="231"/>
                  </a:lnTo>
                  <a:lnTo>
                    <a:pt x="452" y="189"/>
                  </a:lnTo>
                  <a:lnTo>
                    <a:pt x="504" y="115"/>
                  </a:lnTo>
                  <a:lnTo>
                    <a:pt x="546" y="31"/>
                  </a:lnTo>
                  <a:lnTo>
                    <a:pt x="567" y="10"/>
                  </a:lnTo>
                  <a:lnTo>
                    <a:pt x="588" y="0"/>
                  </a:lnTo>
                  <a:lnTo>
                    <a:pt x="767" y="0"/>
                  </a:lnTo>
                  <a:lnTo>
                    <a:pt x="862" y="0"/>
                  </a:lnTo>
                  <a:lnTo>
                    <a:pt x="904" y="10"/>
                  </a:lnTo>
                  <a:lnTo>
                    <a:pt x="925" y="21"/>
                  </a:lnTo>
                  <a:lnTo>
                    <a:pt x="977" y="63"/>
                  </a:lnTo>
                  <a:lnTo>
                    <a:pt x="1040" y="147"/>
                  </a:lnTo>
                  <a:lnTo>
                    <a:pt x="1124" y="262"/>
                  </a:lnTo>
                  <a:lnTo>
                    <a:pt x="1229" y="262"/>
                  </a:lnTo>
                  <a:lnTo>
                    <a:pt x="1229" y="147"/>
                  </a:lnTo>
                  <a:lnTo>
                    <a:pt x="1450" y="147"/>
                  </a:lnTo>
                  <a:lnTo>
                    <a:pt x="1471" y="147"/>
                  </a:lnTo>
                  <a:lnTo>
                    <a:pt x="1482" y="157"/>
                  </a:lnTo>
                  <a:lnTo>
                    <a:pt x="1492" y="168"/>
                  </a:lnTo>
                  <a:lnTo>
                    <a:pt x="1503" y="189"/>
                  </a:lnTo>
                  <a:lnTo>
                    <a:pt x="1503" y="231"/>
                  </a:lnTo>
                  <a:lnTo>
                    <a:pt x="1503" y="262"/>
                  </a:lnTo>
                  <a:lnTo>
                    <a:pt x="1534" y="252"/>
                  </a:lnTo>
                  <a:lnTo>
                    <a:pt x="1555" y="252"/>
                  </a:lnTo>
                  <a:lnTo>
                    <a:pt x="1587" y="262"/>
                  </a:lnTo>
                  <a:lnTo>
                    <a:pt x="1618" y="283"/>
                  </a:lnTo>
                  <a:lnTo>
                    <a:pt x="1650" y="304"/>
                  </a:lnTo>
                  <a:lnTo>
                    <a:pt x="1660" y="357"/>
                  </a:lnTo>
                  <a:lnTo>
                    <a:pt x="1671" y="420"/>
                  </a:lnTo>
                  <a:lnTo>
                    <a:pt x="1650" y="504"/>
                  </a:lnTo>
                  <a:lnTo>
                    <a:pt x="21" y="525"/>
                  </a:lnTo>
                  <a:lnTo>
                    <a:pt x="0" y="452"/>
                  </a:lnTo>
                  <a:close/>
                </a:path>
              </a:pathLst>
            </a:custGeom>
            <a:solidFill>
              <a:srgbClr val="E6EB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Freeform 7"/>
            <p:cNvSpPr>
              <a:spLocks/>
            </p:cNvSpPr>
            <p:nvPr/>
          </p:nvSpPr>
          <p:spPr bwMode="auto">
            <a:xfrm>
              <a:off x="3302" y="2276"/>
              <a:ext cx="1671" cy="526"/>
            </a:xfrm>
            <a:custGeom>
              <a:avLst/>
              <a:gdLst>
                <a:gd name="T0" fmla="*/ 0 w 1671"/>
                <a:gd name="T1" fmla="*/ 452 h 526"/>
                <a:gd name="T2" fmla="*/ 0 w 1671"/>
                <a:gd name="T3" fmla="*/ 379 h 526"/>
                <a:gd name="T4" fmla="*/ 0 w 1671"/>
                <a:gd name="T5" fmla="*/ 347 h 526"/>
                <a:gd name="T6" fmla="*/ 11 w 1671"/>
                <a:gd name="T7" fmla="*/ 326 h 526"/>
                <a:gd name="T8" fmla="*/ 21 w 1671"/>
                <a:gd name="T9" fmla="*/ 305 h 526"/>
                <a:gd name="T10" fmla="*/ 42 w 1671"/>
                <a:gd name="T11" fmla="*/ 284 h 526"/>
                <a:gd name="T12" fmla="*/ 74 w 1671"/>
                <a:gd name="T13" fmla="*/ 273 h 526"/>
                <a:gd name="T14" fmla="*/ 116 w 1671"/>
                <a:gd name="T15" fmla="*/ 273 h 526"/>
                <a:gd name="T16" fmla="*/ 116 w 1671"/>
                <a:gd name="T17" fmla="*/ 189 h 526"/>
                <a:gd name="T18" fmla="*/ 326 w 1671"/>
                <a:gd name="T19" fmla="*/ 168 h 526"/>
                <a:gd name="T20" fmla="*/ 326 w 1671"/>
                <a:gd name="T21" fmla="*/ 231 h 526"/>
                <a:gd name="T22" fmla="*/ 368 w 1671"/>
                <a:gd name="T23" fmla="*/ 242 h 526"/>
                <a:gd name="T24" fmla="*/ 399 w 1671"/>
                <a:gd name="T25" fmla="*/ 242 h 526"/>
                <a:gd name="T26" fmla="*/ 410 w 1671"/>
                <a:gd name="T27" fmla="*/ 231 h 526"/>
                <a:gd name="T28" fmla="*/ 421 w 1671"/>
                <a:gd name="T29" fmla="*/ 231 h 526"/>
                <a:gd name="T30" fmla="*/ 452 w 1671"/>
                <a:gd name="T31" fmla="*/ 189 h 526"/>
                <a:gd name="T32" fmla="*/ 505 w 1671"/>
                <a:gd name="T33" fmla="*/ 116 h 526"/>
                <a:gd name="T34" fmla="*/ 547 w 1671"/>
                <a:gd name="T35" fmla="*/ 32 h 526"/>
                <a:gd name="T36" fmla="*/ 568 w 1671"/>
                <a:gd name="T37" fmla="*/ 11 h 526"/>
                <a:gd name="T38" fmla="*/ 589 w 1671"/>
                <a:gd name="T39" fmla="*/ 0 h 526"/>
                <a:gd name="T40" fmla="*/ 767 w 1671"/>
                <a:gd name="T41" fmla="*/ 0 h 526"/>
                <a:gd name="T42" fmla="*/ 862 w 1671"/>
                <a:gd name="T43" fmla="*/ 0 h 526"/>
                <a:gd name="T44" fmla="*/ 904 w 1671"/>
                <a:gd name="T45" fmla="*/ 11 h 526"/>
                <a:gd name="T46" fmla="*/ 925 w 1671"/>
                <a:gd name="T47" fmla="*/ 21 h 526"/>
                <a:gd name="T48" fmla="*/ 978 w 1671"/>
                <a:gd name="T49" fmla="*/ 63 h 526"/>
                <a:gd name="T50" fmla="*/ 1041 w 1671"/>
                <a:gd name="T51" fmla="*/ 147 h 526"/>
                <a:gd name="T52" fmla="*/ 1125 w 1671"/>
                <a:gd name="T53" fmla="*/ 263 h 526"/>
                <a:gd name="T54" fmla="*/ 1230 w 1671"/>
                <a:gd name="T55" fmla="*/ 263 h 526"/>
                <a:gd name="T56" fmla="*/ 1230 w 1671"/>
                <a:gd name="T57" fmla="*/ 147 h 526"/>
                <a:gd name="T58" fmla="*/ 1451 w 1671"/>
                <a:gd name="T59" fmla="*/ 147 h 526"/>
                <a:gd name="T60" fmla="*/ 1472 w 1671"/>
                <a:gd name="T61" fmla="*/ 147 h 526"/>
                <a:gd name="T62" fmla="*/ 1482 w 1671"/>
                <a:gd name="T63" fmla="*/ 158 h 526"/>
                <a:gd name="T64" fmla="*/ 1493 w 1671"/>
                <a:gd name="T65" fmla="*/ 168 h 526"/>
                <a:gd name="T66" fmla="*/ 1503 w 1671"/>
                <a:gd name="T67" fmla="*/ 189 h 526"/>
                <a:gd name="T68" fmla="*/ 1503 w 1671"/>
                <a:gd name="T69" fmla="*/ 231 h 526"/>
                <a:gd name="T70" fmla="*/ 1503 w 1671"/>
                <a:gd name="T71" fmla="*/ 263 h 526"/>
                <a:gd name="T72" fmla="*/ 1535 w 1671"/>
                <a:gd name="T73" fmla="*/ 252 h 526"/>
                <a:gd name="T74" fmla="*/ 1556 w 1671"/>
                <a:gd name="T75" fmla="*/ 252 h 526"/>
                <a:gd name="T76" fmla="*/ 1587 w 1671"/>
                <a:gd name="T77" fmla="*/ 263 h 526"/>
                <a:gd name="T78" fmla="*/ 1619 w 1671"/>
                <a:gd name="T79" fmla="*/ 284 h 526"/>
                <a:gd name="T80" fmla="*/ 1650 w 1671"/>
                <a:gd name="T81" fmla="*/ 305 h 526"/>
                <a:gd name="T82" fmla="*/ 1661 w 1671"/>
                <a:gd name="T83" fmla="*/ 358 h 526"/>
                <a:gd name="T84" fmla="*/ 1671 w 1671"/>
                <a:gd name="T85" fmla="*/ 421 h 526"/>
                <a:gd name="T86" fmla="*/ 1650 w 1671"/>
                <a:gd name="T87" fmla="*/ 505 h 526"/>
                <a:gd name="T88" fmla="*/ 21 w 1671"/>
                <a:gd name="T89" fmla="*/ 526 h 526"/>
                <a:gd name="T90" fmla="*/ 0 w 1671"/>
                <a:gd name="T91" fmla="*/ 452 h 52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671"/>
                <a:gd name="T139" fmla="*/ 0 h 526"/>
                <a:gd name="T140" fmla="*/ 1671 w 1671"/>
                <a:gd name="T141" fmla="*/ 526 h 52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671" h="526">
                  <a:moveTo>
                    <a:pt x="0" y="452"/>
                  </a:moveTo>
                  <a:lnTo>
                    <a:pt x="0" y="379"/>
                  </a:lnTo>
                  <a:lnTo>
                    <a:pt x="0" y="347"/>
                  </a:lnTo>
                  <a:lnTo>
                    <a:pt x="11" y="326"/>
                  </a:lnTo>
                  <a:lnTo>
                    <a:pt x="21" y="305"/>
                  </a:lnTo>
                  <a:lnTo>
                    <a:pt x="42" y="284"/>
                  </a:lnTo>
                  <a:lnTo>
                    <a:pt x="74" y="273"/>
                  </a:lnTo>
                  <a:lnTo>
                    <a:pt x="116" y="273"/>
                  </a:lnTo>
                  <a:lnTo>
                    <a:pt x="116" y="189"/>
                  </a:lnTo>
                  <a:lnTo>
                    <a:pt x="326" y="168"/>
                  </a:lnTo>
                  <a:lnTo>
                    <a:pt x="326" y="231"/>
                  </a:lnTo>
                  <a:lnTo>
                    <a:pt x="368" y="242"/>
                  </a:lnTo>
                  <a:lnTo>
                    <a:pt x="399" y="242"/>
                  </a:lnTo>
                  <a:lnTo>
                    <a:pt x="410" y="231"/>
                  </a:lnTo>
                  <a:lnTo>
                    <a:pt x="421" y="231"/>
                  </a:lnTo>
                  <a:lnTo>
                    <a:pt x="452" y="189"/>
                  </a:lnTo>
                  <a:lnTo>
                    <a:pt x="505" y="116"/>
                  </a:lnTo>
                  <a:lnTo>
                    <a:pt x="547" y="32"/>
                  </a:lnTo>
                  <a:lnTo>
                    <a:pt x="568" y="11"/>
                  </a:lnTo>
                  <a:lnTo>
                    <a:pt x="589" y="0"/>
                  </a:lnTo>
                  <a:lnTo>
                    <a:pt x="767" y="0"/>
                  </a:lnTo>
                  <a:lnTo>
                    <a:pt x="862" y="0"/>
                  </a:lnTo>
                  <a:lnTo>
                    <a:pt x="904" y="11"/>
                  </a:lnTo>
                  <a:lnTo>
                    <a:pt x="925" y="21"/>
                  </a:lnTo>
                  <a:lnTo>
                    <a:pt x="978" y="63"/>
                  </a:lnTo>
                  <a:lnTo>
                    <a:pt x="1041" y="147"/>
                  </a:lnTo>
                  <a:lnTo>
                    <a:pt x="1125" y="263"/>
                  </a:lnTo>
                  <a:lnTo>
                    <a:pt x="1230" y="263"/>
                  </a:lnTo>
                  <a:lnTo>
                    <a:pt x="1230" y="147"/>
                  </a:lnTo>
                  <a:lnTo>
                    <a:pt x="1451" y="147"/>
                  </a:lnTo>
                  <a:lnTo>
                    <a:pt x="1472" y="147"/>
                  </a:lnTo>
                  <a:lnTo>
                    <a:pt x="1482" y="158"/>
                  </a:lnTo>
                  <a:lnTo>
                    <a:pt x="1493" y="168"/>
                  </a:lnTo>
                  <a:lnTo>
                    <a:pt x="1503" y="189"/>
                  </a:lnTo>
                  <a:lnTo>
                    <a:pt x="1503" y="231"/>
                  </a:lnTo>
                  <a:lnTo>
                    <a:pt x="1503" y="263"/>
                  </a:lnTo>
                  <a:lnTo>
                    <a:pt x="1535" y="252"/>
                  </a:lnTo>
                  <a:lnTo>
                    <a:pt x="1556" y="252"/>
                  </a:lnTo>
                  <a:lnTo>
                    <a:pt x="1587" y="263"/>
                  </a:lnTo>
                  <a:lnTo>
                    <a:pt x="1619" y="284"/>
                  </a:lnTo>
                  <a:lnTo>
                    <a:pt x="1650" y="305"/>
                  </a:lnTo>
                  <a:lnTo>
                    <a:pt x="1661" y="358"/>
                  </a:lnTo>
                  <a:lnTo>
                    <a:pt x="1671" y="421"/>
                  </a:lnTo>
                  <a:lnTo>
                    <a:pt x="1650" y="505"/>
                  </a:lnTo>
                  <a:lnTo>
                    <a:pt x="21" y="526"/>
                  </a:lnTo>
                  <a:lnTo>
                    <a:pt x="0" y="452"/>
                  </a:lnTo>
                  <a:close/>
                </a:path>
              </a:pathLst>
            </a:cu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Freeform 8"/>
            <p:cNvSpPr>
              <a:spLocks/>
            </p:cNvSpPr>
            <p:nvPr/>
          </p:nvSpPr>
          <p:spPr bwMode="auto">
            <a:xfrm>
              <a:off x="3996" y="2423"/>
              <a:ext cx="168" cy="179"/>
            </a:xfrm>
            <a:custGeom>
              <a:avLst/>
              <a:gdLst>
                <a:gd name="T0" fmla="*/ 0 w 168"/>
                <a:gd name="T1" fmla="*/ 0 h 179"/>
                <a:gd name="T2" fmla="*/ 84 w 168"/>
                <a:gd name="T3" fmla="*/ 0 h 179"/>
                <a:gd name="T4" fmla="*/ 126 w 168"/>
                <a:gd name="T5" fmla="*/ 0 h 179"/>
                <a:gd name="T6" fmla="*/ 168 w 168"/>
                <a:gd name="T7" fmla="*/ 0 h 179"/>
                <a:gd name="T8" fmla="*/ 158 w 168"/>
                <a:gd name="T9" fmla="*/ 84 h 179"/>
                <a:gd name="T10" fmla="*/ 158 w 168"/>
                <a:gd name="T11" fmla="*/ 137 h 179"/>
                <a:gd name="T12" fmla="*/ 168 w 168"/>
                <a:gd name="T13" fmla="*/ 179 h 179"/>
                <a:gd name="T14" fmla="*/ 0 w 168"/>
                <a:gd name="T15" fmla="*/ 179 h 179"/>
                <a:gd name="T16" fmla="*/ 10 w 168"/>
                <a:gd name="T17" fmla="*/ 95 h 179"/>
                <a:gd name="T18" fmla="*/ 10 w 168"/>
                <a:gd name="T19" fmla="*/ 42 h 179"/>
                <a:gd name="T20" fmla="*/ 10 w 168"/>
                <a:gd name="T21" fmla="*/ 11 h 179"/>
                <a:gd name="T22" fmla="*/ 0 w 168"/>
                <a:gd name="T23" fmla="*/ 0 h 1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8"/>
                <a:gd name="T37" fmla="*/ 0 h 179"/>
                <a:gd name="T38" fmla="*/ 168 w 168"/>
                <a:gd name="T39" fmla="*/ 179 h 17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8" h="179">
                  <a:moveTo>
                    <a:pt x="0" y="0"/>
                  </a:moveTo>
                  <a:lnTo>
                    <a:pt x="84" y="0"/>
                  </a:lnTo>
                  <a:lnTo>
                    <a:pt x="126" y="0"/>
                  </a:lnTo>
                  <a:lnTo>
                    <a:pt x="168" y="0"/>
                  </a:lnTo>
                  <a:lnTo>
                    <a:pt x="158" y="84"/>
                  </a:lnTo>
                  <a:lnTo>
                    <a:pt x="158" y="137"/>
                  </a:lnTo>
                  <a:lnTo>
                    <a:pt x="168" y="179"/>
                  </a:lnTo>
                  <a:lnTo>
                    <a:pt x="0" y="179"/>
                  </a:lnTo>
                  <a:lnTo>
                    <a:pt x="10" y="95"/>
                  </a:lnTo>
                  <a:lnTo>
                    <a:pt x="10" y="42"/>
                  </a:lnTo>
                  <a:lnTo>
                    <a:pt x="1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Freeform 9"/>
            <p:cNvSpPr>
              <a:spLocks/>
            </p:cNvSpPr>
            <p:nvPr/>
          </p:nvSpPr>
          <p:spPr bwMode="auto">
            <a:xfrm>
              <a:off x="3985" y="2413"/>
              <a:ext cx="169" cy="178"/>
            </a:xfrm>
            <a:custGeom>
              <a:avLst/>
              <a:gdLst>
                <a:gd name="T0" fmla="*/ 0 w 169"/>
                <a:gd name="T1" fmla="*/ 0 h 178"/>
                <a:gd name="T2" fmla="*/ 84 w 169"/>
                <a:gd name="T3" fmla="*/ 0 h 178"/>
                <a:gd name="T4" fmla="*/ 126 w 169"/>
                <a:gd name="T5" fmla="*/ 0 h 178"/>
                <a:gd name="T6" fmla="*/ 169 w 169"/>
                <a:gd name="T7" fmla="*/ 0 h 178"/>
                <a:gd name="T8" fmla="*/ 158 w 169"/>
                <a:gd name="T9" fmla="*/ 84 h 178"/>
                <a:gd name="T10" fmla="*/ 158 w 169"/>
                <a:gd name="T11" fmla="*/ 136 h 178"/>
                <a:gd name="T12" fmla="*/ 169 w 169"/>
                <a:gd name="T13" fmla="*/ 178 h 178"/>
                <a:gd name="T14" fmla="*/ 0 w 169"/>
                <a:gd name="T15" fmla="*/ 178 h 178"/>
                <a:gd name="T16" fmla="*/ 11 w 169"/>
                <a:gd name="T17" fmla="*/ 94 h 178"/>
                <a:gd name="T18" fmla="*/ 11 w 169"/>
                <a:gd name="T19" fmla="*/ 42 h 178"/>
                <a:gd name="T20" fmla="*/ 11 w 169"/>
                <a:gd name="T21" fmla="*/ 10 h 178"/>
                <a:gd name="T22" fmla="*/ 0 w 169"/>
                <a:gd name="T23" fmla="*/ 0 h 17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9"/>
                <a:gd name="T37" fmla="*/ 0 h 178"/>
                <a:gd name="T38" fmla="*/ 169 w 169"/>
                <a:gd name="T39" fmla="*/ 178 h 17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9" h="178">
                  <a:moveTo>
                    <a:pt x="0" y="0"/>
                  </a:moveTo>
                  <a:lnTo>
                    <a:pt x="84" y="0"/>
                  </a:lnTo>
                  <a:lnTo>
                    <a:pt x="126" y="0"/>
                  </a:lnTo>
                  <a:lnTo>
                    <a:pt x="169" y="0"/>
                  </a:lnTo>
                  <a:lnTo>
                    <a:pt x="158" y="84"/>
                  </a:lnTo>
                  <a:lnTo>
                    <a:pt x="158" y="136"/>
                  </a:lnTo>
                  <a:lnTo>
                    <a:pt x="169" y="178"/>
                  </a:lnTo>
                  <a:lnTo>
                    <a:pt x="0" y="178"/>
                  </a:lnTo>
                  <a:lnTo>
                    <a:pt x="11" y="94"/>
                  </a:lnTo>
                  <a:lnTo>
                    <a:pt x="11" y="42"/>
                  </a:lnTo>
                  <a:lnTo>
                    <a:pt x="11" y="1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Freeform 10"/>
            <p:cNvSpPr>
              <a:spLocks/>
            </p:cNvSpPr>
            <p:nvPr/>
          </p:nvSpPr>
          <p:spPr bwMode="auto">
            <a:xfrm>
              <a:off x="3313" y="3349"/>
              <a:ext cx="1671" cy="325"/>
            </a:xfrm>
            <a:custGeom>
              <a:avLst/>
              <a:gdLst>
                <a:gd name="T0" fmla="*/ 0 w 1671"/>
                <a:gd name="T1" fmla="*/ 42 h 325"/>
                <a:gd name="T2" fmla="*/ 0 w 1671"/>
                <a:gd name="T3" fmla="*/ 231 h 325"/>
                <a:gd name="T4" fmla="*/ 10 w 1671"/>
                <a:gd name="T5" fmla="*/ 262 h 325"/>
                <a:gd name="T6" fmla="*/ 31 w 1671"/>
                <a:gd name="T7" fmla="*/ 283 h 325"/>
                <a:gd name="T8" fmla="*/ 52 w 1671"/>
                <a:gd name="T9" fmla="*/ 304 h 325"/>
                <a:gd name="T10" fmla="*/ 73 w 1671"/>
                <a:gd name="T11" fmla="*/ 315 h 325"/>
                <a:gd name="T12" fmla="*/ 147 w 1671"/>
                <a:gd name="T13" fmla="*/ 325 h 325"/>
                <a:gd name="T14" fmla="*/ 231 w 1671"/>
                <a:gd name="T15" fmla="*/ 325 h 325"/>
                <a:gd name="T16" fmla="*/ 1450 w 1671"/>
                <a:gd name="T17" fmla="*/ 315 h 325"/>
                <a:gd name="T18" fmla="*/ 1566 w 1671"/>
                <a:gd name="T19" fmla="*/ 304 h 325"/>
                <a:gd name="T20" fmla="*/ 1608 w 1671"/>
                <a:gd name="T21" fmla="*/ 294 h 325"/>
                <a:gd name="T22" fmla="*/ 1629 w 1671"/>
                <a:gd name="T23" fmla="*/ 283 h 325"/>
                <a:gd name="T24" fmla="*/ 1650 w 1671"/>
                <a:gd name="T25" fmla="*/ 262 h 325"/>
                <a:gd name="T26" fmla="*/ 1660 w 1671"/>
                <a:gd name="T27" fmla="*/ 241 h 325"/>
                <a:gd name="T28" fmla="*/ 1671 w 1671"/>
                <a:gd name="T29" fmla="*/ 220 h 325"/>
                <a:gd name="T30" fmla="*/ 1671 w 1671"/>
                <a:gd name="T31" fmla="*/ 189 h 325"/>
                <a:gd name="T32" fmla="*/ 1660 w 1671"/>
                <a:gd name="T33" fmla="*/ 10 h 325"/>
                <a:gd name="T34" fmla="*/ 1660 w 1671"/>
                <a:gd name="T35" fmla="*/ 0 h 325"/>
                <a:gd name="T36" fmla="*/ 0 w 1671"/>
                <a:gd name="T37" fmla="*/ 42 h 3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71"/>
                <a:gd name="T58" fmla="*/ 0 h 325"/>
                <a:gd name="T59" fmla="*/ 1671 w 1671"/>
                <a:gd name="T60" fmla="*/ 325 h 3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71" h="325">
                  <a:moveTo>
                    <a:pt x="0" y="42"/>
                  </a:moveTo>
                  <a:lnTo>
                    <a:pt x="0" y="231"/>
                  </a:lnTo>
                  <a:lnTo>
                    <a:pt x="10" y="262"/>
                  </a:lnTo>
                  <a:lnTo>
                    <a:pt x="31" y="283"/>
                  </a:lnTo>
                  <a:lnTo>
                    <a:pt x="52" y="304"/>
                  </a:lnTo>
                  <a:lnTo>
                    <a:pt x="73" y="315"/>
                  </a:lnTo>
                  <a:lnTo>
                    <a:pt x="147" y="325"/>
                  </a:lnTo>
                  <a:lnTo>
                    <a:pt x="231" y="325"/>
                  </a:lnTo>
                  <a:lnTo>
                    <a:pt x="1450" y="315"/>
                  </a:lnTo>
                  <a:lnTo>
                    <a:pt x="1566" y="304"/>
                  </a:lnTo>
                  <a:lnTo>
                    <a:pt x="1608" y="294"/>
                  </a:lnTo>
                  <a:lnTo>
                    <a:pt x="1629" y="283"/>
                  </a:lnTo>
                  <a:lnTo>
                    <a:pt x="1650" y="262"/>
                  </a:lnTo>
                  <a:lnTo>
                    <a:pt x="1660" y="241"/>
                  </a:lnTo>
                  <a:lnTo>
                    <a:pt x="1671" y="220"/>
                  </a:lnTo>
                  <a:lnTo>
                    <a:pt x="1671" y="189"/>
                  </a:lnTo>
                  <a:lnTo>
                    <a:pt x="1660" y="10"/>
                  </a:lnTo>
                  <a:lnTo>
                    <a:pt x="166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E6EB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Freeform 11"/>
            <p:cNvSpPr>
              <a:spLocks/>
            </p:cNvSpPr>
            <p:nvPr/>
          </p:nvSpPr>
          <p:spPr bwMode="auto">
            <a:xfrm>
              <a:off x="3302" y="3338"/>
              <a:ext cx="1671" cy="326"/>
            </a:xfrm>
            <a:custGeom>
              <a:avLst/>
              <a:gdLst>
                <a:gd name="T0" fmla="*/ 0 w 1671"/>
                <a:gd name="T1" fmla="*/ 42 h 326"/>
                <a:gd name="T2" fmla="*/ 0 w 1671"/>
                <a:gd name="T3" fmla="*/ 231 h 326"/>
                <a:gd name="T4" fmla="*/ 11 w 1671"/>
                <a:gd name="T5" fmla="*/ 263 h 326"/>
                <a:gd name="T6" fmla="*/ 32 w 1671"/>
                <a:gd name="T7" fmla="*/ 284 h 326"/>
                <a:gd name="T8" fmla="*/ 53 w 1671"/>
                <a:gd name="T9" fmla="*/ 305 h 326"/>
                <a:gd name="T10" fmla="*/ 74 w 1671"/>
                <a:gd name="T11" fmla="*/ 315 h 326"/>
                <a:gd name="T12" fmla="*/ 147 w 1671"/>
                <a:gd name="T13" fmla="*/ 326 h 326"/>
                <a:gd name="T14" fmla="*/ 231 w 1671"/>
                <a:gd name="T15" fmla="*/ 326 h 326"/>
                <a:gd name="T16" fmla="*/ 1451 w 1671"/>
                <a:gd name="T17" fmla="*/ 315 h 326"/>
                <a:gd name="T18" fmla="*/ 1566 w 1671"/>
                <a:gd name="T19" fmla="*/ 305 h 326"/>
                <a:gd name="T20" fmla="*/ 1608 w 1671"/>
                <a:gd name="T21" fmla="*/ 294 h 326"/>
                <a:gd name="T22" fmla="*/ 1629 w 1671"/>
                <a:gd name="T23" fmla="*/ 284 h 326"/>
                <a:gd name="T24" fmla="*/ 1650 w 1671"/>
                <a:gd name="T25" fmla="*/ 263 h 326"/>
                <a:gd name="T26" fmla="*/ 1661 w 1671"/>
                <a:gd name="T27" fmla="*/ 242 h 326"/>
                <a:gd name="T28" fmla="*/ 1671 w 1671"/>
                <a:gd name="T29" fmla="*/ 221 h 326"/>
                <a:gd name="T30" fmla="*/ 1671 w 1671"/>
                <a:gd name="T31" fmla="*/ 189 h 326"/>
                <a:gd name="T32" fmla="*/ 1661 w 1671"/>
                <a:gd name="T33" fmla="*/ 11 h 326"/>
                <a:gd name="T34" fmla="*/ 1661 w 1671"/>
                <a:gd name="T35" fmla="*/ 0 h 326"/>
                <a:gd name="T36" fmla="*/ 0 w 1671"/>
                <a:gd name="T37" fmla="*/ 42 h 3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71"/>
                <a:gd name="T58" fmla="*/ 0 h 326"/>
                <a:gd name="T59" fmla="*/ 1671 w 1671"/>
                <a:gd name="T60" fmla="*/ 326 h 3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71" h="326">
                  <a:moveTo>
                    <a:pt x="0" y="42"/>
                  </a:moveTo>
                  <a:lnTo>
                    <a:pt x="0" y="231"/>
                  </a:lnTo>
                  <a:lnTo>
                    <a:pt x="11" y="263"/>
                  </a:lnTo>
                  <a:lnTo>
                    <a:pt x="32" y="284"/>
                  </a:lnTo>
                  <a:lnTo>
                    <a:pt x="53" y="305"/>
                  </a:lnTo>
                  <a:lnTo>
                    <a:pt x="74" y="315"/>
                  </a:lnTo>
                  <a:lnTo>
                    <a:pt x="147" y="326"/>
                  </a:lnTo>
                  <a:lnTo>
                    <a:pt x="231" y="326"/>
                  </a:lnTo>
                  <a:lnTo>
                    <a:pt x="1451" y="315"/>
                  </a:lnTo>
                  <a:lnTo>
                    <a:pt x="1566" y="305"/>
                  </a:lnTo>
                  <a:lnTo>
                    <a:pt x="1608" y="294"/>
                  </a:lnTo>
                  <a:lnTo>
                    <a:pt x="1629" y="284"/>
                  </a:lnTo>
                  <a:lnTo>
                    <a:pt x="1650" y="263"/>
                  </a:lnTo>
                  <a:lnTo>
                    <a:pt x="1661" y="242"/>
                  </a:lnTo>
                  <a:lnTo>
                    <a:pt x="1671" y="221"/>
                  </a:lnTo>
                  <a:lnTo>
                    <a:pt x="1671" y="189"/>
                  </a:lnTo>
                  <a:lnTo>
                    <a:pt x="1661" y="11"/>
                  </a:lnTo>
                  <a:lnTo>
                    <a:pt x="1661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Freeform 12"/>
            <p:cNvSpPr>
              <a:spLocks/>
            </p:cNvSpPr>
            <p:nvPr/>
          </p:nvSpPr>
          <p:spPr bwMode="auto">
            <a:xfrm>
              <a:off x="3786" y="2697"/>
              <a:ext cx="693" cy="694"/>
            </a:xfrm>
            <a:custGeom>
              <a:avLst/>
              <a:gdLst>
                <a:gd name="T0" fmla="*/ 346 w 693"/>
                <a:gd name="T1" fmla="*/ 694 h 694"/>
                <a:gd name="T2" fmla="*/ 420 w 693"/>
                <a:gd name="T3" fmla="*/ 683 h 694"/>
                <a:gd name="T4" fmla="*/ 483 w 693"/>
                <a:gd name="T5" fmla="*/ 662 h 694"/>
                <a:gd name="T6" fmla="*/ 546 w 693"/>
                <a:gd name="T7" fmla="*/ 630 h 694"/>
                <a:gd name="T8" fmla="*/ 599 w 693"/>
                <a:gd name="T9" fmla="*/ 588 h 694"/>
                <a:gd name="T10" fmla="*/ 641 w 693"/>
                <a:gd name="T11" fmla="*/ 546 h 694"/>
                <a:gd name="T12" fmla="*/ 672 w 693"/>
                <a:gd name="T13" fmla="*/ 483 h 694"/>
                <a:gd name="T14" fmla="*/ 693 w 693"/>
                <a:gd name="T15" fmla="*/ 420 h 694"/>
                <a:gd name="T16" fmla="*/ 693 w 693"/>
                <a:gd name="T17" fmla="*/ 347 h 694"/>
                <a:gd name="T18" fmla="*/ 693 w 693"/>
                <a:gd name="T19" fmla="*/ 273 h 694"/>
                <a:gd name="T20" fmla="*/ 672 w 693"/>
                <a:gd name="T21" fmla="*/ 210 h 694"/>
                <a:gd name="T22" fmla="*/ 641 w 693"/>
                <a:gd name="T23" fmla="*/ 157 h 694"/>
                <a:gd name="T24" fmla="*/ 599 w 693"/>
                <a:gd name="T25" fmla="*/ 105 h 694"/>
                <a:gd name="T26" fmla="*/ 546 w 693"/>
                <a:gd name="T27" fmla="*/ 63 h 694"/>
                <a:gd name="T28" fmla="*/ 483 w 693"/>
                <a:gd name="T29" fmla="*/ 31 h 694"/>
                <a:gd name="T30" fmla="*/ 420 w 693"/>
                <a:gd name="T31" fmla="*/ 10 h 694"/>
                <a:gd name="T32" fmla="*/ 346 w 693"/>
                <a:gd name="T33" fmla="*/ 0 h 694"/>
                <a:gd name="T34" fmla="*/ 283 w 693"/>
                <a:gd name="T35" fmla="*/ 10 h 694"/>
                <a:gd name="T36" fmla="*/ 210 w 693"/>
                <a:gd name="T37" fmla="*/ 31 h 694"/>
                <a:gd name="T38" fmla="*/ 157 w 693"/>
                <a:gd name="T39" fmla="*/ 63 h 694"/>
                <a:gd name="T40" fmla="*/ 105 w 693"/>
                <a:gd name="T41" fmla="*/ 105 h 694"/>
                <a:gd name="T42" fmla="*/ 63 w 693"/>
                <a:gd name="T43" fmla="*/ 157 h 694"/>
                <a:gd name="T44" fmla="*/ 31 w 693"/>
                <a:gd name="T45" fmla="*/ 210 h 694"/>
                <a:gd name="T46" fmla="*/ 10 w 693"/>
                <a:gd name="T47" fmla="*/ 273 h 694"/>
                <a:gd name="T48" fmla="*/ 0 w 693"/>
                <a:gd name="T49" fmla="*/ 347 h 694"/>
                <a:gd name="T50" fmla="*/ 10 w 693"/>
                <a:gd name="T51" fmla="*/ 420 h 694"/>
                <a:gd name="T52" fmla="*/ 31 w 693"/>
                <a:gd name="T53" fmla="*/ 483 h 694"/>
                <a:gd name="T54" fmla="*/ 63 w 693"/>
                <a:gd name="T55" fmla="*/ 546 h 694"/>
                <a:gd name="T56" fmla="*/ 105 w 693"/>
                <a:gd name="T57" fmla="*/ 588 h 694"/>
                <a:gd name="T58" fmla="*/ 157 w 693"/>
                <a:gd name="T59" fmla="*/ 630 h 694"/>
                <a:gd name="T60" fmla="*/ 210 w 693"/>
                <a:gd name="T61" fmla="*/ 662 h 694"/>
                <a:gd name="T62" fmla="*/ 283 w 693"/>
                <a:gd name="T63" fmla="*/ 683 h 694"/>
                <a:gd name="T64" fmla="*/ 346 w 693"/>
                <a:gd name="T65" fmla="*/ 694 h 69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3"/>
                <a:gd name="T100" fmla="*/ 0 h 694"/>
                <a:gd name="T101" fmla="*/ 693 w 693"/>
                <a:gd name="T102" fmla="*/ 694 h 69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3" h="694">
                  <a:moveTo>
                    <a:pt x="346" y="694"/>
                  </a:moveTo>
                  <a:lnTo>
                    <a:pt x="420" y="683"/>
                  </a:lnTo>
                  <a:lnTo>
                    <a:pt x="483" y="662"/>
                  </a:lnTo>
                  <a:lnTo>
                    <a:pt x="546" y="630"/>
                  </a:lnTo>
                  <a:lnTo>
                    <a:pt x="599" y="588"/>
                  </a:lnTo>
                  <a:lnTo>
                    <a:pt x="641" y="546"/>
                  </a:lnTo>
                  <a:lnTo>
                    <a:pt x="672" y="483"/>
                  </a:lnTo>
                  <a:lnTo>
                    <a:pt x="693" y="420"/>
                  </a:lnTo>
                  <a:lnTo>
                    <a:pt x="693" y="347"/>
                  </a:lnTo>
                  <a:lnTo>
                    <a:pt x="693" y="273"/>
                  </a:lnTo>
                  <a:lnTo>
                    <a:pt x="672" y="210"/>
                  </a:lnTo>
                  <a:lnTo>
                    <a:pt x="641" y="157"/>
                  </a:lnTo>
                  <a:lnTo>
                    <a:pt x="599" y="105"/>
                  </a:lnTo>
                  <a:lnTo>
                    <a:pt x="546" y="63"/>
                  </a:lnTo>
                  <a:lnTo>
                    <a:pt x="483" y="31"/>
                  </a:lnTo>
                  <a:lnTo>
                    <a:pt x="420" y="10"/>
                  </a:lnTo>
                  <a:lnTo>
                    <a:pt x="346" y="0"/>
                  </a:lnTo>
                  <a:lnTo>
                    <a:pt x="283" y="10"/>
                  </a:lnTo>
                  <a:lnTo>
                    <a:pt x="210" y="31"/>
                  </a:lnTo>
                  <a:lnTo>
                    <a:pt x="157" y="63"/>
                  </a:lnTo>
                  <a:lnTo>
                    <a:pt x="105" y="105"/>
                  </a:lnTo>
                  <a:lnTo>
                    <a:pt x="63" y="157"/>
                  </a:lnTo>
                  <a:lnTo>
                    <a:pt x="31" y="210"/>
                  </a:lnTo>
                  <a:lnTo>
                    <a:pt x="10" y="273"/>
                  </a:lnTo>
                  <a:lnTo>
                    <a:pt x="0" y="347"/>
                  </a:lnTo>
                  <a:lnTo>
                    <a:pt x="10" y="420"/>
                  </a:lnTo>
                  <a:lnTo>
                    <a:pt x="31" y="483"/>
                  </a:lnTo>
                  <a:lnTo>
                    <a:pt x="63" y="546"/>
                  </a:lnTo>
                  <a:lnTo>
                    <a:pt x="105" y="588"/>
                  </a:lnTo>
                  <a:lnTo>
                    <a:pt x="157" y="630"/>
                  </a:lnTo>
                  <a:lnTo>
                    <a:pt x="210" y="662"/>
                  </a:lnTo>
                  <a:lnTo>
                    <a:pt x="283" y="683"/>
                  </a:lnTo>
                  <a:lnTo>
                    <a:pt x="346" y="6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Freeform 13"/>
            <p:cNvSpPr>
              <a:spLocks/>
            </p:cNvSpPr>
            <p:nvPr/>
          </p:nvSpPr>
          <p:spPr bwMode="auto">
            <a:xfrm>
              <a:off x="3775" y="2686"/>
              <a:ext cx="694" cy="694"/>
            </a:xfrm>
            <a:custGeom>
              <a:avLst/>
              <a:gdLst>
                <a:gd name="T0" fmla="*/ 347 w 694"/>
                <a:gd name="T1" fmla="*/ 694 h 694"/>
                <a:gd name="T2" fmla="*/ 421 w 694"/>
                <a:gd name="T3" fmla="*/ 684 h 694"/>
                <a:gd name="T4" fmla="*/ 484 w 694"/>
                <a:gd name="T5" fmla="*/ 663 h 694"/>
                <a:gd name="T6" fmla="*/ 547 w 694"/>
                <a:gd name="T7" fmla="*/ 631 h 694"/>
                <a:gd name="T8" fmla="*/ 599 w 694"/>
                <a:gd name="T9" fmla="*/ 589 h 694"/>
                <a:gd name="T10" fmla="*/ 641 w 694"/>
                <a:gd name="T11" fmla="*/ 547 h 694"/>
                <a:gd name="T12" fmla="*/ 673 w 694"/>
                <a:gd name="T13" fmla="*/ 484 h 694"/>
                <a:gd name="T14" fmla="*/ 694 w 694"/>
                <a:gd name="T15" fmla="*/ 421 h 694"/>
                <a:gd name="T16" fmla="*/ 694 w 694"/>
                <a:gd name="T17" fmla="*/ 347 h 694"/>
                <a:gd name="T18" fmla="*/ 694 w 694"/>
                <a:gd name="T19" fmla="*/ 273 h 694"/>
                <a:gd name="T20" fmla="*/ 673 w 694"/>
                <a:gd name="T21" fmla="*/ 210 h 694"/>
                <a:gd name="T22" fmla="*/ 641 w 694"/>
                <a:gd name="T23" fmla="*/ 158 h 694"/>
                <a:gd name="T24" fmla="*/ 599 w 694"/>
                <a:gd name="T25" fmla="*/ 105 h 694"/>
                <a:gd name="T26" fmla="*/ 547 w 694"/>
                <a:gd name="T27" fmla="*/ 63 h 694"/>
                <a:gd name="T28" fmla="*/ 484 w 694"/>
                <a:gd name="T29" fmla="*/ 32 h 694"/>
                <a:gd name="T30" fmla="*/ 421 w 694"/>
                <a:gd name="T31" fmla="*/ 11 h 694"/>
                <a:gd name="T32" fmla="*/ 347 w 694"/>
                <a:gd name="T33" fmla="*/ 0 h 694"/>
                <a:gd name="T34" fmla="*/ 284 w 694"/>
                <a:gd name="T35" fmla="*/ 11 h 694"/>
                <a:gd name="T36" fmla="*/ 210 w 694"/>
                <a:gd name="T37" fmla="*/ 32 h 694"/>
                <a:gd name="T38" fmla="*/ 158 w 694"/>
                <a:gd name="T39" fmla="*/ 63 h 694"/>
                <a:gd name="T40" fmla="*/ 105 w 694"/>
                <a:gd name="T41" fmla="*/ 105 h 694"/>
                <a:gd name="T42" fmla="*/ 63 w 694"/>
                <a:gd name="T43" fmla="*/ 158 h 694"/>
                <a:gd name="T44" fmla="*/ 32 w 694"/>
                <a:gd name="T45" fmla="*/ 210 h 694"/>
                <a:gd name="T46" fmla="*/ 11 w 694"/>
                <a:gd name="T47" fmla="*/ 273 h 694"/>
                <a:gd name="T48" fmla="*/ 0 w 694"/>
                <a:gd name="T49" fmla="*/ 347 h 694"/>
                <a:gd name="T50" fmla="*/ 11 w 694"/>
                <a:gd name="T51" fmla="*/ 421 h 694"/>
                <a:gd name="T52" fmla="*/ 32 w 694"/>
                <a:gd name="T53" fmla="*/ 484 h 694"/>
                <a:gd name="T54" fmla="*/ 63 w 694"/>
                <a:gd name="T55" fmla="*/ 547 h 694"/>
                <a:gd name="T56" fmla="*/ 105 w 694"/>
                <a:gd name="T57" fmla="*/ 589 h 694"/>
                <a:gd name="T58" fmla="*/ 158 w 694"/>
                <a:gd name="T59" fmla="*/ 631 h 694"/>
                <a:gd name="T60" fmla="*/ 210 w 694"/>
                <a:gd name="T61" fmla="*/ 663 h 694"/>
                <a:gd name="T62" fmla="*/ 284 w 694"/>
                <a:gd name="T63" fmla="*/ 684 h 694"/>
                <a:gd name="T64" fmla="*/ 347 w 694"/>
                <a:gd name="T65" fmla="*/ 694 h 69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4"/>
                <a:gd name="T100" fmla="*/ 0 h 694"/>
                <a:gd name="T101" fmla="*/ 694 w 694"/>
                <a:gd name="T102" fmla="*/ 694 h 69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4" h="694">
                  <a:moveTo>
                    <a:pt x="347" y="694"/>
                  </a:moveTo>
                  <a:lnTo>
                    <a:pt x="421" y="684"/>
                  </a:lnTo>
                  <a:lnTo>
                    <a:pt x="484" y="663"/>
                  </a:lnTo>
                  <a:lnTo>
                    <a:pt x="547" y="631"/>
                  </a:lnTo>
                  <a:lnTo>
                    <a:pt x="599" y="589"/>
                  </a:lnTo>
                  <a:lnTo>
                    <a:pt x="641" y="547"/>
                  </a:lnTo>
                  <a:lnTo>
                    <a:pt x="673" y="484"/>
                  </a:lnTo>
                  <a:lnTo>
                    <a:pt x="694" y="421"/>
                  </a:lnTo>
                  <a:lnTo>
                    <a:pt x="694" y="347"/>
                  </a:lnTo>
                  <a:lnTo>
                    <a:pt x="694" y="273"/>
                  </a:lnTo>
                  <a:lnTo>
                    <a:pt x="673" y="210"/>
                  </a:lnTo>
                  <a:lnTo>
                    <a:pt x="641" y="158"/>
                  </a:lnTo>
                  <a:lnTo>
                    <a:pt x="599" y="105"/>
                  </a:lnTo>
                  <a:lnTo>
                    <a:pt x="547" y="63"/>
                  </a:lnTo>
                  <a:lnTo>
                    <a:pt x="484" y="32"/>
                  </a:lnTo>
                  <a:lnTo>
                    <a:pt x="421" y="11"/>
                  </a:lnTo>
                  <a:lnTo>
                    <a:pt x="347" y="0"/>
                  </a:lnTo>
                  <a:lnTo>
                    <a:pt x="284" y="11"/>
                  </a:lnTo>
                  <a:lnTo>
                    <a:pt x="210" y="32"/>
                  </a:lnTo>
                  <a:lnTo>
                    <a:pt x="158" y="63"/>
                  </a:lnTo>
                  <a:lnTo>
                    <a:pt x="105" y="105"/>
                  </a:lnTo>
                  <a:lnTo>
                    <a:pt x="63" y="158"/>
                  </a:lnTo>
                  <a:lnTo>
                    <a:pt x="32" y="210"/>
                  </a:lnTo>
                  <a:lnTo>
                    <a:pt x="11" y="273"/>
                  </a:lnTo>
                  <a:lnTo>
                    <a:pt x="0" y="347"/>
                  </a:lnTo>
                  <a:lnTo>
                    <a:pt x="11" y="421"/>
                  </a:lnTo>
                  <a:lnTo>
                    <a:pt x="32" y="484"/>
                  </a:lnTo>
                  <a:lnTo>
                    <a:pt x="63" y="547"/>
                  </a:lnTo>
                  <a:lnTo>
                    <a:pt x="105" y="589"/>
                  </a:lnTo>
                  <a:lnTo>
                    <a:pt x="158" y="631"/>
                  </a:lnTo>
                  <a:lnTo>
                    <a:pt x="210" y="663"/>
                  </a:lnTo>
                  <a:lnTo>
                    <a:pt x="284" y="684"/>
                  </a:lnTo>
                  <a:lnTo>
                    <a:pt x="347" y="694"/>
                  </a:lnTo>
                  <a:close/>
                </a:path>
              </a:pathLst>
            </a:cu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Freeform 14"/>
            <p:cNvSpPr>
              <a:spLocks/>
            </p:cNvSpPr>
            <p:nvPr/>
          </p:nvSpPr>
          <p:spPr bwMode="auto">
            <a:xfrm>
              <a:off x="3922" y="2844"/>
              <a:ext cx="421" cy="410"/>
            </a:xfrm>
            <a:custGeom>
              <a:avLst/>
              <a:gdLst>
                <a:gd name="T0" fmla="*/ 210 w 421"/>
                <a:gd name="T1" fmla="*/ 410 h 410"/>
                <a:gd name="T2" fmla="*/ 253 w 421"/>
                <a:gd name="T3" fmla="*/ 399 h 410"/>
                <a:gd name="T4" fmla="*/ 295 w 421"/>
                <a:gd name="T5" fmla="*/ 389 h 410"/>
                <a:gd name="T6" fmla="*/ 326 w 421"/>
                <a:gd name="T7" fmla="*/ 378 h 410"/>
                <a:gd name="T8" fmla="*/ 358 w 421"/>
                <a:gd name="T9" fmla="*/ 347 h 410"/>
                <a:gd name="T10" fmla="*/ 389 w 421"/>
                <a:gd name="T11" fmla="*/ 315 h 410"/>
                <a:gd name="T12" fmla="*/ 410 w 421"/>
                <a:gd name="T13" fmla="*/ 284 h 410"/>
                <a:gd name="T14" fmla="*/ 421 w 421"/>
                <a:gd name="T15" fmla="*/ 242 h 410"/>
                <a:gd name="T16" fmla="*/ 421 w 421"/>
                <a:gd name="T17" fmla="*/ 200 h 410"/>
                <a:gd name="T18" fmla="*/ 421 w 421"/>
                <a:gd name="T19" fmla="*/ 158 h 410"/>
                <a:gd name="T20" fmla="*/ 410 w 421"/>
                <a:gd name="T21" fmla="*/ 115 h 410"/>
                <a:gd name="T22" fmla="*/ 389 w 421"/>
                <a:gd name="T23" fmla="*/ 84 h 410"/>
                <a:gd name="T24" fmla="*/ 358 w 421"/>
                <a:gd name="T25" fmla="*/ 52 h 410"/>
                <a:gd name="T26" fmla="*/ 326 w 421"/>
                <a:gd name="T27" fmla="*/ 31 h 410"/>
                <a:gd name="T28" fmla="*/ 295 w 421"/>
                <a:gd name="T29" fmla="*/ 10 h 410"/>
                <a:gd name="T30" fmla="*/ 253 w 421"/>
                <a:gd name="T31" fmla="*/ 0 h 410"/>
                <a:gd name="T32" fmla="*/ 210 w 421"/>
                <a:gd name="T33" fmla="*/ 0 h 410"/>
                <a:gd name="T34" fmla="*/ 168 w 421"/>
                <a:gd name="T35" fmla="*/ 0 h 410"/>
                <a:gd name="T36" fmla="*/ 137 w 421"/>
                <a:gd name="T37" fmla="*/ 10 h 410"/>
                <a:gd name="T38" fmla="*/ 95 w 421"/>
                <a:gd name="T39" fmla="*/ 31 h 410"/>
                <a:gd name="T40" fmla="*/ 63 w 421"/>
                <a:gd name="T41" fmla="*/ 52 h 410"/>
                <a:gd name="T42" fmla="*/ 42 w 421"/>
                <a:gd name="T43" fmla="*/ 84 h 410"/>
                <a:gd name="T44" fmla="*/ 21 w 421"/>
                <a:gd name="T45" fmla="*/ 115 h 410"/>
                <a:gd name="T46" fmla="*/ 11 w 421"/>
                <a:gd name="T47" fmla="*/ 158 h 410"/>
                <a:gd name="T48" fmla="*/ 0 w 421"/>
                <a:gd name="T49" fmla="*/ 200 h 410"/>
                <a:gd name="T50" fmla="*/ 11 w 421"/>
                <a:gd name="T51" fmla="*/ 242 h 410"/>
                <a:gd name="T52" fmla="*/ 21 w 421"/>
                <a:gd name="T53" fmla="*/ 284 h 410"/>
                <a:gd name="T54" fmla="*/ 42 w 421"/>
                <a:gd name="T55" fmla="*/ 315 h 410"/>
                <a:gd name="T56" fmla="*/ 63 w 421"/>
                <a:gd name="T57" fmla="*/ 347 h 410"/>
                <a:gd name="T58" fmla="*/ 95 w 421"/>
                <a:gd name="T59" fmla="*/ 378 h 410"/>
                <a:gd name="T60" fmla="*/ 137 w 421"/>
                <a:gd name="T61" fmla="*/ 389 h 410"/>
                <a:gd name="T62" fmla="*/ 168 w 421"/>
                <a:gd name="T63" fmla="*/ 399 h 410"/>
                <a:gd name="T64" fmla="*/ 210 w 421"/>
                <a:gd name="T65" fmla="*/ 410 h 4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21"/>
                <a:gd name="T100" fmla="*/ 0 h 410"/>
                <a:gd name="T101" fmla="*/ 421 w 421"/>
                <a:gd name="T102" fmla="*/ 410 h 41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21" h="410">
                  <a:moveTo>
                    <a:pt x="210" y="410"/>
                  </a:moveTo>
                  <a:lnTo>
                    <a:pt x="253" y="399"/>
                  </a:lnTo>
                  <a:lnTo>
                    <a:pt x="295" y="389"/>
                  </a:lnTo>
                  <a:lnTo>
                    <a:pt x="326" y="378"/>
                  </a:lnTo>
                  <a:lnTo>
                    <a:pt x="358" y="347"/>
                  </a:lnTo>
                  <a:lnTo>
                    <a:pt x="389" y="315"/>
                  </a:lnTo>
                  <a:lnTo>
                    <a:pt x="410" y="284"/>
                  </a:lnTo>
                  <a:lnTo>
                    <a:pt x="421" y="242"/>
                  </a:lnTo>
                  <a:lnTo>
                    <a:pt x="421" y="200"/>
                  </a:lnTo>
                  <a:lnTo>
                    <a:pt x="421" y="158"/>
                  </a:lnTo>
                  <a:lnTo>
                    <a:pt x="410" y="115"/>
                  </a:lnTo>
                  <a:lnTo>
                    <a:pt x="389" y="84"/>
                  </a:lnTo>
                  <a:lnTo>
                    <a:pt x="358" y="52"/>
                  </a:lnTo>
                  <a:lnTo>
                    <a:pt x="326" y="31"/>
                  </a:lnTo>
                  <a:lnTo>
                    <a:pt x="295" y="10"/>
                  </a:lnTo>
                  <a:lnTo>
                    <a:pt x="253" y="0"/>
                  </a:lnTo>
                  <a:lnTo>
                    <a:pt x="210" y="0"/>
                  </a:lnTo>
                  <a:lnTo>
                    <a:pt x="168" y="0"/>
                  </a:lnTo>
                  <a:lnTo>
                    <a:pt x="137" y="10"/>
                  </a:lnTo>
                  <a:lnTo>
                    <a:pt x="95" y="31"/>
                  </a:lnTo>
                  <a:lnTo>
                    <a:pt x="63" y="52"/>
                  </a:lnTo>
                  <a:lnTo>
                    <a:pt x="42" y="84"/>
                  </a:lnTo>
                  <a:lnTo>
                    <a:pt x="21" y="115"/>
                  </a:lnTo>
                  <a:lnTo>
                    <a:pt x="11" y="158"/>
                  </a:lnTo>
                  <a:lnTo>
                    <a:pt x="0" y="200"/>
                  </a:lnTo>
                  <a:lnTo>
                    <a:pt x="11" y="242"/>
                  </a:lnTo>
                  <a:lnTo>
                    <a:pt x="21" y="284"/>
                  </a:lnTo>
                  <a:lnTo>
                    <a:pt x="42" y="315"/>
                  </a:lnTo>
                  <a:lnTo>
                    <a:pt x="63" y="347"/>
                  </a:lnTo>
                  <a:lnTo>
                    <a:pt x="95" y="378"/>
                  </a:lnTo>
                  <a:lnTo>
                    <a:pt x="137" y="389"/>
                  </a:lnTo>
                  <a:lnTo>
                    <a:pt x="168" y="399"/>
                  </a:lnTo>
                  <a:lnTo>
                    <a:pt x="210" y="4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Freeform 15"/>
            <p:cNvSpPr>
              <a:spLocks/>
            </p:cNvSpPr>
            <p:nvPr/>
          </p:nvSpPr>
          <p:spPr bwMode="auto">
            <a:xfrm>
              <a:off x="3283" y="2784"/>
              <a:ext cx="29" cy="608"/>
            </a:xfrm>
            <a:custGeom>
              <a:avLst/>
              <a:gdLst>
                <a:gd name="T0" fmla="*/ 29 w 29"/>
                <a:gd name="T1" fmla="*/ 0 h 608"/>
                <a:gd name="T2" fmla="*/ 15 w 29"/>
                <a:gd name="T3" fmla="*/ 274 h 608"/>
                <a:gd name="T4" fmla="*/ 13 w 29"/>
                <a:gd name="T5" fmla="*/ 608 h 608"/>
                <a:gd name="T6" fmla="*/ 0 60000 65536"/>
                <a:gd name="T7" fmla="*/ 0 60000 65536"/>
                <a:gd name="T8" fmla="*/ 0 60000 65536"/>
                <a:gd name="T9" fmla="*/ 0 w 29"/>
                <a:gd name="T10" fmla="*/ 0 h 608"/>
                <a:gd name="T11" fmla="*/ 29 w 29"/>
                <a:gd name="T12" fmla="*/ 608 h 6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608">
                  <a:moveTo>
                    <a:pt x="29" y="0"/>
                  </a:moveTo>
                  <a:cubicBezTo>
                    <a:pt x="0" y="86"/>
                    <a:pt x="27" y="183"/>
                    <a:pt x="15" y="274"/>
                  </a:cubicBezTo>
                  <a:cubicBezTo>
                    <a:pt x="23" y="593"/>
                    <a:pt x="13" y="479"/>
                    <a:pt x="13" y="608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Freeform 16"/>
            <p:cNvSpPr>
              <a:spLocks/>
            </p:cNvSpPr>
            <p:nvPr/>
          </p:nvSpPr>
          <p:spPr bwMode="auto">
            <a:xfrm>
              <a:off x="4936" y="2736"/>
              <a:ext cx="38" cy="616"/>
            </a:xfrm>
            <a:custGeom>
              <a:avLst/>
              <a:gdLst>
                <a:gd name="T0" fmla="*/ 28 w 38"/>
                <a:gd name="T1" fmla="*/ 0 h 616"/>
                <a:gd name="T2" fmla="*/ 34 w 38"/>
                <a:gd name="T3" fmla="*/ 108 h 616"/>
                <a:gd name="T4" fmla="*/ 38 w 38"/>
                <a:gd name="T5" fmla="*/ 312 h 616"/>
                <a:gd name="T6" fmla="*/ 32 w 38"/>
                <a:gd name="T7" fmla="*/ 512 h 616"/>
                <a:gd name="T8" fmla="*/ 22 w 38"/>
                <a:gd name="T9" fmla="*/ 588 h 616"/>
                <a:gd name="T10" fmla="*/ 0 w 38"/>
                <a:gd name="T11" fmla="*/ 616 h 6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"/>
                <a:gd name="T19" fmla="*/ 0 h 616"/>
                <a:gd name="T20" fmla="*/ 38 w 38"/>
                <a:gd name="T21" fmla="*/ 616 h 6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" h="616">
                  <a:moveTo>
                    <a:pt x="28" y="0"/>
                  </a:moveTo>
                  <a:cubicBezTo>
                    <a:pt x="28" y="14"/>
                    <a:pt x="33" y="23"/>
                    <a:pt x="34" y="108"/>
                  </a:cubicBezTo>
                  <a:cubicBezTo>
                    <a:pt x="36" y="160"/>
                    <a:pt x="38" y="245"/>
                    <a:pt x="38" y="312"/>
                  </a:cubicBezTo>
                  <a:cubicBezTo>
                    <a:pt x="38" y="379"/>
                    <a:pt x="35" y="466"/>
                    <a:pt x="32" y="512"/>
                  </a:cubicBezTo>
                  <a:cubicBezTo>
                    <a:pt x="31" y="525"/>
                    <a:pt x="23" y="583"/>
                    <a:pt x="22" y="588"/>
                  </a:cubicBezTo>
                  <a:cubicBezTo>
                    <a:pt x="19" y="596"/>
                    <a:pt x="0" y="616"/>
                    <a:pt x="0" y="616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5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D19C6F-4583-4125-B208-8933E03A45BE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227013"/>
            <a:ext cx="6781800" cy="9017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 smtClean="0">
                <a:solidFill>
                  <a:schemeClr val="tx1"/>
                </a:solidFill>
              </a:rPr>
              <a:t>House of Quality Example (cont’d)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5286375" y="3890963"/>
            <a:ext cx="2336800" cy="1476375"/>
            <a:chOff x="3937" y="1683"/>
            <a:chExt cx="1334" cy="955"/>
          </a:xfrm>
        </p:grpSpPr>
        <p:sp>
          <p:nvSpPr>
            <p:cNvPr id="11297" name="Rectangle 4"/>
            <p:cNvSpPr>
              <a:spLocks noChangeArrowheads="1"/>
            </p:cNvSpPr>
            <p:nvPr/>
          </p:nvSpPr>
          <p:spPr bwMode="auto">
            <a:xfrm>
              <a:off x="4074" y="1683"/>
              <a:ext cx="1197" cy="9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en-US" sz="2000" b="1" i="1"/>
                <a:t>Customer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en-US" sz="2000" b="1" i="1"/>
                <a:t>importance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en-US" sz="2000" b="1" i="1"/>
                <a:t>rating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en-US" sz="2000" b="1" i="1"/>
                <a:t>(Scale of 1-5, 5 = highest)</a:t>
              </a:r>
            </a:p>
          </p:txBody>
        </p:sp>
        <p:sp>
          <p:nvSpPr>
            <p:cNvPr id="11298" name="Line 5"/>
            <p:cNvSpPr>
              <a:spLocks noChangeShapeType="1"/>
            </p:cNvSpPr>
            <p:nvPr/>
          </p:nvSpPr>
          <p:spPr bwMode="auto">
            <a:xfrm flipH="1">
              <a:off x="3937" y="2077"/>
              <a:ext cx="408" cy="1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8" name="Group 6"/>
          <p:cNvGrpSpPr>
            <a:grpSpLocks/>
          </p:cNvGrpSpPr>
          <p:nvPr/>
        </p:nvGrpSpPr>
        <p:grpSpPr bwMode="auto">
          <a:xfrm>
            <a:off x="1146175" y="3595688"/>
            <a:ext cx="4059238" cy="2132012"/>
            <a:chOff x="455" y="2417"/>
            <a:chExt cx="2557" cy="1343"/>
          </a:xfrm>
        </p:grpSpPr>
        <p:sp>
          <p:nvSpPr>
            <p:cNvPr id="11288" name="Rectangle 7"/>
            <p:cNvSpPr>
              <a:spLocks noChangeArrowheads="1"/>
            </p:cNvSpPr>
            <p:nvPr/>
          </p:nvSpPr>
          <p:spPr bwMode="auto">
            <a:xfrm>
              <a:off x="456" y="2432"/>
              <a:ext cx="2504" cy="1328"/>
            </a:xfrm>
            <a:prstGeom prst="rect">
              <a:avLst/>
            </a:prstGeom>
            <a:solidFill>
              <a:srgbClr val="D9F7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grpSp>
          <p:nvGrpSpPr>
            <p:cNvPr id="11289" name="Group 8"/>
            <p:cNvGrpSpPr>
              <a:grpSpLocks/>
            </p:cNvGrpSpPr>
            <p:nvPr/>
          </p:nvGrpSpPr>
          <p:grpSpPr bwMode="auto">
            <a:xfrm>
              <a:off x="455" y="2701"/>
              <a:ext cx="2497" cy="770"/>
              <a:chOff x="479" y="2701"/>
              <a:chExt cx="4816" cy="770"/>
            </a:xfrm>
          </p:grpSpPr>
          <p:sp>
            <p:nvSpPr>
              <p:cNvPr id="11293" name="Line 9"/>
              <p:cNvSpPr>
                <a:spLocks noChangeShapeType="1"/>
              </p:cNvSpPr>
              <p:nvPr/>
            </p:nvSpPr>
            <p:spPr bwMode="auto">
              <a:xfrm>
                <a:off x="479" y="2701"/>
                <a:ext cx="4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4" name="Line 10"/>
              <p:cNvSpPr>
                <a:spLocks noChangeShapeType="1"/>
              </p:cNvSpPr>
              <p:nvPr/>
            </p:nvSpPr>
            <p:spPr bwMode="auto">
              <a:xfrm>
                <a:off x="479" y="2971"/>
                <a:ext cx="4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" name="Line 11"/>
              <p:cNvSpPr>
                <a:spLocks noChangeShapeType="1"/>
              </p:cNvSpPr>
              <p:nvPr/>
            </p:nvSpPr>
            <p:spPr bwMode="auto">
              <a:xfrm>
                <a:off x="479" y="3211"/>
                <a:ext cx="4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6" name="Line 12"/>
              <p:cNvSpPr>
                <a:spLocks noChangeShapeType="1"/>
              </p:cNvSpPr>
              <p:nvPr/>
            </p:nvSpPr>
            <p:spPr bwMode="auto">
              <a:xfrm>
                <a:off x="479" y="3471"/>
                <a:ext cx="4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90" name="Line 13"/>
            <p:cNvSpPr>
              <a:spLocks noChangeShapeType="1"/>
            </p:cNvSpPr>
            <p:nvPr/>
          </p:nvSpPr>
          <p:spPr bwMode="auto">
            <a:xfrm>
              <a:off x="2603" y="2432"/>
              <a:ext cx="0" cy="1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Line 14"/>
            <p:cNvSpPr>
              <a:spLocks noChangeShapeType="1"/>
            </p:cNvSpPr>
            <p:nvPr/>
          </p:nvSpPr>
          <p:spPr bwMode="auto">
            <a:xfrm>
              <a:off x="2958" y="2432"/>
              <a:ext cx="0" cy="1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15"/>
            <p:cNvSpPr>
              <a:spLocks noChangeArrowheads="1"/>
            </p:cNvSpPr>
            <p:nvPr/>
          </p:nvSpPr>
          <p:spPr bwMode="auto">
            <a:xfrm>
              <a:off x="534" y="2417"/>
              <a:ext cx="2478" cy="1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5000"/>
                </a:lnSpc>
                <a:spcBef>
                  <a:spcPct val="20000"/>
                </a:spcBef>
                <a:tabLst>
                  <a:tab pos="3429000" algn="ctr"/>
                </a:tabLst>
              </a:pPr>
              <a:r>
                <a:rPr lang="en-US" altLang="en-US" sz="2400" b="1" i="1"/>
                <a:t>Lightweight 	3	</a:t>
              </a:r>
            </a:p>
            <a:p>
              <a:pPr eaLnBrk="0" hangingPunct="0">
                <a:lnSpc>
                  <a:spcPct val="95000"/>
                </a:lnSpc>
                <a:spcBef>
                  <a:spcPct val="20000"/>
                </a:spcBef>
                <a:tabLst>
                  <a:tab pos="3429000" algn="ctr"/>
                </a:tabLst>
              </a:pPr>
              <a:r>
                <a:rPr lang="en-US" altLang="en-US" sz="2400" b="1" i="1"/>
                <a:t>Easy to use 	4	</a:t>
              </a:r>
            </a:p>
            <a:p>
              <a:pPr eaLnBrk="0" hangingPunct="0">
                <a:lnSpc>
                  <a:spcPct val="95000"/>
                </a:lnSpc>
                <a:spcBef>
                  <a:spcPct val="20000"/>
                </a:spcBef>
                <a:tabLst>
                  <a:tab pos="3429000" algn="ctr"/>
                </a:tabLst>
              </a:pPr>
              <a:r>
                <a:rPr lang="en-US" altLang="en-US" sz="2400" b="1" i="1"/>
                <a:t>Reliable	5</a:t>
              </a:r>
            </a:p>
            <a:p>
              <a:pPr eaLnBrk="0" hangingPunct="0">
                <a:lnSpc>
                  <a:spcPct val="95000"/>
                </a:lnSpc>
                <a:spcBef>
                  <a:spcPct val="20000"/>
                </a:spcBef>
                <a:tabLst>
                  <a:tab pos="3429000" algn="ctr"/>
                </a:tabLst>
              </a:pPr>
              <a:r>
                <a:rPr lang="en-US" altLang="en-US" sz="2400" b="1" i="1"/>
                <a:t>Easy to hold steady 	2	</a:t>
              </a:r>
            </a:p>
            <a:p>
              <a:pPr eaLnBrk="0" hangingPunct="0">
                <a:lnSpc>
                  <a:spcPct val="95000"/>
                </a:lnSpc>
                <a:spcBef>
                  <a:spcPct val="20000"/>
                </a:spcBef>
                <a:tabLst>
                  <a:tab pos="3429000" algn="ctr"/>
                </a:tabLst>
              </a:pPr>
              <a:r>
                <a:rPr lang="en-US" altLang="en-US" sz="2400" b="1" i="1"/>
                <a:t>Color correction	1	</a:t>
              </a:r>
            </a:p>
          </p:txBody>
        </p:sp>
      </p:grpSp>
      <p:grpSp>
        <p:nvGrpSpPr>
          <p:cNvPr id="11269" name="Group 16"/>
          <p:cNvGrpSpPr>
            <a:grpSpLocks/>
          </p:cNvGrpSpPr>
          <p:nvPr/>
        </p:nvGrpSpPr>
        <p:grpSpPr bwMode="auto">
          <a:xfrm>
            <a:off x="357188" y="1500188"/>
            <a:ext cx="1843087" cy="1827212"/>
            <a:chOff x="390" y="1369"/>
            <a:chExt cx="1161" cy="1151"/>
          </a:xfrm>
        </p:grpSpPr>
        <p:sp>
          <p:nvSpPr>
            <p:cNvPr id="11286" name="Rectangle 17"/>
            <p:cNvSpPr>
              <a:spLocks noChangeArrowheads="1"/>
            </p:cNvSpPr>
            <p:nvPr/>
          </p:nvSpPr>
          <p:spPr bwMode="auto">
            <a:xfrm>
              <a:off x="390" y="1369"/>
              <a:ext cx="1161" cy="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en-US" sz="2400" b="1" i="1"/>
                <a:t>What the customer wants</a:t>
              </a:r>
            </a:p>
          </p:txBody>
        </p:sp>
        <p:sp>
          <p:nvSpPr>
            <p:cNvPr id="11287" name="Line 18"/>
            <p:cNvSpPr>
              <a:spLocks noChangeShapeType="1"/>
            </p:cNvSpPr>
            <p:nvPr/>
          </p:nvSpPr>
          <p:spPr bwMode="auto">
            <a:xfrm>
              <a:off x="1120" y="2048"/>
              <a:ext cx="192" cy="47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0" name="Group 19"/>
          <p:cNvGrpSpPr>
            <a:grpSpLocks/>
          </p:cNvGrpSpPr>
          <p:nvPr/>
        </p:nvGrpSpPr>
        <p:grpSpPr bwMode="auto">
          <a:xfrm>
            <a:off x="4383088" y="1544638"/>
            <a:ext cx="2786062" cy="2071687"/>
            <a:chOff x="4171" y="302"/>
            <a:chExt cx="1597" cy="1347"/>
          </a:xfrm>
        </p:grpSpPr>
        <p:sp>
          <p:nvSpPr>
            <p:cNvPr id="11273" name="Freeform 20"/>
            <p:cNvSpPr>
              <a:spLocks/>
            </p:cNvSpPr>
            <p:nvPr/>
          </p:nvSpPr>
          <p:spPr bwMode="auto">
            <a:xfrm>
              <a:off x="4188" y="718"/>
              <a:ext cx="394" cy="462"/>
            </a:xfrm>
            <a:custGeom>
              <a:avLst/>
              <a:gdLst>
                <a:gd name="T0" fmla="*/ 108 w 1436"/>
                <a:gd name="T1" fmla="*/ 219 h 976"/>
                <a:gd name="T2" fmla="*/ 108 w 1436"/>
                <a:gd name="T3" fmla="*/ 0 h 976"/>
                <a:gd name="T4" fmla="*/ 0 w 1436"/>
                <a:gd name="T5" fmla="*/ 0 h 976"/>
                <a:gd name="T6" fmla="*/ 0 w 1436"/>
                <a:gd name="T7" fmla="*/ 219 h 976"/>
                <a:gd name="T8" fmla="*/ 108 w 1436"/>
                <a:gd name="T9" fmla="*/ 219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36"/>
                <a:gd name="T16" fmla="*/ 0 h 976"/>
                <a:gd name="T17" fmla="*/ 1436 w 1436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36" h="976">
                  <a:moveTo>
                    <a:pt x="1435" y="975"/>
                  </a:moveTo>
                  <a:lnTo>
                    <a:pt x="1435" y="0"/>
                  </a:lnTo>
                  <a:lnTo>
                    <a:pt x="0" y="0"/>
                  </a:lnTo>
                  <a:lnTo>
                    <a:pt x="0" y="975"/>
                  </a:lnTo>
                  <a:lnTo>
                    <a:pt x="1435" y="975"/>
                  </a:lnTo>
                </a:path>
              </a:pathLst>
            </a:custGeom>
            <a:solidFill>
              <a:srgbClr val="D9F7FF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4" name="Text Box 21"/>
            <p:cNvSpPr txBox="1">
              <a:spLocks noChangeArrowheads="1"/>
            </p:cNvSpPr>
            <p:nvPr/>
          </p:nvSpPr>
          <p:spPr bwMode="auto">
            <a:xfrm>
              <a:off x="4171" y="808"/>
              <a:ext cx="428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What the Customer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Wants</a:t>
              </a:r>
            </a:p>
          </p:txBody>
        </p:sp>
        <p:sp>
          <p:nvSpPr>
            <p:cNvPr id="11275" name="Freeform 22"/>
            <p:cNvSpPr>
              <a:spLocks/>
            </p:cNvSpPr>
            <p:nvPr/>
          </p:nvSpPr>
          <p:spPr bwMode="auto">
            <a:xfrm>
              <a:off x="4580" y="718"/>
              <a:ext cx="720" cy="464"/>
            </a:xfrm>
            <a:custGeom>
              <a:avLst/>
              <a:gdLst>
                <a:gd name="T0" fmla="*/ 298 w 1738"/>
                <a:gd name="T1" fmla="*/ 221 h 976"/>
                <a:gd name="T2" fmla="*/ 298 w 1738"/>
                <a:gd name="T3" fmla="*/ 0 h 976"/>
                <a:gd name="T4" fmla="*/ 0 w 1738"/>
                <a:gd name="T5" fmla="*/ 0 h 976"/>
                <a:gd name="T6" fmla="*/ 0 w 1738"/>
                <a:gd name="T7" fmla="*/ 221 h 976"/>
                <a:gd name="T8" fmla="*/ 298 w 1738"/>
                <a:gd name="T9" fmla="*/ 221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8"/>
                <a:gd name="T16" fmla="*/ 0 h 976"/>
                <a:gd name="T17" fmla="*/ 1738 w 173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8" h="976">
                  <a:moveTo>
                    <a:pt x="1737" y="975"/>
                  </a:moveTo>
                  <a:lnTo>
                    <a:pt x="1737" y="0"/>
                  </a:lnTo>
                  <a:lnTo>
                    <a:pt x="0" y="0"/>
                  </a:lnTo>
                  <a:lnTo>
                    <a:pt x="0" y="975"/>
                  </a:lnTo>
                  <a:lnTo>
                    <a:pt x="1737" y="975"/>
                  </a:lnTo>
                </a:path>
              </a:pathLst>
            </a:custGeom>
            <a:solidFill>
              <a:srgbClr val="2FFF74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Text Box 23"/>
            <p:cNvSpPr txBox="1">
              <a:spLocks noChangeArrowheads="1"/>
            </p:cNvSpPr>
            <p:nvPr/>
          </p:nvSpPr>
          <p:spPr bwMode="auto">
            <a:xfrm>
              <a:off x="4638" y="849"/>
              <a:ext cx="61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Relationship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Matrix</a:t>
              </a:r>
            </a:p>
          </p:txBody>
        </p:sp>
        <p:sp>
          <p:nvSpPr>
            <p:cNvPr id="11277" name="Freeform 24"/>
            <p:cNvSpPr>
              <a:spLocks/>
            </p:cNvSpPr>
            <p:nvPr/>
          </p:nvSpPr>
          <p:spPr bwMode="auto">
            <a:xfrm>
              <a:off x="4580" y="1179"/>
              <a:ext cx="719" cy="375"/>
            </a:xfrm>
            <a:custGeom>
              <a:avLst/>
              <a:gdLst>
                <a:gd name="T0" fmla="*/ 163 w 3173"/>
                <a:gd name="T1" fmla="*/ 141 h 994"/>
                <a:gd name="T2" fmla="*/ 163 w 3173"/>
                <a:gd name="T3" fmla="*/ 0 h 994"/>
                <a:gd name="T4" fmla="*/ 0 w 3173"/>
                <a:gd name="T5" fmla="*/ 0 h 994"/>
                <a:gd name="T6" fmla="*/ 0 w 3173"/>
                <a:gd name="T7" fmla="*/ 141 h 994"/>
                <a:gd name="T8" fmla="*/ 163 w 3173"/>
                <a:gd name="T9" fmla="*/ 141 h 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73"/>
                <a:gd name="T16" fmla="*/ 0 h 994"/>
                <a:gd name="T17" fmla="*/ 3173 w 3173"/>
                <a:gd name="T18" fmla="*/ 994 h 9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73" h="994">
                  <a:moveTo>
                    <a:pt x="3172" y="993"/>
                  </a:moveTo>
                  <a:lnTo>
                    <a:pt x="3172" y="0"/>
                  </a:lnTo>
                  <a:lnTo>
                    <a:pt x="0" y="0"/>
                  </a:lnTo>
                  <a:lnTo>
                    <a:pt x="0" y="993"/>
                  </a:lnTo>
                  <a:lnTo>
                    <a:pt x="3172" y="993"/>
                  </a:lnTo>
                </a:path>
              </a:pathLst>
            </a:custGeom>
            <a:solidFill>
              <a:srgbClr val="BFFFE5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Text Box 25"/>
            <p:cNvSpPr txBox="1">
              <a:spLocks noChangeArrowheads="1"/>
            </p:cNvSpPr>
            <p:nvPr/>
          </p:nvSpPr>
          <p:spPr bwMode="auto">
            <a:xfrm>
              <a:off x="4605" y="1221"/>
              <a:ext cx="669" cy="4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Technical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Attributes and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Evaluation</a:t>
              </a:r>
            </a:p>
          </p:txBody>
        </p:sp>
        <p:sp>
          <p:nvSpPr>
            <p:cNvPr id="11279" name="Rectangle 26"/>
            <p:cNvSpPr>
              <a:spLocks noChangeArrowheads="1"/>
            </p:cNvSpPr>
            <p:nvPr/>
          </p:nvSpPr>
          <p:spPr bwMode="auto">
            <a:xfrm>
              <a:off x="4580" y="479"/>
              <a:ext cx="719" cy="240"/>
            </a:xfrm>
            <a:prstGeom prst="rect">
              <a:avLst/>
            </a:prstGeom>
            <a:solidFill>
              <a:srgbClr val="FFD98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1280" name="Text Box 27"/>
            <p:cNvSpPr txBox="1">
              <a:spLocks noChangeArrowheads="1"/>
            </p:cNvSpPr>
            <p:nvPr/>
          </p:nvSpPr>
          <p:spPr bwMode="auto">
            <a:xfrm>
              <a:off x="4626" y="495"/>
              <a:ext cx="628" cy="4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How to Satisfy</a:t>
              </a:r>
            </a:p>
            <a:p>
              <a:pPr algn="ctr" defTabSz="762000" eaLnBrk="0" hangingPunct="0"/>
              <a:r>
                <a:rPr lang="en-AU" altLang="en-US" sz="800" b="1" i="1">
                  <a:solidFill>
                    <a:srgbClr val="000000"/>
                  </a:solidFill>
                </a:rPr>
                <a:t>Customer Wants</a:t>
              </a:r>
            </a:p>
          </p:txBody>
        </p:sp>
        <p:sp>
          <p:nvSpPr>
            <p:cNvPr id="11281" name="Freeform 28"/>
            <p:cNvSpPr>
              <a:spLocks/>
            </p:cNvSpPr>
            <p:nvPr/>
          </p:nvSpPr>
          <p:spPr bwMode="auto">
            <a:xfrm>
              <a:off x="4581" y="302"/>
              <a:ext cx="718" cy="178"/>
            </a:xfrm>
            <a:custGeom>
              <a:avLst/>
              <a:gdLst>
                <a:gd name="T0" fmla="*/ 295 w 1745"/>
                <a:gd name="T1" fmla="*/ 47 h 672"/>
                <a:gd name="T2" fmla="*/ 147 w 1745"/>
                <a:gd name="T3" fmla="*/ 0 h 672"/>
                <a:gd name="T4" fmla="*/ 0 w 1745"/>
                <a:gd name="T5" fmla="*/ 47 h 672"/>
                <a:gd name="T6" fmla="*/ 295 w 1745"/>
                <a:gd name="T7" fmla="*/ 47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45"/>
                <a:gd name="T13" fmla="*/ 0 h 672"/>
                <a:gd name="T14" fmla="*/ 1745 w 1745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45" h="672">
                  <a:moveTo>
                    <a:pt x="1744" y="671"/>
                  </a:moveTo>
                  <a:lnTo>
                    <a:pt x="871" y="0"/>
                  </a:lnTo>
                  <a:lnTo>
                    <a:pt x="0" y="671"/>
                  </a:lnTo>
                  <a:lnTo>
                    <a:pt x="1744" y="671"/>
                  </a:lnTo>
                </a:path>
              </a:pathLst>
            </a:custGeom>
            <a:solidFill>
              <a:srgbClr val="FFD980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Text Box 29"/>
            <p:cNvSpPr txBox="1">
              <a:spLocks noChangeArrowheads="1"/>
            </p:cNvSpPr>
            <p:nvPr/>
          </p:nvSpPr>
          <p:spPr bwMode="auto">
            <a:xfrm>
              <a:off x="4685" y="375"/>
              <a:ext cx="633" cy="1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 eaLnBrk="0" hangingPunct="0"/>
              <a:r>
                <a:rPr lang="en-AU" altLang="en-US" sz="600" b="1" i="1">
                  <a:solidFill>
                    <a:srgbClr val="000000"/>
                  </a:solidFill>
                </a:rPr>
                <a:t>Interrelationships</a:t>
              </a:r>
            </a:p>
          </p:txBody>
        </p:sp>
        <p:sp>
          <p:nvSpPr>
            <p:cNvPr id="11283" name="Freeform 30"/>
            <p:cNvSpPr>
              <a:spLocks/>
            </p:cNvSpPr>
            <p:nvPr/>
          </p:nvSpPr>
          <p:spPr bwMode="auto">
            <a:xfrm>
              <a:off x="5297" y="716"/>
              <a:ext cx="261" cy="462"/>
            </a:xfrm>
            <a:custGeom>
              <a:avLst/>
              <a:gdLst>
                <a:gd name="T0" fmla="*/ 86 w 792"/>
                <a:gd name="T1" fmla="*/ 179 h 1193"/>
                <a:gd name="T2" fmla="*/ 86 w 792"/>
                <a:gd name="T3" fmla="*/ 0 h 1193"/>
                <a:gd name="T4" fmla="*/ 0 w 792"/>
                <a:gd name="T5" fmla="*/ 0 h 1193"/>
                <a:gd name="T6" fmla="*/ 0 w 792"/>
                <a:gd name="T7" fmla="*/ 179 h 1193"/>
                <a:gd name="T8" fmla="*/ 86 w 792"/>
                <a:gd name="T9" fmla="*/ 179 h 11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2"/>
                <a:gd name="T16" fmla="*/ 0 h 1193"/>
                <a:gd name="T17" fmla="*/ 792 w 792"/>
                <a:gd name="T18" fmla="*/ 1193 h 11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2" h="1193">
                  <a:moveTo>
                    <a:pt x="791" y="1192"/>
                  </a:moveTo>
                  <a:lnTo>
                    <a:pt x="791" y="0"/>
                  </a:lnTo>
                  <a:lnTo>
                    <a:pt x="0" y="0"/>
                  </a:lnTo>
                  <a:lnTo>
                    <a:pt x="0" y="1192"/>
                  </a:lnTo>
                  <a:lnTo>
                    <a:pt x="791" y="1192"/>
                  </a:lnTo>
                </a:path>
              </a:pathLst>
            </a:custGeom>
            <a:solidFill>
              <a:srgbClr val="BFFFE5"/>
            </a:solidFill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Text Box 31"/>
            <p:cNvSpPr txBox="1">
              <a:spLocks noChangeArrowheads="1"/>
            </p:cNvSpPr>
            <p:nvPr/>
          </p:nvSpPr>
          <p:spPr bwMode="auto">
            <a:xfrm rot="-5400000">
              <a:off x="5296" y="725"/>
              <a:ext cx="497" cy="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800" b="1" i="1">
                  <a:solidFill>
                    <a:srgbClr val="000000"/>
                  </a:solidFill>
                </a:rPr>
                <a:t>Analysis of</a:t>
              </a:r>
            </a:p>
            <a:p>
              <a:pPr algn="ctr" eaLnBrk="0" hangingPunct="0"/>
              <a:r>
                <a:rPr lang="en-US" altLang="en-US" sz="800" b="1" i="1">
                  <a:solidFill>
                    <a:srgbClr val="000000"/>
                  </a:solidFill>
                </a:rPr>
                <a:t>Competitors</a:t>
              </a:r>
            </a:p>
          </p:txBody>
        </p:sp>
        <p:sp>
          <p:nvSpPr>
            <p:cNvPr id="11285" name="Rectangle 32"/>
            <p:cNvSpPr>
              <a:spLocks noChangeArrowheads="1"/>
            </p:cNvSpPr>
            <p:nvPr/>
          </p:nvSpPr>
          <p:spPr bwMode="auto">
            <a:xfrm>
              <a:off x="5298" y="613"/>
              <a:ext cx="260" cy="106"/>
            </a:xfrm>
            <a:prstGeom prst="rect">
              <a:avLst/>
            </a:prstGeom>
            <a:solidFill>
              <a:srgbClr val="FFD98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11271" name="Line 33"/>
          <p:cNvSpPr>
            <a:spLocks noChangeShapeType="1"/>
          </p:cNvSpPr>
          <p:nvPr/>
        </p:nvSpPr>
        <p:spPr bwMode="auto">
          <a:xfrm flipH="1">
            <a:off x="3071813" y="2571750"/>
            <a:ext cx="1285875" cy="1000125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Slide Number Placeholder 3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181EE1-A9BD-41DF-B5CD-E1CAE5453D43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mono">
  <a:themeElements>
    <a:clrScheme name="Kimono 1">
      <a:dk1>
        <a:srgbClr val="2F1311"/>
      </a:dk1>
      <a:lt1>
        <a:srgbClr val="C16059"/>
      </a:lt1>
      <a:dk2>
        <a:srgbClr val="F7D47D"/>
      </a:dk2>
      <a:lt2>
        <a:srgbClr val="000000"/>
      </a:lt2>
      <a:accent1>
        <a:srgbClr val="D5B781"/>
      </a:accent1>
      <a:accent2>
        <a:srgbClr val="79AF7D"/>
      </a:accent2>
      <a:accent3>
        <a:srgbClr val="DDB6B5"/>
      </a:accent3>
      <a:accent4>
        <a:srgbClr val="270E0D"/>
      </a:accent4>
      <a:accent5>
        <a:srgbClr val="E7D8C1"/>
      </a:accent5>
      <a:accent6>
        <a:srgbClr val="6D9E71"/>
      </a:accent6>
      <a:hlink>
        <a:srgbClr val="F0B854"/>
      </a:hlink>
      <a:folHlink>
        <a:srgbClr val="DC893E"/>
      </a:folHlink>
    </a:clrScheme>
    <a:fontScheme name="Kimon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imono 1">
        <a:dk1>
          <a:srgbClr val="2F1311"/>
        </a:dk1>
        <a:lt1>
          <a:srgbClr val="C16059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DDB6B5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ono 2">
        <a:dk1>
          <a:srgbClr val="000000"/>
        </a:dk1>
        <a:lt1>
          <a:srgbClr val="FFFFFF"/>
        </a:lt1>
        <a:dk2>
          <a:srgbClr val="000000"/>
        </a:dk2>
        <a:lt2>
          <a:srgbClr val="F7D47D"/>
        </a:lt2>
        <a:accent1>
          <a:srgbClr val="C19341"/>
        </a:accent1>
        <a:accent2>
          <a:srgbClr val="60A265"/>
        </a:accent2>
        <a:accent3>
          <a:srgbClr val="AAAAAA"/>
        </a:accent3>
        <a:accent4>
          <a:srgbClr val="DADADA"/>
        </a:accent4>
        <a:accent5>
          <a:srgbClr val="DDC8B0"/>
        </a:accent5>
        <a:accent6>
          <a:srgbClr val="56925B"/>
        </a:accent6>
        <a:hlink>
          <a:srgbClr val="EB9F17"/>
        </a:hlink>
        <a:folHlink>
          <a:srgbClr val="CF76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imono 3">
        <a:dk1>
          <a:srgbClr val="00002E"/>
        </a:dk1>
        <a:lt1>
          <a:srgbClr val="FFFFFF"/>
        </a:lt1>
        <a:dk2>
          <a:srgbClr val="003399"/>
        </a:dk2>
        <a:lt2>
          <a:srgbClr val="F4BC40"/>
        </a:lt2>
        <a:accent1>
          <a:srgbClr val="9280CC"/>
        </a:accent1>
        <a:accent2>
          <a:srgbClr val="BD51A1"/>
        </a:accent2>
        <a:accent3>
          <a:srgbClr val="AAADCA"/>
        </a:accent3>
        <a:accent4>
          <a:srgbClr val="DADADA"/>
        </a:accent4>
        <a:accent5>
          <a:srgbClr val="C7C0E2"/>
        </a:accent5>
        <a:accent6>
          <a:srgbClr val="AB4991"/>
        </a:accent6>
        <a:hlink>
          <a:srgbClr val="CC66FF"/>
        </a:hlink>
        <a:folHlink>
          <a:srgbClr val="824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imono 4">
        <a:dk1>
          <a:srgbClr val="2F1311"/>
        </a:dk1>
        <a:lt1>
          <a:srgbClr val="7A8E9C"/>
        </a:lt1>
        <a:dk2>
          <a:srgbClr val="FDF4DF"/>
        </a:dk2>
        <a:lt2>
          <a:srgbClr val="3E4A52"/>
        </a:lt2>
        <a:accent1>
          <a:srgbClr val="81ABA0"/>
        </a:accent1>
        <a:accent2>
          <a:srgbClr val="CD817B"/>
        </a:accent2>
        <a:accent3>
          <a:srgbClr val="BEC6CB"/>
        </a:accent3>
        <a:accent4>
          <a:srgbClr val="270E0D"/>
        </a:accent4>
        <a:accent5>
          <a:srgbClr val="C1D2CD"/>
        </a:accent5>
        <a:accent6>
          <a:srgbClr val="BA746F"/>
        </a:accent6>
        <a:hlink>
          <a:srgbClr val="BEBC76"/>
        </a:hlink>
        <a:folHlink>
          <a:srgbClr val="668E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ono 5">
        <a:dk1>
          <a:srgbClr val="2F1311"/>
        </a:dk1>
        <a:lt1>
          <a:srgbClr val="7A9C7C"/>
        </a:lt1>
        <a:dk2>
          <a:srgbClr val="FBEBC3"/>
        </a:dk2>
        <a:lt2>
          <a:srgbClr val="3C503D"/>
        </a:lt2>
        <a:accent1>
          <a:srgbClr val="D5B781"/>
        </a:accent1>
        <a:accent2>
          <a:srgbClr val="C16059"/>
        </a:accent2>
        <a:accent3>
          <a:srgbClr val="BECBBF"/>
        </a:accent3>
        <a:accent4>
          <a:srgbClr val="270E0D"/>
        </a:accent4>
        <a:accent5>
          <a:srgbClr val="E7D8C1"/>
        </a:accent5>
        <a:accent6>
          <a:srgbClr val="AF5650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ono 6">
        <a:dk1>
          <a:srgbClr val="000000"/>
        </a:dk1>
        <a:lt1>
          <a:srgbClr val="D9EFE0"/>
        </a:lt1>
        <a:dk2>
          <a:srgbClr val="30605A"/>
        </a:dk2>
        <a:lt2>
          <a:srgbClr val="15331E"/>
        </a:lt2>
        <a:accent1>
          <a:srgbClr val="A4C6BA"/>
        </a:accent1>
        <a:accent2>
          <a:srgbClr val="558F7D"/>
        </a:accent2>
        <a:accent3>
          <a:srgbClr val="E9F6ED"/>
        </a:accent3>
        <a:accent4>
          <a:srgbClr val="000000"/>
        </a:accent4>
        <a:accent5>
          <a:srgbClr val="CFDFD9"/>
        </a:accent5>
        <a:accent6>
          <a:srgbClr val="4C8171"/>
        </a:accent6>
        <a:hlink>
          <a:srgbClr val="C1C177"/>
        </a:hlink>
        <a:folHlink>
          <a:srgbClr val="A08F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ono 7">
        <a:dk1>
          <a:srgbClr val="2F1311"/>
        </a:dk1>
        <a:lt1>
          <a:srgbClr val="CFC7B5"/>
        </a:lt1>
        <a:dk2>
          <a:srgbClr val="853F35"/>
        </a:dk2>
        <a:lt2>
          <a:srgbClr val="8E7F5E"/>
        </a:lt2>
        <a:accent1>
          <a:srgbClr val="EBD2A5"/>
        </a:accent1>
        <a:accent2>
          <a:srgbClr val="A5C9A8"/>
        </a:accent2>
        <a:accent3>
          <a:srgbClr val="E4E0D7"/>
        </a:accent3>
        <a:accent4>
          <a:srgbClr val="270E0D"/>
        </a:accent4>
        <a:accent5>
          <a:srgbClr val="F3E5CF"/>
        </a:accent5>
        <a:accent6>
          <a:srgbClr val="95B698"/>
        </a:accent6>
        <a:hlink>
          <a:srgbClr val="C68510"/>
        </a:hlink>
        <a:folHlink>
          <a:srgbClr val="E5A8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ono 8">
        <a:dk1>
          <a:srgbClr val="000000"/>
        </a:dk1>
        <a:lt1>
          <a:srgbClr val="F0EED8"/>
        </a:lt1>
        <a:dk2>
          <a:srgbClr val="666729"/>
        </a:dk2>
        <a:lt2>
          <a:srgbClr val="3F3B19"/>
        </a:lt2>
        <a:accent1>
          <a:srgbClr val="E9D47D"/>
        </a:accent1>
        <a:accent2>
          <a:srgbClr val="D4DD91"/>
        </a:accent2>
        <a:accent3>
          <a:srgbClr val="F6F5E9"/>
        </a:accent3>
        <a:accent4>
          <a:srgbClr val="000000"/>
        </a:accent4>
        <a:accent5>
          <a:srgbClr val="F2E6BF"/>
        </a:accent5>
        <a:accent6>
          <a:srgbClr val="C0C883"/>
        </a:accent6>
        <a:hlink>
          <a:srgbClr val="9D943F"/>
        </a:hlink>
        <a:folHlink>
          <a:srgbClr val="C9C1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Kimono</Template>
  <TotalTime>172</TotalTime>
  <Words>862</Words>
  <Application>Microsoft Office PowerPoint</Application>
  <PresentationFormat>On-screen Show (4:3)</PresentationFormat>
  <Paragraphs>275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Symbol</vt:lpstr>
      <vt:lpstr>Times New Roman</vt:lpstr>
      <vt:lpstr>Wingdings</vt:lpstr>
      <vt:lpstr>Kimono</vt:lpstr>
      <vt:lpstr>EE 4130 – Systems Engineering “QFD/HOQ” Process</vt:lpstr>
      <vt:lpstr>Identifying Technical Performance Measures (TPMs)</vt:lpstr>
      <vt:lpstr>Quality Function Deployment (QFD)</vt:lpstr>
      <vt:lpstr>Quality Function Deployment</vt:lpstr>
      <vt:lpstr>Placement of QFD in System Development/Design Cycle</vt:lpstr>
      <vt:lpstr>“System Design Flow”</vt:lpstr>
      <vt:lpstr>QFD “House of Quality”</vt:lpstr>
      <vt:lpstr>“House of Quality” Example</vt:lpstr>
      <vt:lpstr>House of Quality Example (cont’d)</vt:lpstr>
      <vt:lpstr>House of Quality Example (cont’d)</vt:lpstr>
      <vt:lpstr>House of Quality Example (cont’d)</vt:lpstr>
      <vt:lpstr>PowerPoint Presentation</vt:lpstr>
      <vt:lpstr>House of Quality Example (cont’d)</vt:lpstr>
      <vt:lpstr>House of Quality Example (cont’d)</vt:lpstr>
      <vt:lpstr>House of Quality Example (cont’d)</vt:lpstr>
      <vt:lpstr>House of Quality Example (cont’d)</vt:lpstr>
    </vt:vector>
  </TitlesOfParts>
  <Company>izmirekonomi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Function Deployment</dc:title>
  <dc:creator>ieu</dc:creator>
  <cp:lastModifiedBy>Administrator</cp:lastModifiedBy>
  <cp:revision>19</cp:revision>
  <dcterms:created xsi:type="dcterms:W3CDTF">2010-03-09T10:27:08Z</dcterms:created>
  <dcterms:modified xsi:type="dcterms:W3CDTF">2018-02-05T23:59:30Z</dcterms:modified>
</cp:coreProperties>
</file>