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8" r:id="rId3"/>
    <p:sldId id="268" r:id="rId4"/>
    <p:sldId id="257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0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9ECD3-B7AE-4B2F-999B-399AB25A326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95EB1-EA35-4F36-9762-F365FE0AB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9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97330" y="3858185"/>
            <a:ext cx="586740" cy="1137542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760" y="4109695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CE01-D8C1-4A90-ABCB-B4D99DA3DEDD}" type="datetime1">
              <a:rPr lang="en-US" smtClean="0"/>
              <a:t>2/12/2018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8EF8-3452-41F0-B2B8-00806D8EB972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D722-49BD-4E56-A259-C234B0AE3841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E10C-6343-4080-93DC-E194EC96E1D7}" type="datetime1">
              <a:rPr lang="en-US" smtClean="0"/>
              <a:t>2/12/2018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65E3E-2A2A-43A1-A1F4-4784954429B8}" type="datetime1">
              <a:rPr lang="en-US" smtClean="0"/>
              <a:t>2/12/2018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1E04-BE5F-4369-AC74-B5498FE21EAC}" type="datetime1">
              <a:rPr lang="en-US" smtClean="0"/>
              <a:t>2/12/2018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CBEC-7345-403E-880D-1431E0EAD624}" type="datetime1">
              <a:rPr lang="en-US" smtClean="0"/>
              <a:t>2/12/2018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B06F-327E-4FF1-B0FF-0B707D487C6E}" type="datetime1">
              <a:rPr lang="en-US" smtClean="0"/>
              <a:t>2/12/2018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6A1E-2746-4FEB-91C0-205695693101}" type="datetime1">
              <a:rPr lang="en-US" smtClean="0"/>
              <a:t>2/12/2018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58E5-8DBE-47A7-B62F-DCF76C6275C8}" type="datetime1">
              <a:rPr lang="en-US" smtClean="0"/>
              <a:t>2/12/2018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915B-AABD-4320-A2FE-C1452634C3B5}" type="datetime1">
              <a:rPr lang="en-US" smtClean="0"/>
              <a:t>2/12/2018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9B67B84-5CD7-4F5B-B101-71CDCF26CB0C}" type="datetime1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F6C6697-474B-4036-A7AC-58B455426B5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543800" cy="2152650"/>
          </a:xfrm>
        </p:spPr>
        <p:txBody>
          <a:bodyPr/>
          <a:lstStyle/>
          <a:p>
            <a:r>
              <a:rPr lang="en-US" sz="4800" dirty="0" smtClean="0"/>
              <a:t>EE 4130</a:t>
            </a:r>
            <a:br>
              <a:rPr lang="en-US" sz="4800" dirty="0" smtClean="0"/>
            </a:br>
            <a:r>
              <a:rPr lang="en-US" sz="4800" dirty="0" smtClean="0"/>
              <a:t>Systems </a:t>
            </a:r>
            <a:r>
              <a:rPr lang="en-US" sz="4800" dirty="0" smtClean="0"/>
              <a:t>Engineering:</a:t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Functional Flow Diagrams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918459"/>
            <a:ext cx="6172200" cy="1108075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Prof. Joel Harris</a:t>
            </a:r>
          </a:p>
          <a:p>
            <a:r>
              <a:rPr lang="en-US" sz="2000" dirty="0" smtClean="0"/>
              <a:t>12 February 2018</a:t>
            </a:r>
          </a:p>
          <a:p>
            <a:r>
              <a:rPr lang="en-US" sz="2000" dirty="0" smtClean="0"/>
              <a:t>CSULA – ECST Department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0831" y="44958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Spacecraft FFBD (cont’d)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" r="2381"/>
          <a:stretch/>
        </p:blipFill>
        <p:spPr bwMode="auto">
          <a:xfrm>
            <a:off x="1289279" y="1295400"/>
            <a:ext cx="6846903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4032766" y="95250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Symbol"/>
              </a:rPr>
              <a:t>    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927600"/>
            <a:ext cx="8534400" cy="914400"/>
          </a:xfrm>
        </p:spPr>
        <p:txBody>
          <a:bodyPr/>
          <a:lstStyle/>
          <a:p>
            <a:pPr algn="ctr"/>
            <a:r>
              <a:rPr lang="en-US" sz="4000" dirty="0" smtClean="0"/>
              <a:t>Process Mapping of FFBD Elements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762000"/>
            <a:ext cx="7620000" cy="36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5334000"/>
            <a:ext cx="7543800" cy="579907"/>
          </a:xfrm>
        </p:spPr>
        <p:txBody>
          <a:bodyPr/>
          <a:lstStyle/>
          <a:p>
            <a:r>
              <a:rPr lang="en-US" sz="3200" dirty="0" smtClean="0"/>
              <a:t>A Sample Process Map: </a:t>
            </a:r>
            <a:r>
              <a:rPr lang="en-US" sz="3200" dirty="0"/>
              <a:t>Making Coffee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334"/>
          <a:stretch/>
        </p:blipFill>
        <p:spPr>
          <a:xfrm>
            <a:off x="1920884" y="97317"/>
            <a:ext cx="5301828" cy="51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459165"/>
            <a:ext cx="6781800" cy="4231068"/>
          </a:xfrm>
        </p:spPr>
        <p:txBody>
          <a:bodyPr/>
          <a:lstStyle/>
          <a:p>
            <a:r>
              <a:rPr lang="en-US" dirty="0" smtClean="0"/>
              <a:t>Identify potential trade study </a:t>
            </a:r>
            <a:r>
              <a:rPr lang="en-US" dirty="0" smtClean="0"/>
              <a:t>Areas of Opportunity (AOOs)</a:t>
            </a:r>
            <a:endParaRPr lang="en-US" dirty="0" smtClean="0"/>
          </a:p>
          <a:p>
            <a:r>
              <a:rPr lang="en-US" dirty="0" smtClean="0"/>
              <a:t>Used to develop, analyze, and flow down requirements to lower levels</a:t>
            </a:r>
          </a:p>
          <a:p>
            <a:r>
              <a:rPr lang="en-US" dirty="0" smtClean="0"/>
              <a:t>Provides a better picture of how the system under development is intended to function/work</a:t>
            </a:r>
          </a:p>
          <a:p>
            <a:r>
              <a:rPr lang="en-US" dirty="0" smtClean="0"/>
              <a:t>Identifies possible areas for operational simplification within the overall system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690233"/>
            <a:ext cx="7924800" cy="914400"/>
          </a:xfrm>
        </p:spPr>
        <p:txBody>
          <a:bodyPr/>
          <a:lstStyle/>
          <a:p>
            <a:pPr algn="ctr"/>
            <a:r>
              <a:rPr lang="en-US" sz="4400" dirty="0" smtClean="0"/>
              <a:t>Benefits/Application of FFBDs</a:t>
            </a:r>
            <a:endParaRPr lang="en-US" sz="4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240" y="4572000"/>
            <a:ext cx="7543800" cy="1447800"/>
          </a:xfrm>
        </p:spPr>
        <p:txBody>
          <a:bodyPr/>
          <a:lstStyle/>
          <a:p>
            <a:pPr algn="ctr"/>
            <a:r>
              <a:rPr lang="en-US" sz="4000" dirty="0" smtClean="0"/>
              <a:t>Concept of Operations (CONOPS</a:t>
            </a:r>
            <a:r>
              <a:rPr lang="en-US" sz="4000" dirty="0" smtClean="0"/>
              <a:t>) – </a:t>
            </a:r>
            <a:r>
              <a:rPr lang="en-US" sz="4000" dirty="0" err="1" smtClean="0"/>
              <a:t>DoDAF</a:t>
            </a:r>
            <a:r>
              <a:rPr lang="en-US" sz="4000" dirty="0" smtClean="0"/>
              <a:t> OV-1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403"/>
            <a:ext cx="6459446" cy="433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33400"/>
            <a:ext cx="7101840" cy="548640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2000" i="1" dirty="0" smtClean="0">
                <a:effectLst/>
              </a:rPr>
              <a:t>DOTMLPF </a:t>
            </a:r>
            <a:r>
              <a:rPr lang="en-US" sz="2000" i="1" dirty="0">
                <a:effectLst/>
              </a:rPr>
              <a:t>stands for</a:t>
            </a:r>
            <a:r>
              <a:rPr lang="en-US" sz="1600" i="1" dirty="0" smtClean="0">
                <a:effectLst/>
              </a:rPr>
              <a:t>:</a:t>
            </a:r>
          </a:p>
          <a:p>
            <a:endParaRPr lang="en-US" sz="1600" dirty="0">
              <a:effectLst/>
            </a:endParaRPr>
          </a:p>
          <a:p>
            <a:r>
              <a:rPr lang="en-US" sz="1600" i="1" dirty="0">
                <a:effectLst/>
              </a:rPr>
              <a:t>– </a:t>
            </a:r>
            <a:r>
              <a:rPr lang="en-US" sz="1600" b="1" i="1" dirty="0">
                <a:effectLst/>
              </a:rPr>
              <a:t>Doctrine</a:t>
            </a:r>
            <a:r>
              <a:rPr lang="en-US" sz="1600" i="1" dirty="0">
                <a:effectLst/>
              </a:rPr>
              <a:t>: the way we fight, e.g., emphasizing maneuver warfare combined air-ground </a:t>
            </a:r>
            <a:r>
              <a:rPr lang="en-US" sz="1600" i="1" dirty="0" smtClean="0">
                <a:effectLst/>
              </a:rPr>
              <a:t>campaigns</a:t>
            </a:r>
          </a:p>
          <a:p>
            <a:endParaRPr lang="en-US" sz="1600" i="1" dirty="0">
              <a:effectLst/>
            </a:endParaRPr>
          </a:p>
          <a:p>
            <a:r>
              <a:rPr lang="en-US" sz="1600" i="1" dirty="0">
                <a:effectLst/>
              </a:rPr>
              <a:t>– </a:t>
            </a:r>
            <a:r>
              <a:rPr lang="en-US" sz="1600" b="1" i="1" dirty="0">
                <a:effectLst/>
              </a:rPr>
              <a:t>Organization</a:t>
            </a:r>
            <a:r>
              <a:rPr lang="en-US" sz="1600" i="1" dirty="0">
                <a:effectLst/>
              </a:rPr>
              <a:t>: how we organize to fight; divisions, air wings, Marine-Air Ground Task Forces (MAGTFs), etc</a:t>
            </a:r>
            <a:r>
              <a:rPr lang="en-US" sz="1600" i="1" dirty="0" smtClean="0">
                <a:effectLst/>
              </a:rPr>
              <a:t>.</a:t>
            </a:r>
          </a:p>
          <a:p>
            <a:endParaRPr lang="en-US" sz="1600" i="1" dirty="0">
              <a:effectLst/>
            </a:endParaRPr>
          </a:p>
          <a:p>
            <a:r>
              <a:rPr lang="en-US" sz="1600" i="1" dirty="0">
                <a:effectLst/>
              </a:rPr>
              <a:t>– </a:t>
            </a:r>
            <a:r>
              <a:rPr lang="en-US" sz="1600" b="1" i="1" dirty="0">
                <a:effectLst/>
              </a:rPr>
              <a:t>Training</a:t>
            </a:r>
            <a:r>
              <a:rPr lang="en-US" sz="1600" i="1" dirty="0">
                <a:effectLst/>
              </a:rPr>
              <a:t>: how we prepare to fight tactically; basic training to advanced individual training, various types of unit training, joint exercises, etc</a:t>
            </a:r>
            <a:r>
              <a:rPr lang="en-US" sz="1600" i="1" dirty="0" smtClean="0">
                <a:effectLst/>
              </a:rPr>
              <a:t>.</a:t>
            </a:r>
          </a:p>
          <a:p>
            <a:endParaRPr lang="en-US" sz="1600" i="1" dirty="0">
              <a:effectLst/>
            </a:endParaRPr>
          </a:p>
          <a:p>
            <a:r>
              <a:rPr lang="en-US" sz="1600" i="1" dirty="0">
                <a:effectLst/>
              </a:rPr>
              <a:t>– </a:t>
            </a:r>
            <a:r>
              <a:rPr lang="en-US" sz="1600" b="1" i="1" dirty="0">
                <a:effectLst/>
              </a:rPr>
              <a:t>Materiel</a:t>
            </a:r>
            <a:r>
              <a:rPr lang="en-US" sz="1600" i="1" dirty="0">
                <a:effectLst/>
              </a:rPr>
              <a:t>: all the “stuff” necessary to equip our forces, that is, weapons, spares, etc. so they can do operate </a:t>
            </a:r>
            <a:r>
              <a:rPr lang="en-US" sz="1600" i="1" dirty="0" smtClean="0">
                <a:effectLst/>
              </a:rPr>
              <a:t>effectively</a:t>
            </a:r>
          </a:p>
          <a:p>
            <a:endParaRPr lang="en-US" sz="1600" i="1" dirty="0">
              <a:effectLst/>
            </a:endParaRPr>
          </a:p>
          <a:p>
            <a:r>
              <a:rPr lang="en-US" sz="1600" i="1" dirty="0">
                <a:effectLst/>
              </a:rPr>
              <a:t>– </a:t>
            </a:r>
            <a:r>
              <a:rPr lang="en-US" sz="1600" b="1" i="1" dirty="0">
                <a:effectLst/>
              </a:rPr>
              <a:t>Leadership and education</a:t>
            </a:r>
            <a:r>
              <a:rPr lang="en-US" sz="1600" i="1" dirty="0">
                <a:effectLst/>
              </a:rPr>
              <a:t>: how we prepare our leaders to lead the fight from squad leader to 4-star general/admiral; professional </a:t>
            </a:r>
            <a:r>
              <a:rPr lang="en-US" sz="1600" i="1" dirty="0" smtClean="0">
                <a:effectLst/>
              </a:rPr>
              <a:t>development</a:t>
            </a:r>
          </a:p>
          <a:p>
            <a:endParaRPr lang="en-US" sz="1600" i="1" dirty="0">
              <a:effectLst/>
            </a:endParaRPr>
          </a:p>
          <a:p>
            <a:r>
              <a:rPr lang="en-US" sz="1600" i="1" dirty="0">
                <a:effectLst/>
              </a:rPr>
              <a:t>– </a:t>
            </a:r>
            <a:r>
              <a:rPr lang="en-US" sz="1600" b="1" i="1" dirty="0">
                <a:effectLst/>
              </a:rPr>
              <a:t>Personnel: </a:t>
            </a:r>
            <a:r>
              <a:rPr lang="en-US" sz="1600" i="1" dirty="0">
                <a:effectLst/>
              </a:rPr>
              <a:t>availability of qualified people for peacetime, wartime, and various contingency </a:t>
            </a:r>
            <a:r>
              <a:rPr lang="en-US" sz="1600" i="1" dirty="0" smtClean="0">
                <a:effectLst/>
              </a:rPr>
              <a:t>operations</a:t>
            </a:r>
          </a:p>
          <a:p>
            <a:endParaRPr lang="en-US" sz="1600" i="1" dirty="0">
              <a:effectLst/>
            </a:endParaRPr>
          </a:p>
          <a:p>
            <a:r>
              <a:rPr lang="en-US" sz="1600" i="1" dirty="0">
                <a:effectLst/>
              </a:rPr>
              <a:t>– </a:t>
            </a:r>
            <a:r>
              <a:rPr lang="en-US" sz="1600" b="1" i="1" dirty="0">
                <a:effectLst/>
              </a:rPr>
              <a:t>Facilities: </a:t>
            </a:r>
            <a:r>
              <a:rPr lang="en-US" sz="1600" i="1" dirty="0">
                <a:effectLst/>
              </a:rPr>
              <a:t>real property; installations and industrial facilities (e.g. government owned ammunition production facilities) that support our forces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514600" y="4953000"/>
            <a:ext cx="2133600" cy="304800"/>
          </a:xfrm>
        </p:spPr>
        <p:txBody>
          <a:bodyPr/>
          <a:lstStyle/>
          <a:p>
            <a:fld id="{4F6C6697-474B-4036-A7AC-58B455426B5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762000" y="6275717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457200"/>
            <a:ext cx="6858000" cy="398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Top Level Requirements </a:t>
            </a:r>
            <a:r>
              <a:rPr lang="en-US" dirty="0" smtClean="0">
                <a:sym typeface="Symbol"/>
              </a:rPr>
              <a:t> Functional Requirements </a:t>
            </a:r>
          </a:p>
          <a:p>
            <a:r>
              <a:rPr lang="en-US" dirty="0" smtClean="0">
                <a:sym typeface="Symbol"/>
              </a:rPr>
              <a:t>Functional requirements are the basis for requirements management </a:t>
            </a:r>
          </a:p>
          <a:p>
            <a:r>
              <a:rPr lang="en-US" dirty="0" smtClean="0">
                <a:sym typeface="Symbol"/>
              </a:rPr>
              <a:t>Functional requirements = the “</a:t>
            </a:r>
            <a:r>
              <a:rPr lang="en-US" i="1" dirty="0" smtClean="0">
                <a:sym typeface="Symbol"/>
              </a:rPr>
              <a:t>what</a:t>
            </a:r>
            <a:r>
              <a:rPr lang="en-US" dirty="0" smtClean="0">
                <a:sym typeface="Symbol"/>
              </a:rPr>
              <a:t>” of the system…</a:t>
            </a:r>
          </a:p>
          <a:p>
            <a:r>
              <a:rPr lang="en-US" dirty="0" smtClean="0">
                <a:sym typeface="Symbol"/>
              </a:rPr>
              <a:t>Functional architecture is organic/living and it  in complexity/detail as requirements decomposition progresses.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800600"/>
            <a:ext cx="7543800" cy="914400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6800" y="685800"/>
            <a:ext cx="6858000" cy="4038600"/>
          </a:xfrm>
        </p:spPr>
        <p:txBody>
          <a:bodyPr/>
          <a:lstStyle/>
          <a:p>
            <a:r>
              <a:rPr lang="en-US" dirty="0" smtClean="0"/>
              <a:t> Functional requirements are best captured through the use of a FFBD, or Functional Flow Block Diagram</a:t>
            </a:r>
          </a:p>
          <a:p>
            <a:r>
              <a:rPr lang="en-US" dirty="0"/>
              <a:t> </a:t>
            </a:r>
            <a:r>
              <a:rPr lang="en-US" dirty="0" smtClean="0"/>
              <a:t>The FFBD is a </a:t>
            </a:r>
            <a:r>
              <a:rPr lang="en-US" u="sng" dirty="0" smtClean="0"/>
              <a:t>time-sequenced description</a:t>
            </a:r>
            <a:r>
              <a:rPr lang="en-US" dirty="0" smtClean="0"/>
              <a:t> of both operational and support sequences for a process or system development</a:t>
            </a:r>
          </a:p>
          <a:p>
            <a:r>
              <a:rPr lang="en-US" dirty="0" smtClean="0"/>
              <a:t>Organized by their “order of execution”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5900" y="4927600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The FFBD Schema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5726671"/>
            <a:ext cx="7543800" cy="914400"/>
          </a:xfrm>
        </p:spPr>
        <p:txBody>
          <a:bodyPr/>
          <a:lstStyle/>
          <a:p>
            <a:pPr algn="ctr"/>
            <a:r>
              <a:rPr lang="en-US" dirty="0" smtClean="0"/>
              <a:t>FFBD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5037303" cy="2657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782" y="2973430"/>
            <a:ext cx="4765385" cy="29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FFBD Hierarchy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30895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062828"/>
            <a:ext cx="7543800" cy="914400"/>
          </a:xfrm>
        </p:spPr>
        <p:txBody>
          <a:bodyPr/>
          <a:lstStyle/>
          <a:p>
            <a:pPr algn="ctr"/>
            <a:r>
              <a:rPr lang="en-US" sz="4400" dirty="0" smtClean="0"/>
              <a:t>FFBDs Utilize Boolean Logic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67383"/>
            <a:ext cx="6096000" cy="2196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62388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903" y="4876800"/>
            <a:ext cx="7543800" cy="914400"/>
          </a:xfrm>
        </p:spPr>
        <p:txBody>
          <a:bodyPr/>
          <a:lstStyle/>
          <a:p>
            <a:pPr algn="ctr"/>
            <a:r>
              <a:rPr lang="en-US" sz="4000" dirty="0" smtClean="0"/>
              <a:t>Example: Spacecraft FFBD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7" r="1287" b="3358"/>
          <a:stretch/>
        </p:blipFill>
        <p:spPr bwMode="auto">
          <a:xfrm>
            <a:off x="1219200" y="287367"/>
            <a:ext cx="6873240" cy="170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7" b="2307"/>
          <a:stretch/>
        </p:blipFill>
        <p:spPr bwMode="auto">
          <a:xfrm>
            <a:off x="1236618" y="2100930"/>
            <a:ext cx="684837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6C6697-474B-4036-A7AC-58B455426B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Custom 2">
      <a:dk1>
        <a:srgbClr val="637052"/>
      </a:dk1>
      <a:lt1>
        <a:sysClr val="window" lastClr="FFFFFF"/>
      </a:lt1>
      <a:dk2>
        <a:srgbClr val="E4831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116</TotalTime>
  <Words>372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Palatino Linotype</vt:lpstr>
      <vt:lpstr>Symbol</vt:lpstr>
      <vt:lpstr>Wingdings</vt:lpstr>
      <vt:lpstr>Elemental</vt:lpstr>
      <vt:lpstr>EE 4130 Systems Engineering:  Functional Flow Diagrams</vt:lpstr>
      <vt:lpstr>Concept of Operations (CONOPS) – DoDAF OV-1</vt:lpstr>
      <vt:lpstr>PowerPoint Presentation</vt:lpstr>
      <vt:lpstr>Functional Requirements</vt:lpstr>
      <vt:lpstr>The FFBD Schema</vt:lpstr>
      <vt:lpstr>FFBD Architecture</vt:lpstr>
      <vt:lpstr>A Sample FFBD Hierarchy</vt:lpstr>
      <vt:lpstr>FFBDs Utilize Boolean Logic</vt:lpstr>
      <vt:lpstr>Example: Spacecraft FFBD</vt:lpstr>
      <vt:lpstr>Spacecraft FFBD (cont’d)</vt:lpstr>
      <vt:lpstr>Process Mapping of FFBD Elements</vt:lpstr>
      <vt:lpstr>A Sample Process Map: Making Coffee</vt:lpstr>
      <vt:lpstr>Benefits/Application of FFBDs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Devry</dc:creator>
  <cp:lastModifiedBy>Administrator</cp:lastModifiedBy>
  <cp:revision>13</cp:revision>
  <dcterms:created xsi:type="dcterms:W3CDTF">2014-10-09T19:54:42Z</dcterms:created>
  <dcterms:modified xsi:type="dcterms:W3CDTF">2018-02-13T00:09:37Z</dcterms:modified>
</cp:coreProperties>
</file>