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6" r:id="rId4"/>
    <p:sldId id="258" r:id="rId5"/>
    <p:sldId id="259" r:id="rId6"/>
    <p:sldId id="260" r:id="rId7"/>
    <p:sldId id="261" r:id="rId8"/>
    <p:sldId id="262" r:id="rId9"/>
    <p:sldId id="263"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883" autoAdjust="0"/>
    <p:restoredTop sz="94660"/>
  </p:normalViewPr>
  <p:slideViewPr>
    <p:cSldViewPr snapToGrid="0">
      <p:cViewPr varScale="1">
        <p:scale>
          <a:sx n="74" d="100"/>
          <a:sy n="74" d="100"/>
        </p:scale>
        <p:origin x="1074"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928F1-1304-47E0-AEBA-243FCB127117}" type="datetimeFigureOut">
              <a:rPr lang="en-US" smtClean="0"/>
              <a:t>2/22/2018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20D60-B6F0-483C-B663-02592927341D}" type="slidenum">
              <a:rPr lang="en-US" smtClean="0"/>
              <a:t>‹#›</a:t>
            </a:fld>
            <a:endParaRPr lang="en-US"/>
          </a:p>
        </p:txBody>
      </p:sp>
    </p:spTree>
    <p:extLst>
      <p:ext uri="{BB962C8B-B14F-4D97-AF65-F5344CB8AC3E}">
        <p14:creationId xmlns:p14="http://schemas.microsoft.com/office/powerpoint/2010/main" val="1200108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420D60-B6F0-483C-B663-02592927341D}" type="slidenum">
              <a:rPr lang="en-US" smtClean="0"/>
              <a:t>7</a:t>
            </a:fld>
            <a:endParaRPr lang="en-US"/>
          </a:p>
        </p:txBody>
      </p:sp>
    </p:spTree>
    <p:extLst>
      <p:ext uri="{BB962C8B-B14F-4D97-AF65-F5344CB8AC3E}">
        <p14:creationId xmlns:p14="http://schemas.microsoft.com/office/powerpoint/2010/main" val="4174329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EBD6CED-6CBF-40F7-8F76-EE125C8A6325}" type="datetime1">
              <a:rPr lang="en-US" smtClean="0"/>
              <a:t>2/22/2018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A94FC4-4B79-4CE1-8B10-170AFFB9211A}" type="datetime1">
              <a:rPr lang="en-US" smtClean="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F5F365-E446-46F8-85A4-E3F0FC69F086}" type="datetime1">
              <a:rPr lang="en-US" smtClean="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0D342E-1A38-49AF-8B3C-FBC18025CF3A}" type="datetime1">
              <a:rPr lang="en-US" smtClean="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04F34-227F-4B4A-9AFE-AADA17BC8D14}" type="datetime1">
              <a:rPr lang="en-US" smtClean="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23DCA30-F3AC-4470-88BA-3AA705540A36}" type="datetime1">
              <a:rPr lang="en-US" smtClean="0"/>
              <a:t>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68798BE-63BF-4328-BEB3-68FE1AB1A771}" type="datetime1">
              <a:rPr lang="en-US" smtClean="0"/>
              <a:t>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A2CCDD-C166-45CA-A22F-EC96F2E434B0}" type="datetime1">
              <a:rPr lang="en-US" smtClean="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CABF83-382C-49EE-B781-C5F2C4C5CEE8}" type="datetime1">
              <a:rPr lang="en-US" smtClean="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DC4F49-DC47-4AC8-BF58-9D80D290B3C2}" type="datetime1">
              <a:rPr lang="en-US" smtClean="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30C0CD-C1DC-4E44-BB46-E06CDCBB4A9D}" type="datetime1">
              <a:rPr lang="en-US" smtClean="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67A6F3-DA40-49CF-9416-A2BADD2402C1}" type="datetime1">
              <a:rPr lang="en-US" smtClean="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419566-685B-4A55-A107-CBE627B3EA19}" type="datetime1">
              <a:rPr lang="en-US" smtClean="0"/>
              <a:t>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BDE6E7-0F64-4BB0-B5AC-B99850D0E568}" type="datetime1">
              <a:rPr lang="en-US" smtClean="0"/>
              <a:t>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C1E8C-E5A2-4232-A1B2-221CD8434204}" type="datetime1">
              <a:rPr lang="en-US" smtClean="0"/>
              <a:t>2/22/2018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A9846D-07A6-408F-91ED-FEF099DC4413}" type="datetime1">
              <a:rPr lang="en-US" smtClean="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EE468-1C0E-45D6-87F9-F0248B272208}" type="datetime1">
              <a:rPr lang="en-US" smtClean="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A6B6F5-97A2-48CF-8FFB-61ABE91E50C1}" type="datetime1">
              <a:rPr lang="en-US" smtClean="0"/>
              <a:t>2/22/2018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1.vml"/><Relationship Id="rId1" Type="http://schemas.openxmlformats.org/officeDocument/2006/relationships/themeOverride" Target="../theme/themeOverride2.xml"/><Relationship Id="rId6" Type="http://schemas.openxmlformats.org/officeDocument/2006/relationships/image" Target="../media/image4.emf"/><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package" Target="../embeddings/Microsoft_Word_Document3.docx"/><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package" Target="../embeddings/Microsoft_Word_Document4.doc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455" y="800391"/>
            <a:ext cx="8791575" cy="2387600"/>
          </a:xfrm>
        </p:spPr>
        <p:txBody>
          <a:bodyPr/>
          <a:lstStyle/>
          <a:p>
            <a:r>
              <a:rPr lang="en-US" dirty="0" smtClean="0"/>
              <a:t>EE 4130 </a:t>
            </a:r>
            <a:br>
              <a:rPr lang="en-US" dirty="0" smtClean="0"/>
            </a:br>
            <a:r>
              <a:rPr lang="en-US" dirty="0" smtClean="0"/>
              <a:t>Systems Engineering:</a:t>
            </a:r>
            <a:br>
              <a:rPr lang="en-US" dirty="0" smtClean="0"/>
            </a:br>
            <a:r>
              <a:rPr lang="en-US" dirty="0" smtClean="0"/>
              <a:t>System Specifications</a:t>
            </a:r>
            <a:endParaRPr lang="en-US" dirty="0"/>
          </a:p>
        </p:txBody>
      </p:sp>
      <p:sp>
        <p:nvSpPr>
          <p:cNvPr id="3" name="Subtitle 2"/>
          <p:cNvSpPr>
            <a:spLocks noGrp="1"/>
          </p:cNvSpPr>
          <p:nvPr>
            <p:ph type="subTitle" idx="1"/>
          </p:nvPr>
        </p:nvSpPr>
        <p:spPr>
          <a:xfrm>
            <a:off x="1979454" y="3872494"/>
            <a:ext cx="8791575" cy="2090424"/>
          </a:xfrm>
        </p:spPr>
        <p:txBody>
          <a:bodyPr>
            <a:normAutofit/>
          </a:bodyPr>
          <a:lstStyle/>
          <a:p>
            <a:r>
              <a:rPr lang="en-US" sz="2800" dirty="0" smtClean="0"/>
              <a:t>Prof Joel Harris</a:t>
            </a:r>
          </a:p>
          <a:p>
            <a:r>
              <a:rPr lang="en-US" sz="2800" dirty="0" smtClean="0"/>
              <a:t>21 February 2018</a:t>
            </a:r>
          </a:p>
          <a:p>
            <a:r>
              <a:rPr lang="en-US" sz="2800" dirty="0" smtClean="0"/>
              <a:t>CSULA – ECST Department</a:t>
            </a:r>
            <a:r>
              <a:rPr lang="en-US" dirty="0"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979647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9183" y="244699"/>
            <a:ext cx="9905998" cy="976626"/>
          </a:xfrm>
        </p:spPr>
        <p:txBody>
          <a:bodyPr/>
          <a:lstStyle/>
          <a:p>
            <a:pPr algn="ctr"/>
            <a:r>
              <a:rPr lang="en-US" dirty="0" smtClean="0"/>
              <a:t>Example of applicable document citations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
        <p:nvSpPr>
          <p:cNvPr id="7" name="Rectangle 6"/>
          <p:cNvSpPr/>
          <p:nvPr/>
        </p:nvSpPr>
        <p:spPr>
          <a:xfrm>
            <a:off x="1299184" y="1086540"/>
            <a:ext cx="9748226" cy="4893647"/>
          </a:xfrm>
          <a:prstGeom prst="rect">
            <a:avLst/>
          </a:prstGeom>
        </p:spPr>
        <p:txBody>
          <a:bodyPr wrap="square">
            <a:spAutoFit/>
          </a:bodyPr>
          <a:lstStyle/>
          <a:p>
            <a:r>
              <a:rPr lang="en-US" sz="2400" dirty="0" smtClean="0">
                <a:solidFill>
                  <a:schemeClr val="bg1"/>
                </a:solidFill>
              </a:rPr>
              <a:t>Section 2.0 – Applicable Documents</a:t>
            </a:r>
          </a:p>
          <a:p>
            <a:endParaRPr lang="en-US" sz="2400" dirty="0" smtClean="0">
              <a:solidFill>
                <a:schemeClr val="bg1"/>
              </a:solidFill>
            </a:endParaRPr>
          </a:p>
          <a:p>
            <a:r>
              <a:rPr lang="en-US" sz="2400" u="sng" dirty="0" smtClean="0">
                <a:solidFill>
                  <a:schemeClr val="bg1"/>
                </a:solidFill>
              </a:rPr>
              <a:t>MIL-DTL-15090D </a:t>
            </a:r>
            <a:r>
              <a:rPr lang="en-US" sz="2400" u="sng" dirty="0">
                <a:solidFill>
                  <a:schemeClr val="bg1"/>
                </a:solidFill>
              </a:rPr>
              <a:t>6 </a:t>
            </a:r>
            <a:r>
              <a:rPr lang="en-US" sz="2400" u="sng" dirty="0" smtClean="0">
                <a:solidFill>
                  <a:schemeClr val="bg1"/>
                </a:solidFill>
              </a:rPr>
              <a:t>- November </a:t>
            </a:r>
            <a:r>
              <a:rPr lang="en-US" sz="2400" u="sng" dirty="0">
                <a:solidFill>
                  <a:schemeClr val="bg1"/>
                </a:solidFill>
              </a:rPr>
              <a:t>1996</a:t>
            </a:r>
            <a:r>
              <a:rPr lang="en-US" sz="2400" dirty="0">
                <a:solidFill>
                  <a:schemeClr val="bg1"/>
                </a:solidFill>
              </a:rPr>
              <a:t> </a:t>
            </a:r>
            <a:r>
              <a:rPr lang="en-US" sz="2400" dirty="0" smtClean="0">
                <a:solidFill>
                  <a:schemeClr val="bg1"/>
                </a:solidFill>
              </a:rPr>
              <a:t>        </a:t>
            </a:r>
          </a:p>
          <a:p>
            <a:r>
              <a:rPr lang="en-US" sz="2400" dirty="0" smtClean="0">
                <a:solidFill>
                  <a:schemeClr val="bg1"/>
                </a:solidFill>
              </a:rPr>
              <a:t>Detail </a:t>
            </a:r>
            <a:r>
              <a:rPr lang="en-US" sz="2400" dirty="0">
                <a:solidFill>
                  <a:schemeClr val="bg1"/>
                </a:solidFill>
              </a:rPr>
              <a:t>Specification, Enamel, Equipment, Light Gray, (Navy Formula No. 111), Department of </a:t>
            </a:r>
            <a:r>
              <a:rPr lang="en-US" sz="2400" dirty="0" smtClean="0">
                <a:solidFill>
                  <a:schemeClr val="bg1"/>
                </a:solidFill>
              </a:rPr>
              <a:t>Defense</a:t>
            </a:r>
          </a:p>
          <a:p>
            <a:r>
              <a:rPr lang="en-US" sz="2400" dirty="0" smtClean="0">
                <a:solidFill>
                  <a:schemeClr val="bg1"/>
                </a:solidFill>
              </a:rPr>
              <a:t> </a:t>
            </a:r>
          </a:p>
          <a:p>
            <a:r>
              <a:rPr lang="en-US" sz="2400" u="sng" dirty="0" smtClean="0">
                <a:solidFill>
                  <a:schemeClr val="bg1"/>
                </a:solidFill>
              </a:rPr>
              <a:t>MIL-STD-1399-300A </a:t>
            </a:r>
            <a:r>
              <a:rPr lang="en-US" sz="2400" u="sng" dirty="0">
                <a:solidFill>
                  <a:schemeClr val="bg1"/>
                </a:solidFill>
              </a:rPr>
              <a:t>Notice 1 </a:t>
            </a:r>
            <a:r>
              <a:rPr lang="en-US" sz="2400" u="sng" dirty="0" smtClean="0">
                <a:solidFill>
                  <a:schemeClr val="bg1"/>
                </a:solidFill>
              </a:rPr>
              <a:t>-11 </a:t>
            </a:r>
            <a:r>
              <a:rPr lang="en-US" sz="2400" u="sng" dirty="0">
                <a:solidFill>
                  <a:schemeClr val="bg1"/>
                </a:solidFill>
              </a:rPr>
              <a:t>March 1992</a:t>
            </a:r>
            <a:r>
              <a:rPr lang="en-US" sz="2400" dirty="0">
                <a:solidFill>
                  <a:schemeClr val="bg1"/>
                </a:solidFill>
              </a:rPr>
              <a:t> </a:t>
            </a:r>
            <a:r>
              <a:rPr lang="en-US" sz="2400" dirty="0" smtClean="0">
                <a:solidFill>
                  <a:schemeClr val="bg1"/>
                </a:solidFill>
              </a:rPr>
              <a:t>        </a:t>
            </a:r>
          </a:p>
          <a:p>
            <a:r>
              <a:rPr lang="en-US" sz="2400" dirty="0" smtClean="0">
                <a:solidFill>
                  <a:schemeClr val="bg1"/>
                </a:solidFill>
              </a:rPr>
              <a:t>Military </a:t>
            </a:r>
            <a:r>
              <a:rPr lang="en-US" sz="2400" dirty="0">
                <a:solidFill>
                  <a:schemeClr val="bg1"/>
                </a:solidFill>
              </a:rPr>
              <a:t>Standard, Interface Standard for Shipboard Systems, Section 300A, Electric Power, Alternating Current, Department of Defense </a:t>
            </a:r>
            <a:endParaRPr lang="en-US" sz="2400" dirty="0" smtClean="0">
              <a:solidFill>
                <a:schemeClr val="bg1"/>
              </a:solidFill>
            </a:endParaRPr>
          </a:p>
          <a:p>
            <a:endParaRPr lang="en-US" sz="2400" dirty="0">
              <a:solidFill>
                <a:schemeClr val="bg1"/>
              </a:solidFill>
            </a:endParaRPr>
          </a:p>
          <a:p>
            <a:r>
              <a:rPr lang="en-US" sz="2400" u="sng" dirty="0" smtClean="0">
                <a:solidFill>
                  <a:schemeClr val="bg1"/>
                </a:solidFill>
              </a:rPr>
              <a:t>MIL-STD-1472F </a:t>
            </a:r>
            <a:r>
              <a:rPr lang="en-US" sz="2400" u="sng" dirty="0">
                <a:solidFill>
                  <a:schemeClr val="bg1"/>
                </a:solidFill>
              </a:rPr>
              <a:t>Notice </a:t>
            </a:r>
            <a:r>
              <a:rPr lang="en-US" sz="2400" u="sng" dirty="0" smtClean="0">
                <a:solidFill>
                  <a:schemeClr val="bg1"/>
                </a:solidFill>
              </a:rPr>
              <a:t>1 - </a:t>
            </a:r>
            <a:r>
              <a:rPr lang="en-US" sz="2400" u="sng" dirty="0">
                <a:solidFill>
                  <a:schemeClr val="bg1"/>
                </a:solidFill>
              </a:rPr>
              <a:t>5 December, 2003</a:t>
            </a:r>
            <a:r>
              <a:rPr lang="en-US" sz="2400" dirty="0">
                <a:solidFill>
                  <a:schemeClr val="bg1"/>
                </a:solidFill>
              </a:rPr>
              <a:t> </a:t>
            </a:r>
            <a:r>
              <a:rPr lang="en-US" sz="2400" dirty="0" smtClean="0">
                <a:solidFill>
                  <a:schemeClr val="bg1"/>
                </a:solidFill>
              </a:rPr>
              <a:t>      </a:t>
            </a:r>
          </a:p>
          <a:p>
            <a:r>
              <a:rPr lang="en-US" sz="2400" dirty="0" smtClean="0">
                <a:solidFill>
                  <a:schemeClr val="bg1"/>
                </a:solidFill>
              </a:rPr>
              <a:t>Department </a:t>
            </a:r>
            <a:r>
              <a:rPr lang="en-US" sz="2400" dirty="0">
                <a:solidFill>
                  <a:schemeClr val="bg1"/>
                </a:solidFill>
              </a:rPr>
              <a:t>of Defense Design Criteria Standard, Human Engineering, Department of Defense</a:t>
            </a:r>
          </a:p>
        </p:txBody>
      </p:sp>
    </p:spTree>
    <p:extLst>
      <p:ext uri="{BB962C8B-B14F-4D97-AF65-F5344CB8AC3E}">
        <p14:creationId xmlns:p14="http://schemas.microsoft.com/office/powerpoint/2010/main" val="476001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309093"/>
            <a:ext cx="9905998" cy="950868"/>
          </a:xfrm>
        </p:spPr>
        <p:txBody>
          <a:bodyPr/>
          <a:lstStyle/>
          <a:p>
            <a:pPr algn="ctr"/>
            <a:r>
              <a:rPr lang="en-US" dirty="0" smtClean="0"/>
              <a:t>Sample Verification Cross Reference Matrix</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pic>
        <p:nvPicPr>
          <p:cNvPr id="8" name="Picture 7"/>
          <p:cNvPicPr>
            <a:picLocks noChangeAspect="1"/>
          </p:cNvPicPr>
          <p:nvPr/>
        </p:nvPicPr>
        <p:blipFill>
          <a:blip r:embed="rId2"/>
          <a:stretch>
            <a:fillRect/>
          </a:stretch>
        </p:blipFill>
        <p:spPr>
          <a:xfrm>
            <a:off x="1668426" y="1259961"/>
            <a:ext cx="8607895" cy="4697727"/>
          </a:xfrm>
          <a:prstGeom prst="rect">
            <a:avLst/>
          </a:prstGeom>
        </p:spPr>
      </p:pic>
    </p:spTree>
    <p:extLst>
      <p:ext uri="{BB962C8B-B14F-4D97-AF65-F5344CB8AC3E}">
        <p14:creationId xmlns:p14="http://schemas.microsoft.com/office/powerpoint/2010/main" val="2156195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3232" y="206062"/>
            <a:ext cx="9905998" cy="1144051"/>
          </a:xfrm>
        </p:spPr>
        <p:txBody>
          <a:bodyPr/>
          <a:lstStyle/>
          <a:p>
            <a:pPr algn="ctr"/>
            <a:r>
              <a:rPr lang="en-US" dirty="0" smtClean="0"/>
              <a:t>Typical specification Tree/Hierarchy</a:t>
            </a:r>
            <a:endParaRPr lang="en-US" dirty="0"/>
          </a:p>
        </p:txBody>
      </p:sp>
      <p:pic>
        <p:nvPicPr>
          <p:cNvPr id="6" name="Picture 5"/>
          <p:cNvPicPr>
            <a:picLocks noChangeAspect="1"/>
          </p:cNvPicPr>
          <p:nvPr/>
        </p:nvPicPr>
        <p:blipFill>
          <a:blip r:embed="rId2"/>
          <a:stretch>
            <a:fillRect/>
          </a:stretch>
        </p:blipFill>
        <p:spPr>
          <a:xfrm>
            <a:off x="3106588" y="1229015"/>
            <a:ext cx="5844230" cy="5253317"/>
          </a:xfrm>
          <a:prstGeom prst="rect">
            <a:avLst/>
          </a:prstGeom>
        </p:spPr>
      </p:pic>
      <p:sp>
        <p:nvSpPr>
          <p:cNvPr id="7" name="Slide Number Placeholder 6"/>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336384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34268"/>
            <a:ext cx="9905998" cy="860716"/>
          </a:xfrm>
        </p:spPr>
        <p:txBody>
          <a:bodyPr/>
          <a:lstStyle/>
          <a:p>
            <a:pPr algn="ctr"/>
            <a:r>
              <a:rPr lang="en-US" dirty="0" smtClean="0"/>
              <a:t>Key specification terms</a:t>
            </a:r>
            <a:endParaRPr lang="en-US" dirty="0"/>
          </a:p>
        </p:txBody>
      </p:sp>
      <p:sp>
        <p:nvSpPr>
          <p:cNvPr id="3" name="Content Placeholder 2"/>
          <p:cNvSpPr>
            <a:spLocks noGrp="1"/>
          </p:cNvSpPr>
          <p:nvPr>
            <p:ph idx="1"/>
          </p:nvPr>
        </p:nvSpPr>
        <p:spPr>
          <a:xfrm>
            <a:off x="1141412" y="994984"/>
            <a:ext cx="10153360" cy="3541714"/>
          </a:xfrm>
        </p:spPr>
        <p:txBody>
          <a:bodyPr>
            <a:noAutofit/>
          </a:bodyPr>
          <a:lstStyle/>
          <a:p>
            <a:r>
              <a:rPr lang="en-US" dirty="0" smtClean="0">
                <a:solidFill>
                  <a:schemeClr val="bg1"/>
                </a:solidFill>
              </a:rPr>
              <a:t> </a:t>
            </a:r>
            <a:r>
              <a:rPr lang="en-US" b="1" dirty="0" smtClean="0">
                <a:solidFill>
                  <a:schemeClr val="bg1"/>
                </a:solidFill>
              </a:rPr>
              <a:t>Hierarchy</a:t>
            </a:r>
            <a:r>
              <a:rPr lang="en-US" dirty="0" smtClean="0">
                <a:solidFill>
                  <a:schemeClr val="bg1"/>
                </a:solidFill>
              </a:rPr>
              <a:t> – the order of precedence or importance of each specification in the entire compliment of specification documents --- usually in a “tree” format</a:t>
            </a:r>
          </a:p>
          <a:p>
            <a:r>
              <a:rPr lang="en-US" dirty="0">
                <a:solidFill>
                  <a:schemeClr val="bg1"/>
                </a:solidFill>
              </a:rPr>
              <a:t> </a:t>
            </a:r>
            <a:r>
              <a:rPr lang="en-US" b="1" dirty="0" smtClean="0">
                <a:solidFill>
                  <a:schemeClr val="bg1"/>
                </a:solidFill>
              </a:rPr>
              <a:t>Flow Down </a:t>
            </a:r>
            <a:r>
              <a:rPr lang="en-US" dirty="0" smtClean="0">
                <a:solidFill>
                  <a:schemeClr val="bg1"/>
                </a:solidFill>
              </a:rPr>
              <a:t>– the act of distributing requirements from higher precedence documents to lower level ones, resulting in greater requirement detail/granularity</a:t>
            </a:r>
          </a:p>
          <a:p>
            <a:r>
              <a:rPr lang="en-US" dirty="0">
                <a:solidFill>
                  <a:schemeClr val="bg1"/>
                </a:solidFill>
              </a:rPr>
              <a:t> </a:t>
            </a:r>
            <a:r>
              <a:rPr lang="en-US" b="1" dirty="0" smtClean="0">
                <a:solidFill>
                  <a:schemeClr val="bg1"/>
                </a:solidFill>
              </a:rPr>
              <a:t>Traceability</a:t>
            </a:r>
            <a:r>
              <a:rPr lang="en-US" dirty="0" smtClean="0">
                <a:solidFill>
                  <a:schemeClr val="bg1"/>
                </a:solidFill>
              </a:rPr>
              <a:t> – the ability to follow the interconnections between requirements both within a particular specification, and other specifications either higher or lower in precedence.</a:t>
            </a:r>
          </a:p>
          <a:p>
            <a:r>
              <a:rPr lang="en-US" b="1" dirty="0" smtClean="0">
                <a:solidFill>
                  <a:schemeClr val="bg1"/>
                </a:solidFill>
              </a:rPr>
              <a:t>Configuration Management </a:t>
            </a:r>
            <a:r>
              <a:rPr lang="en-US" dirty="0" smtClean="0">
                <a:solidFill>
                  <a:schemeClr val="bg1"/>
                </a:solidFill>
              </a:rPr>
              <a:t>– the process of maintaining accurate records and current versions of all of a program’s specifications, drawings, and key documentation.</a:t>
            </a:r>
            <a:r>
              <a:rPr lang="en-US" dirty="0" smtClean="0"/>
              <a:t> </a:t>
            </a:r>
          </a:p>
          <a:p>
            <a:endParaRPr lang="en-US" dirty="0"/>
          </a:p>
        </p:txBody>
      </p:sp>
      <p:sp>
        <p:nvSpPr>
          <p:cNvPr id="4" name="Slide Number Placeholder 3"/>
          <p:cNvSpPr>
            <a:spLocks noGrp="1"/>
          </p:cNvSpPr>
          <p:nvPr>
            <p:ph type="sldNum" sz="quarter" idx="12"/>
          </p:nvPr>
        </p:nvSpPr>
        <p:spPr>
          <a:xfrm>
            <a:off x="10276321" y="6127954"/>
            <a:ext cx="771089" cy="365125"/>
          </a:xfrm>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83412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p:cNvSpPr>
            <a:spLocks noGrp="1"/>
          </p:cNvSpPr>
          <p:nvPr>
            <p:ph type="title"/>
          </p:nvPr>
        </p:nvSpPr>
        <p:spPr>
          <a:xfrm>
            <a:off x="1141412" y="296212"/>
            <a:ext cx="9905998" cy="925111"/>
          </a:xfrm>
        </p:spPr>
        <p:txBody>
          <a:bodyPr/>
          <a:lstStyle/>
          <a:p>
            <a:pPr algn="ctr"/>
            <a:r>
              <a:rPr lang="en-US" dirty="0" smtClean="0"/>
              <a:t>Standard Specification Format</a:t>
            </a:r>
            <a:endParaRPr lang="en-US" dirty="0"/>
          </a:p>
        </p:txBody>
      </p:sp>
      <p:sp>
        <p:nvSpPr>
          <p:cNvPr id="5" name="Content Placeholder 4"/>
          <p:cNvSpPr>
            <a:spLocks noGrp="1"/>
          </p:cNvSpPr>
          <p:nvPr>
            <p:ph idx="1"/>
          </p:nvPr>
        </p:nvSpPr>
        <p:spPr>
          <a:xfrm>
            <a:off x="1231564" y="1221323"/>
            <a:ext cx="9905999" cy="5192356"/>
          </a:xfrm>
        </p:spPr>
        <p:txBody>
          <a:bodyPr/>
          <a:lstStyle/>
          <a:p>
            <a:r>
              <a:rPr lang="en-US" dirty="0" smtClean="0">
                <a:solidFill>
                  <a:schemeClr val="bg1"/>
                </a:solidFill>
              </a:rPr>
              <a:t>Section 1.0</a:t>
            </a:r>
          </a:p>
          <a:p>
            <a:pPr lvl="1"/>
            <a:r>
              <a:rPr lang="en-US" dirty="0" smtClean="0">
                <a:solidFill>
                  <a:schemeClr val="bg1"/>
                </a:solidFill>
              </a:rPr>
              <a:t>Introduction, purpose, scope of the specification</a:t>
            </a:r>
          </a:p>
          <a:p>
            <a:r>
              <a:rPr lang="en-US" dirty="0" smtClean="0">
                <a:solidFill>
                  <a:schemeClr val="bg1"/>
                </a:solidFill>
              </a:rPr>
              <a:t>Section 2.0</a:t>
            </a:r>
          </a:p>
          <a:p>
            <a:pPr lvl="1"/>
            <a:r>
              <a:rPr lang="en-US" dirty="0" smtClean="0">
                <a:solidFill>
                  <a:schemeClr val="bg1"/>
                </a:solidFill>
              </a:rPr>
              <a:t>Applicable documents, standards, reference documents</a:t>
            </a:r>
          </a:p>
          <a:p>
            <a:r>
              <a:rPr lang="en-US" dirty="0" smtClean="0">
                <a:solidFill>
                  <a:schemeClr val="bg1"/>
                </a:solidFill>
              </a:rPr>
              <a:t>Section 3.0</a:t>
            </a:r>
          </a:p>
          <a:p>
            <a:pPr lvl="1"/>
            <a:r>
              <a:rPr lang="en-US" dirty="0" smtClean="0">
                <a:solidFill>
                  <a:schemeClr val="bg1"/>
                </a:solidFill>
              </a:rPr>
              <a:t>Specification requirements</a:t>
            </a:r>
          </a:p>
          <a:p>
            <a:r>
              <a:rPr lang="en-US" dirty="0" smtClean="0">
                <a:solidFill>
                  <a:schemeClr val="bg1"/>
                </a:solidFill>
              </a:rPr>
              <a:t>Section 4.0</a:t>
            </a:r>
          </a:p>
          <a:p>
            <a:pPr lvl="1"/>
            <a:r>
              <a:rPr lang="en-US" dirty="0" smtClean="0">
                <a:solidFill>
                  <a:schemeClr val="bg1"/>
                </a:solidFill>
              </a:rPr>
              <a:t>Verification of requirements</a:t>
            </a:r>
          </a:p>
          <a:p>
            <a:r>
              <a:rPr lang="en-US" dirty="0" smtClean="0">
                <a:solidFill>
                  <a:schemeClr val="bg1"/>
                </a:solidFill>
              </a:rPr>
              <a:t>Section 5.0</a:t>
            </a:r>
          </a:p>
          <a:p>
            <a:pPr lvl="1"/>
            <a:r>
              <a:rPr lang="en-US" dirty="0" smtClean="0">
                <a:solidFill>
                  <a:schemeClr val="bg1"/>
                </a:solidFill>
              </a:rPr>
              <a:t>Packaging/Notes, etc.</a:t>
            </a:r>
          </a:p>
          <a:p>
            <a:pPr lvl="1"/>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4705909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itle 3"/>
          <p:cNvSpPr>
            <a:spLocks noGrp="1"/>
          </p:cNvSpPr>
          <p:nvPr>
            <p:ph type="title"/>
          </p:nvPr>
        </p:nvSpPr>
        <p:spPr>
          <a:xfrm>
            <a:off x="1271301" y="592427"/>
            <a:ext cx="9905998" cy="912232"/>
          </a:xfrm>
        </p:spPr>
        <p:txBody>
          <a:bodyPr/>
          <a:lstStyle/>
          <a:p>
            <a:r>
              <a:rPr lang="en-US" dirty="0" smtClean="0"/>
              <a:t>Example of System Specification Requirement</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492614282"/>
              </p:ext>
            </p:extLst>
          </p:nvPr>
        </p:nvGraphicFramePr>
        <p:xfrm>
          <a:off x="1141412" y="1785827"/>
          <a:ext cx="10165775" cy="2899088"/>
        </p:xfrm>
        <a:graphic>
          <a:graphicData uri="http://schemas.openxmlformats.org/presentationml/2006/ole">
            <mc:AlternateContent xmlns:mc="http://schemas.openxmlformats.org/markup-compatibility/2006">
              <mc:Choice xmlns:v="urn:schemas-microsoft-com:vml" Requires="v">
                <p:oleObj spid="_x0000_s1040" name="Document" r:id="rId5" imgW="5956042" imgH="1698062" progId="Word.Document.12">
                  <p:embed/>
                </p:oleObj>
              </mc:Choice>
              <mc:Fallback>
                <p:oleObj name="Document" r:id="rId5" imgW="5956042" imgH="1698062" progId="Word.Document.12">
                  <p:embed/>
                  <p:pic>
                    <p:nvPicPr>
                      <p:cNvPr id="0" name=""/>
                      <p:cNvPicPr/>
                      <p:nvPr/>
                    </p:nvPicPr>
                    <p:blipFill>
                      <a:blip r:embed="rId6"/>
                      <a:stretch>
                        <a:fillRect/>
                      </a:stretch>
                    </p:blipFill>
                    <p:spPr>
                      <a:xfrm>
                        <a:off x="1141412" y="1785827"/>
                        <a:ext cx="10165775" cy="2899088"/>
                      </a:xfrm>
                      <a:prstGeom prst="rect">
                        <a:avLst/>
                      </a:prstGeom>
                    </p:spPr>
                  </p:pic>
                </p:oleObj>
              </mc:Fallback>
            </mc:AlternateContent>
          </a:graphicData>
        </a:graphic>
      </p:graphicFrame>
      <p:sp>
        <p:nvSpPr>
          <p:cNvPr id="9" name="Oval 8"/>
          <p:cNvSpPr/>
          <p:nvPr/>
        </p:nvSpPr>
        <p:spPr>
          <a:xfrm>
            <a:off x="2001063" y="2640169"/>
            <a:ext cx="526863" cy="32197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77456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8686" y="437881"/>
            <a:ext cx="9905998" cy="1053899"/>
          </a:xfrm>
        </p:spPr>
        <p:txBody>
          <a:bodyPr/>
          <a:lstStyle/>
          <a:p>
            <a:pPr algn="ctr"/>
            <a:r>
              <a:rPr lang="en-US" dirty="0" smtClean="0"/>
              <a:t>System Specification Example (cont’d)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072575163"/>
              </p:ext>
            </p:extLst>
          </p:nvPr>
        </p:nvGraphicFramePr>
        <p:xfrm>
          <a:off x="1455719" y="1375870"/>
          <a:ext cx="9668965" cy="4432502"/>
        </p:xfrm>
        <a:graphic>
          <a:graphicData uri="http://schemas.openxmlformats.org/presentationml/2006/ole">
            <mc:AlternateContent xmlns:mc="http://schemas.openxmlformats.org/markup-compatibility/2006">
              <mc:Choice xmlns:v="urn:schemas-microsoft-com:vml" Requires="v">
                <p:oleObj spid="_x0000_s2064" name="Document" r:id="rId3" imgW="5726964" imgH="2625194" progId="Word.Document.12">
                  <p:embed/>
                </p:oleObj>
              </mc:Choice>
              <mc:Fallback>
                <p:oleObj name="Document" r:id="rId3" imgW="5726964" imgH="2625194" progId="Word.Document.12">
                  <p:embed/>
                  <p:pic>
                    <p:nvPicPr>
                      <p:cNvPr id="0" name=""/>
                      <p:cNvPicPr/>
                      <p:nvPr/>
                    </p:nvPicPr>
                    <p:blipFill>
                      <a:blip r:embed="rId4"/>
                      <a:stretch>
                        <a:fillRect/>
                      </a:stretch>
                    </p:blipFill>
                    <p:spPr>
                      <a:xfrm>
                        <a:off x="1455719" y="1375870"/>
                        <a:ext cx="9668965" cy="4432502"/>
                      </a:xfrm>
                      <a:prstGeom prst="rect">
                        <a:avLst/>
                      </a:prstGeom>
                    </p:spPr>
                  </p:pic>
                </p:oleObj>
              </mc:Fallback>
            </mc:AlternateContent>
          </a:graphicData>
        </a:graphic>
      </p:graphicFrame>
      <p:sp>
        <p:nvSpPr>
          <p:cNvPr id="7" name="Oval 6"/>
          <p:cNvSpPr/>
          <p:nvPr/>
        </p:nvSpPr>
        <p:spPr>
          <a:xfrm>
            <a:off x="2290098" y="1845931"/>
            <a:ext cx="468324" cy="30909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90737" y="2208078"/>
            <a:ext cx="435424" cy="32197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796461" y="3754192"/>
            <a:ext cx="435424" cy="32197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168191" y="4717939"/>
            <a:ext cx="435424" cy="32197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13004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14901" y="167425"/>
            <a:ext cx="9905998" cy="886474"/>
          </a:xfrm>
        </p:spPr>
        <p:txBody>
          <a:bodyPr/>
          <a:lstStyle/>
          <a:p>
            <a:pPr algn="ctr"/>
            <a:r>
              <a:rPr lang="en-US" dirty="0" smtClean="0"/>
              <a:t>Example of a development Specification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7</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039194634"/>
              </p:ext>
            </p:extLst>
          </p:nvPr>
        </p:nvGraphicFramePr>
        <p:xfrm>
          <a:off x="1982788" y="914400"/>
          <a:ext cx="8329612" cy="5430838"/>
        </p:xfrm>
        <a:graphic>
          <a:graphicData uri="http://schemas.openxmlformats.org/presentationml/2006/ole">
            <mc:AlternateContent xmlns:mc="http://schemas.openxmlformats.org/markup-compatibility/2006">
              <mc:Choice xmlns:v="urn:schemas-microsoft-com:vml" Requires="v">
                <p:oleObj spid="_x0000_s3086" name="Document" r:id="rId5" imgW="5757307" imgH="3760355" progId="Word.Document.12">
                  <p:embed/>
                </p:oleObj>
              </mc:Choice>
              <mc:Fallback>
                <p:oleObj name="Document" r:id="rId5" imgW="5757307" imgH="3760355" progId="Word.Document.12">
                  <p:embed/>
                  <p:pic>
                    <p:nvPicPr>
                      <p:cNvPr id="0" name=""/>
                      <p:cNvPicPr/>
                      <p:nvPr/>
                    </p:nvPicPr>
                    <p:blipFill>
                      <a:blip r:embed="rId6"/>
                      <a:stretch>
                        <a:fillRect/>
                      </a:stretch>
                    </p:blipFill>
                    <p:spPr>
                      <a:xfrm>
                        <a:off x="1982788" y="914400"/>
                        <a:ext cx="8329612" cy="5430838"/>
                      </a:xfrm>
                      <a:prstGeom prst="rect">
                        <a:avLst/>
                      </a:prstGeom>
                    </p:spPr>
                  </p:pic>
                </p:oleObj>
              </mc:Fallback>
            </mc:AlternateContent>
          </a:graphicData>
        </a:graphic>
      </p:graphicFrame>
    </p:spTree>
    <p:extLst>
      <p:ext uri="{BB962C8B-B14F-4D97-AF65-F5344CB8AC3E}">
        <p14:creationId xmlns:p14="http://schemas.microsoft.com/office/powerpoint/2010/main" val="72508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44443" y="196341"/>
            <a:ext cx="9905998" cy="757685"/>
          </a:xfrm>
        </p:spPr>
        <p:txBody>
          <a:bodyPr/>
          <a:lstStyle/>
          <a:p>
            <a:pPr algn="ctr"/>
            <a:r>
              <a:rPr lang="en-US" dirty="0" smtClean="0"/>
              <a:t>Product specification Example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537673019"/>
              </p:ext>
            </p:extLst>
          </p:nvPr>
        </p:nvGraphicFramePr>
        <p:xfrm>
          <a:off x="2179435" y="846136"/>
          <a:ext cx="8174037" cy="5219700"/>
        </p:xfrm>
        <a:graphic>
          <a:graphicData uri="http://schemas.openxmlformats.org/presentationml/2006/ole">
            <mc:AlternateContent xmlns:mc="http://schemas.openxmlformats.org/markup-compatibility/2006">
              <mc:Choice xmlns:v="urn:schemas-microsoft-com:vml" Requires="v">
                <p:oleObj spid="_x0000_s4109" name="Document" r:id="rId4" imgW="5497885" imgH="3504098" progId="Word.Document.12">
                  <p:embed/>
                </p:oleObj>
              </mc:Choice>
              <mc:Fallback>
                <p:oleObj name="Document" r:id="rId4" imgW="5497885" imgH="3504098" progId="Word.Document.12">
                  <p:embed/>
                  <p:pic>
                    <p:nvPicPr>
                      <p:cNvPr id="0" name=""/>
                      <p:cNvPicPr/>
                      <p:nvPr/>
                    </p:nvPicPr>
                    <p:blipFill>
                      <a:blip r:embed="rId5"/>
                      <a:stretch>
                        <a:fillRect/>
                      </a:stretch>
                    </p:blipFill>
                    <p:spPr>
                      <a:xfrm>
                        <a:off x="2179435" y="846136"/>
                        <a:ext cx="8174037" cy="5219700"/>
                      </a:xfrm>
                      <a:prstGeom prst="rect">
                        <a:avLst/>
                      </a:prstGeom>
                    </p:spPr>
                  </p:pic>
                </p:oleObj>
              </mc:Fallback>
            </mc:AlternateContent>
          </a:graphicData>
        </a:graphic>
      </p:graphicFrame>
    </p:spTree>
    <p:extLst>
      <p:ext uri="{BB962C8B-B14F-4D97-AF65-F5344CB8AC3E}">
        <p14:creationId xmlns:p14="http://schemas.microsoft.com/office/powerpoint/2010/main" val="3623268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8381" y="194461"/>
            <a:ext cx="9905998" cy="791746"/>
          </a:xfrm>
        </p:spPr>
        <p:txBody>
          <a:bodyPr/>
          <a:lstStyle/>
          <a:p>
            <a:pPr algn="ctr"/>
            <a:r>
              <a:rPr lang="en-US" dirty="0" smtClean="0"/>
              <a:t>Process Specification Example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
        <p:nvSpPr>
          <p:cNvPr id="8" name="Rectangle 7"/>
          <p:cNvSpPr/>
          <p:nvPr/>
        </p:nvSpPr>
        <p:spPr>
          <a:xfrm>
            <a:off x="1777285" y="844539"/>
            <a:ext cx="8242478" cy="5355312"/>
          </a:xfrm>
          <a:prstGeom prst="rect">
            <a:avLst/>
          </a:prstGeom>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Product Manager </a:t>
            </a:r>
            <a:endParaRPr lang="en-US" b="1"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	The </a:t>
            </a:r>
            <a:r>
              <a:rPr lang="en-US" dirty="0">
                <a:solidFill>
                  <a:schemeClr val="bg1"/>
                </a:solidFill>
                <a:latin typeface="Times New Roman" panose="02020603050405020304" pitchFamily="18" charset="0"/>
                <a:cs typeface="Times New Roman" panose="02020603050405020304" pitchFamily="18" charset="0"/>
              </a:rPr>
              <a:t>Product Manager will be responsible for communicating with Dr. Lawrence Chung and the TA for any questions that the that Team </a:t>
            </a:r>
            <a:r>
              <a:rPr lang="en-US" dirty="0" err="1">
                <a:solidFill>
                  <a:schemeClr val="bg1"/>
                </a:solidFill>
                <a:latin typeface="Times New Roman" panose="02020603050405020304" pitchFamily="18" charset="0"/>
                <a:cs typeface="Times New Roman" panose="02020603050405020304" pitchFamily="18" charset="0"/>
              </a:rPr>
              <a:t>Obiwan</a:t>
            </a:r>
            <a:r>
              <a:rPr lang="en-US" dirty="0">
                <a:solidFill>
                  <a:schemeClr val="bg1"/>
                </a:solidFill>
                <a:latin typeface="Times New Roman" panose="02020603050405020304" pitchFamily="18" charset="0"/>
                <a:cs typeface="Times New Roman" panose="02020603050405020304" pitchFamily="18" charset="0"/>
              </a:rPr>
              <a:t> has. The Product Manager is also responsible for drafting the initial requirements, verifying that the customer’s requirements are met, and researching existing products for each team meeting. </a:t>
            </a: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Project </a:t>
            </a:r>
            <a:r>
              <a:rPr lang="en-US" b="1" dirty="0">
                <a:solidFill>
                  <a:schemeClr val="bg1"/>
                </a:solidFill>
                <a:latin typeface="Times New Roman" panose="02020603050405020304" pitchFamily="18" charset="0"/>
                <a:cs typeface="Times New Roman" panose="02020603050405020304" pitchFamily="18" charset="0"/>
              </a:rPr>
              <a:t>Manager </a:t>
            </a:r>
            <a:endParaRPr lang="en-US" b="1"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	The </a:t>
            </a:r>
            <a:r>
              <a:rPr lang="en-US" dirty="0">
                <a:solidFill>
                  <a:schemeClr val="bg1"/>
                </a:solidFill>
                <a:latin typeface="Times New Roman" panose="02020603050405020304" pitchFamily="18" charset="0"/>
                <a:cs typeface="Times New Roman" panose="02020603050405020304" pitchFamily="18" charset="0"/>
              </a:rPr>
              <a:t>Project Manager will lead the project’s development and testing. They will elaborate on the initial requirements set by the Product Manager and verify that all of the requirements that were given by the Product Manger are met in the code. </a:t>
            </a: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Requirements </a:t>
            </a:r>
            <a:r>
              <a:rPr lang="en-US" b="1" dirty="0">
                <a:solidFill>
                  <a:schemeClr val="bg1"/>
                </a:solidFill>
                <a:latin typeface="Times New Roman" panose="02020603050405020304" pitchFamily="18" charset="0"/>
                <a:cs typeface="Times New Roman" panose="02020603050405020304" pitchFamily="18" charset="0"/>
              </a:rPr>
              <a:t>Engineer </a:t>
            </a:r>
            <a:endParaRPr lang="en-US" b="1"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	The Requirements </a:t>
            </a:r>
            <a:r>
              <a:rPr lang="en-US" dirty="0">
                <a:solidFill>
                  <a:schemeClr val="bg1"/>
                </a:solidFill>
                <a:latin typeface="Times New Roman" panose="02020603050405020304" pitchFamily="18" charset="0"/>
                <a:cs typeface="Times New Roman" panose="02020603050405020304" pitchFamily="18" charset="0"/>
              </a:rPr>
              <a:t>Engineer will be responsible for assisting the Project Manager in elaborating on requirements and dependencies. </a:t>
            </a: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Developer </a:t>
            </a:r>
          </a:p>
          <a:p>
            <a:r>
              <a:rPr lang="en-US" dirty="0" smtClean="0">
                <a:solidFill>
                  <a:schemeClr val="bg1"/>
                </a:solidFill>
                <a:latin typeface="Times New Roman" panose="02020603050405020304" pitchFamily="18" charset="0"/>
                <a:cs typeface="Times New Roman" panose="02020603050405020304" pitchFamily="18" charset="0"/>
              </a:rPr>
              <a:t>	The </a:t>
            </a:r>
            <a:r>
              <a:rPr lang="en-US" dirty="0">
                <a:solidFill>
                  <a:schemeClr val="bg1"/>
                </a:solidFill>
                <a:latin typeface="Times New Roman" panose="02020603050405020304" pitchFamily="18" charset="0"/>
                <a:cs typeface="Times New Roman" panose="02020603050405020304" pitchFamily="18" charset="0"/>
              </a:rPr>
              <a:t>Developer will be responsible for assisting the Project Manager in elaborating on requirements and will be responsible for the creation of prototypes. </a:t>
            </a:r>
          </a:p>
        </p:txBody>
      </p:sp>
    </p:spTree>
    <p:extLst>
      <p:ext uri="{BB962C8B-B14F-4D97-AF65-F5344CB8AC3E}">
        <p14:creationId xmlns:p14="http://schemas.microsoft.com/office/powerpoint/2010/main" val="19022386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632</TotalTime>
  <Words>283</Words>
  <Application>Microsoft Office PowerPoint</Application>
  <PresentationFormat>Widescreen</PresentationFormat>
  <Paragraphs>61</Paragraphs>
  <Slides>11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19" baseType="lpstr">
      <vt:lpstr>Arial</vt:lpstr>
      <vt:lpstr>Calibri</vt:lpstr>
      <vt:lpstr>Times New Roman</vt:lpstr>
      <vt:lpstr>Trebuchet MS</vt:lpstr>
      <vt:lpstr>Tw Cen MT</vt:lpstr>
      <vt:lpstr>Circuit</vt:lpstr>
      <vt:lpstr>Document</vt:lpstr>
      <vt:lpstr>Microsoft Word Document</vt:lpstr>
      <vt:lpstr>EE 4130  Systems Engineering: System Specifications</vt:lpstr>
      <vt:lpstr>Typical specification Tree/Hierarchy</vt:lpstr>
      <vt:lpstr>Key specification terms</vt:lpstr>
      <vt:lpstr>Standard Specification Format</vt:lpstr>
      <vt:lpstr>Example of System Specification Requirement</vt:lpstr>
      <vt:lpstr>System Specification Example (cont’d)</vt:lpstr>
      <vt:lpstr>Example of a development Specification </vt:lpstr>
      <vt:lpstr>Product specification Example</vt:lpstr>
      <vt:lpstr>Process Specification Example</vt:lpstr>
      <vt:lpstr>Example of applicable document citations</vt:lpstr>
      <vt:lpstr>Sample Verification Cross Reference Matrix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4130  Systems Engineering Specification Types</dc:title>
  <dc:creator>Owner</dc:creator>
  <cp:lastModifiedBy>Owner</cp:lastModifiedBy>
  <cp:revision>17</cp:revision>
  <dcterms:created xsi:type="dcterms:W3CDTF">2018-02-20T20:44:41Z</dcterms:created>
  <dcterms:modified xsi:type="dcterms:W3CDTF">2018-02-22T21:16:29Z</dcterms:modified>
</cp:coreProperties>
</file>