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30"/>
  </p:notesMasterIdLst>
  <p:handoutMasterIdLst>
    <p:handoutMasterId r:id="rId31"/>
  </p:handoutMasterIdLst>
  <p:sldIdLst>
    <p:sldId id="386" r:id="rId2"/>
    <p:sldId id="352" r:id="rId3"/>
    <p:sldId id="357" r:id="rId4"/>
    <p:sldId id="387" r:id="rId5"/>
    <p:sldId id="307" r:id="rId6"/>
    <p:sldId id="358" r:id="rId7"/>
    <p:sldId id="355" r:id="rId8"/>
    <p:sldId id="333" r:id="rId9"/>
    <p:sldId id="356" r:id="rId10"/>
    <p:sldId id="318" r:id="rId11"/>
    <p:sldId id="359" r:id="rId12"/>
    <p:sldId id="327" r:id="rId13"/>
    <p:sldId id="308" r:id="rId14"/>
    <p:sldId id="309" r:id="rId15"/>
    <p:sldId id="310" r:id="rId16"/>
    <p:sldId id="311" r:id="rId17"/>
    <p:sldId id="312" r:id="rId18"/>
    <p:sldId id="313" r:id="rId19"/>
    <p:sldId id="360" r:id="rId20"/>
    <p:sldId id="314" r:id="rId21"/>
    <p:sldId id="324" r:id="rId22"/>
    <p:sldId id="371" r:id="rId23"/>
    <p:sldId id="374" r:id="rId24"/>
    <p:sldId id="392" r:id="rId25"/>
    <p:sldId id="388" r:id="rId26"/>
    <p:sldId id="389" r:id="rId27"/>
    <p:sldId id="390" r:id="rId28"/>
    <p:sldId id="391" r:id="rId29"/>
  </p:sldIdLst>
  <p:sldSz cx="9144000" cy="6858000" type="screen4x3"/>
  <p:notesSz cx="6997700" cy="9271000"/>
  <p:defaultTextStyle>
    <a:defPPr>
      <a:defRPr lang="en-US"/>
    </a:defPPr>
    <a:lvl1pPr algn="l" rtl="0" fontAlgn="base">
      <a:spcBef>
        <a:spcPct val="0"/>
      </a:spcBef>
      <a:spcAft>
        <a:spcPct val="0"/>
      </a:spcAft>
      <a:defRPr sz="2000" b="1" kern="1200">
        <a:solidFill>
          <a:schemeClr val="tx1"/>
        </a:solidFill>
        <a:latin typeface="Arial" charset="0"/>
        <a:ea typeface="+mn-ea"/>
        <a:cs typeface="+mn-cs"/>
      </a:defRPr>
    </a:lvl1pPr>
    <a:lvl2pPr marL="457200" algn="l" rtl="0" fontAlgn="base">
      <a:spcBef>
        <a:spcPct val="0"/>
      </a:spcBef>
      <a:spcAft>
        <a:spcPct val="0"/>
      </a:spcAft>
      <a:defRPr sz="2000" b="1" kern="1200">
        <a:solidFill>
          <a:schemeClr val="tx1"/>
        </a:solidFill>
        <a:latin typeface="Arial" charset="0"/>
        <a:ea typeface="+mn-ea"/>
        <a:cs typeface="+mn-cs"/>
      </a:defRPr>
    </a:lvl2pPr>
    <a:lvl3pPr marL="914400" algn="l" rtl="0" fontAlgn="base">
      <a:spcBef>
        <a:spcPct val="0"/>
      </a:spcBef>
      <a:spcAft>
        <a:spcPct val="0"/>
      </a:spcAft>
      <a:defRPr sz="2000" b="1" kern="1200">
        <a:solidFill>
          <a:schemeClr val="tx1"/>
        </a:solidFill>
        <a:latin typeface="Arial" charset="0"/>
        <a:ea typeface="+mn-ea"/>
        <a:cs typeface="+mn-cs"/>
      </a:defRPr>
    </a:lvl3pPr>
    <a:lvl4pPr marL="1371600" algn="l" rtl="0" fontAlgn="base">
      <a:spcBef>
        <a:spcPct val="0"/>
      </a:spcBef>
      <a:spcAft>
        <a:spcPct val="0"/>
      </a:spcAft>
      <a:defRPr sz="2000" b="1" kern="1200">
        <a:solidFill>
          <a:schemeClr val="tx1"/>
        </a:solidFill>
        <a:latin typeface="Arial" charset="0"/>
        <a:ea typeface="+mn-ea"/>
        <a:cs typeface="+mn-cs"/>
      </a:defRPr>
    </a:lvl4pPr>
    <a:lvl5pPr marL="1828800" algn="l" rtl="0" fontAlgn="base">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472">
          <p15:clr>
            <a:srgbClr val="A4A3A4"/>
          </p15:clr>
        </p15:guide>
        <p15:guide id="2" orient="horz" pos="4155">
          <p15:clr>
            <a:srgbClr val="A4A3A4"/>
          </p15:clr>
        </p15:guide>
        <p15:guide id="3" orient="horz" pos="589">
          <p15:clr>
            <a:srgbClr val="A4A3A4"/>
          </p15:clr>
        </p15:guide>
        <p15:guide id="4" orient="horz" pos="497">
          <p15:clr>
            <a:srgbClr val="A4A3A4"/>
          </p15:clr>
        </p15:guide>
        <p15:guide id="5" orient="horz" pos="3">
          <p15:clr>
            <a:srgbClr val="A4A3A4"/>
          </p15:clr>
        </p15:guide>
        <p15:guide id="6" orient="horz" pos="3972">
          <p15:clr>
            <a:srgbClr val="A4A3A4"/>
          </p15:clr>
        </p15:guide>
        <p15:guide id="7" pos="2880">
          <p15:clr>
            <a:srgbClr val="A4A3A4"/>
          </p15:clr>
        </p15:guide>
        <p15:guide id="8" pos="269">
          <p15:clr>
            <a:srgbClr val="A4A3A4"/>
          </p15:clr>
        </p15:guide>
        <p15:guide id="9" pos="5464">
          <p15:clr>
            <a:srgbClr val="A4A3A4"/>
          </p15:clr>
        </p15:guide>
        <p15:guide id="10" pos="589">
          <p15:clr>
            <a:srgbClr val="A4A3A4"/>
          </p15:clr>
        </p15:guide>
        <p15:guide id="11" pos="5236">
          <p15:clr>
            <a:srgbClr val="A4A3A4"/>
          </p15:clr>
        </p15:guide>
        <p15:guide id="12" pos="534">
          <p15:clr>
            <a:srgbClr val="A4A3A4"/>
          </p15:clr>
        </p15:guide>
      </p15:sldGuideLst>
    </p:ext>
    <p:ext uri="{2D200454-40CA-4A62-9FC3-DE9A4176ACB9}">
      <p15:notesGuideLst xmlns:p15="http://schemas.microsoft.com/office/powerpoint/2012/main">
        <p15:guide id="1" orient="horz" pos="2920">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DF17"/>
    <a:srgbClr val="FF5050"/>
    <a:srgbClr val="FFCC99"/>
    <a:srgbClr val="CC9900"/>
    <a:srgbClr val="FFFF66"/>
    <a:srgbClr val="CCFFCC"/>
    <a:srgbClr val="CCE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420" autoAdjust="0"/>
    <p:restoredTop sz="75914" autoAdjust="0"/>
  </p:normalViewPr>
  <p:slideViewPr>
    <p:cSldViewPr snapToGrid="0">
      <p:cViewPr varScale="1">
        <p:scale>
          <a:sx n="111" d="100"/>
          <a:sy n="111" d="100"/>
        </p:scale>
        <p:origin x="1674" y="108"/>
      </p:cViewPr>
      <p:guideLst>
        <p:guide orient="horz" pos="2472"/>
        <p:guide orient="horz" pos="4155"/>
        <p:guide orient="horz" pos="589"/>
        <p:guide orient="horz" pos="497"/>
        <p:guide orient="horz" pos="3"/>
        <p:guide orient="horz" pos="3972"/>
        <p:guide pos="2880"/>
        <p:guide pos="269"/>
        <p:guide pos="5464"/>
        <p:guide pos="589"/>
        <p:guide pos="5236"/>
        <p:guide pos="5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350"/>
    </p:cViewPr>
  </p:sorterViewPr>
  <p:notesViewPr>
    <p:cSldViewPr snapToGrid="0">
      <p:cViewPr varScale="1">
        <p:scale>
          <a:sx n="141" d="100"/>
          <a:sy n="141" d="100"/>
        </p:scale>
        <p:origin x="-3520" y="-112"/>
      </p:cViewPr>
      <p:guideLst>
        <p:guide orient="horz" pos="2920"/>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2125" cy="461963"/>
          </a:xfrm>
          <a:prstGeom prst="rect">
            <a:avLst/>
          </a:prstGeom>
          <a:noFill/>
          <a:ln w="9525">
            <a:noFill/>
            <a:miter lim="800000"/>
            <a:headEnd/>
            <a:tailEnd/>
          </a:ln>
          <a:effectLst/>
        </p:spPr>
        <p:txBody>
          <a:bodyPr vert="horz" wrap="square" lIns="92421" tIns="46208" rIns="92421" bIns="46208" numCol="1" anchor="t" anchorCtr="0" compatLnSpc="1">
            <a:prstTxWarp prst="textNoShape">
              <a:avLst/>
            </a:prstTxWarp>
          </a:bodyPr>
          <a:lstStyle>
            <a:lvl1pPr defTabSz="925513">
              <a:defRPr sz="1200" b="0">
                <a:latin typeface="Times New Roman" charset="0"/>
              </a:defRPr>
            </a:lvl1pPr>
          </a:lstStyle>
          <a:p>
            <a:pPr>
              <a:defRPr/>
            </a:pPr>
            <a:endParaRPr lang="en-US"/>
          </a:p>
        </p:txBody>
      </p:sp>
      <p:sp>
        <p:nvSpPr>
          <p:cNvPr id="43011" name="Rectangle 3"/>
          <p:cNvSpPr>
            <a:spLocks noGrp="1" noChangeArrowheads="1"/>
          </p:cNvSpPr>
          <p:nvPr>
            <p:ph type="dt" sz="quarter" idx="1"/>
          </p:nvPr>
        </p:nvSpPr>
        <p:spPr bwMode="auto">
          <a:xfrm>
            <a:off x="3965575" y="0"/>
            <a:ext cx="3032125" cy="461963"/>
          </a:xfrm>
          <a:prstGeom prst="rect">
            <a:avLst/>
          </a:prstGeom>
          <a:noFill/>
          <a:ln w="9525">
            <a:noFill/>
            <a:miter lim="800000"/>
            <a:headEnd/>
            <a:tailEnd/>
          </a:ln>
          <a:effectLst/>
        </p:spPr>
        <p:txBody>
          <a:bodyPr vert="horz" wrap="square" lIns="92421" tIns="46208" rIns="92421" bIns="46208" numCol="1" anchor="t" anchorCtr="0" compatLnSpc="1">
            <a:prstTxWarp prst="textNoShape">
              <a:avLst/>
            </a:prstTxWarp>
          </a:bodyPr>
          <a:lstStyle>
            <a:lvl1pPr algn="r" defTabSz="925513">
              <a:defRPr sz="1200" b="0">
                <a:latin typeface="Times New Roman" charset="0"/>
              </a:defRPr>
            </a:lvl1pPr>
          </a:lstStyle>
          <a:p>
            <a:pPr>
              <a:defRPr/>
            </a:pPr>
            <a:endParaRPr lang="en-US"/>
          </a:p>
        </p:txBody>
      </p:sp>
      <p:sp>
        <p:nvSpPr>
          <p:cNvPr id="43012" name="Rectangle 4"/>
          <p:cNvSpPr>
            <a:spLocks noGrp="1" noChangeArrowheads="1"/>
          </p:cNvSpPr>
          <p:nvPr>
            <p:ph type="ftr" sz="quarter" idx="2"/>
          </p:nvPr>
        </p:nvSpPr>
        <p:spPr bwMode="auto">
          <a:xfrm>
            <a:off x="0" y="8809038"/>
            <a:ext cx="3032125" cy="461962"/>
          </a:xfrm>
          <a:prstGeom prst="rect">
            <a:avLst/>
          </a:prstGeom>
          <a:noFill/>
          <a:ln w="9525">
            <a:noFill/>
            <a:miter lim="800000"/>
            <a:headEnd/>
            <a:tailEnd/>
          </a:ln>
          <a:effectLst/>
        </p:spPr>
        <p:txBody>
          <a:bodyPr vert="horz" wrap="square" lIns="92421" tIns="46208" rIns="92421" bIns="46208" numCol="1" anchor="b" anchorCtr="0" compatLnSpc="1">
            <a:prstTxWarp prst="textNoShape">
              <a:avLst/>
            </a:prstTxWarp>
          </a:bodyPr>
          <a:lstStyle>
            <a:lvl1pPr defTabSz="925513">
              <a:defRPr sz="1200" b="0">
                <a:latin typeface="Times New Roman" charset="0"/>
              </a:defRPr>
            </a:lvl1pPr>
          </a:lstStyle>
          <a:p>
            <a:pPr>
              <a:defRPr/>
            </a:pPr>
            <a:endParaRPr lang="en-US"/>
          </a:p>
        </p:txBody>
      </p:sp>
      <p:sp>
        <p:nvSpPr>
          <p:cNvPr id="43013" name="Rectangle 5"/>
          <p:cNvSpPr>
            <a:spLocks noGrp="1" noChangeArrowheads="1"/>
          </p:cNvSpPr>
          <p:nvPr>
            <p:ph type="sldNum" sz="quarter" idx="3"/>
          </p:nvPr>
        </p:nvSpPr>
        <p:spPr bwMode="auto">
          <a:xfrm>
            <a:off x="3965575" y="8809038"/>
            <a:ext cx="3032125" cy="461962"/>
          </a:xfrm>
          <a:prstGeom prst="rect">
            <a:avLst/>
          </a:prstGeom>
          <a:noFill/>
          <a:ln w="9525">
            <a:noFill/>
            <a:miter lim="800000"/>
            <a:headEnd/>
            <a:tailEnd/>
          </a:ln>
          <a:effectLst/>
        </p:spPr>
        <p:txBody>
          <a:bodyPr vert="horz" wrap="square" lIns="92421" tIns="46208" rIns="92421" bIns="46208" numCol="1" anchor="b" anchorCtr="0" compatLnSpc="1">
            <a:prstTxWarp prst="textNoShape">
              <a:avLst/>
            </a:prstTxWarp>
          </a:bodyPr>
          <a:lstStyle>
            <a:lvl1pPr algn="r" defTabSz="925513">
              <a:defRPr sz="1200" b="0">
                <a:latin typeface="Times New Roman" charset="0"/>
              </a:defRPr>
            </a:lvl1pPr>
          </a:lstStyle>
          <a:p>
            <a:pPr>
              <a:defRPr/>
            </a:pPr>
            <a:fld id="{E8139709-CC1F-4035-8BF3-EF9711ADAC4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2125" cy="461963"/>
          </a:xfrm>
          <a:prstGeom prst="rect">
            <a:avLst/>
          </a:prstGeom>
          <a:noFill/>
          <a:ln w="9525">
            <a:noFill/>
            <a:miter lim="800000"/>
            <a:headEnd/>
            <a:tailEnd/>
          </a:ln>
          <a:effectLst/>
        </p:spPr>
        <p:txBody>
          <a:bodyPr vert="horz" wrap="square" lIns="92421" tIns="46208" rIns="92421" bIns="46208" numCol="1" anchor="t" anchorCtr="0" compatLnSpc="1">
            <a:prstTxWarp prst="textNoShape">
              <a:avLst/>
            </a:prstTxWarp>
          </a:bodyPr>
          <a:lstStyle>
            <a:lvl1pPr defTabSz="925513">
              <a:defRPr sz="1200" b="0">
                <a:latin typeface="Times New Roman" charset="0"/>
              </a:defRPr>
            </a:lvl1pPr>
          </a:lstStyle>
          <a:p>
            <a:pPr>
              <a:defRPr/>
            </a:pPr>
            <a:endParaRPr lang="en-US"/>
          </a:p>
        </p:txBody>
      </p:sp>
      <p:sp>
        <p:nvSpPr>
          <p:cNvPr id="10243" name="Rectangle 3"/>
          <p:cNvSpPr>
            <a:spLocks noGrp="1" noChangeArrowheads="1"/>
          </p:cNvSpPr>
          <p:nvPr>
            <p:ph type="dt" idx="1"/>
          </p:nvPr>
        </p:nvSpPr>
        <p:spPr bwMode="auto">
          <a:xfrm>
            <a:off x="3965575" y="0"/>
            <a:ext cx="3032125" cy="461963"/>
          </a:xfrm>
          <a:prstGeom prst="rect">
            <a:avLst/>
          </a:prstGeom>
          <a:noFill/>
          <a:ln w="9525">
            <a:noFill/>
            <a:miter lim="800000"/>
            <a:headEnd/>
            <a:tailEnd/>
          </a:ln>
          <a:effectLst/>
        </p:spPr>
        <p:txBody>
          <a:bodyPr vert="horz" wrap="square" lIns="92421" tIns="46208" rIns="92421" bIns="46208" numCol="1" anchor="t" anchorCtr="0" compatLnSpc="1">
            <a:prstTxWarp prst="textNoShape">
              <a:avLst/>
            </a:prstTxWarp>
          </a:bodyPr>
          <a:lstStyle>
            <a:lvl1pPr algn="r" defTabSz="925513">
              <a:defRPr sz="1200" b="0">
                <a:latin typeface="Times New Roman"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79513" y="695325"/>
            <a:ext cx="4638675" cy="3478213"/>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33450" y="4402138"/>
            <a:ext cx="5130800" cy="4173537"/>
          </a:xfrm>
          <a:prstGeom prst="rect">
            <a:avLst/>
          </a:prstGeom>
          <a:noFill/>
          <a:ln w="9525">
            <a:noFill/>
            <a:miter lim="800000"/>
            <a:headEnd/>
            <a:tailEnd/>
          </a:ln>
          <a:effectLst/>
        </p:spPr>
        <p:txBody>
          <a:bodyPr vert="horz" wrap="square" lIns="92421" tIns="46208" rIns="92421" bIns="4620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809038"/>
            <a:ext cx="3032125" cy="461962"/>
          </a:xfrm>
          <a:prstGeom prst="rect">
            <a:avLst/>
          </a:prstGeom>
          <a:noFill/>
          <a:ln w="9525">
            <a:noFill/>
            <a:miter lim="800000"/>
            <a:headEnd/>
            <a:tailEnd/>
          </a:ln>
          <a:effectLst/>
        </p:spPr>
        <p:txBody>
          <a:bodyPr vert="horz" wrap="square" lIns="92421" tIns="46208" rIns="92421" bIns="46208" numCol="1" anchor="b" anchorCtr="0" compatLnSpc="1">
            <a:prstTxWarp prst="textNoShape">
              <a:avLst/>
            </a:prstTxWarp>
          </a:bodyPr>
          <a:lstStyle>
            <a:lvl1pPr defTabSz="925513">
              <a:defRPr sz="1200" b="0">
                <a:latin typeface="Times New Roman" charset="0"/>
              </a:defRPr>
            </a:lvl1pPr>
          </a:lstStyle>
          <a:p>
            <a:pPr>
              <a:defRPr/>
            </a:pPr>
            <a:endParaRPr lang="en-US"/>
          </a:p>
        </p:txBody>
      </p:sp>
      <p:sp>
        <p:nvSpPr>
          <p:cNvPr id="10247" name="Rectangle 7"/>
          <p:cNvSpPr>
            <a:spLocks noGrp="1" noChangeArrowheads="1"/>
          </p:cNvSpPr>
          <p:nvPr>
            <p:ph type="sldNum" sz="quarter" idx="5"/>
          </p:nvPr>
        </p:nvSpPr>
        <p:spPr bwMode="auto">
          <a:xfrm>
            <a:off x="3965575" y="8809038"/>
            <a:ext cx="3032125" cy="461962"/>
          </a:xfrm>
          <a:prstGeom prst="rect">
            <a:avLst/>
          </a:prstGeom>
          <a:noFill/>
          <a:ln w="9525">
            <a:noFill/>
            <a:miter lim="800000"/>
            <a:headEnd/>
            <a:tailEnd/>
          </a:ln>
          <a:effectLst/>
        </p:spPr>
        <p:txBody>
          <a:bodyPr vert="horz" wrap="square" lIns="92421" tIns="46208" rIns="92421" bIns="46208" numCol="1" anchor="b" anchorCtr="0" compatLnSpc="1">
            <a:prstTxWarp prst="textNoShape">
              <a:avLst/>
            </a:prstTxWarp>
          </a:bodyPr>
          <a:lstStyle>
            <a:lvl1pPr algn="r" defTabSz="925513">
              <a:defRPr sz="1200" b="0">
                <a:latin typeface="Times New Roman" charset="0"/>
              </a:defRPr>
            </a:lvl1pPr>
          </a:lstStyle>
          <a:p>
            <a:pPr>
              <a:defRPr/>
            </a:pPr>
            <a:fld id="{968C35FE-FA81-4695-B807-9CF5D5BC4B8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eaLnBrk="1" hangingPunct="1"/>
            <a:endParaRPr lang="en-US" altLang="en-US" smtClean="0"/>
          </a:p>
        </p:txBody>
      </p:sp>
      <p:sp>
        <p:nvSpPr>
          <p:cNvPr id="39940" name="Slide Number Placeholder 3"/>
          <p:cNvSpPr>
            <a:spLocks noGrp="1"/>
          </p:cNvSpPr>
          <p:nvPr>
            <p:ph type="sldNum" sz="quarter" idx="5"/>
          </p:nvPr>
        </p:nvSpPr>
        <p:spPr>
          <a:noFill/>
        </p:spPr>
        <p:txBody>
          <a:bodyPr/>
          <a:lstStyle/>
          <a:p>
            <a:fld id="{3A33CD93-96E9-4368-854A-4401DD01CEAD}" type="slidenum">
              <a:rPr lang="en-US" altLang="en-US" smtClean="0"/>
              <a:pPr/>
              <a:t>1</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3F9E25B-661B-466A-9C14-54C6B1AD53EE}" type="slidenum">
              <a:rPr lang="en-US" altLang="en-US" smtClean="0"/>
              <a:pPr/>
              <a:t>10</a:t>
            </a:fld>
            <a:endParaRPr lang="en-US"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altLang="en-US" sz="1000" smtClean="0">
                <a:latin typeface="Arial" charset="0"/>
              </a:rPr>
              <a:t>See also NASA Systems Engineering Handbook; 2007; Appendix D</a:t>
            </a:r>
          </a:p>
          <a:p>
            <a:pPr eaLnBrk="1" hangingPunct="1"/>
            <a:r>
              <a:rPr lang="en-US" altLang="en-US" sz="1000" smtClean="0">
                <a:latin typeface="Arial" charset="0"/>
              </a:rPr>
              <a:t>Verification requirements define the method and establish the criteria for providing evidence that the system complies with the requirements imposed on it. </a:t>
            </a:r>
          </a:p>
          <a:p>
            <a:pPr eaLnBrk="1" hangingPunct="1"/>
            <a:r>
              <a:rPr lang="en-US" altLang="en-US" sz="1000" smtClean="0">
                <a:latin typeface="Arial" charset="0"/>
              </a:rPr>
              <a:t>One technique for writing a verification requirement statement includes three parts, of which the first and third parts are common to all and the second expands depending upon the verification method(s). These three parts include:</a:t>
            </a:r>
          </a:p>
          <a:p>
            <a:pPr eaLnBrk="1" hangingPunct="1"/>
            <a:r>
              <a:rPr lang="en-US" altLang="en-US" sz="1000" smtClean="0">
                <a:latin typeface="Arial" charset="0"/>
              </a:rPr>
              <a:t>1. The method of verification (inspection, analysis, test or demonstration) being used to assess the function/quality.</a:t>
            </a:r>
          </a:p>
          <a:p>
            <a:pPr eaLnBrk="1" hangingPunct="1"/>
            <a:r>
              <a:rPr lang="en-US" altLang="en-US" sz="1000" smtClean="0">
                <a:latin typeface="Arial" charset="0"/>
              </a:rPr>
              <a:t>2. A description of the verification work to be performed.</a:t>
            </a:r>
          </a:p>
          <a:p>
            <a:pPr eaLnBrk="1" hangingPunct="1"/>
            <a:r>
              <a:rPr lang="en-US" altLang="en-US" sz="1000" smtClean="0">
                <a:latin typeface="Arial" charset="0"/>
              </a:rPr>
              <a:t>a. For an inspection, the specific item to be reviewed and for what quality;</a:t>
            </a:r>
          </a:p>
          <a:p>
            <a:pPr eaLnBrk="1" hangingPunct="1"/>
            <a:r>
              <a:rPr lang="en-US" altLang="en-US" sz="1000" smtClean="0">
                <a:latin typeface="Arial" charset="0"/>
              </a:rPr>
              <a:t>b. For an analysis, the specific source of data required and description of the analysis;</a:t>
            </a:r>
          </a:p>
          <a:p>
            <a:pPr eaLnBrk="1" hangingPunct="1"/>
            <a:r>
              <a:rPr lang="en-US" altLang="en-US" sz="1000" smtClean="0">
                <a:latin typeface="Arial" charset="0"/>
              </a:rPr>
              <a:t>c. For a demonstration, the specific action to be demonstrated;</a:t>
            </a:r>
          </a:p>
          <a:p>
            <a:pPr eaLnBrk="1" hangingPunct="1"/>
            <a:r>
              <a:rPr lang="en-US" altLang="en-US" sz="1000" smtClean="0">
                <a:latin typeface="Arial" charset="0"/>
              </a:rPr>
              <a:t>d. For a test, the very top level test requirements.</a:t>
            </a:r>
          </a:p>
          <a:p>
            <a:pPr eaLnBrk="1" hangingPunct="1"/>
            <a:r>
              <a:rPr lang="en-US" altLang="en-US" sz="1000" smtClean="0">
                <a:latin typeface="Arial" charset="0"/>
              </a:rPr>
              <a:t>3. The success criteria that determines when the verification is complete.</a:t>
            </a:r>
          </a:p>
          <a:p>
            <a:pPr eaLnBrk="1" hangingPunct="1"/>
            <a:r>
              <a:rPr lang="en-US" altLang="en-US" sz="1000" smtClean="0">
                <a:latin typeface="Arial" charset="0"/>
              </a:rPr>
              <a:t>Writing a verification requirement starts by reviewing the originating requirement and trying to concisely state what is being verified. If this can’t be done, the original requirement may not be valid as described above and may need to be re-negotiated or rewritten! It is important at this point not too try to converge too quickly on the verification method(s) to be used. Simply writing the description and success criteria will help to define the most reasonable method(s).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D4EBD4F-8EBD-4C1C-8005-5C7C56F6A9D9}" type="slidenum">
              <a:rPr lang="en-US" altLang="en-US" smtClean="0"/>
              <a:pPr/>
              <a:t>11</a:t>
            </a:fld>
            <a:endParaRPr lang="en-US" alt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altLang="en-US" smtClean="0"/>
              <a:t>From NASA Systems Engineering Handbook; 2007.</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9E8EE83-5A1E-4644-86E8-E18A2934279F}" type="slidenum">
              <a:rPr lang="en-US" altLang="en-US" smtClean="0"/>
              <a:pPr/>
              <a:t>12</a:t>
            </a:fld>
            <a:endParaRPr lang="en-US" alt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altLang="en-US" i="1" smtClean="0"/>
              <a:t>Note: Example outline for verification plan: Appendix I, p. 301, NASA Systems Engineering Handbook, 2007.</a:t>
            </a:r>
          </a:p>
          <a:p>
            <a:pPr eaLnBrk="1" hangingPunct="1"/>
            <a:r>
              <a:rPr lang="en-US" altLang="en-US" smtClean="0"/>
              <a:t>Need to provide examples for different types of support equipment; to list here in the notes.</a:t>
            </a:r>
          </a:p>
          <a:p>
            <a:pPr eaLnBrk="1" hangingPunct="1"/>
            <a:r>
              <a:rPr lang="en-US" altLang="en-US" smtClean="0"/>
              <a:t>Transportation equipment example: super-guppy to transport ISS modules from MSFC to KSC</a:t>
            </a:r>
          </a:p>
          <a:p>
            <a:pPr eaLnBrk="1" hangingPunct="1"/>
            <a:r>
              <a:rPr lang="en-US" altLang="en-US" smtClean="0"/>
              <a:t>Ground support equipment example: from the pool at JSC for EVA sims and tests to a bench for mounting flight hw in a test chamber to the HST full scale mock-up for testing form and fit of new instruments.</a:t>
            </a:r>
          </a:p>
          <a:p>
            <a:pPr eaLnBrk="1" hangingPunct="1"/>
            <a:r>
              <a:rPr lang="en-US" altLang="en-US" smtClean="0"/>
              <a:t>Flight support equipment example: TBD</a:t>
            </a:r>
          </a:p>
          <a:p>
            <a:pPr eaLnBrk="1" hangingPunct="1"/>
            <a:endParaRPr lang="en-US" altLang="en-US" smtClean="0"/>
          </a:p>
          <a:p>
            <a:pPr eaLnBrk="1" hangingPunct="1"/>
            <a:r>
              <a:rPr lang="en-US" altLang="en-US" smtClean="0"/>
              <a:t>Should we mention need for new or upgraded facilities, such as the case with JWST and the thermal vacuum chamber needs.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87C64D8-6D01-400F-983F-44D178D4E1CF}" type="slidenum">
              <a:rPr lang="en-US" altLang="en-US" smtClean="0"/>
              <a:pPr/>
              <a:t>13</a:t>
            </a:fld>
            <a:endParaRPr lang="en-US" altLang="en-US" smtClean="0"/>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0"/>
              </a:spcBef>
            </a:pPr>
            <a:endParaRPr lang="en-US" altLang="en-US" sz="2400" smtClean="0"/>
          </a:p>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A73F520-8AD1-407D-8817-8663F6761A83}" type="slidenum">
              <a:rPr lang="en-US" altLang="en-US" smtClean="0"/>
              <a:pPr/>
              <a:t>14</a:t>
            </a:fld>
            <a:endParaRPr lang="en-US" alt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5ED255A-BE3A-45B0-B40F-AC7F2F93694C}" type="slidenum">
              <a:rPr lang="en-US" altLang="en-US" smtClean="0"/>
              <a:pPr/>
              <a:t>15</a:t>
            </a:fld>
            <a:endParaRPr lang="en-US" alt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altLang="en-US" sz="1000" smtClean="0">
                <a:latin typeface="Arial" charset="0"/>
              </a:rPr>
              <a:t>Is verification by similarity an analytic technique? At least this is confusing with the verification technique of ‘similarity’.</a:t>
            </a:r>
          </a:p>
          <a:p>
            <a:pPr eaLnBrk="1" hangingPunct="1"/>
            <a:endParaRPr lang="en-US" altLang="en-US" sz="1000" smtClean="0">
              <a:latin typeface="Arial" charset="0"/>
            </a:endParaRPr>
          </a:p>
          <a:p>
            <a:pPr eaLnBrk="1" hangingPunct="1"/>
            <a:r>
              <a:rPr lang="en-US" altLang="en-US" sz="1000" smtClean="0">
                <a:latin typeface="Arial" charset="0"/>
              </a:rPr>
              <a:t>Additional information on verification by similarity from Larson Book: Verification by similarity is the process of analyzing the system/item requirements for hardware configuration and application to determine if it is similar or identical in design, manufacturing process, and quality control to an existing system/item that has previously been qualified to equivalent or more stringent requirements. Special effort will be made to avoid duplication of previous tests from this or similar programs. If the previous application is considered to be similar, but not equal or greater in severity, additional qualification tests shall concentrate on the areas of new or increased system/item requirements.</a:t>
            </a:r>
          </a:p>
          <a:p>
            <a:pPr eaLnBrk="1" hangingPunct="1"/>
            <a:endParaRPr lang="en-US" altLang="en-US" sz="1000" smtClean="0">
              <a:latin typeface="Arial" charset="0"/>
            </a:endParaRPr>
          </a:p>
          <a:p>
            <a:pPr eaLnBrk="1" hangingPunct="1"/>
            <a:r>
              <a:rPr lang="en-US" altLang="en-US" sz="1000" smtClean="0">
                <a:latin typeface="Arial" charset="0"/>
              </a:rPr>
              <a:t>Additional notes regarding analysis from SMC SE Primer:</a:t>
            </a:r>
          </a:p>
          <a:p>
            <a:pPr eaLnBrk="1" hangingPunct="1"/>
            <a:r>
              <a:rPr lang="en-US" altLang="en-US" sz="1000" smtClean="0">
                <a:latin typeface="Arial" charset="0"/>
              </a:rPr>
              <a:t>Analysis may also include assessing the results of lower level qualifications activity. While it is not expected or required that all conditions under which a requirement must be satisfied will be “tested” or “demonstrated” – analysis is expected to show, in those cases, that the limited set of conditions under which the requirement is tested or demonstrated are sufficient to ensure that the requirement is met under all conditions. Verification of the requirement thus requires both analysis and test results to “close” the requirement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14C87D0-FF17-42FF-BF34-3476FC2E34EA}" type="slidenum">
              <a:rPr lang="en-US" altLang="en-US" smtClean="0"/>
              <a:pPr/>
              <a:t>16</a:t>
            </a:fld>
            <a:endParaRPr lang="en-US" altLang="en-US" smtClean="0"/>
          </a:p>
        </p:txBody>
      </p:sp>
      <p:sp>
        <p:nvSpPr>
          <p:cNvPr id="55299" name="Rectangle 2"/>
          <p:cNvSpPr>
            <a:spLocks noGrp="1" noRot="1" noChangeAspect="1" noChangeArrowheads="1" noTextEdit="1"/>
          </p:cNvSpPr>
          <p:nvPr>
            <p:ph type="sldImg"/>
          </p:nvPr>
        </p:nvSpPr>
        <p:spPr>
          <a:xfrm>
            <a:off x="1179513" y="677863"/>
            <a:ext cx="4638675" cy="3478212"/>
          </a:xfrm>
          <a:ln/>
        </p:spPr>
      </p:sp>
      <p:sp>
        <p:nvSpPr>
          <p:cNvPr id="5530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B5308F1-1BF1-44BB-823E-B9627DF6EF89}" type="slidenum">
              <a:rPr lang="en-US" altLang="en-US" smtClean="0"/>
              <a:pPr/>
              <a:t>17</a:t>
            </a:fld>
            <a:endParaRPr lang="en-US" alt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FC718BB-7F8D-477F-89E5-DA7EEAB00C7A}" type="slidenum">
              <a:rPr lang="en-US" altLang="en-US" smtClean="0"/>
              <a:pPr/>
              <a:t>18</a:t>
            </a:fld>
            <a:endParaRPr lang="en-US" alt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DA2EB224-8A1B-4063-8A69-D2036C5B12B0}" type="slidenum">
              <a:rPr lang="en-US" altLang="en-US" smtClean="0"/>
              <a:pPr/>
              <a:t>19</a:t>
            </a:fld>
            <a:endParaRPr lang="en-US" alt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BD1142C-670C-42BF-8FD8-1E517B97DEBD}" type="slidenum">
              <a:rPr lang="en-US" altLang="en-US" smtClean="0"/>
              <a:pPr/>
              <a:t>2</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E16B856-0698-43EB-9846-5B6EE0260018}" type="slidenum">
              <a:rPr lang="en-US" altLang="en-US" smtClean="0"/>
              <a:pPr/>
              <a:t>20</a:t>
            </a:fld>
            <a:endParaRPr lang="en-US" alt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8D6FB40-F8BB-454A-A955-E2DD8EDABB28}" type="slidenum">
              <a:rPr lang="en-US" altLang="en-US" smtClean="0"/>
              <a:pPr/>
              <a:t>21</a:t>
            </a:fld>
            <a:endParaRPr lang="en-US" alt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altLang="en-US" smtClean="0">
                <a:latin typeface="Arial" charset="0"/>
              </a:rPr>
              <a:t>Source: </a:t>
            </a:r>
          </a:p>
          <a:p>
            <a:pPr eaLnBrk="1" hangingPunct="1"/>
            <a:r>
              <a:rPr lang="en-US" altLang="en-US" smtClean="0">
                <a:latin typeface="Arial" charset="0"/>
              </a:rPr>
              <a:t>spaceflight.nasa.gov/spacenews/ releases/2000/mpl/mpl_report_1.pdf</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A40F7CF-DE9C-4882-B485-49A0AB2F98FB}" type="slidenum">
              <a:rPr lang="en-US" altLang="en-US" smtClean="0"/>
              <a:pPr/>
              <a:t>22</a:t>
            </a:fld>
            <a:endParaRPr lang="en-US" altLang="en-US" smtClean="0"/>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85B4E8-FF47-45F4-95E2-CBF2BCCD41DA}" type="slidenum">
              <a:rPr lang="en-US" altLang="en-US" smtClean="0"/>
              <a:pPr/>
              <a:t>23</a:t>
            </a:fld>
            <a:endParaRPr lang="en-US" altLang="en-US" smtClean="0"/>
          </a:p>
        </p:txBody>
      </p:sp>
      <p:sp>
        <p:nvSpPr>
          <p:cNvPr id="65539" name="Rectangle 2"/>
          <p:cNvSpPr>
            <a:spLocks noGrp="1" noRot="1" noChangeAspect="1" noChangeArrowheads="1" noTextEdit="1"/>
          </p:cNvSpPr>
          <p:nvPr>
            <p:ph type="sldImg"/>
          </p:nvPr>
        </p:nvSpPr>
        <p:spPr>
          <a:xfrm>
            <a:off x="1179513" y="684213"/>
            <a:ext cx="4638675" cy="3478212"/>
          </a:xfrm>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ltLang="en-US" smtClean="0">
                <a:solidFill>
                  <a:srgbClr val="000000"/>
                </a:solidFill>
                <a:latin typeface="Arial" charset="0"/>
              </a:rPr>
              <a:t>Source of definitions: Requirements Development, Verification, and Validation Exhibited in Famous Failures; Terry Bahill and Steven J. Henderson; Systems Engineering, Vol. 8, No. 1, 2005</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68C35FE-FA81-4695-B807-9CF5D5BC4B8E}"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68C35FE-FA81-4695-B807-9CF5D5BC4B8E}"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68C35FE-FA81-4695-B807-9CF5D5BC4B8E}"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68C35FE-FA81-4695-B807-9CF5D5BC4B8E}"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68C35FE-FA81-4695-B807-9CF5D5BC4B8E}" type="slidenum">
              <a:rPr lang="en-US" smtClean="0"/>
              <a:pPr>
                <a:defRPr/>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D049177-2947-424D-806B-F8AD99579D3C}" type="slidenum">
              <a:rPr lang="en-US" altLang="en-US" smtClean="0"/>
              <a:pPr/>
              <a:t>3</a:t>
            </a:fld>
            <a:endParaRPr lang="en-US"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1C1D935-BB08-4632-9786-DADABD1E82E7}" type="slidenum">
              <a:rPr lang="en-US" altLang="en-US" smtClean="0"/>
              <a:pPr/>
              <a:t>4</a:t>
            </a:fld>
            <a:endParaRPr lang="en-US" altLang="en-US" smtClean="0"/>
          </a:p>
        </p:txBody>
      </p:sp>
      <p:sp>
        <p:nvSpPr>
          <p:cNvPr id="43011" name="Rectangle 2"/>
          <p:cNvSpPr>
            <a:spLocks noGrp="1" noRot="1" noChangeAspect="1" noChangeArrowheads="1" noTextEdit="1"/>
          </p:cNvSpPr>
          <p:nvPr>
            <p:ph type="sldImg"/>
          </p:nvPr>
        </p:nvSpPr>
        <p:spPr>
          <a:xfrm>
            <a:off x="1165225" y="698500"/>
            <a:ext cx="4668838" cy="3502025"/>
          </a:xfrm>
          <a:solidFill>
            <a:srgbClr val="FFFFFF"/>
          </a:solidFill>
          <a:ln/>
        </p:spPr>
      </p:sp>
      <p:sp>
        <p:nvSpPr>
          <p:cNvPr id="43012" name="Rectangle 3"/>
          <p:cNvSpPr>
            <a:spLocks noGrp="1" noChangeArrowheads="1"/>
          </p:cNvSpPr>
          <p:nvPr>
            <p:ph type="body" idx="1"/>
          </p:nvPr>
        </p:nvSpPr>
        <p:spPr>
          <a:xfrm>
            <a:off x="922338" y="4433888"/>
            <a:ext cx="5153025" cy="4124325"/>
          </a:xfrm>
          <a:solidFill>
            <a:srgbClr val="FFFFFF"/>
          </a:solidFill>
          <a:ln>
            <a:solidFill>
              <a:srgbClr val="000000"/>
            </a:solidFill>
          </a:ln>
        </p:spPr>
        <p:txBody>
          <a:bodyPr lIns="92958" tIns="46479" rIns="92958" bIns="46479"/>
          <a:lstStyle/>
          <a:p>
            <a:pPr eaLnBrk="1" hangingPunct="1"/>
            <a:r>
              <a:rPr lang="en-US" altLang="en-US" smtClean="0"/>
              <a:t>Key Definitions</a:t>
            </a:r>
          </a:p>
          <a:p>
            <a:pPr lvl="1" eaLnBrk="1" hangingPunct="1"/>
            <a:r>
              <a:rPr lang="en-US" altLang="en-US" u="sng" smtClean="0"/>
              <a:t>Formulation</a:t>
            </a:r>
            <a:r>
              <a:rPr lang="en-US" altLang="en-US" smtClean="0"/>
              <a:t>: The first part of the NASA management life cycle where system requirements are baselined, feasible concepts are determined, a system definition is baselined for the selected concept(s), and preparation is made for progressing to the Implementation Phase. </a:t>
            </a:r>
          </a:p>
          <a:p>
            <a:pPr lvl="1" eaLnBrk="1" hangingPunct="1"/>
            <a:endParaRPr lang="en-US" altLang="en-US" u="sng" smtClean="0"/>
          </a:p>
          <a:p>
            <a:pPr lvl="1" eaLnBrk="1" hangingPunct="1"/>
            <a:r>
              <a:rPr lang="en-US" altLang="en-US" u="sng" smtClean="0"/>
              <a:t>Implementation</a:t>
            </a:r>
            <a:r>
              <a:rPr lang="en-US" altLang="en-US" smtClean="0"/>
              <a:t>: The part of the NASA management life cycle the detailed design of system products is completed and the products to be deployed are fabricated, assembled, integrated and tested; and the products are deployed to their customers or users for their assigned use or mission.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A709D1F-241B-4656-A338-AF9FE27A7AAE}" type="slidenum">
              <a:rPr lang="en-US" altLang="en-US" smtClean="0"/>
              <a:pPr/>
              <a:t>5</a:t>
            </a:fld>
            <a:endParaRPr lang="en-US" altLang="en-US" smtClean="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eaLnBrk="1" hangingPunct="1">
              <a:lnSpc>
                <a:spcPct val="90000"/>
              </a:lnSpc>
            </a:pPr>
            <a:r>
              <a:rPr lang="en-US" altLang="en-US" sz="1000" smtClean="0">
                <a:latin typeface="Arial" charset="0"/>
              </a:rPr>
              <a:t>More validation definitions:</a:t>
            </a:r>
          </a:p>
          <a:p>
            <a:pPr eaLnBrk="1" hangingPunct="1">
              <a:lnSpc>
                <a:spcPct val="90000"/>
              </a:lnSpc>
            </a:pPr>
            <a:r>
              <a:rPr lang="en-US" altLang="en-US" sz="1000" smtClean="0">
                <a:latin typeface="Arial" charset="0"/>
              </a:rPr>
              <a:t>From SMC Systems Engineering Primer and Handbook:</a:t>
            </a:r>
          </a:p>
          <a:p>
            <a:pPr eaLnBrk="1" hangingPunct="1">
              <a:lnSpc>
                <a:spcPct val="90000"/>
              </a:lnSpc>
            </a:pPr>
            <a:r>
              <a:rPr lang="en-US" altLang="en-US" sz="1000" u="sng" smtClean="0">
                <a:latin typeface="Arial" charset="0"/>
              </a:rPr>
              <a:t>(Design) Validation</a:t>
            </a:r>
            <a:r>
              <a:rPr lang="en-US" altLang="en-US" sz="1000" smtClean="0">
                <a:latin typeface="Arial" charset="0"/>
              </a:rPr>
              <a:t> is the function of ensuring that the design developed for the system will result in a system that meets the operational needs of the customer. This is done before the system is built and then verified. Design is validated against the needs and the system is verified against the design.</a:t>
            </a:r>
          </a:p>
          <a:p>
            <a:pPr eaLnBrk="1" hangingPunct="1">
              <a:lnSpc>
                <a:spcPct val="90000"/>
              </a:lnSpc>
            </a:pPr>
            <a:endParaRPr lang="en-US" altLang="en-US" sz="1000" smtClean="0">
              <a:latin typeface="Arial" charset="0"/>
            </a:endParaRPr>
          </a:p>
          <a:p>
            <a:pPr eaLnBrk="1" hangingPunct="1">
              <a:lnSpc>
                <a:spcPct val="90000"/>
              </a:lnSpc>
            </a:pPr>
            <a:r>
              <a:rPr lang="en-US" altLang="en-US" sz="1000" smtClean="0">
                <a:latin typeface="Arial" charset="0"/>
              </a:rPr>
              <a:t>From GSFC Green book:</a:t>
            </a:r>
          </a:p>
          <a:p>
            <a:pPr eaLnBrk="1" hangingPunct="1">
              <a:lnSpc>
                <a:spcPct val="90000"/>
              </a:lnSpc>
              <a:spcBef>
                <a:spcPct val="0"/>
              </a:spcBef>
            </a:pPr>
            <a:r>
              <a:rPr lang="en-US" altLang="en-US" sz="1000" smtClean="0">
                <a:latin typeface="Arial" charset="0"/>
              </a:rPr>
              <a:t>(Requirement) Validation - The process used to ensure that the requirement is justifiable, applicable, traceable, and effective. This can be accomplished by tracing the requirement back to the objectives. The requirement must be proven to be linked to the objectives and make a contribution toward their successful accomplishment.</a:t>
            </a:r>
          </a:p>
          <a:p>
            <a:pPr eaLnBrk="1" hangingPunct="1">
              <a:lnSpc>
                <a:spcPct val="90000"/>
              </a:lnSpc>
              <a:spcBef>
                <a:spcPct val="0"/>
              </a:spcBef>
            </a:pPr>
            <a:endParaRPr lang="en-US" altLang="en-US" sz="1000" smtClean="0">
              <a:latin typeface="Arial" charset="0"/>
            </a:endParaRPr>
          </a:p>
          <a:p>
            <a:pPr eaLnBrk="1" hangingPunct="1">
              <a:lnSpc>
                <a:spcPct val="70000"/>
              </a:lnSpc>
            </a:pPr>
            <a:r>
              <a:rPr lang="en-US" altLang="en-US" sz="1000" smtClean="0">
                <a:latin typeface="Arial" charset="0"/>
              </a:rPr>
              <a:t>From the Goddard Systems Engineering Handbook page 16</a:t>
            </a:r>
          </a:p>
          <a:p>
            <a:pPr eaLnBrk="1" hangingPunct="1">
              <a:lnSpc>
                <a:spcPct val="70000"/>
              </a:lnSpc>
            </a:pPr>
            <a:r>
              <a:rPr lang="en-US" altLang="en-US" sz="1000" smtClean="0">
                <a:latin typeface="Arial" charset="0"/>
              </a:rPr>
              <a:t>During the design phases performance predictions, trade studies, analyses are used to validate that the chosen design meets the requirements, when utilized according to the Operations Concept.</a:t>
            </a:r>
          </a:p>
          <a:p>
            <a:pPr eaLnBrk="1" hangingPunct="1">
              <a:lnSpc>
                <a:spcPct val="90000"/>
              </a:lnSpc>
            </a:pPr>
            <a:r>
              <a:rPr lang="en-US" altLang="en-US" sz="1000" smtClean="0">
                <a:latin typeface="Arial" charset="0"/>
              </a:rPr>
              <a:t>(Requirement) Validation also establishes requirements tracing to ensure that the higher level requirements flow to a lower level or </a:t>
            </a:r>
            <a:r>
              <a:rPr lang="en-US" altLang="en-US" sz="1000" b="1" smtClean="0">
                <a:latin typeface="Arial" charset="0"/>
              </a:rPr>
              <a:t>child</a:t>
            </a:r>
            <a:r>
              <a:rPr lang="en-US" altLang="en-US" sz="1000" smtClean="0">
                <a:latin typeface="Arial" charset="0"/>
              </a:rPr>
              <a:t> requirement. Requirements validation also makes sure that the lower level requirements have a </a:t>
            </a:r>
            <a:r>
              <a:rPr lang="en-US" altLang="en-US" sz="1000" b="1" smtClean="0">
                <a:latin typeface="Arial" charset="0"/>
              </a:rPr>
              <a:t>parent</a:t>
            </a:r>
            <a:r>
              <a:rPr lang="en-US" altLang="en-US" sz="1000" smtClean="0">
                <a:latin typeface="Arial" charset="0"/>
              </a:rPr>
              <a:t> requirement. </a:t>
            </a:r>
            <a:r>
              <a:rPr lang="en-US" altLang="en-US" sz="1000" b="1" smtClean="0">
                <a:latin typeface="Arial" charset="0"/>
              </a:rPr>
              <a:t>Orphan</a:t>
            </a:r>
            <a:r>
              <a:rPr lang="en-US" altLang="en-US" sz="1000" smtClean="0">
                <a:latin typeface="Arial" charset="0"/>
              </a:rPr>
              <a:t> requirements, ones without a higher level parent, are evaluated to determine if they are needed.</a:t>
            </a:r>
          </a:p>
          <a:p>
            <a:pPr lvl="1" eaLnBrk="1" hangingPunct="1">
              <a:lnSpc>
                <a:spcPct val="90000"/>
              </a:lnSpc>
            </a:pPr>
            <a:r>
              <a:rPr lang="en-US" altLang="en-US" sz="1000" smtClean="0">
                <a:latin typeface="Arial" charset="0"/>
              </a:rPr>
              <a:t>a. Requirements shall be validated to assure that the system will meet the Mission Objectives, be capable of performing the Measurement Concept, accommodate the Instrument Concept, and operates as defined in the Operations Concept.</a:t>
            </a:r>
          </a:p>
          <a:p>
            <a:pPr lvl="1" eaLnBrk="1" hangingPunct="1">
              <a:lnSpc>
                <a:spcPct val="90000"/>
              </a:lnSpc>
            </a:pPr>
            <a:r>
              <a:rPr lang="en-US" altLang="en-US" sz="1000" smtClean="0">
                <a:latin typeface="Arial" charset="0"/>
              </a:rPr>
              <a:t>b. Each project shall decide on the mechanism for tracking the requirements and who is responsible for the requirements flow and verification.</a:t>
            </a:r>
          </a:p>
          <a:p>
            <a:pPr eaLnBrk="1" hangingPunct="1">
              <a:lnSpc>
                <a:spcPct val="90000"/>
              </a:lnSpc>
            </a:pPr>
            <a:endParaRPr lang="en-US" altLang="en-US" sz="100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2303C05-DE21-4F96-BF89-EF9B0AF808C0}" type="slidenum">
              <a:rPr lang="en-US" altLang="en-US" smtClean="0"/>
              <a:pPr/>
              <a:t>6</a:t>
            </a:fld>
            <a:endParaRPr lang="en-US" altLang="en-US" smtClean="0"/>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solidFill>
                  <a:srgbClr val="000000"/>
                </a:solidFill>
                <a:latin typeface="Arial" charset="0"/>
              </a:rPr>
              <a:t>Source: Requirements Development, Verification, and Validation Exhibited in Famous Failures; Terry Bahill and Steven J. Henderson; Systems Engineering, Vol. 8, No. 1, 2005</a:t>
            </a:r>
          </a:p>
          <a:p>
            <a:pPr eaLnBrk="1" hangingPunct="1"/>
            <a:endParaRPr lang="en-US" altLang="en-US" smtClean="0">
              <a:solidFill>
                <a:srgbClr val="000000"/>
              </a:solidFill>
              <a:latin typeface="Arial" charset="0"/>
            </a:endParaRPr>
          </a:p>
          <a:p>
            <a:pPr eaLnBrk="1" hangingPunct="1">
              <a:spcBef>
                <a:spcPct val="0"/>
              </a:spcBef>
            </a:pPr>
            <a:r>
              <a:rPr lang="en-US" altLang="en-US" smtClean="0">
                <a:latin typeface="Arial" charset="0"/>
              </a:rPr>
              <a:t>Alternative definition from GSFC Green book:</a:t>
            </a:r>
          </a:p>
          <a:p>
            <a:pPr eaLnBrk="1" hangingPunct="1">
              <a:spcBef>
                <a:spcPct val="0"/>
              </a:spcBef>
            </a:pPr>
            <a:r>
              <a:rPr lang="en-US" altLang="en-US" smtClean="0">
                <a:latin typeface="Arial" charset="0"/>
              </a:rPr>
              <a:t>(Design) Verification - The process of evaluating the design—including hardware and software— to ensure the requirements have, in fact, been met. This is accomplished by analysis, test, inspection, and/or demonstration.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5D4F774D-1C17-4DC7-88FB-1C0A55F7CB9E}" type="slidenum">
              <a:rPr lang="en-US" altLang="en-US" smtClean="0"/>
              <a:pPr/>
              <a:t>7</a:t>
            </a:fld>
            <a:endParaRPr lang="en-US"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altLang="en-US" smtClean="0"/>
              <a:t>See NPR 7123.1a Appendix G.8 success criteria for CDRs.</a:t>
            </a:r>
          </a:p>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83B5CD0-673A-49EF-AFC6-25F98CDEFB4D}" type="slidenum">
              <a:rPr lang="en-US" altLang="en-US" smtClean="0"/>
              <a:pPr/>
              <a:t>8</a:t>
            </a:fld>
            <a:endParaRPr lang="en-US" altLang="en-US" smtClean="0"/>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ECD2067-0D39-4D3B-9AAA-784024307A27}" type="slidenum">
              <a:rPr lang="en-US" altLang="en-US" smtClean="0"/>
              <a:pPr/>
              <a:t>9</a:t>
            </a:fld>
            <a:endParaRPr lang="en-US" alt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altLang="en-US" smtClean="0">
                <a:solidFill>
                  <a:srgbClr val="000000"/>
                </a:solidFill>
                <a:latin typeface="Arial" charset="0"/>
              </a:rPr>
              <a:t>James Webb Space Telescope Project Mission Requirements Document; JWST-RQMT-000634; Revision P; October 17, 2007; NASA GSFC; Table 4-1</a:t>
            </a:r>
          </a:p>
          <a:p>
            <a:pPr eaLnBrk="1" hangingPunct="1"/>
            <a:r>
              <a:rPr lang="en-US" altLang="en-US" smtClean="0">
                <a:solidFill>
                  <a:srgbClr val="000000"/>
                </a:solidFill>
                <a:latin typeface="Arial" charset="0"/>
              </a:rPr>
              <a:t>ISIM - Integrated Science Instruments Module</a:t>
            </a:r>
          </a:p>
          <a:p>
            <a:pPr eaLnBrk="1" hangingPunct="1"/>
            <a:r>
              <a:rPr lang="en-US" altLang="en-US" smtClean="0">
                <a:solidFill>
                  <a:srgbClr val="000000"/>
                </a:solidFill>
                <a:latin typeface="Arial" charset="0"/>
              </a:rPr>
              <a:t>MSE - Mission Systems Engineering</a:t>
            </a:r>
          </a:p>
          <a:p>
            <a:pPr eaLnBrk="1" hangingPunct="1"/>
            <a:r>
              <a:rPr lang="en-US" altLang="en-US" smtClean="0">
                <a:solidFill>
                  <a:srgbClr val="000000"/>
                </a:solidFill>
                <a:latin typeface="Arial" charset="0"/>
              </a:rPr>
              <a:t>MR - Mission Requirement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flipH="1">
            <a:off x="2667000" y="0"/>
            <a:ext cx="6477000" cy="6858000"/>
          </a:xfrm>
          <a:prstGeom prst="rect">
            <a:avLst/>
          </a:prstGeom>
          <a:blipFill>
            <a:blip r:embed="rId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Straight Connector 4"/>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p>
            <a:pPr>
              <a:defRPr/>
            </a:pPr>
            <a:endParaRPr lang="en-US"/>
          </a:p>
        </p:txBody>
      </p:sp>
      <p:sp>
        <p:nvSpPr>
          <p:cNvPr id="12" name="Title 11"/>
          <p:cNvSpPr>
            <a:spLocks noGrp="1"/>
          </p:cNvSpPr>
          <p:nvPr>
            <p:ph type="ctrTitle"/>
          </p:nvPr>
        </p:nvSpPr>
        <p:spPr>
          <a:xfrm>
            <a:off x="3366868" y="533400"/>
            <a:ext cx="5105400" cy="2868168"/>
          </a:xfrm>
        </p:spPr>
        <p:txBody>
          <a:bodyPr>
            <a:noAutofit/>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fld id="{1C7A80E7-7E29-4D3A-B4C2-1CE63EC7238C}" type="datetimeFigureOut">
              <a:rPr lang="en-US"/>
              <a:pPr>
                <a:defRPr/>
              </a:pPr>
              <a:t>3/7/2018</a:t>
            </a:fld>
            <a:endParaRPr dirty="0"/>
          </a:p>
        </p:txBody>
      </p:sp>
      <p:sp>
        <p:nvSpPr>
          <p:cNvPr id="7" name="Footer Placeholder 17"/>
          <p:cNvSpPr>
            <a:spLocks noGrp="1"/>
          </p:cNvSpPr>
          <p:nvPr>
            <p:ph type="ftr" sz="quarter" idx="11"/>
          </p:nvPr>
        </p:nvSpPr>
        <p:spPr>
          <a:xfrm>
            <a:off x="2819400" y="6557963"/>
            <a:ext cx="2927350" cy="228600"/>
          </a:xfrm>
        </p:spPr>
        <p:txBody>
          <a:bodyPr/>
          <a:lstStyle>
            <a:lvl1pPr>
              <a:defRPr lang="en-US">
                <a:solidFill>
                  <a:srgbClr val="FFFFFF"/>
                </a:solidFill>
              </a:defRPr>
            </a:lvl1pPr>
            <a:extLst/>
          </a:lstStyle>
          <a:p>
            <a:pPr>
              <a:defRPr/>
            </a:pPr>
            <a:endParaRPr/>
          </a:p>
        </p:txBody>
      </p:sp>
      <p:sp>
        <p:nvSpPr>
          <p:cNvPr id="8" name="Slide Number Placeholder 28"/>
          <p:cNvSpPr>
            <a:spLocks noGrp="1"/>
          </p:cNvSpPr>
          <p:nvPr>
            <p:ph type="sldNum" sz="quarter" idx="12"/>
          </p:nvPr>
        </p:nvSpPr>
        <p:spPr>
          <a:xfrm>
            <a:off x="7880350" y="6556375"/>
            <a:ext cx="588963" cy="228600"/>
          </a:xfrm>
        </p:spPr>
        <p:txBody>
          <a:bodyPr/>
          <a:lstStyle>
            <a:lvl1pPr>
              <a:defRPr lang="en-US">
                <a:solidFill>
                  <a:srgbClr val="FFFFFF"/>
                </a:solidFill>
              </a:defRPr>
            </a:lvl1pPr>
            <a:extLst/>
          </a:lstStyle>
          <a:p>
            <a:pPr>
              <a:defRPr/>
            </a:pPr>
            <a:fld id="{B20C3015-5609-4EF9-BCF7-E9862AB75883}" type="slidenum">
              <a:rPr/>
              <a:pPr>
                <a:def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E57FD1C7-640A-473F-BBC2-348CEC20D7DE}" type="datetimeFigureOut">
              <a:rPr lang="en-US"/>
              <a:pPr>
                <a:defRPr/>
              </a:pPr>
              <a:t>3/7/2018</a:t>
            </a:fld>
            <a:endParaRPr lang="en-US" dirty="0"/>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15"/>
          <p:cNvSpPr>
            <a:spLocks noGrp="1"/>
          </p:cNvSpPr>
          <p:nvPr>
            <p:ph type="sldNum" sz="quarter" idx="12"/>
          </p:nvPr>
        </p:nvSpPr>
        <p:spPr/>
        <p:txBody>
          <a:bodyPr/>
          <a:lstStyle>
            <a:lvl1pPr>
              <a:defRPr/>
            </a:lvl1pPr>
          </a:lstStyle>
          <a:p>
            <a:pPr>
              <a:defRPr/>
            </a:pPr>
            <a:fld id="{9BBBF754-853E-417B-A8A5-55B09DFA302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fld id="{45939B87-F477-46D6-B09A-4E2ABB601A98}" type="datetimeFigureOut">
              <a:rPr lang="en-US"/>
              <a:pPr>
                <a:defRPr/>
              </a:pPr>
              <a:t>3/7/2018</a:t>
            </a:fld>
            <a:endParaRPr lang="en-US" dirty="0"/>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endParaRPr lang="en-US"/>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5AB723F9-D4D0-43A0-9E68-AFA21013C86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5E375161-E03D-4192-B08B-93C98C98DB47}" type="datetimeFigureOut">
              <a:rPr lang="en-US"/>
              <a:pPr>
                <a:defRPr/>
              </a:pPr>
              <a:t>3/7/2018</a:t>
            </a:fld>
            <a:endParaRPr lang="en-US" dirty="0"/>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15"/>
          <p:cNvSpPr>
            <a:spLocks noGrp="1"/>
          </p:cNvSpPr>
          <p:nvPr>
            <p:ph type="sldNum" sz="quarter" idx="12"/>
          </p:nvPr>
        </p:nvSpPr>
        <p:spPr/>
        <p:txBody>
          <a:bodyPr/>
          <a:lstStyle>
            <a:lvl1pPr>
              <a:defRPr/>
            </a:lvl1pPr>
          </a:lstStyle>
          <a:p>
            <a:pPr>
              <a:defRPr/>
            </a:pPr>
            <a:fld id="{31631CB1-B621-4F71-9525-3D3C53370AD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fld id="{7D512925-67C4-402B-BAAE-4ECA31F9AB34}" type="datetimeFigureOut">
              <a:rPr lang="en-US"/>
              <a:pPr>
                <a:defRPr/>
              </a:pPr>
              <a:t>3/7/2018</a:t>
            </a:fld>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endParaRPr lang="en-US"/>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41D75F43-B3DB-499C-A30B-BBA72D65B67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78808"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B0D59EE8-70F4-4564-B722-45FD2F3BC350}" type="datetimeFigureOut">
              <a:rPr lang="en-US"/>
              <a:pPr>
                <a:defRPr/>
              </a:pPr>
              <a:t>3/7/2018</a:t>
            </a:fld>
            <a:endParaRPr lang="en-US" dirty="0"/>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15"/>
          <p:cNvSpPr>
            <a:spLocks noGrp="1"/>
          </p:cNvSpPr>
          <p:nvPr>
            <p:ph type="sldNum" sz="quarter" idx="12"/>
          </p:nvPr>
        </p:nvSpPr>
        <p:spPr/>
        <p:txBody>
          <a:bodyPr/>
          <a:lstStyle>
            <a:lvl1pPr>
              <a:defRPr/>
            </a:lvl1pPr>
          </a:lstStyle>
          <a:p>
            <a:pPr>
              <a:defRPr/>
            </a:pPr>
            <a:fld id="{6AEC42D9-7CF0-43A1-AE40-22775CE14E5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fld id="{9C8E6519-9B32-4FC9-BE64-5CBED1A164E3}" type="datetimeFigureOut">
              <a:rPr lang="en-US"/>
              <a:pPr>
                <a:defRPr/>
              </a:pPr>
              <a:t>3/7/2018</a:t>
            </a:fld>
            <a:endParaRPr lang="en-US" dirty="0"/>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682CA847-52E0-48F8-8A12-53A257123C8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lang="en-US" smtClean="0"/>
              <a:t>Click to edit Master title style</a:t>
            </a:r>
            <a:endParaRPr lang="en-US"/>
          </a:p>
        </p:txBody>
      </p:sp>
      <p:sp>
        <p:nvSpPr>
          <p:cNvPr id="3" name="Date Placeholder 26"/>
          <p:cNvSpPr>
            <a:spLocks noGrp="1"/>
          </p:cNvSpPr>
          <p:nvPr>
            <p:ph type="dt" sz="half" idx="10"/>
          </p:nvPr>
        </p:nvSpPr>
        <p:spPr/>
        <p:txBody>
          <a:bodyPr/>
          <a:lstStyle>
            <a:lvl1pPr>
              <a:defRPr/>
            </a:lvl1pPr>
          </a:lstStyle>
          <a:p>
            <a:pPr>
              <a:defRPr/>
            </a:pPr>
            <a:fld id="{17FB435E-84B9-4042-847E-F0434015659C}" type="datetimeFigureOut">
              <a:rPr lang="en-US"/>
              <a:pPr>
                <a:defRPr/>
              </a:pPr>
              <a:t>3/7/2018</a:t>
            </a:fld>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15"/>
          <p:cNvSpPr>
            <a:spLocks noGrp="1"/>
          </p:cNvSpPr>
          <p:nvPr>
            <p:ph type="sldNum" sz="quarter" idx="12"/>
          </p:nvPr>
        </p:nvSpPr>
        <p:spPr/>
        <p:txBody>
          <a:bodyPr/>
          <a:lstStyle>
            <a:lvl1pPr>
              <a:defRPr/>
            </a:lvl1pPr>
          </a:lstStyle>
          <a:p>
            <a:pPr>
              <a:defRPr/>
            </a:pPr>
            <a:fld id="{773C5999-3355-4849-8A5B-95B967A892F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fld id="{D99F88BB-F2F8-40E6-91C8-BF81117FC1AF}" type="datetimeFigureOut">
              <a:rPr lang="en-US"/>
              <a:pPr>
                <a:defRPr/>
              </a:pPr>
              <a:t>3/7/2018</a:t>
            </a:fld>
            <a:endParaRPr lang="en-US" dirty="0"/>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15"/>
          <p:cNvSpPr>
            <a:spLocks noGrp="1"/>
          </p:cNvSpPr>
          <p:nvPr>
            <p:ph type="sldNum" sz="quarter" idx="12"/>
          </p:nvPr>
        </p:nvSpPr>
        <p:spPr/>
        <p:txBody>
          <a:bodyPr/>
          <a:lstStyle>
            <a:lvl1pPr>
              <a:defRPr/>
            </a:lvl1pPr>
          </a:lstStyle>
          <a:p>
            <a:pPr>
              <a:defRPr/>
            </a:pPr>
            <a:fld id="{086A5E02-A2E3-40E6-8964-E8127C008EE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5DEE9DC4-2788-42D7-8DC2-DADAE26823DB}" type="datetimeFigureOut">
              <a:rPr lang="en-US"/>
              <a:pPr>
                <a:defRPr/>
              </a:pPr>
              <a:t>3/7/2018</a:t>
            </a:fld>
            <a:endParaRPr lang="en-US" dirty="0"/>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15"/>
          <p:cNvSpPr>
            <a:spLocks noGrp="1"/>
          </p:cNvSpPr>
          <p:nvPr>
            <p:ph type="sldNum" sz="quarter" idx="12"/>
          </p:nvPr>
        </p:nvSpPr>
        <p:spPr/>
        <p:txBody>
          <a:bodyPr/>
          <a:lstStyle>
            <a:lvl1pPr>
              <a:defRPr/>
            </a:lvl1pPr>
          </a:lstStyle>
          <a:p>
            <a:pPr>
              <a:defRPr/>
            </a:pPr>
            <a:fld id="{C6DAFF32-353B-49D6-9891-BC8A67426F7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fld id="{C275640A-9C83-42E8-BF48-15159BB079B2}" type="datetimeFigureOut">
              <a:rPr lang="en-US"/>
              <a:pPr>
                <a:defRPr/>
              </a:pPr>
              <a:t>3/7/2018</a:t>
            </a:fld>
            <a:endParaRPr lang="en-US"/>
          </a:p>
        </p:txBody>
      </p:sp>
      <p:sp>
        <p:nvSpPr>
          <p:cNvPr id="8" name="Footer Placeholder 5"/>
          <p:cNvSpPr>
            <a:spLocks noGrp="1"/>
          </p:cNvSpPr>
          <p:nvPr>
            <p:ph type="ftr" sz="quarter" idx="11"/>
          </p:nvPr>
        </p:nvSpPr>
        <p:spPr/>
        <p:txBody>
          <a:bodyPr/>
          <a:lstStyle>
            <a:lvl1pPr>
              <a:defRPr/>
            </a:lvl1pPr>
            <a:extLst/>
          </a:lstStyle>
          <a:p>
            <a:pPr>
              <a:defRPr/>
            </a:pPr>
            <a:endParaRPr lang="en-US"/>
          </a:p>
        </p:txBody>
      </p:sp>
      <p:sp>
        <p:nvSpPr>
          <p:cNvPr id="9" name="Slide Number Placeholder 6"/>
          <p:cNvSpPr>
            <a:spLocks noGrp="1"/>
          </p:cNvSpPr>
          <p:nvPr>
            <p:ph type="sldNum" sz="quarter" idx="12"/>
          </p:nvPr>
        </p:nvSpPr>
        <p:spPr/>
        <p:txBody>
          <a:bodyPr/>
          <a:lstStyle>
            <a:lvl1pPr>
              <a:defRPr/>
            </a:lvl1pPr>
            <a:extLst/>
          </a:lstStyle>
          <a:p>
            <a:pPr>
              <a:defRPr/>
            </a:pPr>
            <a:fld id="{193C5247-5F42-463E-A88D-EB553773BC4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itle Placeholder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p>
            <a:r>
              <a:rPr lang="en-US" smtClean="0"/>
              <a:t>Click to edit Master title style</a:t>
            </a:r>
            <a:endParaRPr lang="en-US"/>
          </a:p>
        </p:txBody>
      </p:sp>
      <p:sp>
        <p:nvSpPr>
          <p:cNvPr id="1030" name="Text Placeholder 30"/>
          <p:cNvSpPr>
            <a:spLocks noGrp="1"/>
          </p:cNvSpPr>
          <p:nvPr>
            <p:ph type="body" idx="1"/>
          </p:nvPr>
        </p:nvSpPr>
        <p:spPr bwMode="auto">
          <a:xfrm>
            <a:off x="457200" y="1609725"/>
            <a:ext cx="7239000"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a:solidFill>
                  <a:schemeClr val="tx2"/>
                </a:solidFill>
              </a:defRPr>
            </a:lvl1pPr>
            <a:extLst/>
          </a:lstStyle>
          <a:p>
            <a:pPr>
              <a:defRPr/>
            </a:pPr>
            <a:fld id="{A03B7474-4502-4664-BCC6-A5D87865CFBC}" type="datetimeFigureOut">
              <a:rPr lang="en-US"/>
              <a:pPr>
                <a:defRPr/>
              </a:pPr>
              <a:t>3/7/2018</a:t>
            </a:fld>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defRPr/>
            </a:pPr>
            <a:endParaRPr lang="en-US"/>
          </a:p>
        </p:txBody>
      </p:sp>
      <p:sp>
        <p:nvSpPr>
          <p:cNvPr id="16" name="Slide Number Placeholder 15"/>
          <p:cNvSpPr>
            <a:spLocks noGrp="1"/>
          </p:cNvSpPr>
          <p:nvPr>
            <p:ph type="sldNum" sz="quarter" idx="4"/>
          </p:nvPr>
        </p:nvSpPr>
        <p:spPr>
          <a:xfrm>
            <a:off x="6251575" y="6556375"/>
            <a:ext cx="588963"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defRPr/>
            </a:pPr>
            <a:fld id="{38153799-C536-4D89-97C9-BF325CCA6937}" type="slidenum">
              <a:rPr lang="en-US"/>
              <a:pPr>
                <a:defRPr/>
              </a:pPr>
              <a:t>‹#›</a:t>
            </a:fld>
            <a:endParaRPr lang="en-US"/>
          </a:p>
        </p:txBody>
      </p:sp>
      <p:sp>
        <p:nvSpPr>
          <p:cNvPr id="1034" name="Rectangle 8"/>
          <p:cNvSpPr>
            <a:spLocks noChangeArrowheads="1"/>
          </p:cNvSpPr>
          <p:nvPr userDrawn="1"/>
        </p:nvSpPr>
        <p:spPr bwMode="auto">
          <a:xfrm>
            <a:off x="842963" y="685800"/>
            <a:ext cx="7543800" cy="76200"/>
          </a:xfrm>
          <a:prstGeom prst="rect">
            <a:avLst/>
          </a:prstGeom>
          <a:gradFill rotWithShape="0">
            <a:gsLst>
              <a:gs pos="0">
                <a:srgbClr val="0000CC"/>
              </a:gs>
              <a:gs pos="100000">
                <a:srgbClr val="66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eaLnBrk="1" hangingPunct="1">
              <a:defRPr/>
            </a:pPr>
            <a:endParaRPr lang="en-US" altLang="en-US" smtClean="0"/>
          </a:p>
        </p:txBody>
      </p:sp>
      <p:sp>
        <p:nvSpPr>
          <p:cNvPr id="1035" name="Rectangle 27"/>
          <p:cNvSpPr>
            <a:spLocks noChangeArrowheads="1"/>
          </p:cNvSpPr>
          <p:nvPr userDrawn="1"/>
        </p:nvSpPr>
        <p:spPr bwMode="auto">
          <a:xfrm>
            <a:off x="12700" y="6608763"/>
            <a:ext cx="2930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eaLnBrk="1" hangingPunct="1">
              <a:defRPr/>
            </a:pPr>
            <a:r>
              <a:rPr lang="en-US" altLang="en-US" sz="1000" b="0" i="1" smtClean="0"/>
              <a:t>Space Systems Engineering: Verification Module</a:t>
            </a:r>
          </a:p>
        </p:txBody>
      </p:sp>
    </p:spTree>
  </p:cSld>
  <p:clrMap bg1="lt1" tx1="dk1" bg2="lt2" tx2="dk2" accent1="accent1" accent2="accent2" accent3="accent3" accent4="accent4" accent5="accent5" accent6="accent6" hlink="hlink" folHlink="folHlink"/>
  <p:sldLayoutIdLst>
    <p:sldLayoutId id="2147483740" r:id="rId1"/>
    <p:sldLayoutId id="2147483733" r:id="rId2"/>
    <p:sldLayoutId id="2147483741" r:id="rId3"/>
    <p:sldLayoutId id="2147483734" r:id="rId4"/>
    <p:sldLayoutId id="2147483735" r:id="rId5"/>
    <p:sldLayoutId id="2147483736" r:id="rId6"/>
    <p:sldLayoutId id="2147483737" r:id="rId7"/>
    <p:sldLayoutId id="2147483738" r:id="rId8"/>
    <p:sldLayoutId id="2147483742" r:id="rId9"/>
    <p:sldLayoutId id="2147483739" r:id="rId10"/>
    <p:sldLayoutId id="2147483743" r:id="rId11"/>
  </p:sldLayoutIdLst>
  <p:hf hdr="0" ftr="0" dt="0"/>
  <p:txStyles>
    <p:titleStyle>
      <a:lvl1pPr algn="l" rtl="0" eaLnBrk="0" fontAlgn="base" hangingPunct="0">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3800" b="1">
          <a:solidFill>
            <a:schemeClr val="tx1"/>
          </a:solidFill>
          <a:latin typeface="Trebuchet MS" pitchFamily="34" charset="0"/>
        </a:defRPr>
      </a:lvl2pPr>
      <a:lvl3pPr algn="l" rtl="0" eaLnBrk="0" fontAlgn="base" hangingPunct="0">
        <a:spcBef>
          <a:spcPct val="0"/>
        </a:spcBef>
        <a:spcAft>
          <a:spcPct val="0"/>
        </a:spcAft>
        <a:defRPr sz="3800" b="1">
          <a:solidFill>
            <a:schemeClr val="tx1"/>
          </a:solidFill>
          <a:latin typeface="Trebuchet MS" pitchFamily="34" charset="0"/>
        </a:defRPr>
      </a:lvl3pPr>
      <a:lvl4pPr algn="l" rtl="0" eaLnBrk="0" fontAlgn="base" hangingPunct="0">
        <a:spcBef>
          <a:spcPct val="0"/>
        </a:spcBef>
        <a:spcAft>
          <a:spcPct val="0"/>
        </a:spcAft>
        <a:defRPr sz="3800" b="1">
          <a:solidFill>
            <a:schemeClr val="tx1"/>
          </a:solidFill>
          <a:latin typeface="Trebuchet MS" pitchFamily="34" charset="0"/>
        </a:defRPr>
      </a:lvl4pPr>
      <a:lvl5pPr algn="l" rtl="0" eaLnBrk="0" fontAlgn="base" hangingPunct="0">
        <a:spcBef>
          <a:spcPct val="0"/>
        </a:spcBef>
        <a:spcAft>
          <a:spcPct val="0"/>
        </a:spcAft>
        <a:defRPr sz="3800" b="1">
          <a:solidFill>
            <a:schemeClr val="tx1"/>
          </a:solidFill>
          <a:latin typeface="Trebuchet MS" pitchFamily="34" charset="0"/>
        </a:defRPr>
      </a:lvl5pPr>
      <a:lvl6pPr marL="457200" algn="l" rtl="0" fontAlgn="base">
        <a:spcBef>
          <a:spcPct val="0"/>
        </a:spcBef>
        <a:spcAft>
          <a:spcPct val="0"/>
        </a:spcAft>
        <a:defRPr sz="3800" b="1">
          <a:solidFill>
            <a:schemeClr val="tx1"/>
          </a:solidFill>
          <a:latin typeface="Trebuchet MS" pitchFamily="34" charset="0"/>
        </a:defRPr>
      </a:lvl6pPr>
      <a:lvl7pPr marL="914400" algn="l" rtl="0" fontAlgn="base">
        <a:spcBef>
          <a:spcPct val="0"/>
        </a:spcBef>
        <a:spcAft>
          <a:spcPct val="0"/>
        </a:spcAft>
        <a:defRPr sz="3800" b="1">
          <a:solidFill>
            <a:schemeClr val="tx1"/>
          </a:solidFill>
          <a:latin typeface="Trebuchet MS" pitchFamily="34" charset="0"/>
        </a:defRPr>
      </a:lvl7pPr>
      <a:lvl8pPr marL="1371600" algn="l" rtl="0" fontAlgn="base">
        <a:spcBef>
          <a:spcPct val="0"/>
        </a:spcBef>
        <a:spcAft>
          <a:spcPct val="0"/>
        </a:spcAft>
        <a:defRPr sz="3800" b="1">
          <a:solidFill>
            <a:schemeClr val="tx1"/>
          </a:solidFill>
          <a:latin typeface="Trebuchet MS" pitchFamily="34" charset="0"/>
        </a:defRPr>
      </a:lvl8pPr>
      <a:lvl9pPr marL="1828800" algn="l" rtl="0" fontAlgn="base">
        <a:spcBef>
          <a:spcPct val="0"/>
        </a:spcBef>
        <a:spcAft>
          <a:spcPct val="0"/>
        </a:spcAft>
        <a:defRPr sz="3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24338" y="1054395"/>
            <a:ext cx="5105400" cy="2868168"/>
          </a:xfrm>
        </p:spPr>
        <p:txBody>
          <a:bodyPr/>
          <a:lstStyle/>
          <a:p>
            <a:pPr eaLnBrk="1" fontAlgn="auto" hangingPunct="1">
              <a:spcAft>
                <a:spcPts val="0"/>
              </a:spcAft>
              <a:defRPr/>
            </a:pPr>
            <a:r>
              <a:rPr lang="en-US" sz="3600" dirty="0" smtClean="0"/>
              <a:t>EE 4130 </a:t>
            </a:r>
            <a:br>
              <a:rPr lang="en-US" sz="3600" dirty="0" smtClean="0"/>
            </a:br>
            <a:r>
              <a:rPr lang="en-US" sz="3600" dirty="0" smtClean="0"/>
              <a:t>Systems Engineering:</a:t>
            </a:r>
            <a:br>
              <a:rPr lang="en-US" sz="3600" dirty="0" smtClean="0"/>
            </a:br>
            <a:r>
              <a:rPr lang="en-US" sz="3600" dirty="0" smtClean="0"/>
              <a:t>“verification and Validation”</a:t>
            </a:r>
            <a:endParaRPr lang="en-US" sz="3600" dirty="0"/>
          </a:p>
        </p:txBody>
      </p:sp>
      <p:sp>
        <p:nvSpPr>
          <p:cNvPr id="7171" name="Subtitle 5"/>
          <p:cNvSpPr>
            <a:spLocks noGrp="1"/>
          </p:cNvSpPr>
          <p:nvPr>
            <p:ph type="subTitle" idx="1"/>
          </p:nvPr>
        </p:nvSpPr>
        <p:spPr>
          <a:xfrm>
            <a:off x="3408363" y="4465638"/>
            <a:ext cx="5113337" cy="1100137"/>
          </a:xfrm>
        </p:spPr>
        <p:txBody>
          <a:bodyPr/>
          <a:lstStyle/>
          <a:p>
            <a:pPr eaLnBrk="1" hangingPunct="1"/>
            <a:r>
              <a:rPr lang="en-US" altLang="en-US" dirty="0" smtClean="0"/>
              <a:t>Prof. Joel Harris</a:t>
            </a:r>
          </a:p>
          <a:p>
            <a:pPr eaLnBrk="1" hangingPunct="1"/>
            <a:r>
              <a:rPr lang="en-US" altLang="en-US" dirty="0" smtClean="0"/>
              <a:t>March 7, 2018</a:t>
            </a:r>
          </a:p>
          <a:p>
            <a:pPr eaLnBrk="1" hangingPunct="1"/>
            <a:endParaRPr lang="en-US" altLang="en-US" dirty="0" smtClean="0"/>
          </a:p>
        </p:txBody>
      </p:sp>
      <p:sp>
        <p:nvSpPr>
          <p:cNvPr id="71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35DCCEE-EBCE-47BC-A72C-FDFE566B1808}" type="slidenum">
              <a:rPr altLang="en-US" smtClean="0"/>
              <a:pPr/>
              <a:t>1</a:t>
            </a:fld>
            <a:endParaRPr altLang="en-US" smtClean="0"/>
          </a:p>
        </p:txBody>
      </p:sp>
      <p:sp>
        <p:nvSpPr>
          <p:cNvPr id="7173" name="TextBox 6"/>
          <p:cNvSpPr txBox="1">
            <a:spLocks noChangeArrowheads="1"/>
          </p:cNvSpPr>
          <p:nvPr/>
        </p:nvSpPr>
        <p:spPr bwMode="auto">
          <a:xfrm>
            <a:off x="3317875" y="5868988"/>
            <a:ext cx="5549900" cy="708025"/>
          </a:xfrm>
          <a:prstGeom prst="rect">
            <a:avLst/>
          </a:prstGeom>
          <a:noFill/>
          <a:ln w="9525">
            <a:noFill/>
            <a:miter lim="800000"/>
            <a:headEnd/>
            <a:tailEnd/>
          </a:ln>
        </p:spPr>
        <p:txBody>
          <a:bodyPr>
            <a:spAutoFit/>
          </a:bodyPr>
          <a:lstStyle/>
          <a:p>
            <a:r>
              <a:rPr lang="en-US" altLang="en-US"/>
              <a:t>Source: NASA/Saylor Foundation Space Systems Engineering MOOC ©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2"/>
          <p:cNvSpPr>
            <a:spLocks noGrp="1" noChangeArrowheads="1"/>
          </p:cNvSpPr>
          <p:nvPr>
            <p:ph type="title"/>
          </p:nvPr>
        </p:nvSpPr>
        <p:spPr>
          <a:xfrm>
            <a:off x="956954" y="148852"/>
            <a:ext cx="6570921" cy="474213"/>
          </a:xfrm>
        </p:spPr>
        <p:txBody>
          <a:bodyPr/>
          <a:lstStyle/>
          <a:p>
            <a:pPr algn="ctr" eaLnBrk="1" fontAlgn="auto" hangingPunct="1">
              <a:spcAft>
                <a:spcPts val="0"/>
              </a:spcAft>
              <a:defRPr/>
            </a:pPr>
            <a:r>
              <a:rPr lang="en-US" sz="2400" dirty="0" smtClean="0"/>
              <a:t>Verification </a:t>
            </a:r>
            <a:r>
              <a:rPr lang="en-US" sz="2400" dirty="0"/>
              <a:t>Matrix Contents</a:t>
            </a:r>
          </a:p>
        </p:txBody>
      </p:sp>
      <p:sp>
        <p:nvSpPr>
          <p:cNvPr id="1584131" name="Rectangle 3"/>
          <p:cNvSpPr>
            <a:spLocks noGrp="1" noChangeArrowheads="1"/>
          </p:cNvSpPr>
          <p:nvPr>
            <p:ph idx="1"/>
          </p:nvPr>
        </p:nvSpPr>
        <p:spPr>
          <a:xfrm>
            <a:off x="900113" y="809625"/>
            <a:ext cx="7053262" cy="5749925"/>
          </a:xfrm>
        </p:spPr>
        <p:txBody>
          <a:bodyPr>
            <a:normAutofit fontScale="92500" lnSpcReduction="20000"/>
          </a:bodyPr>
          <a:lstStyle/>
          <a:p>
            <a:pPr marL="274320" indent="-274320" eaLnBrk="1" fontAlgn="auto" hangingPunct="1">
              <a:spcAft>
                <a:spcPts val="0"/>
              </a:spcAft>
              <a:buFont typeface="Symbol" pitchFamily="28" charset="2"/>
              <a:buNone/>
              <a:defRPr/>
            </a:pPr>
            <a:r>
              <a:rPr lang="en-US" dirty="0"/>
              <a:t>The </a:t>
            </a:r>
            <a:r>
              <a:rPr lang="en-US" u="sng" dirty="0"/>
              <a:t>verification matrix</a:t>
            </a:r>
            <a:r>
              <a:rPr lang="en-US" dirty="0"/>
              <a:t> specifies:</a:t>
            </a:r>
          </a:p>
          <a:p>
            <a:pPr marL="274320" indent="-274320" eaLnBrk="1" fontAlgn="auto" hangingPunct="1">
              <a:spcBef>
                <a:spcPct val="40000"/>
              </a:spcBef>
              <a:spcAft>
                <a:spcPts val="0"/>
              </a:spcAft>
              <a:buFont typeface="Wingdings 2"/>
              <a:buChar char=""/>
              <a:defRPr/>
            </a:pPr>
            <a:r>
              <a:rPr lang="en-US" dirty="0" smtClean="0"/>
              <a:t>The Requirement Statement</a:t>
            </a:r>
            <a:endParaRPr lang="en-US" dirty="0"/>
          </a:p>
          <a:p>
            <a:pPr marL="521208" lvl="1" eaLnBrk="1" fontAlgn="auto" hangingPunct="1">
              <a:spcBef>
                <a:spcPct val="40000"/>
              </a:spcBef>
              <a:spcAft>
                <a:spcPts val="0"/>
              </a:spcAft>
              <a:buClr>
                <a:schemeClr val="accent4"/>
              </a:buClr>
              <a:buFont typeface="Wingdings 2"/>
              <a:buChar char=""/>
              <a:defRPr/>
            </a:pPr>
            <a:r>
              <a:rPr lang="en-US" dirty="0">
                <a:solidFill>
                  <a:schemeClr val="tx1">
                    <a:tint val="85000"/>
                  </a:schemeClr>
                </a:solidFill>
              </a:rPr>
              <a:t>Example: </a:t>
            </a:r>
            <a:r>
              <a:rPr lang="en-US" dirty="0" smtClean="0">
                <a:solidFill>
                  <a:schemeClr val="tx1">
                    <a:tint val="85000"/>
                  </a:schemeClr>
                </a:solidFill>
              </a:rPr>
              <a:t>“Vehicle </a:t>
            </a:r>
            <a:r>
              <a:rPr lang="en-US" dirty="0">
                <a:solidFill>
                  <a:schemeClr val="tx1">
                    <a:tint val="85000"/>
                  </a:schemeClr>
                </a:solidFill>
              </a:rPr>
              <a:t>first-mode natural frequency </a:t>
            </a:r>
            <a:r>
              <a:rPr lang="en-US" b="1" dirty="0">
                <a:solidFill>
                  <a:srgbClr val="FF0000"/>
                </a:solidFill>
              </a:rPr>
              <a:t>shall</a:t>
            </a:r>
            <a:r>
              <a:rPr lang="en-US" dirty="0">
                <a:solidFill>
                  <a:schemeClr val="tx1">
                    <a:tint val="85000"/>
                  </a:schemeClr>
                </a:solidFill>
              </a:rPr>
              <a:t> be greater than 35 Hz.”</a:t>
            </a:r>
          </a:p>
          <a:p>
            <a:pPr marL="274320" indent="-274320" eaLnBrk="1" fontAlgn="auto" hangingPunct="1">
              <a:spcBef>
                <a:spcPct val="40000"/>
              </a:spcBef>
              <a:spcAft>
                <a:spcPts val="0"/>
              </a:spcAft>
              <a:buFont typeface="Wingdings 2"/>
              <a:buChar char=""/>
              <a:defRPr/>
            </a:pPr>
            <a:r>
              <a:rPr lang="en-US" dirty="0" smtClean="0"/>
              <a:t>Any associated </a:t>
            </a:r>
            <a:r>
              <a:rPr lang="en-US" dirty="0"/>
              <a:t>verification requirement, including </a:t>
            </a:r>
            <a:r>
              <a:rPr lang="en-US" dirty="0" smtClean="0"/>
              <a:t>“success criteria”</a:t>
            </a:r>
            <a:endParaRPr lang="en-US" dirty="0"/>
          </a:p>
          <a:p>
            <a:pPr marL="521208" lvl="1" eaLnBrk="1" fontAlgn="auto" hangingPunct="1">
              <a:spcBef>
                <a:spcPct val="40000"/>
              </a:spcBef>
              <a:spcAft>
                <a:spcPts val="0"/>
              </a:spcAft>
              <a:buClr>
                <a:schemeClr val="accent4"/>
              </a:buClr>
              <a:buFont typeface="Wingdings 2"/>
              <a:buChar char=""/>
              <a:defRPr/>
            </a:pPr>
            <a:r>
              <a:rPr lang="en-US" dirty="0">
                <a:solidFill>
                  <a:schemeClr val="tx1">
                    <a:tint val="85000"/>
                  </a:schemeClr>
                </a:solidFill>
              </a:rPr>
              <a:t>Example: “The </a:t>
            </a:r>
            <a:r>
              <a:rPr lang="en-US" dirty="0" smtClean="0">
                <a:solidFill>
                  <a:schemeClr val="tx1">
                    <a:tint val="85000"/>
                  </a:schemeClr>
                </a:solidFill>
              </a:rPr>
              <a:t>vehicle </a:t>
            </a:r>
            <a:r>
              <a:rPr lang="en-US" dirty="0">
                <a:solidFill>
                  <a:schemeClr val="tx1">
                    <a:tint val="85000"/>
                  </a:schemeClr>
                </a:solidFill>
              </a:rPr>
              <a:t>first-mode natural frequency </a:t>
            </a:r>
            <a:r>
              <a:rPr lang="en-US" b="1" dirty="0">
                <a:solidFill>
                  <a:srgbClr val="FF0000"/>
                </a:solidFill>
              </a:rPr>
              <a:t>shall</a:t>
            </a:r>
            <a:r>
              <a:rPr lang="en-US" dirty="0">
                <a:solidFill>
                  <a:schemeClr val="tx1">
                    <a:tint val="85000"/>
                  </a:schemeClr>
                </a:solidFill>
              </a:rPr>
              <a:t> be verified by test. The test </a:t>
            </a:r>
            <a:r>
              <a:rPr lang="en-US" b="1" dirty="0">
                <a:solidFill>
                  <a:srgbClr val="FF0000"/>
                </a:solidFill>
              </a:rPr>
              <a:t>shall</a:t>
            </a:r>
            <a:r>
              <a:rPr lang="en-US" dirty="0">
                <a:solidFill>
                  <a:schemeClr val="tx1">
                    <a:tint val="85000"/>
                  </a:schemeClr>
                </a:solidFill>
              </a:rPr>
              <a:t> conduct a modal survey of the vehicle using a vibration table. The test </a:t>
            </a:r>
            <a:r>
              <a:rPr lang="en-US" b="1" dirty="0">
                <a:solidFill>
                  <a:srgbClr val="FF0000"/>
                </a:solidFill>
              </a:rPr>
              <a:t>shall</a:t>
            </a:r>
            <a:r>
              <a:rPr lang="en-US" dirty="0">
                <a:solidFill>
                  <a:schemeClr val="tx1">
                    <a:tint val="85000"/>
                  </a:schemeClr>
                </a:solidFill>
              </a:rPr>
              <a:t> be considered </a:t>
            </a:r>
            <a:r>
              <a:rPr lang="en-US" i="1" dirty="0">
                <a:solidFill>
                  <a:schemeClr val="tx1">
                    <a:tint val="85000"/>
                  </a:schemeClr>
                </a:solidFill>
              </a:rPr>
              <a:t>successful</a:t>
            </a:r>
            <a:r>
              <a:rPr lang="en-US" dirty="0">
                <a:solidFill>
                  <a:schemeClr val="tx1">
                    <a:tint val="85000"/>
                  </a:schemeClr>
                </a:solidFill>
              </a:rPr>
              <a:t> if the measured first-mode is greater than 35 Hz.”</a:t>
            </a:r>
          </a:p>
          <a:p>
            <a:pPr marL="274320" indent="-274320" eaLnBrk="1" fontAlgn="auto" hangingPunct="1">
              <a:spcBef>
                <a:spcPct val="40000"/>
              </a:spcBef>
              <a:spcAft>
                <a:spcPts val="0"/>
              </a:spcAft>
              <a:buFont typeface="Wingdings 2"/>
              <a:buChar char=""/>
              <a:defRPr/>
            </a:pPr>
            <a:r>
              <a:rPr lang="en-US" dirty="0"/>
              <a:t>Method of verification: Inspection, Analysis, Demonstration, Test</a:t>
            </a:r>
          </a:p>
          <a:p>
            <a:pPr marL="521208" lvl="1" eaLnBrk="1" fontAlgn="auto" hangingPunct="1">
              <a:spcBef>
                <a:spcPct val="40000"/>
              </a:spcBef>
              <a:spcAft>
                <a:spcPts val="0"/>
              </a:spcAft>
              <a:buClr>
                <a:schemeClr val="accent4"/>
              </a:buClr>
              <a:buFont typeface="Wingdings 2"/>
              <a:buChar char=""/>
              <a:defRPr/>
            </a:pPr>
            <a:r>
              <a:rPr lang="en-US" dirty="0">
                <a:solidFill>
                  <a:schemeClr val="tx1">
                    <a:tint val="85000"/>
                  </a:schemeClr>
                </a:solidFill>
              </a:rPr>
              <a:t>Example: </a:t>
            </a:r>
            <a:r>
              <a:rPr lang="en-US" dirty="0">
                <a:solidFill>
                  <a:srgbClr val="FF0000"/>
                </a:solidFill>
              </a:rPr>
              <a:t>test</a:t>
            </a:r>
          </a:p>
          <a:p>
            <a:pPr marL="274320" indent="-274320" eaLnBrk="1" fontAlgn="auto" hangingPunct="1">
              <a:spcAft>
                <a:spcPts val="0"/>
              </a:spcAft>
              <a:buFont typeface="Wingdings 2"/>
              <a:buChar char=""/>
              <a:defRPr/>
            </a:pPr>
            <a:r>
              <a:rPr lang="en-US" i="1" dirty="0" smtClean="0"/>
              <a:t>The </a:t>
            </a:r>
            <a:r>
              <a:rPr lang="en-US" i="1" dirty="0"/>
              <a:t>results of the verification as they become available.</a:t>
            </a:r>
          </a:p>
        </p:txBody>
      </p:sp>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3CA7B76-156D-4F74-B34E-190DDF536DF6}" type="slidenum">
              <a:rPr lang="en-US" altLang="en-US" smtClean="0"/>
              <a:pPr/>
              <a:t>10</a:t>
            </a:fld>
            <a:endParaRPr lang="en-US" alt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194" name="Rectangle 1026"/>
          <p:cNvSpPr>
            <a:spLocks noGrp="1" noChangeArrowheads="1"/>
          </p:cNvSpPr>
          <p:nvPr>
            <p:ph type="title"/>
          </p:nvPr>
        </p:nvSpPr>
        <p:spPr>
          <a:xfrm>
            <a:off x="1477926" y="74425"/>
            <a:ext cx="5071730" cy="516742"/>
          </a:xfrm>
        </p:spPr>
        <p:txBody>
          <a:bodyPr/>
          <a:lstStyle/>
          <a:p>
            <a:pPr eaLnBrk="1" fontAlgn="auto" hangingPunct="1">
              <a:spcAft>
                <a:spcPts val="0"/>
              </a:spcAft>
              <a:defRPr/>
            </a:pPr>
            <a:r>
              <a:rPr lang="en-US" sz="2400" dirty="0" smtClean="0"/>
              <a:t>Example: Verification </a:t>
            </a:r>
            <a:r>
              <a:rPr lang="en-US" sz="2400" dirty="0"/>
              <a:t>Matrix</a:t>
            </a:r>
          </a:p>
        </p:txBody>
      </p:sp>
      <p:sp>
        <p:nvSpPr>
          <p:cNvPr id="18435"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A5F819C-0D85-4F35-97F5-3737A7B1973D}" type="slidenum">
              <a:rPr lang="en-US" altLang="en-US" smtClean="0"/>
              <a:pPr/>
              <a:t>11</a:t>
            </a:fld>
            <a:endParaRPr lang="en-US" altLang="en-US" smtClean="0"/>
          </a:p>
        </p:txBody>
      </p:sp>
      <p:pic>
        <p:nvPicPr>
          <p:cNvPr id="18436" name="Picture 1027"/>
          <p:cNvPicPr>
            <a:picLocks noChangeAspect="1" noChangeArrowheads="1"/>
          </p:cNvPicPr>
          <p:nvPr/>
        </p:nvPicPr>
        <p:blipFill>
          <a:blip r:embed="rId3"/>
          <a:srcRect/>
          <a:stretch>
            <a:fillRect/>
          </a:stretch>
        </p:blipFill>
        <p:spPr bwMode="auto">
          <a:xfrm>
            <a:off x="387350" y="1414463"/>
            <a:ext cx="7554913" cy="29479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9490" name="Rectangle 1026"/>
          <p:cNvSpPr>
            <a:spLocks noGrp="1" noChangeArrowheads="1"/>
          </p:cNvSpPr>
          <p:nvPr>
            <p:ph type="title"/>
          </p:nvPr>
        </p:nvSpPr>
        <p:spPr>
          <a:xfrm>
            <a:off x="1882026" y="85058"/>
            <a:ext cx="4391247" cy="527375"/>
          </a:xfrm>
        </p:spPr>
        <p:txBody>
          <a:bodyPr/>
          <a:lstStyle/>
          <a:p>
            <a:pPr algn="ctr" eaLnBrk="1" fontAlgn="auto" hangingPunct="1">
              <a:spcAft>
                <a:spcPts val="0"/>
              </a:spcAft>
              <a:defRPr/>
            </a:pPr>
            <a:r>
              <a:rPr lang="en-US" sz="2800" dirty="0" smtClean="0"/>
              <a:t>The Verification </a:t>
            </a:r>
            <a:r>
              <a:rPr lang="en-US" sz="2800" dirty="0"/>
              <a:t>Plan</a:t>
            </a:r>
          </a:p>
        </p:txBody>
      </p:sp>
      <p:sp>
        <p:nvSpPr>
          <p:cNvPr id="1599491" name="Rectangle 1027"/>
          <p:cNvSpPr>
            <a:spLocks noGrp="1" noChangeArrowheads="1"/>
          </p:cNvSpPr>
          <p:nvPr>
            <p:ph idx="1"/>
          </p:nvPr>
        </p:nvSpPr>
        <p:spPr>
          <a:xfrm>
            <a:off x="679450" y="1001713"/>
            <a:ext cx="6869113" cy="5654675"/>
          </a:xfrm>
        </p:spPr>
        <p:txBody>
          <a:bodyPr>
            <a:normAutofit fontScale="92500" lnSpcReduction="10000"/>
          </a:bodyPr>
          <a:lstStyle/>
          <a:p>
            <a:pPr marL="274320" indent="-274320" eaLnBrk="1" fontAlgn="auto" hangingPunct="1">
              <a:spcAft>
                <a:spcPts val="0"/>
              </a:spcAft>
              <a:buFont typeface="Wingdings 2"/>
              <a:buChar char=""/>
              <a:defRPr/>
            </a:pPr>
            <a:r>
              <a:rPr lang="en-US" dirty="0"/>
              <a:t>System engineers develop a </a:t>
            </a:r>
            <a:r>
              <a:rPr lang="en-US" i="1" dirty="0"/>
              <a:t>verification plan</a:t>
            </a:r>
            <a:r>
              <a:rPr lang="en-US" dirty="0"/>
              <a:t> when writing the verification requirements.</a:t>
            </a:r>
          </a:p>
          <a:p>
            <a:pPr marL="274320" indent="-274320" eaLnBrk="1" fontAlgn="auto" hangingPunct="1">
              <a:spcBef>
                <a:spcPct val="40000"/>
              </a:spcBef>
              <a:spcAft>
                <a:spcPts val="0"/>
              </a:spcAft>
              <a:buFont typeface="Wingdings 2"/>
              <a:buChar char=""/>
              <a:defRPr/>
            </a:pPr>
            <a:r>
              <a:rPr lang="en-US" dirty="0"/>
              <a:t>Importance: </a:t>
            </a:r>
          </a:p>
          <a:p>
            <a:pPr marL="521208" lvl="1" eaLnBrk="1" fontAlgn="auto" hangingPunct="1">
              <a:spcBef>
                <a:spcPct val="40000"/>
              </a:spcBef>
              <a:spcAft>
                <a:spcPts val="0"/>
              </a:spcAft>
              <a:buClr>
                <a:schemeClr val="accent4"/>
              </a:buClr>
              <a:buFont typeface="Wingdings 2"/>
              <a:buChar char=""/>
              <a:defRPr/>
            </a:pPr>
            <a:r>
              <a:rPr lang="en-US" dirty="0">
                <a:solidFill>
                  <a:schemeClr val="tx1">
                    <a:tint val="85000"/>
                  </a:schemeClr>
                </a:solidFill>
              </a:rPr>
              <a:t>To document a project’s approach to executing verification, including people, schedule, equipment, and facilities.</a:t>
            </a:r>
          </a:p>
          <a:p>
            <a:pPr marL="521208" lvl="1" eaLnBrk="1" fontAlgn="auto" hangingPunct="1">
              <a:spcBef>
                <a:spcPct val="40000"/>
              </a:spcBef>
              <a:spcAft>
                <a:spcPts val="0"/>
              </a:spcAft>
              <a:buClr>
                <a:schemeClr val="accent4"/>
              </a:buClr>
              <a:buFont typeface="Wingdings 2"/>
              <a:buChar char=""/>
              <a:defRPr/>
            </a:pPr>
            <a:r>
              <a:rPr lang="en-US" dirty="0">
                <a:solidFill>
                  <a:schemeClr val="tx1">
                    <a:tint val="85000"/>
                  </a:schemeClr>
                </a:solidFill>
              </a:rPr>
              <a:t>To ensure not breaking irreplaceable test units or endangering any of the staff.</a:t>
            </a:r>
          </a:p>
          <a:p>
            <a:pPr marL="274320" indent="-274320" eaLnBrk="1" fontAlgn="auto" hangingPunct="1">
              <a:spcBef>
                <a:spcPct val="40000"/>
              </a:spcBef>
              <a:spcAft>
                <a:spcPts val="0"/>
              </a:spcAft>
              <a:buFont typeface="Wingdings 2"/>
              <a:buChar char=""/>
              <a:defRPr/>
            </a:pPr>
            <a:r>
              <a:rPr lang="en-US" dirty="0"/>
              <a:t>The </a:t>
            </a:r>
            <a:r>
              <a:rPr lang="en-US" i="1" dirty="0"/>
              <a:t>verification plan</a:t>
            </a:r>
            <a:r>
              <a:rPr lang="en-US" dirty="0"/>
              <a:t> includes system qualification </a:t>
            </a:r>
            <a:r>
              <a:rPr lang="en-US" dirty="0" smtClean="0"/>
              <a:t>verification, </a:t>
            </a:r>
            <a:r>
              <a:rPr lang="en-US" dirty="0"/>
              <a:t>as well </a:t>
            </a:r>
            <a:r>
              <a:rPr lang="en-US" dirty="0" smtClean="0"/>
              <a:t>site </a:t>
            </a:r>
            <a:r>
              <a:rPr lang="en-US" dirty="0"/>
              <a:t>verification, </a:t>
            </a:r>
            <a:r>
              <a:rPr lang="en-US" dirty="0" smtClean="0"/>
              <a:t>operational </a:t>
            </a:r>
            <a:r>
              <a:rPr lang="en-US" dirty="0"/>
              <a:t>verification, and </a:t>
            </a:r>
            <a:r>
              <a:rPr lang="en-US" dirty="0" smtClean="0"/>
              <a:t>post-operational/disposal </a:t>
            </a:r>
            <a:r>
              <a:rPr lang="en-US" dirty="0"/>
              <a:t>verification.</a:t>
            </a:r>
          </a:p>
          <a:p>
            <a:pPr marL="274320" indent="-274320" eaLnBrk="1" fontAlgn="auto" hangingPunct="1">
              <a:spcBef>
                <a:spcPct val="40000"/>
              </a:spcBef>
              <a:spcAft>
                <a:spcPts val="0"/>
              </a:spcAft>
              <a:buFont typeface="Wingdings 2"/>
              <a:buChar char=""/>
              <a:defRPr/>
            </a:pPr>
            <a:r>
              <a:rPr lang="en-US" dirty="0" smtClean="0"/>
              <a:t>Any needed support </a:t>
            </a:r>
            <a:r>
              <a:rPr lang="en-US" dirty="0"/>
              <a:t>equipment is specified in the </a:t>
            </a:r>
            <a:r>
              <a:rPr lang="en-US" i="1" dirty="0"/>
              <a:t>verification </a:t>
            </a:r>
            <a:r>
              <a:rPr lang="en-US" i="1" dirty="0" smtClean="0"/>
              <a:t>plan</a:t>
            </a:r>
            <a:endParaRPr lang="en-US" dirty="0"/>
          </a:p>
        </p:txBody>
      </p:sp>
      <p:sp>
        <p:nvSpPr>
          <p:cNvPr id="1946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54A8D0F-A64A-4DB0-BBCB-DCDB0058BFD3}" type="slidenum">
              <a:rPr lang="en-US" altLang="en-US" smtClean="0"/>
              <a:pPr/>
              <a:t>12</a:t>
            </a:fld>
            <a:endParaRPr lang="en-US" altLang="en-US"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1509868" y="63793"/>
            <a:ext cx="4965405" cy="516742"/>
          </a:xfrm>
        </p:spPr>
        <p:txBody>
          <a:bodyPr/>
          <a:lstStyle/>
          <a:p>
            <a:pPr eaLnBrk="1" fontAlgn="auto" hangingPunct="1">
              <a:spcAft>
                <a:spcPts val="0"/>
              </a:spcAft>
              <a:defRPr/>
            </a:pPr>
            <a:r>
              <a:rPr lang="en-US" sz="2400" dirty="0"/>
              <a:t>The Methods of Verification</a:t>
            </a:r>
          </a:p>
        </p:txBody>
      </p:sp>
      <p:sp>
        <p:nvSpPr>
          <p:cNvPr id="20483" name="Rectangle 3"/>
          <p:cNvSpPr>
            <a:spLocks noGrp="1" noChangeArrowheads="1"/>
          </p:cNvSpPr>
          <p:nvPr>
            <p:ph idx="1"/>
          </p:nvPr>
        </p:nvSpPr>
        <p:spPr>
          <a:xfrm>
            <a:off x="236538" y="989013"/>
            <a:ext cx="7518400" cy="4986337"/>
          </a:xfrm>
        </p:spPr>
        <p:txBody>
          <a:bodyPr/>
          <a:lstStyle/>
          <a:p>
            <a:pPr marL="381000" indent="-381000" eaLnBrk="1" hangingPunct="1">
              <a:spcBef>
                <a:spcPct val="50000"/>
              </a:spcBef>
              <a:buFont typeface="Symbol" pitchFamily="28" charset="2"/>
              <a:buNone/>
            </a:pPr>
            <a:r>
              <a:rPr lang="en-US" altLang="en-US" smtClean="0"/>
              <a:t>There are 4 fundamental methods for verifying a requirement:</a:t>
            </a:r>
          </a:p>
          <a:p>
            <a:pPr marL="800100" lvl="1" indent="-342900" eaLnBrk="1" hangingPunct="1">
              <a:spcBef>
                <a:spcPct val="40000"/>
              </a:spcBef>
              <a:buClr>
                <a:schemeClr val="tx1"/>
              </a:buClr>
              <a:buFont typeface="Times" pitchFamily="28" charset="0"/>
              <a:buAutoNum type="arabicPeriod"/>
            </a:pPr>
            <a:r>
              <a:rPr lang="en-US" altLang="en-US" sz="2000" smtClean="0">
                <a:solidFill>
                  <a:srgbClr val="FF0000"/>
                </a:solidFill>
              </a:rPr>
              <a:t>Inspection</a:t>
            </a:r>
          </a:p>
          <a:p>
            <a:pPr marL="800100" lvl="1" indent="-342900" eaLnBrk="1" hangingPunct="1">
              <a:spcBef>
                <a:spcPct val="40000"/>
              </a:spcBef>
              <a:buClr>
                <a:schemeClr val="tx1"/>
              </a:buClr>
              <a:buFont typeface="Times" pitchFamily="28" charset="0"/>
              <a:buAutoNum type="arabicPeriod"/>
            </a:pPr>
            <a:r>
              <a:rPr lang="en-US" altLang="en-US" sz="2000" smtClean="0">
                <a:solidFill>
                  <a:srgbClr val="FF0000"/>
                </a:solidFill>
              </a:rPr>
              <a:t>Analysis</a:t>
            </a:r>
          </a:p>
          <a:p>
            <a:pPr marL="800100" lvl="1" indent="-342900" eaLnBrk="1" hangingPunct="1">
              <a:spcBef>
                <a:spcPct val="40000"/>
              </a:spcBef>
              <a:buClr>
                <a:schemeClr val="tx1"/>
              </a:buClr>
              <a:buFont typeface="Times" pitchFamily="28" charset="0"/>
              <a:buAutoNum type="arabicPeriod"/>
            </a:pPr>
            <a:r>
              <a:rPr lang="en-US" altLang="en-US" sz="2000" smtClean="0">
                <a:solidFill>
                  <a:srgbClr val="FF0000"/>
                </a:solidFill>
              </a:rPr>
              <a:t>Demonstration</a:t>
            </a:r>
          </a:p>
          <a:p>
            <a:pPr marL="800100" lvl="1" indent="-342900" eaLnBrk="1" hangingPunct="1">
              <a:spcBef>
                <a:spcPct val="40000"/>
              </a:spcBef>
              <a:buClr>
                <a:schemeClr val="tx1"/>
              </a:buClr>
              <a:buFont typeface="Times" pitchFamily="28" charset="0"/>
              <a:buAutoNum type="arabicPeriod"/>
            </a:pPr>
            <a:r>
              <a:rPr lang="en-US" altLang="en-US" sz="2000" smtClean="0">
                <a:solidFill>
                  <a:srgbClr val="FF0000"/>
                </a:solidFill>
              </a:rPr>
              <a:t>Test</a:t>
            </a:r>
          </a:p>
          <a:p>
            <a:pPr marL="800100" lvl="1" indent="-342900" eaLnBrk="1" hangingPunct="1">
              <a:spcBef>
                <a:spcPct val="40000"/>
              </a:spcBef>
              <a:buFont typeface="Arial" charset="0"/>
              <a:buNone/>
            </a:pPr>
            <a:r>
              <a:rPr lang="en-US" altLang="en-US" sz="2000" smtClean="0"/>
              <a:t>Often joked that the </a:t>
            </a:r>
            <a:r>
              <a:rPr lang="en-US" altLang="en-US" sz="2000" smtClean="0">
                <a:solidFill>
                  <a:srgbClr val="FF0000"/>
                </a:solidFill>
              </a:rPr>
              <a:t>top three verification methods </a:t>
            </a:r>
            <a:r>
              <a:rPr lang="en-US" altLang="en-US" sz="2000" smtClean="0"/>
              <a:t>are </a:t>
            </a:r>
            <a:r>
              <a:rPr lang="en-US" altLang="en-US" sz="2000" b="1" smtClean="0"/>
              <a:t>“test, test, and test” </a:t>
            </a:r>
            <a:r>
              <a:rPr lang="en-US" altLang="en-US" sz="2000" smtClean="0"/>
              <a:t>- to emphasize the importance of objective, measurable data in verifying a requirement.</a:t>
            </a:r>
          </a:p>
          <a:p>
            <a:pPr marL="800100" lvl="1" indent="-342900" eaLnBrk="1" hangingPunct="1">
              <a:spcBef>
                <a:spcPct val="40000"/>
              </a:spcBef>
              <a:buFont typeface="Arial" charset="0"/>
              <a:buNone/>
            </a:pPr>
            <a:r>
              <a:rPr lang="en-US" altLang="en-US" sz="2000" smtClean="0"/>
              <a:t>Alternatively it is joked that one test is worth a thousand expert opinions - for equal emphasis.</a:t>
            </a:r>
            <a:endParaRPr lang="en-US" altLang="en-US" smtClean="0"/>
          </a:p>
        </p:txBody>
      </p:sp>
      <p:sp>
        <p:nvSpPr>
          <p:cNvPr id="2048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F89665E-ACD4-4148-94FE-9E804D871E32}" type="slidenum">
              <a:rPr lang="en-US" altLang="en-US" smtClean="0"/>
              <a:pPr/>
              <a:t>13</a:t>
            </a:fld>
            <a:endParaRPr lang="en-US" alt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title"/>
          </p:nvPr>
        </p:nvSpPr>
        <p:spPr>
          <a:xfrm>
            <a:off x="372139" y="170122"/>
            <a:ext cx="7239000" cy="399784"/>
          </a:xfrm>
        </p:spPr>
        <p:txBody>
          <a:bodyPr>
            <a:noAutofit/>
          </a:bodyPr>
          <a:lstStyle/>
          <a:p>
            <a:pPr eaLnBrk="1" fontAlgn="auto" hangingPunct="1">
              <a:spcAft>
                <a:spcPts val="0"/>
              </a:spcAft>
              <a:defRPr/>
            </a:pPr>
            <a:r>
              <a:rPr lang="en-US" sz="2800" dirty="0"/>
              <a:t>Inspection</a:t>
            </a:r>
          </a:p>
        </p:txBody>
      </p:sp>
      <p:sp>
        <p:nvSpPr>
          <p:cNvPr id="1572867" name="Rectangle 3"/>
          <p:cNvSpPr>
            <a:spLocks noGrp="1" noChangeArrowheads="1"/>
          </p:cNvSpPr>
          <p:nvPr>
            <p:ph idx="1"/>
          </p:nvPr>
        </p:nvSpPr>
        <p:spPr>
          <a:xfrm>
            <a:off x="436563" y="1057275"/>
            <a:ext cx="7239000" cy="4845050"/>
          </a:xfrm>
        </p:spPr>
        <p:txBody>
          <a:bodyPr>
            <a:normAutofit fontScale="92500"/>
          </a:bodyPr>
          <a:lstStyle/>
          <a:p>
            <a:pPr marL="274320" indent="-274320" eaLnBrk="1" fontAlgn="auto" hangingPunct="1">
              <a:spcAft>
                <a:spcPts val="0"/>
              </a:spcAft>
              <a:buFont typeface="Wingdings 2"/>
              <a:buChar char=""/>
              <a:defRPr/>
            </a:pPr>
            <a:r>
              <a:rPr lang="en-US" dirty="0"/>
              <a:t>Inspections determine conformance to requirements by the </a:t>
            </a:r>
            <a:r>
              <a:rPr lang="en-US" u="sng" dirty="0"/>
              <a:t>visual examination of drawings, data, or the item itself</a:t>
            </a:r>
            <a:r>
              <a:rPr lang="en-US" dirty="0"/>
              <a:t> using standard quality control methods, without the use of special laboratory procedures or equipment.</a:t>
            </a:r>
          </a:p>
          <a:p>
            <a:pPr marL="274320" indent="-274320" eaLnBrk="1" fontAlgn="auto" hangingPunct="1">
              <a:spcAft>
                <a:spcPts val="0"/>
              </a:spcAft>
              <a:buFont typeface="Wingdings 2"/>
              <a:buChar char=""/>
              <a:defRPr/>
            </a:pPr>
            <a:r>
              <a:rPr lang="en-US" dirty="0"/>
              <a:t>Inspections include a </a:t>
            </a:r>
            <a:r>
              <a:rPr lang="en-US" u="sng" dirty="0"/>
              <a:t>visual check or review</a:t>
            </a:r>
            <a:r>
              <a:rPr lang="en-US" dirty="0"/>
              <a:t> of project documentation such as, drawings, vendor specifications, software version descriptions, computer program code, etc. </a:t>
            </a:r>
          </a:p>
          <a:p>
            <a:pPr marL="274320" indent="-274320" eaLnBrk="1" fontAlgn="auto" hangingPunct="1">
              <a:spcAft>
                <a:spcPts val="0"/>
              </a:spcAft>
              <a:buFont typeface="Wingdings 2"/>
              <a:buChar char=""/>
              <a:defRPr/>
            </a:pPr>
            <a:r>
              <a:rPr lang="en-US" dirty="0"/>
              <a:t>Inspection includes </a:t>
            </a:r>
            <a:r>
              <a:rPr lang="en-US" u="sng" dirty="0"/>
              <a:t>examining a direct physical attribute</a:t>
            </a:r>
            <a:r>
              <a:rPr lang="en-US" dirty="0"/>
              <a:t> such as dimensions, weight, physical characteristics, color or markings, etc</a:t>
            </a:r>
            <a:r>
              <a:rPr lang="en-US" dirty="0" smtClean="0"/>
              <a:t>.</a:t>
            </a:r>
            <a:endParaRPr lang="en-US" dirty="0"/>
          </a:p>
        </p:txBody>
      </p:sp>
      <p:sp>
        <p:nvSpPr>
          <p:cNvPr id="2150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273AD2D-72AB-449E-804D-C63BFA610014}" type="slidenum">
              <a:rPr lang="en-US" altLang="en-US" smtClean="0"/>
              <a:pPr/>
              <a:t>14</a:t>
            </a:fld>
            <a:endParaRPr lang="en-US" altLang="en-US"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890" name="Rectangle 2"/>
          <p:cNvSpPr>
            <a:spLocks noGrp="1" noChangeArrowheads="1"/>
          </p:cNvSpPr>
          <p:nvPr>
            <p:ph type="title"/>
          </p:nvPr>
        </p:nvSpPr>
        <p:spPr>
          <a:xfrm>
            <a:off x="467833" y="159487"/>
            <a:ext cx="7239000" cy="463580"/>
          </a:xfrm>
        </p:spPr>
        <p:txBody>
          <a:bodyPr/>
          <a:lstStyle/>
          <a:p>
            <a:pPr eaLnBrk="1" fontAlgn="auto" hangingPunct="1">
              <a:spcAft>
                <a:spcPts val="0"/>
              </a:spcAft>
              <a:defRPr/>
            </a:pPr>
            <a:r>
              <a:rPr lang="en-US" sz="2800" dirty="0"/>
              <a:t>Analysis</a:t>
            </a:r>
          </a:p>
        </p:txBody>
      </p:sp>
      <p:sp>
        <p:nvSpPr>
          <p:cNvPr id="1573891" name="Rectangle 3"/>
          <p:cNvSpPr>
            <a:spLocks noGrp="1" noChangeArrowheads="1"/>
          </p:cNvSpPr>
          <p:nvPr>
            <p:ph idx="1"/>
          </p:nvPr>
        </p:nvSpPr>
        <p:spPr>
          <a:xfrm>
            <a:off x="468313" y="1014413"/>
            <a:ext cx="7239000" cy="4846637"/>
          </a:xfrm>
        </p:spPr>
        <p:txBody>
          <a:bodyPr>
            <a:normAutofit fontScale="92500" lnSpcReduction="10000"/>
          </a:bodyPr>
          <a:lstStyle/>
          <a:p>
            <a:pPr marL="274320" indent="-274320" eaLnBrk="1" fontAlgn="auto" hangingPunct="1">
              <a:spcAft>
                <a:spcPts val="0"/>
              </a:spcAft>
              <a:buFont typeface="Wingdings 2"/>
              <a:buChar char=""/>
              <a:defRPr/>
            </a:pPr>
            <a:r>
              <a:rPr lang="en-US" dirty="0"/>
              <a:t>Analysis is the evaluation of data by generally accepted analytical techniques to determine that the item will meet specified requirements.</a:t>
            </a:r>
          </a:p>
          <a:p>
            <a:pPr marL="274320" indent="-274320" eaLnBrk="1" fontAlgn="auto" hangingPunct="1">
              <a:spcAft>
                <a:spcPts val="0"/>
              </a:spcAft>
              <a:buFont typeface="Wingdings 2"/>
              <a:buChar char=""/>
              <a:defRPr/>
            </a:pPr>
            <a:r>
              <a:rPr lang="en-US" dirty="0"/>
              <a:t>Analysis techniques: </a:t>
            </a:r>
            <a:r>
              <a:rPr lang="en-US" u="sng" dirty="0"/>
              <a:t>systems engineering analysis, statistics, and qualitative analysis, analog modeling</a:t>
            </a:r>
            <a:r>
              <a:rPr lang="en-US" dirty="0"/>
              <a:t>, </a:t>
            </a:r>
            <a:r>
              <a:rPr lang="en-US" i="1" dirty="0"/>
              <a:t>similarity</a:t>
            </a:r>
            <a:r>
              <a:rPr lang="en-US" dirty="0"/>
              <a:t>, and computer and hardware simulation.</a:t>
            </a:r>
          </a:p>
          <a:p>
            <a:pPr marL="274320" indent="-274320" eaLnBrk="1" fontAlgn="auto" hangingPunct="1">
              <a:spcAft>
                <a:spcPts val="0"/>
              </a:spcAft>
              <a:buFont typeface="Wingdings 2"/>
              <a:buChar char=""/>
              <a:defRPr/>
            </a:pPr>
            <a:r>
              <a:rPr lang="en-US" dirty="0"/>
              <a:t>Analysis is selected as the verification activity when test or demonstration techniques cannot adequately or cost-effectively address all the conditions under which the system must perform or the system cannot be shown to meet the requirement without analysis</a:t>
            </a:r>
            <a:r>
              <a:rPr lang="en-US" dirty="0" smtClean="0"/>
              <a:t>.</a:t>
            </a:r>
            <a:endParaRPr lang="en-US" dirty="0"/>
          </a:p>
        </p:txBody>
      </p:sp>
      <p:sp>
        <p:nvSpPr>
          <p:cNvPr id="2253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4D69218-7C99-489F-BC77-B50CA6676A97}" type="slidenum">
              <a:rPr lang="en-US" altLang="en-US" smtClean="0"/>
              <a:pPr/>
              <a:t>15</a:t>
            </a:fld>
            <a:endParaRPr lang="en-US" altLang="en-US"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p:cNvSpPr>
            <a:spLocks noGrp="1" noChangeArrowheads="1"/>
          </p:cNvSpPr>
          <p:nvPr>
            <p:ph type="title"/>
          </p:nvPr>
        </p:nvSpPr>
        <p:spPr>
          <a:xfrm>
            <a:off x="265814" y="195998"/>
            <a:ext cx="7239000" cy="378519"/>
          </a:xfrm>
        </p:spPr>
        <p:txBody>
          <a:bodyPr>
            <a:noAutofit/>
          </a:bodyPr>
          <a:lstStyle/>
          <a:p>
            <a:pPr eaLnBrk="1" fontAlgn="auto" hangingPunct="1">
              <a:spcAft>
                <a:spcPts val="0"/>
              </a:spcAft>
              <a:defRPr/>
            </a:pPr>
            <a:r>
              <a:rPr lang="en-US" sz="2800" dirty="0"/>
              <a:t>Demonstration</a:t>
            </a:r>
          </a:p>
        </p:txBody>
      </p:sp>
      <p:sp>
        <p:nvSpPr>
          <p:cNvPr id="1575939" name="Rectangle 3"/>
          <p:cNvSpPr>
            <a:spLocks noGrp="1" noChangeArrowheads="1"/>
          </p:cNvSpPr>
          <p:nvPr>
            <p:ph idx="1"/>
          </p:nvPr>
        </p:nvSpPr>
        <p:spPr>
          <a:xfrm>
            <a:off x="558800" y="1002282"/>
            <a:ext cx="7127875" cy="5410200"/>
          </a:xfrm>
        </p:spPr>
        <p:txBody>
          <a:bodyPr>
            <a:normAutofit/>
          </a:bodyPr>
          <a:lstStyle/>
          <a:p>
            <a:pPr marL="274320" indent="-274320" eaLnBrk="1" fontAlgn="auto" hangingPunct="1">
              <a:lnSpc>
                <a:spcPct val="110000"/>
              </a:lnSpc>
              <a:spcAft>
                <a:spcPts val="0"/>
              </a:spcAft>
              <a:buFont typeface="Wingdings 2"/>
              <a:buChar char=""/>
              <a:defRPr/>
            </a:pPr>
            <a:r>
              <a:rPr lang="en-US" sz="2400" dirty="0"/>
              <a:t>Demonstration determines conformance to system/item requirements through the </a:t>
            </a:r>
            <a:r>
              <a:rPr lang="en-US" sz="2400" u="sng" dirty="0"/>
              <a:t>operation, adjustment, or reconfiguration</a:t>
            </a:r>
            <a:r>
              <a:rPr lang="en-US" sz="2400" dirty="0"/>
              <a:t> of a test article.</a:t>
            </a:r>
          </a:p>
          <a:p>
            <a:pPr marL="274320" indent="-274320" eaLnBrk="1" fontAlgn="auto" hangingPunct="1">
              <a:lnSpc>
                <a:spcPct val="110000"/>
              </a:lnSpc>
              <a:spcAft>
                <a:spcPts val="0"/>
              </a:spcAft>
              <a:buFont typeface="Wingdings 2"/>
              <a:buChar char=""/>
              <a:defRPr/>
            </a:pPr>
            <a:r>
              <a:rPr lang="en-US" sz="2400" dirty="0"/>
              <a:t>Demonstration generally verifies system characteristics such as human engineering features, services, access features, and transportability.</a:t>
            </a:r>
          </a:p>
          <a:p>
            <a:pPr marL="274320" indent="-274320" eaLnBrk="1" fontAlgn="auto" hangingPunct="1">
              <a:lnSpc>
                <a:spcPct val="110000"/>
              </a:lnSpc>
              <a:spcAft>
                <a:spcPts val="0"/>
              </a:spcAft>
              <a:buFont typeface="Wingdings 2"/>
              <a:buChar char=""/>
              <a:defRPr/>
            </a:pPr>
            <a:r>
              <a:rPr lang="en-US" sz="2400" dirty="0"/>
              <a:t>Demonstration relies on observing and recording functional operation </a:t>
            </a:r>
            <a:r>
              <a:rPr lang="en-US" sz="2400" i="1" dirty="0"/>
              <a:t>not</a:t>
            </a:r>
            <a:r>
              <a:rPr lang="en-US" sz="2400" dirty="0"/>
              <a:t> requiring the use of elaborate instrumentation, special test equipment, or quantitative evaluation of data</a:t>
            </a:r>
            <a:r>
              <a:rPr lang="en-US" sz="2400" dirty="0" smtClean="0"/>
              <a:t>.</a:t>
            </a:r>
            <a:endParaRPr lang="en-US" sz="2400" dirty="0"/>
          </a:p>
        </p:txBody>
      </p:sp>
      <p:sp>
        <p:nvSpPr>
          <p:cNvPr id="2355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917F8F9-4BB7-44B7-BD7A-065A10F86C67}" type="slidenum">
              <a:rPr lang="en-US" altLang="en-US" smtClean="0"/>
              <a:pPr/>
              <a:t>16</a:t>
            </a:fld>
            <a:endParaRPr lang="en-US" altLang="en-US"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Grp="1" noChangeArrowheads="1"/>
          </p:cNvSpPr>
          <p:nvPr>
            <p:ph type="title"/>
          </p:nvPr>
        </p:nvSpPr>
        <p:spPr>
          <a:xfrm>
            <a:off x="329609" y="127590"/>
            <a:ext cx="3838354" cy="495477"/>
          </a:xfrm>
        </p:spPr>
        <p:txBody>
          <a:bodyPr/>
          <a:lstStyle/>
          <a:p>
            <a:pPr eaLnBrk="1" fontAlgn="auto" hangingPunct="1">
              <a:spcAft>
                <a:spcPts val="0"/>
              </a:spcAft>
              <a:defRPr/>
            </a:pPr>
            <a:r>
              <a:rPr lang="en-US" sz="2800" dirty="0"/>
              <a:t>Test (</a:t>
            </a:r>
            <a:r>
              <a:rPr lang="en-US" sz="2800" dirty="0" smtClean="0"/>
              <a:t>1 of 2</a:t>
            </a:r>
            <a:r>
              <a:rPr lang="en-US" sz="2800" dirty="0"/>
              <a:t>)</a:t>
            </a:r>
          </a:p>
        </p:txBody>
      </p:sp>
      <p:sp>
        <p:nvSpPr>
          <p:cNvPr id="1576963" name="Rectangle 3"/>
          <p:cNvSpPr>
            <a:spLocks noGrp="1" noChangeArrowheads="1"/>
          </p:cNvSpPr>
          <p:nvPr>
            <p:ph idx="1"/>
          </p:nvPr>
        </p:nvSpPr>
        <p:spPr>
          <a:xfrm>
            <a:off x="569913" y="1028700"/>
            <a:ext cx="7000875" cy="5564188"/>
          </a:xfrm>
        </p:spPr>
        <p:txBody>
          <a:bodyPr>
            <a:normAutofit fontScale="85000" lnSpcReduction="20000"/>
          </a:bodyPr>
          <a:lstStyle/>
          <a:p>
            <a:pPr marL="274320" indent="-274320" eaLnBrk="1" fontAlgn="auto" hangingPunct="1">
              <a:spcAft>
                <a:spcPts val="0"/>
              </a:spcAft>
              <a:buFont typeface="Wingdings 2"/>
              <a:buChar char=""/>
              <a:defRPr/>
            </a:pPr>
            <a:r>
              <a:rPr lang="en-US" dirty="0" smtClean="0"/>
              <a:t>Test </a:t>
            </a:r>
            <a:r>
              <a:rPr lang="en-US" dirty="0"/>
              <a:t>is a verification method in </a:t>
            </a:r>
            <a:r>
              <a:rPr lang="en-US" dirty="0" smtClean="0"/>
              <a:t>which </a:t>
            </a:r>
            <a:r>
              <a:rPr lang="en-US" i="1" u="sng" dirty="0" smtClean="0"/>
              <a:t>technical</a:t>
            </a:r>
            <a:r>
              <a:rPr lang="en-US" u="sng" dirty="0" smtClean="0"/>
              <a:t> </a:t>
            </a:r>
            <a:r>
              <a:rPr lang="en-US" i="1" u="sng" dirty="0" smtClean="0"/>
              <a:t>means</a:t>
            </a:r>
            <a:r>
              <a:rPr lang="en-US" dirty="0" smtClean="0"/>
              <a:t>, </a:t>
            </a:r>
            <a:r>
              <a:rPr lang="en-US" dirty="0"/>
              <a:t>such as the use of special equipment, instrumentation, simulation techniques, or the application of established principles and procedures, are used for the evaluation of the system or system components to determine compliance with requirements. </a:t>
            </a:r>
          </a:p>
          <a:p>
            <a:pPr marL="274320" indent="-274320" eaLnBrk="1" fontAlgn="auto" hangingPunct="1">
              <a:spcAft>
                <a:spcPts val="0"/>
              </a:spcAft>
              <a:buFont typeface="Wingdings 2"/>
              <a:buChar char=""/>
              <a:defRPr/>
            </a:pPr>
            <a:r>
              <a:rPr lang="en-US" dirty="0"/>
              <a:t>Test consists of operation of all or part of the system under a limited set of controlled conditions to determine that </a:t>
            </a:r>
            <a:r>
              <a:rPr lang="en-US" i="1" dirty="0"/>
              <a:t>quantitative</a:t>
            </a:r>
            <a:r>
              <a:rPr lang="en-US" dirty="0"/>
              <a:t> design or performance requirements have been met.</a:t>
            </a:r>
          </a:p>
          <a:p>
            <a:pPr marL="274320" indent="-274320" eaLnBrk="1" fontAlgn="auto" hangingPunct="1">
              <a:spcAft>
                <a:spcPts val="0"/>
              </a:spcAft>
              <a:buFont typeface="Wingdings 2"/>
              <a:buChar char=""/>
              <a:defRPr/>
            </a:pPr>
            <a:r>
              <a:rPr lang="en-US" dirty="0"/>
              <a:t>Tests may rely on the use of elaborate instrumentation and special test equipment to measure the parameter(s) that characterize the requirement. </a:t>
            </a:r>
          </a:p>
          <a:p>
            <a:pPr marL="274320" indent="-274320" eaLnBrk="1" fontAlgn="auto" hangingPunct="1">
              <a:spcAft>
                <a:spcPts val="0"/>
              </a:spcAft>
              <a:buFont typeface="Wingdings 2"/>
              <a:buChar char=""/>
              <a:defRPr/>
            </a:pPr>
            <a:r>
              <a:rPr lang="en-US" dirty="0" smtClean="0"/>
              <a:t>The </a:t>
            </a:r>
            <a:r>
              <a:rPr lang="en-US" dirty="0"/>
              <a:t>analysis of data derived from tests is an integral part of the test program and should not be confused with “analysis” as defined earlier.</a:t>
            </a:r>
          </a:p>
        </p:txBody>
      </p:sp>
      <p:sp>
        <p:nvSpPr>
          <p:cNvPr id="2458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2018525-C03C-4539-A703-9D6DC3917EBB}" type="slidenum">
              <a:rPr lang="en-US" altLang="en-US" smtClean="0"/>
              <a:pPr/>
              <a:t>17</a:t>
            </a:fld>
            <a:endParaRPr lang="en-US" alt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title"/>
          </p:nvPr>
        </p:nvSpPr>
        <p:spPr>
          <a:xfrm>
            <a:off x="393404" y="148856"/>
            <a:ext cx="4210493" cy="463580"/>
          </a:xfrm>
        </p:spPr>
        <p:txBody>
          <a:bodyPr>
            <a:normAutofit/>
          </a:bodyPr>
          <a:lstStyle/>
          <a:p>
            <a:pPr eaLnBrk="1" fontAlgn="auto" hangingPunct="1">
              <a:spcAft>
                <a:spcPts val="0"/>
              </a:spcAft>
              <a:defRPr/>
            </a:pPr>
            <a:r>
              <a:rPr lang="en-US" sz="2800" dirty="0"/>
              <a:t>Test (</a:t>
            </a:r>
            <a:r>
              <a:rPr lang="en-US" sz="2800" dirty="0" smtClean="0"/>
              <a:t>2 of 2</a:t>
            </a:r>
            <a:r>
              <a:rPr lang="en-US" sz="2800" dirty="0"/>
              <a:t>)</a:t>
            </a:r>
          </a:p>
        </p:txBody>
      </p:sp>
      <p:sp>
        <p:nvSpPr>
          <p:cNvPr id="1577987" name="Rectangle 3"/>
          <p:cNvSpPr>
            <a:spLocks noGrp="1" noChangeArrowheads="1"/>
          </p:cNvSpPr>
          <p:nvPr>
            <p:ph idx="1"/>
          </p:nvPr>
        </p:nvSpPr>
        <p:spPr>
          <a:xfrm>
            <a:off x="398463" y="1071563"/>
            <a:ext cx="7129462" cy="5410200"/>
          </a:xfrm>
        </p:spPr>
        <p:txBody>
          <a:bodyPr>
            <a:normAutofit/>
          </a:bodyPr>
          <a:lstStyle/>
          <a:p>
            <a:pPr marL="381000" indent="-381000" eaLnBrk="1" fontAlgn="auto" hangingPunct="1">
              <a:spcAft>
                <a:spcPts val="0"/>
              </a:spcAft>
              <a:buFont typeface="Wingdings 2"/>
              <a:buChar char=""/>
              <a:defRPr/>
            </a:pPr>
            <a:r>
              <a:rPr lang="en-US" dirty="0"/>
              <a:t>Testing is the preferred method of requirement verification and used when: </a:t>
            </a:r>
          </a:p>
          <a:p>
            <a:pPr marL="800100" lvl="1" indent="-342900" eaLnBrk="1" fontAlgn="auto" hangingPunct="1">
              <a:spcAft>
                <a:spcPts val="0"/>
              </a:spcAft>
              <a:buClr>
                <a:schemeClr val="accent4"/>
              </a:buClr>
              <a:buFont typeface="Arial" charset="0"/>
              <a:buAutoNum type="arabicPeriod"/>
              <a:defRPr/>
            </a:pPr>
            <a:r>
              <a:rPr lang="en-US" dirty="0">
                <a:solidFill>
                  <a:schemeClr val="tx1">
                    <a:tint val="85000"/>
                  </a:schemeClr>
                </a:solidFill>
              </a:rPr>
              <a:t>Analytical techniques do not produce adequate results, </a:t>
            </a:r>
          </a:p>
          <a:p>
            <a:pPr marL="800100" lvl="1" indent="-342900" eaLnBrk="1" fontAlgn="auto" hangingPunct="1">
              <a:spcAft>
                <a:spcPts val="0"/>
              </a:spcAft>
              <a:buClr>
                <a:schemeClr val="accent4"/>
              </a:buClr>
              <a:buFont typeface="Arial" charset="0"/>
              <a:buAutoNum type="arabicPeriod"/>
              <a:defRPr/>
            </a:pPr>
            <a:r>
              <a:rPr lang="en-US" i="1" dirty="0">
                <a:solidFill>
                  <a:schemeClr val="tx1">
                    <a:tint val="85000"/>
                  </a:schemeClr>
                </a:solidFill>
              </a:rPr>
              <a:t>Failure modes</a:t>
            </a:r>
            <a:r>
              <a:rPr lang="en-US" dirty="0">
                <a:solidFill>
                  <a:schemeClr val="tx1">
                    <a:tint val="85000"/>
                  </a:schemeClr>
                </a:solidFill>
              </a:rPr>
              <a:t> exist which could compromise personnel safety, adversely affect </a:t>
            </a:r>
            <a:r>
              <a:rPr lang="en-US" dirty="0" smtClean="0">
                <a:solidFill>
                  <a:schemeClr val="tx1">
                    <a:tint val="85000"/>
                  </a:schemeClr>
                </a:solidFill>
              </a:rPr>
              <a:t>overall </a:t>
            </a:r>
            <a:r>
              <a:rPr lang="en-US" dirty="0">
                <a:solidFill>
                  <a:schemeClr val="tx1">
                    <a:tint val="85000"/>
                  </a:schemeClr>
                </a:solidFill>
              </a:rPr>
              <a:t>systems or </a:t>
            </a:r>
            <a:r>
              <a:rPr lang="en-US" dirty="0" smtClean="0">
                <a:solidFill>
                  <a:schemeClr val="tx1">
                    <a:tint val="85000"/>
                  </a:schemeClr>
                </a:solidFill>
              </a:rPr>
              <a:t>system </a:t>
            </a:r>
            <a:r>
              <a:rPr lang="en-US" dirty="0">
                <a:solidFill>
                  <a:schemeClr val="tx1">
                    <a:tint val="85000"/>
                  </a:schemeClr>
                </a:solidFill>
              </a:rPr>
              <a:t>operation, or result in a loss of </a:t>
            </a:r>
            <a:r>
              <a:rPr lang="en-US" dirty="0" smtClean="0">
                <a:solidFill>
                  <a:schemeClr val="tx1">
                    <a:tint val="85000"/>
                  </a:schemeClr>
                </a:solidFill>
              </a:rPr>
              <a:t>system </a:t>
            </a:r>
            <a:r>
              <a:rPr lang="en-US" dirty="0">
                <a:solidFill>
                  <a:schemeClr val="tx1">
                    <a:tint val="85000"/>
                  </a:schemeClr>
                </a:solidFill>
              </a:rPr>
              <a:t>objectives, or </a:t>
            </a:r>
          </a:p>
          <a:p>
            <a:pPr marL="800100" lvl="1" indent="-342900" eaLnBrk="1" fontAlgn="auto" hangingPunct="1">
              <a:spcAft>
                <a:spcPts val="0"/>
              </a:spcAft>
              <a:buClr>
                <a:schemeClr val="accent4"/>
              </a:buClr>
              <a:buFont typeface="Arial" charset="0"/>
              <a:buAutoNum type="arabicPeriod"/>
              <a:defRPr/>
            </a:pPr>
            <a:r>
              <a:rPr lang="en-US" dirty="0">
                <a:solidFill>
                  <a:schemeClr val="tx1">
                    <a:tint val="85000"/>
                  </a:schemeClr>
                </a:solidFill>
              </a:rPr>
              <a:t>For any components directly associated with critical system interfaces</a:t>
            </a:r>
            <a:r>
              <a:rPr lang="en-US" dirty="0" smtClean="0">
                <a:solidFill>
                  <a:schemeClr val="tx1">
                    <a:tint val="85000"/>
                  </a:schemeClr>
                </a:solidFill>
              </a:rPr>
              <a:t>.</a:t>
            </a:r>
            <a:endParaRPr lang="en-US" dirty="0">
              <a:solidFill>
                <a:schemeClr val="tx1">
                  <a:tint val="85000"/>
                </a:schemeClr>
              </a:solidFill>
            </a:endParaRPr>
          </a:p>
        </p:txBody>
      </p:sp>
      <p:sp>
        <p:nvSpPr>
          <p:cNvPr id="2560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8183152-C83F-4963-A0E1-4251F5077EB3}" type="slidenum">
              <a:rPr lang="en-US" altLang="en-US" smtClean="0"/>
              <a:pPr/>
              <a:t>18</a:t>
            </a:fld>
            <a:endParaRPr lang="en-US" alt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1026"/>
          <p:cNvSpPr>
            <a:spLocks noGrp="1" noChangeArrowheads="1"/>
          </p:cNvSpPr>
          <p:nvPr>
            <p:ph type="title"/>
          </p:nvPr>
        </p:nvSpPr>
        <p:spPr>
          <a:xfrm>
            <a:off x="435934" y="139220"/>
            <a:ext cx="7676707" cy="457200"/>
          </a:xfrm>
        </p:spPr>
        <p:txBody>
          <a:bodyPr>
            <a:noAutofit/>
          </a:bodyPr>
          <a:lstStyle/>
          <a:p>
            <a:pPr eaLnBrk="1" fontAlgn="auto" hangingPunct="1">
              <a:spcAft>
                <a:spcPts val="0"/>
              </a:spcAft>
              <a:defRPr/>
            </a:pPr>
            <a:r>
              <a:rPr lang="en-US" sz="2200" dirty="0"/>
              <a:t>Establishing </a:t>
            </a:r>
            <a:r>
              <a:rPr lang="en-US" sz="2200" dirty="0" smtClean="0"/>
              <a:t>Confidence With </a:t>
            </a:r>
            <a:r>
              <a:rPr lang="en-US" sz="2200" dirty="0"/>
              <a:t>Environmental Test </a:t>
            </a:r>
          </a:p>
        </p:txBody>
      </p:sp>
      <p:sp>
        <p:nvSpPr>
          <p:cNvPr id="1676291" name="Rectangle 1027"/>
          <p:cNvSpPr>
            <a:spLocks noGrp="1" noChangeArrowheads="1"/>
          </p:cNvSpPr>
          <p:nvPr>
            <p:ph idx="1"/>
          </p:nvPr>
        </p:nvSpPr>
        <p:spPr>
          <a:xfrm>
            <a:off x="303213" y="944563"/>
            <a:ext cx="4713287" cy="4800629"/>
          </a:xfrm>
        </p:spPr>
        <p:txBody>
          <a:bodyPr>
            <a:normAutofit/>
          </a:bodyPr>
          <a:lstStyle/>
          <a:p>
            <a:pPr marL="274320" indent="-274320" eaLnBrk="1" fontAlgn="auto" hangingPunct="1">
              <a:spcAft>
                <a:spcPts val="0"/>
              </a:spcAft>
              <a:buFont typeface="Wingdings 2"/>
              <a:buChar char=""/>
              <a:defRPr/>
            </a:pPr>
            <a:r>
              <a:rPr lang="en-US" sz="2400" dirty="0"/>
              <a:t>Verification is about establishing </a:t>
            </a:r>
            <a:r>
              <a:rPr lang="en-US" sz="2400" u="sng" dirty="0"/>
              <a:t>confidence</a:t>
            </a:r>
            <a:r>
              <a:rPr lang="en-US" sz="2400" dirty="0"/>
              <a:t> that the system will perform in space.</a:t>
            </a:r>
          </a:p>
          <a:p>
            <a:pPr marL="274320" indent="-274320" eaLnBrk="1" fontAlgn="auto" hangingPunct="1">
              <a:spcAft>
                <a:spcPts val="0"/>
              </a:spcAft>
              <a:buFont typeface="Wingdings 2"/>
              <a:buChar char=""/>
              <a:defRPr/>
            </a:pPr>
            <a:endParaRPr lang="en-US" sz="2400" dirty="0"/>
          </a:p>
          <a:p>
            <a:pPr marL="274320" indent="-274320" eaLnBrk="1" fontAlgn="auto" hangingPunct="1">
              <a:spcAft>
                <a:spcPts val="0"/>
              </a:spcAft>
              <a:buFont typeface="Wingdings 2"/>
              <a:buChar char=""/>
              <a:defRPr/>
            </a:pPr>
            <a:r>
              <a:rPr lang="en-US" sz="2400" dirty="0" smtClean="0"/>
              <a:t>Ex: because </a:t>
            </a:r>
            <a:r>
              <a:rPr lang="en-US" sz="2400" dirty="0"/>
              <a:t>of the unique environment of space and the unique way of getting there, space systems go through rigorous ground-based tests that simulate the launch and space environments.</a:t>
            </a:r>
          </a:p>
          <a:p>
            <a:pPr marL="274320" indent="-274320" eaLnBrk="1" fontAlgn="auto" hangingPunct="1">
              <a:spcAft>
                <a:spcPts val="0"/>
              </a:spcAft>
              <a:buFont typeface="Wingdings 2"/>
              <a:buChar char=""/>
              <a:defRPr/>
            </a:pPr>
            <a:endParaRPr lang="en-US" sz="2400" dirty="0"/>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D3A5102-9F19-4EC9-8437-5AF2539E74FD}" type="slidenum">
              <a:rPr lang="en-US" altLang="en-US" smtClean="0"/>
              <a:pPr/>
              <a:t>19</a:t>
            </a:fld>
            <a:endParaRPr lang="en-US" altLang="en-US" smtClean="0"/>
          </a:p>
        </p:txBody>
      </p:sp>
      <p:pic>
        <p:nvPicPr>
          <p:cNvPr id="26629" name="Picture 1028" descr="6DOF"/>
          <p:cNvPicPr>
            <a:picLocks noChangeAspect="1" noChangeArrowheads="1"/>
          </p:cNvPicPr>
          <p:nvPr/>
        </p:nvPicPr>
        <p:blipFill>
          <a:blip r:embed="rId3"/>
          <a:srcRect l="6096" t="6102" r="6409" b="9702"/>
          <a:stretch>
            <a:fillRect/>
          </a:stretch>
        </p:blipFill>
        <p:spPr bwMode="auto">
          <a:xfrm>
            <a:off x="5005388" y="1460500"/>
            <a:ext cx="3176587" cy="3917950"/>
          </a:xfrm>
          <a:prstGeom prst="rect">
            <a:avLst/>
          </a:prstGeom>
          <a:noFill/>
          <a:ln w="9525">
            <a:noFill/>
            <a:miter lim="800000"/>
            <a:headEnd/>
            <a:tailEnd/>
          </a:ln>
        </p:spPr>
      </p:pic>
      <p:sp>
        <p:nvSpPr>
          <p:cNvPr id="26630" name="Text Box 1029"/>
          <p:cNvSpPr txBox="1">
            <a:spLocks noChangeArrowheads="1"/>
          </p:cNvSpPr>
          <p:nvPr/>
        </p:nvSpPr>
        <p:spPr bwMode="auto">
          <a:xfrm>
            <a:off x="5332413" y="5534025"/>
            <a:ext cx="2522537" cy="274638"/>
          </a:xfrm>
          <a:prstGeom prst="rect">
            <a:avLst/>
          </a:prstGeom>
          <a:noFill/>
          <a:ln w="9525">
            <a:noFill/>
            <a:miter lim="800000"/>
            <a:headEnd/>
            <a:tailEnd/>
          </a:ln>
        </p:spPr>
        <p:txBody>
          <a:bodyPr wrap="none">
            <a:spAutoFit/>
          </a:bodyPr>
          <a:lstStyle/>
          <a:p>
            <a:r>
              <a:rPr lang="en-US" altLang="en-US" sz="1200" b="0" i="1"/>
              <a:t>GSFC 6 degree of freedom shaker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02" name="Rectangle 2"/>
          <p:cNvSpPr>
            <a:spLocks noGrp="1" noChangeArrowheads="1"/>
          </p:cNvSpPr>
          <p:nvPr>
            <p:ph type="title"/>
          </p:nvPr>
        </p:nvSpPr>
        <p:spPr>
          <a:xfrm>
            <a:off x="1241425" y="128588"/>
            <a:ext cx="6284913" cy="457200"/>
          </a:xfrm>
        </p:spPr>
        <p:txBody>
          <a:bodyPr>
            <a:noAutofit/>
          </a:bodyPr>
          <a:lstStyle/>
          <a:p>
            <a:pPr eaLnBrk="1" fontAlgn="auto" hangingPunct="1">
              <a:spcAft>
                <a:spcPts val="0"/>
              </a:spcAft>
              <a:defRPr/>
            </a:pPr>
            <a:r>
              <a:rPr lang="en-US" sz="2400" dirty="0"/>
              <a:t>Module Purpose: System Verification </a:t>
            </a:r>
          </a:p>
        </p:txBody>
      </p:sp>
      <p:sp>
        <p:nvSpPr>
          <p:cNvPr id="1638403" name="Rectangle 3"/>
          <p:cNvSpPr>
            <a:spLocks noGrp="1" noChangeArrowheads="1"/>
          </p:cNvSpPr>
          <p:nvPr>
            <p:ph idx="1"/>
          </p:nvPr>
        </p:nvSpPr>
        <p:spPr>
          <a:xfrm>
            <a:off x="476250" y="881063"/>
            <a:ext cx="7604125" cy="5410200"/>
          </a:xfrm>
        </p:spPr>
        <p:txBody>
          <a:bodyPr>
            <a:normAutofit fontScale="85000" lnSpcReduction="20000"/>
          </a:bodyPr>
          <a:lstStyle/>
          <a:p>
            <a:pPr marL="274320" indent="-274320" eaLnBrk="1" fontAlgn="auto" hangingPunct="1">
              <a:spcBef>
                <a:spcPct val="75000"/>
              </a:spcBef>
              <a:spcAft>
                <a:spcPts val="0"/>
              </a:spcAft>
              <a:buFont typeface="Wingdings 2"/>
              <a:buChar char=""/>
              <a:defRPr/>
            </a:pPr>
            <a:r>
              <a:rPr lang="en-US" dirty="0"/>
              <a:t>To define verification and validation for requirements and systems.</a:t>
            </a:r>
          </a:p>
          <a:p>
            <a:pPr marL="274320" indent="-274320" eaLnBrk="1" fontAlgn="auto" hangingPunct="1">
              <a:spcBef>
                <a:spcPct val="75000"/>
              </a:spcBef>
              <a:spcAft>
                <a:spcPts val="0"/>
              </a:spcAft>
              <a:buFont typeface="Wingdings 2"/>
              <a:buChar char=""/>
              <a:defRPr/>
            </a:pPr>
            <a:r>
              <a:rPr lang="en-US" dirty="0"/>
              <a:t>To distinguish between </a:t>
            </a:r>
            <a:r>
              <a:rPr lang="en-US" u="sng" dirty="0"/>
              <a:t>verification</a:t>
            </a:r>
            <a:r>
              <a:rPr lang="en-US" dirty="0"/>
              <a:t> and </a:t>
            </a:r>
            <a:r>
              <a:rPr lang="en-US" u="sng" dirty="0"/>
              <a:t>validation</a:t>
            </a:r>
            <a:r>
              <a:rPr lang="en-US" dirty="0"/>
              <a:t>.</a:t>
            </a:r>
          </a:p>
          <a:p>
            <a:pPr marL="274320" indent="-274320" eaLnBrk="1" fontAlgn="auto" hangingPunct="1">
              <a:spcBef>
                <a:spcPct val="75000"/>
              </a:spcBef>
              <a:spcAft>
                <a:spcPts val="0"/>
              </a:spcAft>
              <a:buFont typeface="Wingdings 2"/>
              <a:buChar char=""/>
              <a:defRPr/>
            </a:pPr>
            <a:r>
              <a:rPr lang="en-US" dirty="0"/>
              <a:t>To place verification planning and verification in context with the system development lifecycle and the </a:t>
            </a:r>
            <a:r>
              <a:rPr lang="en-US" dirty="0" err="1"/>
              <a:t>Vee</a:t>
            </a:r>
            <a:r>
              <a:rPr lang="en-US" dirty="0"/>
              <a:t> systems engineering model.</a:t>
            </a:r>
          </a:p>
          <a:p>
            <a:pPr marL="274320" indent="-274320" eaLnBrk="1" fontAlgn="auto" hangingPunct="1">
              <a:spcBef>
                <a:spcPct val="75000"/>
              </a:spcBef>
              <a:spcAft>
                <a:spcPts val="0"/>
              </a:spcAft>
              <a:buFont typeface="Wingdings 2"/>
              <a:buChar char=""/>
              <a:defRPr/>
            </a:pPr>
            <a:r>
              <a:rPr lang="en-US" dirty="0"/>
              <a:t>To describe and provide examples of a </a:t>
            </a:r>
            <a:r>
              <a:rPr lang="en-US" i="1" dirty="0"/>
              <a:t>verification matrix</a:t>
            </a:r>
            <a:r>
              <a:rPr lang="en-US" dirty="0"/>
              <a:t>.</a:t>
            </a:r>
          </a:p>
          <a:p>
            <a:pPr marL="274320" indent="-274320" eaLnBrk="1" fontAlgn="auto" hangingPunct="1">
              <a:spcBef>
                <a:spcPct val="75000"/>
              </a:spcBef>
              <a:spcAft>
                <a:spcPts val="0"/>
              </a:spcAft>
              <a:buFont typeface="Wingdings 2"/>
              <a:buChar char=""/>
              <a:defRPr/>
            </a:pPr>
            <a:r>
              <a:rPr lang="en-US" dirty="0"/>
              <a:t>To describe the four most common verification methods - test, demonstration, analysis and inspection.</a:t>
            </a:r>
          </a:p>
          <a:p>
            <a:pPr marL="274320" indent="-274320" eaLnBrk="1" fontAlgn="auto" hangingPunct="1">
              <a:spcBef>
                <a:spcPct val="75000"/>
              </a:spcBef>
              <a:spcAft>
                <a:spcPts val="0"/>
              </a:spcAft>
              <a:buFont typeface="Wingdings 2"/>
              <a:buChar char=""/>
              <a:defRPr/>
            </a:pPr>
            <a:r>
              <a:rPr lang="en-US" dirty="0"/>
              <a:t>To describe typical environmental tests.</a:t>
            </a:r>
          </a:p>
          <a:p>
            <a:pPr marL="274320" indent="-274320" eaLnBrk="1" fontAlgn="auto" hangingPunct="1">
              <a:spcBef>
                <a:spcPct val="75000"/>
              </a:spcBef>
              <a:spcAft>
                <a:spcPts val="0"/>
              </a:spcAft>
              <a:buFont typeface="Wingdings 2"/>
              <a:buChar char=""/>
              <a:defRPr/>
            </a:pPr>
            <a:r>
              <a:rPr lang="en-US" dirty="0"/>
              <a:t>To provide examples of the consequences of poor verification.</a:t>
            </a:r>
          </a:p>
        </p:txBody>
      </p:sp>
      <p:sp>
        <p:nvSpPr>
          <p:cNvPr id="92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9B3720B-FEC2-4418-BA14-49833A1CA71A}" type="slidenum">
              <a:rPr lang="en-US" altLang="en-US" smtClean="0"/>
              <a:pPr/>
              <a:t>2</a:t>
            </a:fld>
            <a:endParaRPr lang="en-US" altLang="en-US"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0" name="Rectangle 2"/>
          <p:cNvSpPr>
            <a:spLocks noGrp="1" noChangeArrowheads="1"/>
          </p:cNvSpPr>
          <p:nvPr>
            <p:ph type="title"/>
          </p:nvPr>
        </p:nvSpPr>
        <p:spPr>
          <a:xfrm>
            <a:off x="534692" y="153508"/>
            <a:ext cx="6919912" cy="457200"/>
          </a:xfrm>
        </p:spPr>
        <p:txBody>
          <a:bodyPr>
            <a:noAutofit/>
          </a:bodyPr>
          <a:lstStyle/>
          <a:p>
            <a:pPr algn="ctr" eaLnBrk="1" fontAlgn="auto" hangingPunct="1">
              <a:spcAft>
                <a:spcPts val="0"/>
              </a:spcAft>
              <a:defRPr/>
            </a:pPr>
            <a:r>
              <a:rPr lang="en-US" sz="2400" dirty="0"/>
              <a:t>Typical </a:t>
            </a:r>
            <a:r>
              <a:rPr lang="en-US" sz="2400" dirty="0" smtClean="0"/>
              <a:t>Environmental </a:t>
            </a:r>
            <a:r>
              <a:rPr lang="en-US" sz="2400" dirty="0"/>
              <a:t>Test Sequence</a:t>
            </a:r>
          </a:p>
        </p:txBody>
      </p:sp>
      <p:sp>
        <p:nvSpPr>
          <p:cNvPr id="1579011" name="Rectangle 3"/>
          <p:cNvSpPr>
            <a:spLocks noGrp="1" noChangeArrowheads="1"/>
          </p:cNvSpPr>
          <p:nvPr>
            <p:ph idx="1"/>
          </p:nvPr>
        </p:nvSpPr>
        <p:spPr>
          <a:xfrm>
            <a:off x="785813" y="923925"/>
            <a:ext cx="7305675" cy="5410200"/>
          </a:xfrm>
        </p:spPr>
        <p:txBody>
          <a:bodyPr>
            <a:normAutofit fontScale="85000" lnSpcReduction="20000"/>
          </a:bodyPr>
          <a:lstStyle/>
          <a:p>
            <a:pPr marL="381000" indent="-381000" eaLnBrk="1" fontAlgn="auto" hangingPunct="1">
              <a:lnSpc>
                <a:spcPct val="90000"/>
              </a:lnSpc>
              <a:spcAft>
                <a:spcPts val="0"/>
              </a:spcAft>
              <a:buFont typeface="Times" pitchFamily="28" charset="0"/>
              <a:buAutoNum type="arabicPeriod"/>
              <a:defRPr/>
            </a:pPr>
            <a:r>
              <a:rPr lang="en-US" dirty="0"/>
              <a:t>Inspection (required before and after each event as appropriate)</a:t>
            </a:r>
          </a:p>
          <a:p>
            <a:pPr marL="381000" indent="-381000" eaLnBrk="1" fontAlgn="auto" hangingPunct="1">
              <a:lnSpc>
                <a:spcPct val="90000"/>
              </a:lnSpc>
              <a:spcAft>
                <a:spcPts val="0"/>
              </a:spcAft>
              <a:buFont typeface="Arial" charset="0"/>
              <a:buAutoNum type="arabicPeriod"/>
              <a:defRPr/>
            </a:pPr>
            <a:r>
              <a:rPr lang="en-US" dirty="0"/>
              <a:t>Functional test (required before and after each event as appropriate)</a:t>
            </a:r>
          </a:p>
          <a:p>
            <a:pPr marL="381000" indent="-381000" eaLnBrk="1" fontAlgn="auto" hangingPunct="1">
              <a:lnSpc>
                <a:spcPct val="90000"/>
              </a:lnSpc>
              <a:spcAft>
                <a:spcPts val="0"/>
              </a:spcAft>
              <a:buFont typeface="Arial" charset="0"/>
              <a:buAutoNum type="arabicPeriod"/>
              <a:defRPr/>
            </a:pPr>
            <a:r>
              <a:rPr lang="en-US" dirty="0"/>
              <a:t>Pressure/leakage (repeat after vibration/acoustic and modal survey)</a:t>
            </a:r>
          </a:p>
          <a:p>
            <a:pPr marL="381000" indent="-381000" eaLnBrk="1" fontAlgn="auto" hangingPunct="1">
              <a:lnSpc>
                <a:spcPct val="90000"/>
              </a:lnSpc>
              <a:spcAft>
                <a:spcPts val="0"/>
              </a:spcAft>
              <a:buFont typeface="Arial" charset="0"/>
              <a:buAutoNum type="arabicPeriod"/>
              <a:defRPr/>
            </a:pPr>
            <a:r>
              <a:rPr lang="en-US" dirty="0"/>
              <a:t>Electro-magnetic compatibility (EMC) and susceptibility</a:t>
            </a:r>
          </a:p>
          <a:p>
            <a:pPr marL="381000" indent="-381000" eaLnBrk="1" fontAlgn="auto" hangingPunct="1">
              <a:lnSpc>
                <a:spcPct val="90000"/>
              </a:lnSpc>
              <a:spcAft>
                <a:spcPts val="0"/>
              </a:spcAft>
              <a:buFont typeface="Arial" charset="0"/>
              <a:buAutoNum type="arabicPeriod"/>
              <a:defRPr/>
            </a:pPr>
            <a:r>
              <a:rPr lang="en-US" dirty="0"/>
              <a:t>Mass properties - center of gravity/moment of inertia</a:t>
            </a:r>
          </a:p>
          <a:p>
            <a:pPr marL="381000" indent="-381000" eaLnBrk="1" fontAlgn="auto" hangingPunct="1">
              <a:lnSpc>
                <a:spcPct val="90000"/>
              </a:lnSpc>
              <a:spcAft>
                <a:spcPts val="0"/>
              </a:spcAft>
              <a:buFont typeface="Arial" charset="0"/>
              <a:buAutoNum type="arabicPeriod"/>
              <a:defRPr/>
            </a:pPr>
            <a:r>
              <a:rPr lang="en-US" dirty="0"/>
              <a:t>Fit check</a:t>
            </a:r>
          </a:p>
          <a:p>
            <a:pPr marL="381000" indent="-381000" eaLnBrk="1" fontAlgn="auto" hangingPunct="1">
              <a:lnSpc>
                <a:spcPct val="90000"/>
              </a:lnSpc>
              <a:spcAft>
                <a:spcPts val="0"/>
              </a:spcAft>
              <a:buFont typeface="Arial" charset="0"/>
              <a:buAutoNum type="arabicPeriod"/>
              <a:defRPr/>
            </a:pPr>
            <a:r>
              <a:rPr lang="en-US" dirty="0"/>
              <a:t>Modal survey (repeat after each level of shock, random vibration and/or static load test)</a:t>
            </a:r>
          </a:p>
          <a:p>
            <a:pPr marL="381000" indent="-381000" eaLnBrk="1" fontAlgn="auto" hangingPunct="1">
              <a:lnSpc>
                <a:spcPct val="90000"/>
              </a:lnSpc>
              <a:spcAft>
                <a:spcPts val="0"/>
              </a:spcAft>
              <a:buFont typeface="Arial" charset="0"/>
              <a:buAutoNum type="arabicPeriod"/>
              <a:defRPr/>
            </a:pPr>
            <a:r>
              <a:rPr lang="en-US" dirty="0"/>
              <a:t>Shock</a:t>
            </a:r>
          </a:p>
          <a:p>
            <a:pPr marL="381000" indent="-381000" eaLnBrk="1" fontAlgn="auto" hangingPunct="1">
              <a:lnSpc>
                <a:spcPct val="90000"/>
              </a:lnSpc>
              <a:spcAft>
                <a:spcPts val="0"/>
              </a:spcAft>
              <a:buFont typeface="Arial" charset="0"/>
              <a:buAutoNum type="arabicPeriod"/>
              <a:defRPr/>
            </a:pPr>
            <a:r>
              <a:rPr lang="en-US" dirty="0"/>
              <a:t>Static load test</a:t>
            </a:r>
          </a:p>
          <a:p>
            <a:pPr marL="381000" indent="-381000" eaLnBrk="1" fontAlgn="auto" hangingPunct="1">
              <a:lnSpc>
                <a:spcPct val="90000"/>
              </a:lnSpc>
              <a:spcAft>
                <a:spcPts val="0"/>
              </a:spcAft>
              <a:buFont typeface="Arial" charset="0"/>
              <a:buAutoNum type="arabicPeriod"/>
              <a:defRPr/>
            </a:pPr>
            <a:r>
              <a:rPr lang="en-US" dirty="0"/>
              <a:t>Acoustic and random vibration test</a:t>
            </a:r>
          </a:p>
          <a:p>
            <a:pPr marL="381000" indent="-381000" eaLnBrk="1" fontAlgn="auto" hangingPunct="1">
              <a:lnSpc>
                <a:spcPct val="90000"/>
              </a:lnSpc>
              <a:spcAft>
                <a:spcPts val="0"/>
              </a:spcAft>
              <a:buFont typeface="Arial" charset="0"/>
              <a:buAutoNum type="arabicPeriod"/>
              <a:defRPr/>
            </a:pPr>
            <a:r>
              <a:rPr lang="en-US" dirty="0"/>
              <a:t>Separation test</a:t>
            </a:r>
          </a:p>
          <a:p>
            <a:pPr marL="381000" indent="-381000" eaLnBrk="1" fontAlgn="auto" hangingPunct="1">
              <a:lnSpc>
                <a:spcPct val="90000"/>
              </a:lnSpc>
              <a:spcAft>
                <a:spcPts val="0"/>
              </a:spcAft>
              <a:buFont typeface="Arial" charset="0"/>
              <a:buAutoNum type="arabicPeriod"/>
              <a:defRPr/>
            </a:pPr>
            <a:r>
              <a:rPr lang="en-US" dirty="0"/>
              <a:t>Thermal cycling</a:t>
            </a:r>
          </a:p>
          <a:p>
            <a:pPr marL="381000" indent="-381000" eaLnBrk="1" fontAlgn="auto" hangingPunct="1">
              <a:lnSpc>
                <a:spcPct val="90000"/>
              </a:lnSpc>
              <a:spcAft>
                <a:spcPts val="0"/>
              </a:spcAft>
              <a:buFont typeface="Arial" charset="0"/>
              <a:buAutoNum type="arabicPeriod"/>
              <a:defRPr/>
            </a:pPr>
            <a:r>
              <a:rPr lang="en-US" dirty="0"/>
              <a:t>Thermal Vacuum</a:t>
            </a:r>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64A244A-DCC1-4D26-ACDA-01DAAA9D43EE}" type="slidenum">
              <a:rPr lang="en-US" altLang="en-US" smtClean="0"/>
              <a:pPr/>
              <a:t>20</a:t>
            </a:fld>
            <a:endParaRPr lang="en-US" altLang="en-US"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ChangeArrowheads="1"/>
          </p:cNvSpPr>
          <p:nvPr>
            <p:ph type="title"/>
          </p:nvPr>
        </p:nvSpPr>
        <p:spPr>
          <a:xfrm>
            <a:off x="42974" y="90045"/>
            <a:ext cx="8176437" cy="728662"/>
          </a:xfrm>
        </p:spPr>
        <p:txBody>
          <a:bodyPr>
            <a:noAutofit/>
          </a:bodyPr>
          <a:lstStyle/>
          <a:p>
            <a:pPr eaLnBrk="1" fontAlgn="auto" hangingPunct="1">
              <a:lnSpc>
                <a:spcPct val="90000"/>
              </a:lnSpc>
              <a:spcAft>
                <a:spcPts val="0"/>
              </a:spcAft>
              <a:defRPr/>
            </a:pPr>
            <a:r>
              <a:rPr lang="en-US" sz="2000" dirty="0"/>
              <a:t>Testing </a:t>
            </a:r>
            <a:r>
              <a:rPr lang="en-US" sz="2000" dirty="0" smtClean="0"/>
              <a:t>“Lessons Learned”: Mars </a:t>
            </a:r>
            <a:r>
              <a:rPr lang="en-US" sz="2000" dirty="0"/>
              <a:t>Polar Lander (MPL) Mission</a:t>
            </a:r>
            <a:br>
              <a:rPr lang="en-US" sz="2000" dirty="0"/>
            </a:br>
            <a:endParaRPr lang="en-US" sz="2000" b="0" dirty="0">
              <a:solidFill>
                <a:srgbClr val="307C13"/>
              </a:solidFill>
            </a:endParaRPr>
          </a:p>
        </p:txBody>
      </p:sp>
      <p:sp>
        <p:nvSpPr>
          <p:cNvPr id="1595395" name="Rectangle 3"/>
          <p:cNvSpPr>
            <a:spLocks noGrp="1" noChangeArrowheads="1"/>
          </p:cNvSpPr>
          <p:nvPr>
            <p:ph idx="1"/>
          </p:nvPr>
        </p:nvSpPr>
        <p:spPr>
          <a:xfrm>
            <a:off x="517525" y="852488"/>
            <a:ext cx="7510463" cy="5649912"/>
          </a:xfrm>
        </p:spPr>
        <p:txBody>
          <a:bodyPr>
            <a:normAutofit fontScale="85000" lnSpcReduction="20000"/>
          </a:bodyPr>
          <a:lstStyle/>
          <a:p>
            <a:pPr marL="274320" indent="-274320" eaLnBrk="1" fontAlgn="auto" hangingPunct="1">
              <a:lnSpc>
                <a:spcPct val="90000"/>
              </a:lnSpc>
              <a:spcAft>
                <a:spcPts val="0"/>
              </a:spcAft>
              <a:buFont typeface="Symbol" pitchFamily="28" charset="2"/>
              <a:buNone/>
              <a:defRPr/>
            </a:pPr>
            <a:r>
              <a:rPr lang="en-US" dirty="0"/>
              <a:t>Why we test =&gt; </a:t>
            </a:r>
            <a:r>
              <a:rPr lang="en-US" dirty="0" smtClean="0"/>
              <a:t>some examples…</a:t>
            </a:r>
          </a:p>
          <a:p>
            <a:pPr marL="274320" indent="-274320" eaLnBrk="1" fontAlgn="auto" hangingPunct="1">
              <a:lnSpc>
                <a:spcPct val="90000"/>
              </a:lnSpc>
              <a:spcAft>
                <a:spcPts val="0"/>
              </a:spcAft>
              <a:buFont typeface="Symbol" pitchFamily="28" charset="2"/>
              <a:buNone/>
              <a:defRPr/>
            </a:pPr>
            <a:endParaRPr lang="en-US" sz="800" u="sng" dirty="0"/>
          </a:p>
          <a:p>
            <a:pPr marL="274320" indent="-274320" eaLnBrk="1" fontAlgn="auto" hangingPunct="1">
              <a:lnSpc>
                <a:spcPct val="90000"/>
              </a:lnSpc>
              <a:spcAft>
                <a:spcPts val="0"/>
              </a:spcAft>
              <a:buFont typeface="Symbol" pitchFamily="28" charset="2"/>
              <a:buNone/>
              <a:defRPr/>
            </a:pPr>
            <a:r>
              <a:rPr lang="en-US" u="sng" dirty="0"/>
              <a:t>Mars Polar Lander Failure</a:t>
            </a:r>
          </a:p>
          <a:p>
            <a:pPr marL="274320" indent="-274320" eaLnBrk="1" fontAlgn="auto" hangingPunct="1">
              <a:lnSpc>
                <a:spcPct val="90000"/>
              </a:lnSpc>
              <a:spcAft>
                <a:spcPts val="0"/>
              </a:spcAft>
              <a:buFont typeface="Symbol" pitchFamily="28" charset="2"/>
              <a:buNone/>
              <a:defRPr/>
            </a:pPr>
            <a:endParaRPr lang="en-US" u="sng" dirty="0"/>
          </a:p>
          <a:p>
            <a:pPr marL="274320" indent="-274320" eaLnBrk="1" fontAlgn="auto" hangingPunct="1">
              <a:lnSpc>
                <a:spcPct val="90000"/>
              </a:lnSpc>
              <a:spcAft>
                <a:spcPts val="0"/>
              </a:spcAft>
              <a:buFont typeface="Symbol" pitchFamily="28" charset="2"/>
              <a:buNone/>
              <a:defRPr/>
            </a:pPr>
            <a:r>
              <a:rPr lang="en-US" dirty="0"/>
              <a:t>Most Probable Failure Cause </a:t>
            </a:r>
            <a:r>
              <a:rPr lang="en-US" dirty="0" smtClean="0"/>
              <a:t>– the lander </a:t>
            </a:r>
            <a:r>
              <a:rPr lang="en-US" dirty="0"/>
              <a:t>engines prematurely </a:t>
            </a:r>
            <a:r>
              <a:rPr lang="en-US" dirty="0" smtClean="0"/>
              <a:t>shut down</a:t>
            </a:r>
            <a:r>
              <a:rPr lang="en-US" dirty="0"/>
              <a:t>; </a:t>
            </a:r>
            <a:r>
              <a:rPr lang="en-US" dirty="0" smtClean="0"/>
              <a:t>the lander </a:t>
            </a:r>
            <a:r>
              <a:rPr lang="en-US" dirty="0"/>
              <a:t>crashed into </a:t>
            </a:r>
            <a:r>
              <a:rPr lang="en-US" dirty="0" smtClean="0"/>
              <a:t>Mars’ </a:t>
            </a:r>
            <a:r>
              <a:rPr lang="en-US" dirty="0"/>
              <a:t>surface.</a:t>
            </a:r>
          </a:p>
          <a:p>
            <a:pPr marL="274320" indent="-274320" eaLnBrk="1" fontAlgn="auto" hangingPunct="1">
              <a:lnSpc>
                <a:spcPct val="90000"/>
              </a:lnSpc>
              <a:spcAft>
                <a:spcPts val="0"/>
              </a:spcAft>
              <a:buFont typeface="Symbol" pitchFamily="28" charset="2"/>
              <a:buNone/>
              <a:defRPr/>
            </a:pPr>
            <a:endParaRPr lang="en-US" sz="800" dirty="0"/>
          </a:p>
          <a:p>
            <a:pPr marL="274320" indent="-274320" eaLnBrk="1" fontAlgn="auto" hangingPunct="1">
              <a:lnSpc>
                <a:spcPct val="90000"/>
              </a:lnSpc>
              <a:spcBef>
                <a:spcPct val="50000"/>
              </a:spcBef>
              <a:spcAft>
                <a:spcPts val="0"/>
              </a:spcAft>
              <a:buFont typeface="Wingdings 2"/>
              <a:buChar char=""/>
              <a:defRPr/>
            </a:pPr>
            <a:r>
              <a:rPr lang="en-US" dirty="0" smtClean="0"/>
              <a:t>The Touchdown </a:t>
            </a:r>
            <a:r>
              <a:rPr lang="en-US" dirty="0"/>
              <a:t>Sensing System was vulnerable to spurious signals generated at leg deployment, causing premature engine shutdown.</a:t>
            </a:r>
          </a:p>
          <a:p>
            <a:pPr marL="274320" indent="-274320" eaLnBrk="1" fontAlgn="auto" hangingPunct="1">
              <a:lnSpc>
                <a:spcPct val="90000"/>
              </a:lnSpc>
              <a:spcBef>
                <a:spcPct val="50000"/>
              </a:spcBef>
              <a:spcAft>
                <a:spcPts val="0"/>
              </a:spcAft>
              <a:buFont typeface="Wingdings 2"/>
              <a:buChar char=""/>
              <a:defRPr/>
            </a:pPr>
            <a:r>
              <a:rPr lang="en-US" dirty="0"/>
              <a:t>Mars Polar Lander test program flaw</a:t>
            </a:r>
          </a:p>
          <a:p>
            <a:pPr marL="521208" lvl="1" eaLnBrk="1" fontAlgn="auto" hangingPunct="1">
              <a:lnSpc>
                <a:spcPct val="90000"/>
              </a:lnSpc>
              <a:spcBef>
                <a:spcPct val="50000"/>
              </a:spcBef>
              <a:spcAft>
                <a:spcPts val="0"/>
              </a:spcAft>
              <a:buClr>
                <a:schemeClr val="accent4"/>
              </a:buClr>
              <a:buFont typeface="Wingdings 2"/>
              <a:buChar char=""/>
              <a:defRPr/>
            </a:pPr>
            <a:r>
              <a:rPr lang="en-US" dirty="0">
                <a:solidFill>
                  <a:schemeClr val="tx1">
                    <a:tint val="85000"/>
                  </a:schemeClr>
                </a:solidFill>
              </a:rPr>
              <a:t>Touchdown Sensors wiring error in system test</a:t>
            </a:r>
          </a:p>
          <a:p>
            <a:pPr marL="521208" lvl="1" eaLnBrk="1" fontAlgn="auto" hangingPunct="1">
              <a:lnSpc>
                <a:spcPct val="90000"/>
              </a:lnSpc>
              <a:spcBef>
                <a:spcPct val="50000"/>
              </a:spcBef>
              <a:spcAft>
                <a:spcPts val="0"/>
              </a:spcAft>
              <a:buClr>
                <a:schemeClr val="accent4"/>
              </a:buClr>
              <a:buFont typeface="Wingdings 2"/>
              <a:buChar char=""/>
              <a:defRPr/>
            </a:pPr>
            <a:r>
              <a:rPr lang="en-US" dirty="0">
                <a:solidFill>
                  <a:schemeClr val="tx1">
                    <a:tint val="85000"/>
                  </a:schemeClr>
                </a:solidFill>
              </a:rPr>
              <a:t>System test </a:t>
            </a:r>
            <a:r>
              <a:rPr lang="en-US" dirty="0" smtClean="0">
                <a:solidFill>
                  <a:schemeClr val="tx1">
                    <a:tint val="85000"/>
                  </a:schemeClr>
                </a:solidFill>
              </a:rPr>
              <a:t>was not </a:t>
            </a:r>
            <a:r>
              <a:rPr lang="en-US" dirty="0">
                <a:solidFill>
                  <a:schemeClr val="tx1">
                    <a:tint val="85000"/>
                  </a:schemeClr>
                </a:solidFill>
              </a:rPr>
              <a:t>repeated with </a:t>
            </a:r>
            <a:r>
              <a:rPr lang="en-US" dirty="0" smtClean="0">
                <a:solidFill>
                  <a:schemeClr val="tx1">
                    <a:tint val="85000"/>
                  </a:schemeClr>
                </a:solidFill>
              </a:rPr>
              <a:t>new wiring </a:t>
            </a:r>
            <a:r>
              <a:rPr lang="en-US" dirty="0">
                <a:solidFill>
                  <a:schemeClr val="tx1">
                    <a:tint val="85000"/>
                  </a:schemeClr>
                </a:solidFill>
              </a:rPr>
              <a:t>correction</a:t>
            </a:r>
          </a:p>
          <a:p>
            <a:pPr marL="274320" indent="-274320" eaLnBrk="1" fontAlgn="auto" hangingPunct="1">
              <a:lnSpc>
                <a:spcPct val="90000"/>
              </a:lnSpc>
              <a:spcBef>
                <a:spcPct val="50000"/>
              </a:spcBef>
              <a:spcAft>
                <a:spcPts val="0"/>
              </a:spcAft>
              <a:buFont typeface="Wingdings 2"/>
              <a:buChar char=""/>
              <a:defRPr/>
            </a:pPr>
            <a:r>
              <a:rPr lang="en-US" dirty="0"/>
              <a:t>Software design did not include detection/protection for spurious signals.</a:t>
            </a:r>
          </a:p>
          <a:p>
            <a:pPr marL="274320" indent="-274320" eaLnBrk="1" fontAlgn="auto" hangingPunct="1">
              <a:lnSpc>
                <a:spcPct val="90000"/>
              </a:lnSpc>
              <a:spcBef>
                <a:spcPct val="80000"/>
              </a:spcBef>
              <a:spcAft>
                <a:spcPts val="0"/>
              </a:spcAft>
              <a:buFont typeface="Symbol" pitchFamily="28" charset="2"/>
              <a:buNone/>
              <a:defRPr/>
            </a:pPr>
            <a:r>
              <a:rPr lang="en-US" u="sng" dirty="0"/>
              <a:t>Lesson Learned:</a:t>
            </a:r>
            <a:r>
              <a:rPr lang="en-US" dirty="0"/>
              <a:t> “Test </a:t>
            </a:r>
            <a:r>
              <a:rPr lang="en-US" dirty="0" smtClean="0"/>
              <a:t>like </a:t>
            </a:r>
            <a:r>
              <a:rPr lang="en-US" dirty="0"/>
              <a:t>you </a:t>
            </a:r>
            <a:r>
              <a:rPr lang="en-US" dirty="0" smtClean="0"/>
              <a:t>operate, operate like </a:t>
            </a:r>
            <a:r>
              <a:rPr lang="en-US" dirty="0"/>
              <a:t>you test.”</a:t>
            </a:r>
          </a:p>
        </p:txBody>
      </p:sp>
      <p:sp>
        <p:nvSpPr>
          <p:cNvPr id="2970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4F6A828-EC7E-4EC4-B946-3D0DB9AE487B}" type="slidenum">
              <a:rPr lang="en-US" altLang="en-US" smtClean="0"/>
              <a:pPr/>
              <a:t>21</a:t>
            </a:fld>
            <a:endParaRPr lang="en-US" alt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1026"/>
          <p:cNvSpPr>
            <a:spLocks noGrp="1" noChangeArrowheads="1"/>
          </p:cNvSpPr>
          <p:nvPr>
            <p:ph type="title"/>
          </p:nvPr>
        </p:nvSpPr>
        <p:spPr>
          <a:xfrm>
            <a:off x="617538" y="93085"/>
            <a:ext cx="7239000" cy="495477"/>
          </a:xfrm>
        </p:spPr>
        <p:txBody>
          <a:bodyPr/>
          <a:lstStyle/>
          <a:p>
            <a:pPr algn="ctr" eaLnBrk="1" fontAlgn="auto" hangingPunct="1">
              <a:spcAft>
                <a:spcPts val="0"/>
              </a:spcAft>
              <a:defRPr/>
            </a:pPr>
            <a:r>
              <a:rPr lang="en-US" sz="2400" dirty="0" smtClean="0"/>
              <a:t>Summary</a:t>
            </a:r>
            <a:r>
              <a:rPr lang="en-US" sz="2400" dirty="0"/>
              <a:t>: </a:t>
            </a:r>
            <a:r>
              <a:rPr lang="en-US" sz="2400" dirty="0" smtClean="0"/>
              <a:t>Verification/Validation </a:t>
            </a:r>
            <a:endParaRPr lang="en-US" sz="2400" dirty="0"/>
          </a:p>
        </p:txBody>
      </p:sp>
      <p:sp>
        <p:nvSpPr>
          <p:cNvPr id="32771" name="Rectangle 1027"/>
          <p:cNvSpPr>
            <a:spLocks noGrp="1" noChangeArrowheads="1"/>
          </p:cNvSpPr>
          <p:nvPr>
            <p:ph idx="1"/>
          </p:nvPr>
        </p:nvSpPr>
        <p:spPr>
          <a:xfrm>
            <a:off x="350838" y="1128713"/>
            <a:ext cx="7772400" cy="5043487"/>
          </a:xfrm>
        </p:spPr>
        <p:txBody>
          <a:bodyPr/>
          <a:lstStyle/>
          <a:p>
            <a:pPr eaLnBrk="1" hangingPunct="1"/>
            <a:r>
              <a:rPr lang="en-US" altLang="en-US" sz="1800" smtClean="0"/>
              <a:t>Validation - Did we build the </a:t>
            </a:r>
            <a:r>
              <a:rPr lang="en-US" altLang="en-US" sz="1800" i="1" smtClean="0"/>
              <a:t>right system</a:t>
            </a:r>
            <a:r>
              <a:rPr lang="en-US" altLang="en-US" sz="1800" smtClean="0"/>
              <a:t>?</a:t>
            </a:r>
          </a:p>
          <a:p>
            <a:pPr eaLnBrk="1" hangingPunct="1"/>
            <a:r>
              <a:rPr lang="en-US" altLang="en-US" sz="1800" smtClean="0"/>
              <a:t>Verification - Did we built the </a:t>
            </a:r>
            <a:r>
              <a:rPr lang="en-US" altLang="en-US" sz="1800" i="1" smtClean="0"/>
              <a:t>system right</a:t>
            </a:r>
            <a:r>
              <a:rPr lang="en-US" altLang="en-US" sz="1800" smtClean="0"/>
              <a:t>?</a:t>
            </a:r>
          </a:p>
          <a:p>
            <a:pPr eaLnBrk="1" hangingPunct="1"/>
            <a:r>
              <a:rPr lang="en-US" altLang="en-US" sz="1800" i="1" smtClean="0"/>
              <a:t>Requirements validation</a:t>
            </a:r>
            <a:r>
              <a:rPr lang="en-US" altLang="en-US" sz="1800" smtClean="0"/>
              <a:t> - Are the requirements complete, consistent, SMART and do they capture the intent of the system?</a:t>
            </a:r>
          </a:p>
          <a:p>
            <a:pPr eaLnBrk="1" hangingPunct="1"/>
            <a:r>
              <a:rPr lang="en-US" altLang="en-US" sz="1800" i="1" smtClean="0"/>
              <a:t>Requirements verification</a:t>
            </a:r>
            <a:r>
              <a:rPr lang="en-US" altLang="en-US" sz="1800" smtClean="0"/>
              <a:t> is about establishing confidence that the system will perform in its intended environment.</a:t>
            </a:r>
          </a:p>
          <a:p>
            <a:pPr eaLnBrk="1" hangingPunct="1"/>
            <a:r>
              <a:rPr lang="en-US" altLang="en-US" sz="1800" smtClean="0"/>
              <a:t>Requirements are verified by </a:t>
            </a:r>
            <a:r>
              <a:rPr lang="en-US" altLang="en-US" sz="1800" i="1" smtClean="0"/>
              <a:t>test, demonstration, analysis and inspection</a:t>
            </a:r>
            <a:r>
              <a:rPr lang="en-US" altLang="en-US" sz="1800" smtClean="0"/>
              <a:t>.</a:t>
            </a:r>
          </a:p>
          <a:p>
            <a:pPr eaLnBrk="1" hangingPunct="1"/>
            <a:r>
              <a:rPr lang="en-US" altLang="en-US" sz="1800" smtClean="0"/>
              <a:t>Space systems go through rigorous ground-based tests that simulate the launch and space environment.</a:t>
            </a:r>
          </a:p>
          <a:p>
            <a:pPr eaLnBrk="1" hangingPunct="1"/>
            <a:r>
              <a:rPr lang="en-US" altLang="en-US" sz="1800" smtClean="0"/>
              <a:t>Using heritage designs can save development time and money, but they should be </a:t>
            </a:r>
            <a:r>
              <a:rPr lang="en-US" altLang="en-US" sz="1800" u="sng" smtClean="0"/>
              <a:t>validated</a:t>
            </a:r>
            <a:r>
              <a:rPr lang="en-US" altLang="en-US" sz="1800" smtClean="0"/>
              <a:t> and </a:t>
            </a:r>
            <a:r>
              <a:rPr lang="en-US" altLang="en-US" sz="1800" u="sng" smtClean="0"/>
              <a:t>verified</a:t>
            </a:r>
            <a:r>
              <a:rPr lang="en-US" altLang="en-US" sz="1800" smtClean="0"/>
              <a:t> as if they represented new hardware. </a:t>
            </a:r>
          </a:p>
          <a:p>
            <a:pPr eaLnBrk="1" hangingPunct="1"/>
            <a:r>
              <a:rPr lang="en-US" altLang="en-US" sz="1800" smtClean="0"/>
              <a:t>Simple procedural errors - like borrowing another project’s bolts - can lead to multi-million dollar (or life threatening) accidents.</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AEEF4CD-8BD8-426A-AAC1-8A01885D972E}" type="slidenum">
              <a:rPr lang="en-US" altLang="en-US" smtClean="0"/>
              <a:pPr/>
              <a:t>22</a:t>
            </a:fld>
            <a:endParaRPr lang="en-US" alt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986" name="Rectangle 2"/>
          <p:cNvSpPr>
            <a:spLocks noGrp="1" noChangeArrowheads="1"/>
          </p:cNvSpPr>
          <p:nvPr>
            <p:ph type="title"/>
          </p:nvPr>
        </p:nvSpPr>
        <p:spPr>
          <a:xfrm>
            <a:off x="265814" y="170120"/>
            <a:ext cx="7239000" cy="410417"/>
          </a:xfrm>
        </p:spPr>
        <p:txBody>
          <a:bodyPr/>
          <a:lstStyle/>
          <a:p>
            <a:pPr algn="ctr" eaLnBrk="1" fontAlgn="auto" hangingPunct="1">
              <a:spcAft>
                <a:spcPts val="0"/>
              </a:spcAft>
              <a:defRPr/>
            </a:pPr>
            <a:r>
              <a:rPr lang="en-US" sz="2400" dirty="0"/>
              <a:t>Verification and Validation Definitions</a:t>
            </a:r>
          </a:p>
        </p:txBody>
      </p:sp>
      <p:sp>
        <p:nvSpPr>
          <p:cNvPr id="33795" name="Rectangle 3"/>
          <p:cNvSpPr>
            <a:spLocks noGrp="1" noChangeArrowheads="1"/>
          </p:cNvSpPr>
          <p:nvPr>
            <p:ph idx="1"/>
          </p:nvPr>
        </p:nvSpPr>
        <p:spPr>
          <a:xfrm>
            <a:off x="446088" y="844550"/>
            <a:ext cx="7239000" cy="5184775"/>
          </a:xfrm>
        </p:spPr>
        <p:txBody>
          <a:bodyPr/>
          <a:lstStyle/>
          <a:p>
            <a:pPr marL="381000" indent="-381000" eaLnBrk="1" hangingPunct="1"/>
            <a:r>
              <a:rPr lang="en-US" altLang="en-US" sz="1400" b="1" u="sng" smtClean="0">
                <a:solidFill>
                  <a:srgbClr val="000000"/>
                </a:solidFill>
              </a:rPr>
              <a:t>Verifying requirements</a:t>
            </a:r>
            <a:r>
              <a:rPr lang="en-US" altLang="en-US" sz="1400" b="1" smtClean="0">
                <a:solidFill>
                  <a:srgbClr val="000000"/>
                </a:solidFill>
              </a:rPr>
              <a:t>: </a:t>
            </a:r>
          </a:p>
          <a:p>
            <a:pPr marL="800100" lvl="1" indent="-342900" eaLnBrk="1" hangingPunct="1"/>
            <a:r>
              <a:rPr lang="en-US" altLang="en-US" sz="1400" smtClean="0">
                <a:solidFill>
                  <a:srgbClr val="000000"/>
                </a:solidFill>
              </a:rPr>
              <a:t>Proving that each requirement has been satisfied. Verification can be done by logical argument, inspection, modeling, simulation, analysis, expert review, test or demonstration. The primary methods, and those that we will discuss are test, demonstration, analysis and inspection.</a:t>
            </a:r>
          </a:p>
          <a:p>
            <a:pPr marL="800100" lvl="1" indent="-342900" eaLnBrk="1" hangingPunct="1"/>
            <a:endParaRPr lang="en-US" altLang="en-US" sz="1400" smtClean="0">
              <a:solidFill>
                <a:srgbClr val="000000"/>
              </a:solidFill>
            </a:endParaRPr>
          </a:p>
          <a:p>
            <a:pPr marL="381000" indent="-381000" eaLnBrk="1" hangingPunct="1"/>
            <a:r>
              <a:rPr lang="en-US" altLang="en-US" sz="1400" b="1" u="sng" smtClean="0">
                <a:solidFill>
                  <a:srgbClr val="000000"/>
                </a:solidFill>
              </a:rPr>
              <a:t>Validating requirements</a:t>
            </a:r>
            <a:r>
              <a:rPr lang="en-US" altLang="en-US" sz="1400" u="sng" smtClean="0">
                <a:solidFill>
                  <a:srgbClr val="000000"/>
                </a:solidFill>
              </a:rPr>
              <a:t> </a:t>
            </a:r>
            <a:r>
              <a:rPr lang="en-US" altLang="en-US" sz="1400" smtClean="0">
                <a:solidFill>
                  <a:srgbClr val="000000"/>
                </a:solidFill>
              </a:rPr>
              <a:t>– Means ensuring that:</a:t>
            </a:r>
          </a:p>
          <a:p>
            <a:pPr marL="800100" lvl="1" indent="-342900" eaLnBrk="1" hangingPunct="1">
              <a:buFont typeface="Times" pitchFamily="28" charset="0"/>
              <a:buAutoNum type="arabicParenR"/>
            </a:pPr>
            <a:r>
              <a:rPr lang="en-US" altLang="en-US" sz="1400" smtClean="0">
                <a:solidFill>
                  <a:srgbClr val="000000"/>
                </a:solidFill>
              </a:rPr>
              <a:t>the </a:t>
            </a:r>
            <a:r>
              <a:rPr lang="en-US" altLang="en-US" sz="1400" i="1" smtClean="0">
                <a:solidFill>
                  <a:srgbClr val="000000"/>
                </a:solidFill>
              </a:rPr>
              <a:t>set </a:t>
            </a:r>
            <a:r>
              <a:rPr lang="en-US" altLang="en-US" sz="1400" smtClean="0">
                <a:solidFill>
                  <a:srgbClr val="000000"/>
                </a:solidFill>
              </a:rPr>
              <a:t>of requirements is </a:t>
            </a:r>
            <a:r>
              <a:rPr lang="en-US" altLang="en-US" sz="1400" u="sng" smtClean="0">
                <a:solidFill>
                  <a:srgbClr val="000000"/>
                </a:solidFill>
              </a:rPr>
              <a:t>correct, complete, and consistent</a:t>
            </a:r>
            <a:r>
              <a:rPr lang="en-US" altLang="en-US" sz="1400" smtClean="0">
                <a:solidFill>
                  <a:srgbClr val="000000"/>
                </a:solidFill>
              </a:rPr>
              <a:t>, </a:t>
            </a:r>
          </a:p>
          <a:p>
            <a:pPr marL="800100" lvl="1" indent="-342900" eaLnBrk="1" hangingPunct="1">
              <a:buFont typeface="Times" pitchFamily="28" charset="0"/>
              <a:buAutoNum type="arabicParenR"/>
            </a:pPr>
            <a:r>
              <a:rPr lang="en-US" altLang="en-US" sz="1400" smtClean="0">
                <a:solidFill>
                  <a:srgbClr val="000000"/>
                </a:solidFill>
              </a:rPr>
              <a:t>a model can be created that satisfies the requirements, and </a:t>
            </a:r>
          </a:p>
          <a:p>
            <a:pPr marL="800100" lvl="1" indent="-342900" eaLnBrk="1" hangingPunct="1">
              <a:buFont typeface="Times" pitchFamily="28" charset="0"/>
              <a:buAutoNum type="arabicParenR"/>
            </a:pPr>
            <a:r>
              <a:rPr lang="en-US" altLang="en-US" sz="1400" smtClean="0">
                <a:solidFill>
                  <a:srgbClr val="000000"/>
                </a:solidFill>
              </a:rPr>
              <a:t>a real-world solution can be built and tested to prove that it satisfies the requirements. </a:t>
            </a:r>
            <a:endParaRPr lang="en-US" altLang="en-US" sz="1400" b="1" smtClean="0">
              <a:solidFill>
                <a:srgbClr val="000000"/>
              </a:solidFill>
            </a:endParaRPr>
          </a:p>
          <a:p>
            <a:pPr marL="381000" indent="-381000" eaLnBrk="1" hangingPunct="1"/>
            <a:endParaRPr lang="en-US" altLang="en-US" sz="1400" smtClean="0">
              <a:solidFill>
                <a:srgbClr val="000000"/>
              </a:solidFill>
            </a:endParaRPr>
          </a:p>
          <a:p>
            <a:pPr marL="381000" indent="-381000" eaLnBrk="1" hangingPunct="1"/>
            <a:r>
              <a:rPr lang="en-US" altLang="en-US" sz="1400" b="1" smtClean="0">
                <a:solidFill>
                  <a:srgbClr val="000000"/>
                </a:solidFill>
              </a:rPr>
              <a:t>Verifying a system</a:t>
            </a:r>
            <a:r>
              <a:rPr lang="en-US" altLang="en-US" sz="1400" smtClean="0">
                <a:solidFill>
                  <a:srgbClr val="000000"/>
                </a:solidFill>
              </a:rPr>
              <a:t>: Building the </a:t>
            </a:r>
            <a:r>
              <a:rPr lang="en-US" altLang="en-US" sz="1400" i="1" smtClean="0">
                <a:solidFill>
                  <a:srgbClr val="000000"/>
                </a:solidFill>
              </a:rPr>
              <a:t>system right</a:t>
            </a:r>
            <a:r>
              <a:rPr lang="en-US" altLang="en-US" sz="1400" smtClean="0">
                <a:solidFill>
                  <a:srgbClr val="000000"/>
                </a:solidFill>
              </a:rPr>
              <a:t>: ensuring that the system complies with the system requirements and conforms to its design.</a:t>
            </a:r>
          </a:p>
          <a:p>
            <a:pPr marL="381000" indent="-381000" eaLnBrk="1" hangingPunct="1"/>
            <a:endParaRPr lang="en-US" altLang="en-US" sz="1400" b="1" smtClean="0">
              <a:solidFill>
                <a:srgbClr val="000000"/>
              </a:solidFill>
            </a:endParaRPr>
          </a:p>
          <a:p>
            <a:pPr marL="381000" indent="-381000" eaLnBrk="1" hangingPunct="1"/>
            <a:r>
              <a:rPr lang="en-US" altLang="en-US" sz="1400" b="1" smtClean="0">
                <a:solidFill>
                  <a:srgbClr val="000000"/>
                </a:solidFill>
              </a:rPr>
              <a:t>Validating a system</a:t>
            </a:r>
            <a:r>
              <a:rPr lang="en-US" altLang="en-US" sz="1400" smtClean="0">
                <a:solidFill>
                  <a:srgbClr val="000000"/>
                </a:solidFill>
              </a:rPr>
              <a:t>: Building the </a:t>
            </a:r>
            <a:r>
              <a:rPr lang="en-US" altLang="en-US" sz="1400" i="1" smtClean="0">
                <a:solidFill>
                  <a:srgbClr val="000000"/>
                </a:solidFill>
              </a:rPr>
              <a:t>right system</a:t>
            </a:r>
            <a:r>
              <a:rPr lang="en-US" altLang="en-US" sz="1400" smtClean="0">
                <a:solidFill>
                  <a:srgbClr val="000000"/>
                </a:solidFill>
              </a:rPr>
              <a:t>: making sure that the system does what it is supposed to do in its intended environment. Validation determines the correctness and completeness of the end product, and ensures that the system will satisfy the actual needs of the stakeholders.</a:t>
            </a:r>
            <a:endParaRPr lang="en-US" altLang="en-US" sz="1400" smtClean="0"/>
          </a:p>
        </p:txBody>
      </p:sp>
      <p:sp>
        <p:nvSpPr>
          <p:cNvPr id="3379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E1CC08-8226-47F3-A8F8-D8CBBD9A9306}" type="slidenum">
              <a:rPr lang="en-US" altLang="en-US" smtClean="0"/>
              <a:pPr/>
              <a:t>23</a:t>
            </a:fld>
            <a:endParaRPr lang="en-US" alt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3425" y="2840888"/>
            <a:ext cx="6255488" cy="730988"/>
          </a:xfrm>
        </p:spPr>
        <p:txBody>
          <a:bodyPr/>
          <a:lstStyle/>
          <a:p>
            <a:pPr algn="ctr"/>
            <a:r>
              <a:rPr lang="en-US" dirty="0" smtClean="0"/>
              <a:t>Backup charts </a:t>
            </a:r>
            <a:endParaRPr lang="en-US" dirty="0"/>
          </a:p>
        </p:txBody>
      </p:sp>
      <p:sp>
        <p:nvSpPr>
          <p:cNvPr id="4" name="Slide Number Placeholder 3"/>
          <p:cNvSpPr>
            <a:spLocks noGrp="1"/>
          </p:cNvSpPr>
          <p:nvPr>
            <p:ph type="sldNum" sz="quarter" idx="12"/>
          </p:nvPr>
        </p:nvSpPr>
        <p:spPr/>
        <p:txBody>
          <a:bodyPr/>
          <a:lstStyle/>
          <a:p>
            <a:pPr>
              <a:defRPr/>
            </a:pPr>
            <a:fld id="{31631CB1-B621-4F71-9525-3D3C53370AD2}"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77433" y="2991958"/>
            <a:ext cx="6255488" cy="1380017"/>
          </a:xfrm>
        </p:spPr>
        <p:txBody>
          <a:bodyPr/>
          <a:lstStyle/>
          <a:p>
            <a:pPr algn="ctr" eaLnBrk="1" hangingPunct="1">
              <a:defRPr/>
            </a:pPr>
            <a:r>
              <a:rPr lang="en-US" dirty="0" smtClean="0"/>
              <a:t>“The New Horizons Mission”</a:t>
            </a:r>
            <a:endParaRPr lang="en-US" dirty="0"/>
          </a:p>
        </p:txBody>
      </p:sp>
      <p:sp>
        <p:nvSpPr>
          <p:cNvPr id="34819" name="Text Placeholder 5"/>
          <p:cNvSpPr>
            <a:spLocks noGrp="1"/>
          </p:cNvSpPr>
          <p:nvPr>
            <p:ph type="body" idx="1"/>
          </p:nvPr>
        </p:nvSpPr>
        <p:spPr>
          <a:xfrm>
            <a:off x="385763" y="1257300"/>
            <a:ext cx="7326312" cy="1084263"/>
          </a:xfrm>
        </p:spPr>
        <p:txBody>
          <a:bodyPr/>
          <a:lstStyle/>
          <a:p>
            <a:pPr algn="ctr" eaLnBrk="1" hangingPunct="1"/>
            <a:r>
              <a:rPr lang="en-US" altLang="en-US" sz="2800" smtClean="0"/>
              <a:t>….And now for some [relatively] “current event” news/sharing…</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B957A3C-0349-4569-B74A-BE9B21424E73}" type="slidenum">
              <a:rPr lang="en-US" altLang="en-US" smtClean="0"/>
              <a:pPr/>
              <a:t>25</a:t>
            </a:fld>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8" y="127590"/>
            <a:ext cx="7242048" cy="569905"/>
          </a:xfrm>
        </p:spPr>
        <p:txBody>
          <a:bodyPr/>
          <a:lstStyle/>
          <a:p>
            <a:pPr eaLnBrk="1" hangingPunct="1">
              <a:defRPr/>
            </a:pPr>
            <a:r>
              <a:rPr lang="en-US" sz="2800" dirty="0" smtClean="0"/>
              <a:t>Pluto:  the “dwarf” planet</a:t>
            </a:r>
            <a:endParaRPr lang="en-US" sz="2800" dirty="0"/>
          </a:p>
        </p:txBody>
      </p:sp>
      <p:sp>
        <p:nvSpPr>
          <p:cNvPr id="35843"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96B51E1-1055-479E-8F7C-B6DAFAEAE387}" type="slidenum">
              <a:rPr lang="en-US" altLang="en-US" smtClean="0"/>
              <a:pPr/>
              <a:t>26</a:t>
            </a:fld>
            <a:endParaRPr lang="en-US" altLang="en-US" smtClean="0"/>
          </a:p>
        </p:txBody>
      </p:sp>
      <p:pic>
        <p:nvPicPr>
          <p:cNvPr id="35844" name="Picture 5"/>
          <p:cNvPicPr>
            <a:picLocks noChangeAspect="1" noChangeArrowheads="1"/>
          </p:cNvPicPr>
          <p:nvPr/>
        </p:nvPicPr>
        <p:blipFill>
          <a:blip r:embed="rId3"/>
          <a:srcRect/>
          <a:stretch>
            <a:fillRect/>
          </a:stretch>
        </p:blipFill>
        <p:spPr bwMode="auto">
          <a:xfrm>
            <a:off x="514350" y="885825"/>
            <a:ext cx="4605338" cy="3462338"/>
          </a:xfrm>
          <a:prstGeom prst="rect">
            <a:avLst/>
          </a:prstGeom>
          <a:noFill/>
          <a:ln w="9525" algn="ctr">
            <a:noFill/>
            <a:miter lim="800000"/>
            <a:headEnd/>
            <a:tailEnd/>
          </a:ln>
        </p:spPr>
      </p:pic>
      <p:pic>
        <p:nvPicPr>
          <p:cNvPr id="35845" name="Picture 6"/>
          <p:cNvPicPr>
            <a:picLocks noChangeAspect="1" noChangeArrowheads="1"/>
          </p:cNvPicPr>
          <p:nvPr/>
        </p:nvPicPr>
        <p:blipFill>
          <a:blip r:embed="rId4"/>
          <a:srcRect/>
          <a:stretch>
            <a:fillRect/>
          </a:stretch>
        </p:blipFill>
        <p:spPr bwMode="auto">
          <a:xfrm>
            <a:off x="3933825" y="3373438"/>
            <a:ext cx="4048125" cy="3036887"/>
          </a:xfrm>
          <a:prstGeom prst="rect">
            <a:avLst/>
          </a:prstGeom>
          <a:noFill/>
          <a:ln w="9525" algn="ctr">
            <a:noFill/>
            <a:miter lim="800000"/>
            <a:headEnd/>
            <a:tailEnd/>
          </a:ln>
        </p:spPr>
      </p:pic>
      <p:sp>
        <p:nvSpPr>
          <p:cNvPr id="35846" name="TextBox 2"/>
          <p:cNvSpPr txBox="1">
            <a:spLocks noChangeArrowheads="1"/>
          </p:cNvSpPr>
          <p:nvPr/>
        </p:nvSpPr>
        <p:spPr bwMode="auto">
          <a:xfrm>
            <a:off x="276225" y="6134100"/>
            <a:ext cx="2379663" cy="276225"/>
          </a:xfrm>
          <a:prstGeom prst="rect">
            <a:avLst/>
          </a:prstGeom>
          <a:noFill/>
          <a:ln w="9525">
            <a:noFill/>
            <a:miter lim="800000"/>
            <a:headEnd/>
            <a:tailEnd/>
          </a:ln>
        </p:spPr>
        <p:txBody>
          <a:bodyPr>
            <a:spAutoFit/>
          </a:bodyPr>
          <a:lstStyle/>
          <a:p>
            <a:pPr algn="ctr"/>
            <a:r>
              <a:rPr lang="en-US" sz="1200"/>
              <a:t>© 2015 – NASA/GSFC</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09" y="132907"/>
            <a:ext cx="7242048" cy="468896"/>
          </a:xfrm>
        </p:spPr>
        <p:txBody>
          <a:bodyPr/>
          <a:lstStyle/>
          <a:p>
            <a:pPr eaLnBrk="1" hangingPunct="1">
              <a:defRPr/>
            </a:pPr>
            <a:r>
              <a:rPr lang="en-US" sz="2800" dirty="0" smtClean="0"/>
              <a:t>More Pluto images…</a:t>
            </a:r>
            <a:endParaRPr lang="en-US" sz="2800" dirty="0"/>
          </a:p>
        </p:txBody>
      </p:sp>
      <p:sp>
        <p:nvSpPr>
          <p:cNvPr id="36867"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168811A-7629-4502-A42F-900D6A89295A}" type="slidenum">
              <a:rPr lang="en-US" altLang="en-US" smtClean="0"/>
              <a:pPr/>
              <a:t>27</a:t>
            </a:fld>
            <a:endParaRPr lang="en-US" altLang="en-US" smtClean="0"/>
          </a:p>
        </p:txBody>
      </p:sp>
      <p:pic>
        <p:nvPicPr>
          <p:cNvPr id="36868" name="Picture 5"/>
          <p:cNvPicPr>
            <a:picLocks noChangeAspect="1" noChangeArrowheads="1"/>
          </p:cNvPicPr>
          <p:nvPr/>
        </p:nvPicPr>
        <p:blipFill>
          <a:blip r:embed="rId3"/>
          <a:srcRect/>
          <a:stretch>
            <a:fillRect/>
          </a:stretch>
        </p:blipFill>
        <p:spPr bwMode="auto">
          <a:xfrm>
            <a:off x="342900" y="866775"/>
            <a:ext cx="4248150" cy="3186113"/>
          </a:xfrm>
          <a:prstGeom prst="rect">
            <a:avLst/>
          </a:prstGeom>
          <a:noFill/>
          <a:ln w="9525" algn="ctr">
            <a:noFill/>
            <a:miter lim="800000"/>
            <a:headEnd/>
            <a:tailEnd/>
          </a:ln>
        </p:spPr>
      </p:pic>
      <p:pic>
        <p:nvPicPr>
          <p:cNvPr id="36869" name="Picture 6"/>
          <p:cNvPicPr>
            <a:picLocks noChangeAspect="1" noChangeArrowheads="1"/>
          </p:cNvPicPr>
          <p:nvPr/>
        </p:nvPicPr>
        <p:blipFill>
          <a:blip r:embed="rId4"/>
          <a:srcRect/>
          <a:stretch>
            <a:fillRect/>
          </a:stretch>
        </p:blipFill>
        <p:spPr bwMode="auto">
          <a:xfrm>
            <a:off x="2173288" y="3719513"/>
            <a:ext cx="4329112" cy="2665412"/>
          </a:xfrm>
          <a:prstGeom prst="rect">
            <a:avLst/>
          </a:prstGeom>
          <a:noFill/>
          <a:ln w="9525" algn="ctr">
            <a:noFill/>
            <a:miter lim="800000"/>
            <a:headEnd/>
            <a:tailEnd/>
          </a:ln>
        </p:spPr>
      </p:pic>
      <p:pic>
        <p:nvPicPr>
          <p:cNvPr id="36870" name="Picture 7"/>
          <p:cNvPicPr>
            <a:picLocks noChangeAspect="1" noChangeArrowheads="1"/>
          </p:cNvPicPr>
          <p:nvPr/>
        </p:nvPicPr>
        <p:blipFill>
          <a:blip r:embed="rId5"/>
          <a:srcRect/>
          <a:stretch>
            <a:fillRect/>
          </a:stretch>
        </p:blipFill>
        <p:spPr bwMode="auto">
          <a:xfrm>
            <a:off x="4178300" y="866775"/>
            <a:ext cx="3810000" cy="2857500"/>
          </a:xfrm>
          <a:prstGeom prst="rect">
            <a:avLst/>
          </a:prstGeom>
          <a:noFill/>
          <a:ln w="9525" algn="ctr">
            <a:noFill/>
            <a:miter lim="800000"/>
            <a:headEnd/>
            <a:tailEnd/>
          </a:ln>
        </p:spPr>
      </p:pic>
      <p:sp>
        <p:nvSpPr>
          <p:cNvPr id="36871" name="TextBox 7"/>
          <p:cNvSpPr txBox="1">
            <a:spLocks noChangeArrowheads="1"/>
          </p:cNvSpPr>
          <p:nvPr/>
        </p:nvSpPr>
        <p:spPr bwMode="auto">
          <a:xfrm>
            <a:off x="163513" y="6246813"/>
            <a:ext cx="2009775" cy="276225"/>
          </a:xfrm>
          <a:prstGeom prst="rect">
            <a:avLst/>
          </a:prstGeom>
          <a:noFill/>
          <a:ln w="9525">
            <a:noFill/>
            <a:miter lim="800000"/>
            <a:headEnd/>
            <a:tailEnd/>
          </a:ln>
        </p:spPr>
        <p:txBody>
          <a:bodyPr>
            <a:spAutoFit/>
          </a:bodyPr>
          <a:lstStyle/>
          <a:p>
            <a:r>
              <a:rPr lang="en-US" sz="1200"/>
              <a:t>© 2015 – NASA/GSFC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25" y="95249"/>
            <a:ext cx="7852850" cy="542925"/>
          </a:xfrm>
        </p:spPr>
        <p:txBody>
          <a:bodyPr/>
          <a:lstStyle/>
          <a:p>
            <a:pPr eaLnBrk="1" hangingPunct="1">
              <a:defRPr/>
            </a:pPr>
            <a:r>
              <a:rPr lang="en-US" sz="2800" dirty="0" smtClean="0"/>
              <a:t>Pluto’s largest satellite –  </a:t>
            </a:r>
            <a:r>
              <a:rPr lang="en-US" sz="2800" dirty="0" err="1" smtClean="0"/>
              <a:t>charon</a:t>
            </a:r>
            <a:endParaRPr lang="en-US" sz="2800" dirty="0"/>
          </a:p>
        </p:txBody>
      </p:sp>
      <p:sp>
        <p:nvSpPr>
          <p:cNvPr id="37891"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7D7CC5D-7904-497E-8533-A28875D946D0}" type="slidenum">
              <a:rPr lang="en-US" altLang="en-US" smtClean="0"/>
              <a:pPr/>
              <a:t>28</a:t>
            </a:fld>
            <a:endParaRPr lang="en-US" altLang="en-US" smtClean="0"/>
          </a:p>
        </p:txBody>
      </p:sp>
      <p:pic>
        <p:nvPicPr>
          <p:cNvPr id="37892" name="Picture 5"/>
          <p:cNvPicPr>
            <a:picLocks noChangeAspect="1" noChangeArrowheads="1"/>
          </p:cNvPicPr>
          <p:nvPr/>
        </p:nvPicPr>
        <p:blipFill>
          <a:blip r:embed="rId3"/>
          <a:srcRect/>
          <a:stretch>
            <a:fillRect/>
          </a:stretch>
        </p:blipFill>
        <p:spPr bwMode="auto">
          <a:xfrm>
            <a:off x="427038" y="1309688"/>
            <a:ext cx="7450137" cy="4138612"/>
          </a:xfrm>
          <a:prstGeom prst="rect">
            <a:avLst/>
          </a:prstGeom>
          <a:noFill/>
          <a:ln w="9525" algn="ctr">
            <a:noFill/>
            <a:miter lim="800000"/>
            <a:headEnd/>
            <a:tailEnd/>
          </a:ln>
        </p:spPr>
      </p:pic>
      <p:sp>
        <p:nvSpPr>
          <p:cNvPr id="37893" name="TextBox 5"/>
          <p:cNvSpPr txBox="1">
            <a:spLocks noChangeArrowheads="1"/>
          </p:cNvSpPr>
          <p:nvPr/>
        </p:nvSpPr>
        <p:spPr bwMode="auto">
          <a:xfrm>
            <a:off x="5497513" y="5994400"/>
            <a:ext cx="2379662" cy="277813"/>
          </a:xfrm>
          <a:prstGeom prst="rect">
            <a:avLst/>
          </a:prstGeom>
          <a:noFill/>
          <a:ln w="9525">
            <a:noFill/>
            <a:miter lim="800000"/>
            <a:headEnd/>
            <a:tailEnd/>
          </a:ln>
        </p:spPr>
        <p:txBody>
          <a:bodyPr>
            <a:spAutoFit/>
          </a:bodyPr>
          <a:lstStyle/>
          <a:p>
            <a:pPr algn="ctr"/>
            <a:r>
              <a:rPr lang="en-US" sz="1200"/>
              <a:t>© 2015 – NASA/GSFC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Rectangle 1026"/>
          <p:cNvSpPr>
            <a:spLocks noGrp="1" noChangeArrowheads="1"/>
          </p:cNvSpPr>
          <p:nvPr>
            <p:ph type="title"/>
          </p:nvPr>
        </p:nvSpPr>
        <p:spPr>
          <a:xfrm>
            <a:off x="1053361" y="116963"/>
            <a:ext cx="6284913" cy="457200"/>
          </a:xfrm>
        </p:spPr>
        <p:txBody>
          <a:bodyPr/>
          <a:lstStyle/>
          <a:p>
            <a:pPr eaLnBrk="1" fontAlgn="auto" hangingPunct="1">
              <a:spcAft>
                <a:spcPts val="0"/>
              </a:spcAft>
              <a:defRPr/>
            </a:pPr>
            <a:r>
              <a:rPr lang="en-US" sz="2400" dirty="0"/>
              <a:t>What Are Validation and Verification ?</a:t>
            </a:r>
          </a:p>
        </p:txBody>
      </p:sp>
      <p:sp>
        <p:nvSpPr>
          <p:cNvPr id="10243" name="Rectangle 1027"/>
          <p:cNvSpPr>
            <a:spLocks noGrp="1" noChangeArrowheads="1"/>
          </p:cNvSpPr>
          <p:nvPr>
            <p:ph idx="1"/>
          </p:nvPr>
        </p:nvSpPr>
        <p:spPr>
          <a:xfrm>
            <a:off x="360363" y="887413"/>
            <a:ext cx="7662862" cy="5410200"/>
          </a:xfrm>
        </p:spPr>
        <p:txBody>
          <a:bodyPr/>
          <a:lstStyle/>
          <a:p>
            <a:pPr eaLnBrk="1" hangingPunct="1"/>
            <a:r>
              <a:rPr lang="en-US" altLang="en-US" b="1" dirty="0" smtClean="0">
                <a:solidFill>
                  <a:srgbClr val="FF0000"/>
                </a:solidFill>
              </a:rPr>
              <a:t>Validation</a:t>
            </a:r>
            <a:r>
              <a:rPr lang="en-US" altLang="en-US" dirty="0" smtClean="0"/>
              <a:t> is a process of confirming that a set of requirements, design, or system </a:t>
            </a:r>
            <a:r>
              <a:rPr lang="en-US" altLang="en-US" i="1" dirty="0" smtClean="0">
                <a:solidFill>
                  <a:srgbClr val="FF0000"/>
                </a:solidFill>
              </a:rPr>
              <a:t>meets the intent</a:t>
            </a:r>
            <a:r>
              <a:rPr lang="en-US" altLang="en-US" dirty="0" smtClean="0"/>
              <a:t> of the developer or customer.</a:t>
            </a:r>
          </a:p>
          <a:p>
            <a:pPr eaLnBrk="1" hangingPunct="1"/>
            <a:endParaRPr lang="en-US" altLang="en-US" dirty="0" smtClean="0"/>
          </a:p>
          <a:p>
            <a:pPr eaLnBrk="1" hangingPunct="1"/>
            <a:r>
              <a:rPr lang="en-US" altLang="en-US" b="1" dirty="0" smtClean="0">
                <a:solidFill>
                  <a:srgbClr val="FF0000"/>
                </a:solidFill>
              </a:rPr>
              <a:t>Verification</a:t>
            </a:r>
            <a:r>
              <a:rPr lang="en-US" altLang="en-US" dirty="0" smtClean="0"/>
              <a:t> is a process of confirming that a requirement or system is </a:t>
            </a:r>
            <a:r>
              <a:rPr lang="en-US" altLang="en-US" i="1" dirty="0" smtClean="0">
                <a:solidFill>
                  <a:srgbClr val="FF0000"/>
                </a:solidFill>
              </a:rPr>
              <a:t>compliant</a:t>
            </a:r>
            <a:r>
              <a:rPr lang="en-US" altLang="en-US" dirty="0" smtClean="0"/>
              <a:t>. </a:t>
            </a:r>
          </a:p>
          <a:p>
            <a:pPr lvl="1" eaLnBrk="1" hangingPunct="1">
              <a:buFont typeface="Wingdings" pitchFamily="2" charset="2"/>
              <a:buChar char="ü"/>
            </a:pPr>
            <a:r>
              <a:rPr lang="en-US" altLang="en-US" sz="2000" dirty="0" smtClean="0"/>
              <a:t>In other words, </a:t>
            </a:r>
            <a:r>
              <a:rPr lang="en-US" altLang="en-US" sz="2000" u="sng" dirty="0" smtClean="0"/>
              <a:t>system validation </a:t>
            </a:r>
            <a:r>
              <a:rPr lang="en-US" altLang="en-US" sz="2000" dirty="0" smtClean="0"/>
              <a:t>asks the question: Does the </a:t>
            </a:r>
            <a:r>
              <a:rPr lang="en-US" altLang="en-US" sz="2000" i="1" dirty="0" smtClean="0">
                <a:solidFill>
                  <a:srgbClr val="FF0000"/>
                </a:solidFill>
              </a:rPr>
              <a:t>system</a:t>
            </a:r>
            <a:r>
              <a:rPr lang="en-US" altLang="en-US" sz="2000" dirty="0" smtClean="0"/>
              <a:t> meet its requirements? </a:t>
            </a:r>
          </a:p>
          <a:p>
            <a:pPr lvl="1" eaLnBrk="1" hangingPunct="1">
              <a:buFont typeface="Wingdings" pitchFamily="2" charset="2"/>
              <a:buChar char="ü"/>
            </a:pPr>
            <a:r>
              <a:rPr lang="en-US" altLang="en-US" sz="2000" u="sng" dirty="0" smtClean="0"/>
              <a:t>Requirements verification </a:t>
            </a:r>
            <a:r>
              <a:rPr lang="en-US" altLang="en-US" sz="2000" dirty="0" smtClean="0"/>
              <a:t>asks the question: Does the system indeed meet </a:t>
            </a:r>
            <a:r>
              <a:rPr lang="en-US" altLang="en-US" sz="2000" dirty="0" smtClean="0">
                <a:solidFill>
                  <a:srgbClr val="FF0000"/>
                </a:solidFill>
              </a:rPr>
              <a:t>this particular requirement</a:t>
            </a:r>
            <a:r>
              <a:rPr lang="en-US" altLang="en-US" sz="2000" dirty="0" smtClean="0"/>
              <a:t>?</a:t>
            </a:r>
            <a:endParaRPr lang="en-US" altLang="en-US" dirty="0" smtClean="0"/>
          </a:p>
        </p:txBody>
      </p:sp>
      <p:sp>
        <p:nvSpPr>
          <p:cNvPr id="1024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AB91231-7C4F-4BFD-BDC0-8DC86A60B71D}" type="slidenum">
              <a:rPr lang="en-US" altLang="en-US" smtClean="0"/>
              <a:pPr/>
              <a:t>3</a:t>
            </a:fld>
            <a:endParaRPr lang="en-US" alt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bwMode="auto">
          <a:xfrm>
            <a:off x="4246563" y="6557963"/>
            <a:ext cx="2001837" cy="227012"/>
          </a:xfrm>
          <a:noFill/>
          <a:ln>
            <a:miter lim="800000"/>
            <a:headEnd/>
            <a:tailEnd/>
          </a:ln>
        </p:spPr>
        <p:txBody>
          <a:bodyPr wrap="square" lIns="91440" rIns="91440" numCol="1" anchorCtr="0" compatLnSpc="1">
            <a:prstTxWarp prst="textNoShape">
              <a:avLst/>
            </a:prstTxWarp>
          </a:bodyPr>
          <a:lstStyle/>
          <a:p>
            <a:pPr algn="l"/>
            <a:fld id="{EBCFF6A3-DFF9-430E-A0C1-28D738B39D70}" type="slidenum">
              <a:rPr lang="en-US" altLang="en-US" sz="1000" smtClean="0"/>
              <a:pPr algn="l"/>
              <a:t>4</a:t>
            </a:fld>
            <a:endParaRPr lang="en-US" altLang="en-US" sz="1000" smtClean="0"/>
          </a:p>
        </p:txBody>
      </p:sp>
      <p:sp>
        <p:nvSpPr>
          <p:cNvPr id="11267" name="Line 42"/>
          <p:cNvSpPr>
            <a:spLocks noChangeShapeType="1"/>
          </p:cNvSpPr>
          <p:nvPr/>
        </p:nvSpPr>
        <p:spPr bwMode="auto">
          <a:xfrm>
            <a:off x="2498725" y="1397000"/>
            <a:ext cx="0" cy="5029200"/>
          </a:xfrm>
          <a:prstGeom prst="line">
            <a:avLst/>
          </a:prstGeom>
          <a:noFill/>
          <a:ln w="12700">
            <a:solidFill>
              <a:schemeClr val="tx1"/>
            </a:solidFill>
            <a:round/>
            <a:headEnd/>
            <a:tailEnd/>
          </a:ln>
        </p:spPr>
        <p:txBody>
          <a:bodyPr>
            <a:spAutoFit/>
          </a:bodyPr>
          <a:lstStyle/>
          <a:p>
            <a:endParaRPr lang="en-US"/>
          </a:p>
        </p:txBody>
      </p:sp>
      <p:sp>
        <p:nvSpPr>
          <p:cNvPr id="1573890" name="Rectangle 2"/>
          <p:cNvSpPr>
            <a:spLocks noGrp="1" noChangeArrowheads="1"/>
          </p:cNvSpPr>
          <p:nvPr>
            <p:ph type="title"/>
          </p:nvPr>
        </p:nvSpPr>
        <p:spPr>
          <a:xfrm>
            <a:off x="457213" y="127589"/>
            <a:ext cx="8102010" cy="487584"/>
          </a:xfrm>
        </p:spPr>
        <p:txBody>
          <a:bodyPr>
            <a:noAutofit/>
          </a:bodyPr>
          <a:lstStyle/>
          <a:p>
            <a:pPr algn="ctr" eaLnBrk="1" fontAlgn="auto" hangingPunct="1">
              <a:spcAft>
                <a:spcPts val="0"/>
              </a:spcAft>
              <a:defRPr/>
            </a:pPr>
            <a:r>
              <a:rPr lang="en-US" sz="2000" dirty="0" smtClean="0"/>
              <a:t>Reviews Precede Each </a:t>
            </a:r>
            <a:r>
              <a:rPr lang="en-US" sz="2000" dirty="0"/>
              <a:t>Key Decision Point </a:t>
            </a:r>
            <a:endParaRPr lang="en-US" sz="2000" dirty="0">
              <a:solidFill>
                <a:schemeClr val="accent2"/>
              </a:solidFill>
            </a:endParaRPr>
          </a:p>
        </p:txBody>
      </p:sp>
      <p:sp>
        <p:nvSpPr>
          <p:cNvPr id="11269" name="Text Box 3"/>
          <p:cNvSpPr txBox="1">
            <a:spLocks noChangeArrowheads="1"/>
          </p:cNvSpPr>
          <p:nvPr/>
        </p:nvSpPr>
        <p:spPr bwMode="auto">
          <a:xfrm>
            <a:off x="0" y="1600200"/>
            <a:ext cx="1371600" cy="214313"/>
          </a:xfrm>
          <a:prstGeom prst="rect">
            <a:avLst/>
          </a:prstGeom>
          <a:noFill/>
          <a:ln w="12700">
            <a:noFill/>
            <a:miter lim="800000"/>
            <a:headEnd/>
            <a:tailEnd/>
          </a:ln>
        </p:spPr>
        <p:txBody>
          <a:bodyPr>
            <a:spAutoFit/>
          </a:bodyPr>
          <a:lstStyle/>
          <a:p>
            <a:pPr eaLnBrk="0" hangingPunct="0">
              <a:spcBef>
                <a:spcPct val="50000"/>
              </a:spcBef>
            </a:pPr>
            <a:endParaRPr lang="en-US" altLang="en-US" sz="800"/>
          </a:p>
        </p:txBody>
      </p:sp>
      <p:sp>
        <p:nvSpPr>
          <p:cNvPr id="11270" name="Text Box 4"/>
          <p:cNvSpPr txBox="1">
            <a:spLocks noChangeArrowheads="1"/>
          </p:cNvSpPr>
          <p:nvPr/>
        </p:nvSpPr>
        <p:spPr bwMode="auto">
          <a:xfrm>
            <a:off x="406400" y="2813050"/>
            <a:ext cx="1143000" cy="825500"/>
          </a:xfrm>
          <a:prstGeom prst="rect">
            <a:avLst/>
          </a:prstGeom>
          <a:noFill/>
          <a:ln w="12700">
            <a:noFill/>
            <a:miter lim="800000"/>
            <a:headEnd/>
            <a:tailEnd/>
          </a:ln>
        </p:spPr>
        <p:txBody>
          <a:bodyPr>
            <a:spAutoFit/>
          </a:bodyPr>
          <a:lstStyle/>
          <a:p>
            <a:pPr eaLnBrk="0" hangingPunct="0">
              <a:spcBef>
                <a:spcPct val="50000"/>
              </a:spcBef>
            </a:pPr>
            <a:r>
              <a:rPr lang="en-US" altLang="en-US" sz="1600"/>
              <a:t>Key Decision Points</a:t>
            </a:r>
          </a:p>
        </p:txBody>
      </p:sp>
      <p:sp>
        <p:nvSpPr>
          <p:cNvPr id="11271" name="Line 5"/>
          <p:cNvSpPr>
            <a:spLocks noChangeShapeType="1"/>
          </p:cNvSpPr>
          <p:nvPr/>
        </p:nvSpPr>
        <p:spPr bwMode="auto">
          <a:xfrm>
            <a:off x="1651000" y="1397000"/>
            <a:ext cx="6400800" cy="0"/>
          </a:xfrm>
          <a:prstGeom prst="line">
            <a:avLst/>
          </a:prstGeom>
          <a:noFill/>
          <a:ln w="12700">
            <a:solidFill>
              <a:schemeClr val="tx1"/>
            </a:solidFill>
            <a:round/>
            <a:headEnd/>
            <a:tailEnd/>
          </a:ln>
        </p:spPr>
        <p:txBody>
          <a:bodyPr>
            <a:spAutoFit/>
          </a:bodyPr>
          <a:lstStyle/>
          <a:p>
            <a:endParaRPr lang="en-US"/>
          </a:p>
        </p:txBody>
      </p:sp>
      <p:sp>
        <p:nvSpPr>
          <p:cNvPr id="11272" name="Line 6"/>
          <p:cNvSpPr>
            <a:spLocks noChangeShapeType="1"/>
          </p:cNvSpPr>
          <p:nvPr/>
        </p:nvSpPr>
        <p:spPr bwMode="auto">
          <a:xfrm>
            <a:off x="1663700" y="1054100"/>
            <a:ext cx="6388100" cy="0"/>
          </a:xfrm>
          <a:prstGeom prst="line">
            <a:avLst/>
          </a:prstGeom>
          <a:noFill/>
          <a:ln w="12700">
            <a:solidFill>
              <a:schemeClr val="tx1"/>
            </a:solidFill>
            <a:round/>
            <a:headEnd/>
            <a:tailEnd/>
          </a:ln>
        </p:spPr>
        <p:txBody>
          <a:bodyPr>
            <a:spAutoFit/>
          </a:bodyPr>
          <a:lstStyle/>
          <a:p>
            <a:endParaRPr lang="en-US"/>
          </a:p>
        </p:txBody>
      </p:sp>
      <p:sp>
        <p:nvSpPr>
          <p:cNvPr id="11273" name="Line 7"/>
          <p:cNvSpPr>
            <a:spLocks noChangeShapeType="1"/>
          </p:cNvSpPr>
          <p:nvPr/>
        </p:nvSpPr>
        <p:spPr bwMode="auto">
          <a:xfrm flipH="1">
            <a:off x="1651000" y="1054100"/>
            <a:ext cx="0" cy="5410200"/>
          </a:xfrm>
          <a:prstGeom prst="line">
            <a:avLst/>
          </a:prstGeom>
          <a:noFill/>
          <a:ln w="12700">
            <a:solidFill>
              <a:schemeClr val="tx1"/>
            </a:solidFill>
            <a:round/>
            <a:headEnd/>
            <a:tailEnd/>
          </a:ln>
        </p:spPr>
        <p:txBody>
          <a:bodyPr>
            <a:spAutoFit/>
          </a:bodyPr>
          <a:lstStyle/>
          <a:p>
            <a:endParaRPr lang="en-US"/>
          </a:p>
        </p:txBody>
      </p:sp>
      <p:sp>
        <p:nvSpPr>
          <p:cNvPr id="11274" name="Line 8"/>
          <p:cNvSpPr>
            <a:spLocks noChangeShapeType="1"/>
          </p:cNvSpPr>
          <p:nvPr/>
        </p:nvSpPr>
        <p:spPr bwMode="auto">
          <a:xfrm flipH="1">
            <a:off x="8051800" y="1054100"/>
            <a:ext cx="0" cy="5410200"/>
          </a:xfrm>
          <a:prstGeom prst="line">
            <a:avLst/>
          </a:prstGeom>
          <a:noFill/>
          <a:ln w="12700">
            <a:solidFill>
              <a:schemeClr val="tx1"/>
            </a:solidFill>
            <a:round/>
            <a:headEnd/>
            <a:tailEnd/>
          </a:ln>
        </p:spPr>
        <p:txBody>
          <a:bodyPr>
            <a:spAutoFit/>
          </a:bodyPr>
          <a:lstStyle/>
          <a:p>
            <a:endParaRPr lang="en-US"/>
          </a:p>
        </p:txBody>
      </p:sp>
      <p:sp>
        <p:nvSpPr>
          <p:cNvPr id="11275" name="Line 9"/>
          <p:cNvSpPr>
            <a:spLocks noChangeShapeType="1"/>
          </p:cNvSpPr>
          <p:nvPr/>
        </p:nvSpPr>
        <p:spPr bwMode="auto">
          <a:xfrm>
            <a:off x="7127875" y="1403350"/>
            <a:ext cx="9525" cy="5149850"/>
          </a:xfrm>
          <a:prstGeom prst="line">
            <a:avLst/>
          </a:prstGeom>
          <a:noFill/>
          <a:ln w="12700">
            <a:solidFill>
              <a:schemeClr val="tx1"/>
            </a:solidFill>
            <a:round/>
            <a:headEnd/>
            <a:tailEnd/>
          </a:ln>
        </p:spPr>
        <p:txBody>
          <a:bodyPr>
            <a:spAutoFit/>
          </a:bodyPr>
          <a:lstStyle/>
          <a:p>
            <a:endParaRPr lang="en-US"/>
          </a:p>
        </p:txBody>
      </p:sp>
      <p:sp>
        <p:nvSpPr>
          <p:cNvPr id="11276" name="Line 10"/>
          <p:cNvSpPr>
            <a:spLocks noChangeShapeType="1"/>
          </p:cNvSpPr>
          <p:nvPr/>
        </p:nvSpPr>
        <p:spPr bwMode="auto">
          <a:xfrm flipH="1">
            <a:off x="5308600" y="1390650"/>
            <a:ext cx="0" cy="5010150"/>
          </a:xfrm>
          <a:prstGeom prst="line">
            <a:avLst/>
          </a:prstGeom>
          <a:noFill/>
          <a:ln w="12700">
            <a:solidFill>
              <a:schemeClr val="tx1"/>
            </a:solidFill>
            <a:round/>
            <a:headEnd/>
            <a:tailEnd/>
          </a:ln>
        </p:spPr>
        <p:txBody>
          <a:bodyPr>
            <a:spAutoFit/>
          </a:bodyPr>
          <a:lstStyle/>
          <a:p>
            <a:endParaRPr lang="en-US"/>
          </a:p>
        </p:txBody>
      </p:sp>
      <p:sp>
        <p:nvSpPr>
          <p:cNvPr id="11277" name="Line 11"/>
          <p:cNvSpPr>
            <a:spLocks noChangeShapeType="1"/>
          </p:cNvSpPr>
          <p:nvPr/>
        </p:nvSpPr>
        <p:spPr bwMode="auto">
          <a:xfrm flipH="1">
            <a:off x="6121400" y="1412875"/>
            <a:ext cx="9525" cy="5153025"/>
          </a:xfrm>
          <a:prstGeom prst="line">
            <a:avLst/>
          </a:prstGeom>
          <a:noFill/>
          <a:ln w="12700">
            <a:solidFill>
              <a:schemeClr val="tx1"/>
            </a:solidFill>
            <a:round/>
            <a:headEnd/>
            <a:tailEnd/>
          </a:ln>
        </p:spPr>
        <p:txBody>
          <a:bodyPr>
            <a:spAutoFit/>
          </a:bodyPr>
          <a:lstStyle/>
          <a:p>
            <a:endParaRPr lang="en-US"/>
          </a:p>
        </p:txBody>
      </p:sp>
      <p:sp>
        <p:nvSpPr>
          <p:cNvPr id="11278" name="Line 12"/>
          <p:cNvSpPr>
            <a:spLocks noChangeShapeType="1"/>
          </p:cNvSpPr>
          <p:nvPr/>
        </p:nvSpPr>
        <p:spPr bwMode="auto">
          <a:xfrm flipH="1">
            <a:off x="4394200" y="1047750"/>
            <a:ext cx="0" cy="5264150"/>
          </a:xfrm>
          <a:prstGeom prst="line">
            <a:avLst/>
          </a:prstGeom>
          <a:noFill/>
          <a:ln w="12700">
            <a:solidFill>
              <a:schemeClr val="tx1"/>
            </a:solidFill>
            <a:round/>
            <a:headEnd/>
            <a:tailEnd/>
          </a:ln>
        </p:spPr>
        <p:txBody>
          <a:bodyPr>
            <a:spAutoFit/>
          </a:bodyPr>
          <a:lstStyle/>
          <a:p>
            <a:endParaRPr lang="en-US"/>
          </a:p>
        </p:txBody>
      </p:sp>
      <p:sp>
        <p:nvSpPr>
          <p:cNvPr id="11279" name="Line 13"/>
          <p:cNvSpPr>
            <a:spLocks noChangeShapeType="1"/>
          </p:cNvSpPr>
          <p:nvPr/>
        </p:nvSpPr>
        <p:spPr bwMode="auto">
          <a:xfrm flipH="1">
            <a:off x="3479800" y="1406525"/>
            <a:ext cx="0" cy="5041900"/>
          </a:xfrm>
          <a:prstGeom prst="line">
            <a:avLst/>
          </a:prstGeom>
          <a:noFill/>
          <a:ln w="12700">
            <a:solidFill>
              <a:schemeClr val="tx1"/>
            </a:solidFill>
            <a:round/>
            <a:headEnd/>
            <a:tailEnd/>
          </a:ln>
        </p:spPr>
        <p:txBody>
          <a:bodyPr>
            <a:spAutoFit/>
          </a:bodyPr>
          <a:lstStyle/>
          <a:p>
            <a:endParaRPr lang="en-US"/>
          </a:p>
        </p:txBody>
      </p:sp>
      <p:sp>
        <p:nvSpPr>
          <p:cNvPr id="11280" name="Text Box 14"/>
          <p:cNvSpPr txBox="1">
            <a:spLocks noChangeArrowheads="1"/>
          </p:cNvSpPr>
          <p:nvPr/>
        </p:nvSpPr>
        <p:spPr bwMode="auto">
          <a:xfrm>
            <a:off x="2209800" y="1085850"/>
            <a:ext cx="1828800" cy="336550"/>
          </a:xfrm>
          <a:prstGeom prst="rect">
            <a:avLst/>
          </a:prstGeom>
          <a:noFill/>
          <a:ln w="12700">
            <a:noFill/>
            <a:miter lim="800000"/>
            <a:headEnd/>
            <a:tailEnd/>
          </a:ln>
        </p:spPr>
        <p:txBody>
          <a:bodyPr>
            <a:spAutoFit/>
          </a:bodyPr>
          <a:lstStyle/>
          <a:p>
            <a:pPr eaLnBrk="0" hangingPunct="0">
              <a:spcBef>
                <a:spcPct val="50000"/>
              </a:spcBef>
            </a:pPr>
            <a:r>
              <a:rPr lang="en-US" altLang="en-US" sz="1600"/>
              <a:t>FORMULATION</a:t>
            </a:r>
          </a:p>
        </p:txBody>
      </p:sp>
      <p:sp>
        <p:nvSpPr>
          <p:cNvPr id="11281" name="Text Box 15"/>
          <p:cNvSpPr txBox="1">
            <a:spLocks noChangeArrowheads="1"/>
          </p:cNvSpPr>
          <p:nvPr/>
        </p:nvSpPr>
        <p:spPr bwMode="auto">
          <a:xfrm>
            <a:off x="5092700" y="1085850"/>
            <a:ext cx="2057400" cy="336550"/>
          </a:xfrm>
          <a:prstGeom prst="rect">
            <a:avLst/>
          </a:prstGeom>
          <a:noFill/>
          <a:ln w="12700">
            <a:noFill/>
            <a:miter lim="800000"/>
            <a:headEnd/>
            <a:tailEnd/>
          </a:ln>
        </p:spPr>
        <p:txBody>
          <a:bodyPr>
            <a:spAutoFit/>
          </a:bodyPr>
          <a:lstStyle/>
          <a:p>
            <a:pPr eaLnBrk="0" hangingPunct="0">
              <a:spcBef>
                <a:spcPct val="50000"/>
              </a:spcBef>
            </a:pPr>
            <a:r>
              <a:rPr lang="en-US" altLang="en-US" sz="1600"/>
              <a:t>IMPLEMENTATION</a:t>
            </a:r>
          </a:p>
        </p:txBody>
      </p:sp>
      <p:sp>
        <p:nvSpPr>
          <p:cNvPr id="11282" name="AutoShape 16"/>
          <p:cNvSpPr>
            <a:spLocks noChangeArrowheads="1"/>
          </p:cNvSpPr>
          <p:nvPr/>
        </p:nvSpPr>
        <p:spPr bwMode="auto">
          <a:xfrm rot="10800000">
            <a:off x="2279650" y="2754313"/>
            <a:ext cx="457200" cy="457200"/>
          </a:xfrm>
          <a:prstGeom prst="triangle">
            <a:avLst>
              <a:gd name="adj" fmla="val 50000"/>
            </a:avLst>
          </a:prstGeom>
          <a:solidFill>
            <a:srgbClr val="FFFF99"/>
          </a:solidFill>
          <a:ln w="12700">
            <a:solidFill>
              <a:schemeClr val="tx1"/>
            </a:solidFill>
            <a:miter lim="800000"/>
            <a:headEnd/>
            <a:tailEnd/>
          </a:ln>
        </p:spPr>
        <p:txBody>
          <a:bodyPr anchor="ctr">
            <a:spAutoFit/>
          </a:bodyPr>
          <a:lstStyle/>
          <a:p>
            <a:endParaRPr lang="en-US" altLang="en-US"/>
          </a:p>
        </p:txBody>
      </p:sp>
      <p:sp>
        <p:nvSpPr>
          <p:cNvPr id="11283" name="AutoShape 17"/>
          <p:cNvSpPr>
            <a:spLocks noChangeArrowheads="1"/>
          </p:cNvSpPr>
          <p:nvPr/>
        </p:nvSpPr>
        <p:spPr bwMode="auto">
          <a:xfrm>
            <a:off x="3244850" y="4121150"/>
            <a:ext cx="228600" cy="228600"/>
          </a:xfrm>
          <a:prstGeom prst="triangle">
            <a:avLst>
              <a:gd name="adj" fmla="val 50000"/>
            </a:avLst>
          </a:prstGeom>
          <a:solidFill>
            <a:srgbClr val="FF99CC"/>
          </a:solidFill>
          <a:ln w="12700" algn="ctr">
            <a:solidFill>
              <a:schemeClr val="tx1"/>
            </a:solidFill>
            <a:miter lim="800000"/>
            <a:headEnd/>
            <a:tailEnd/>
          </a:ln>
        </p:spPr>
        <p:txBody>
          <a:bodyPr anchor="ctr">
            <a:spAutoFit/>
          </a:bodyPr>
          <a:lstStyle/>
          <a:p>
            <a:endParaRPr lang="en-US" altLang="en-US"/>
          </a:p>
        </p:txBody>
      </p:sp>
      <p:sp>
        <p:nvSpPr>
          <p:cNvPr id="11284" name="AutoShape 18"/>
          <p:cNvSpPr>
            <a:spLocks noChangeArrowheads="1"/>
          </p:cNvSpPr>
          <p:nvPr/>
        </p:nvSpPr>
        <p:spPr bwMode="auto">
          <a:xfrm rot="10800000">
            <a:off x="4165600" y="2754313"/>
            <a:ext cx="457200" cy="457200"/>
          </a:xfrm>
          <a:prstGeom prst="triangle">
            <a:avLst>
              <a:gd name="adj" fmla="val 50000"/>
            </a:avLst>
          </a:prstGeom>
          <a:solidFill>
            <a:srgbClr val="FFFF99"/>
          </a:solidFill>
          <a:ln w="12700">
            <a:solidFill>
              <a:schemeClr val="tx1"/>
            </a:solidFill>
            <a:miter lim="800000"/>
            <a:headEnd/>
            <a:tailEnd/>
          </a:ln>
        </p:spPr>
        <p:txBody>
          <a:bodyPr anchor="ctr">
            <a:spAutoFit/>
          </a:bodyPr>
          <a:lstStyle/>
          <a:p>
            <a:endParaRPr lang="en-US" altLang="en-US"/>
          </a:p>
        </p:txBody>
      </p:sp>
      <p:sp>
        <p:nvSpPr>
          <p:cNvPr id="11285" name="AutoShape 19"/>
          <p:cNvSpPr>
            <a:spLocks noChangeArrowheads="1"/>
          </p:cNvSpPr>
          <p:nvPr/>
        </p:nvSpPr>
        <p:spPr bwMode="auto">
          <a:xfrm rot="10800000">
            <a:off x="5080000" y="2754313"/>
            <a:ext cx="457200" cy="457200"/>
          </a:xfrm>
          <a:prstGeom prst="triangle">
            <a:avLst>
              <a:gd name="adj" fmla="val 50000"/>
            </a:avLst>
          </a:prstGeom>
          <a:solidFill>
            <a:srgbClr val="FFFF99"/>
          </a:solidFill>
          <a:ln w="12700">
            <a:solidFill>
              <a:schemeClr val="tx1"/>
            </a:solidFill>
            <a:miter lim="800000"/>
            <a:headEnd/>
            <a:tailEnd/>
          </a:ln>
        </p:spPr>
        <p:txBody>
          <a:bodyPr anchor="ctr">
            <a:spAutoFit/>
          </a:bodyPr>
          <a:lstStyle/>
          <a:p>
            <a:endParaRPr lang="en-US" altLang="en-US"/>
          </a:p>
        </p:txBody>
      </p:sp>
      <p:sp>
        <p:nvSpPr>
          <p:cNvPr id="11286" name="AutoShape 20"/>
          <p:cNvSpPr>
            <a:spLocks noChangeArrowheads="1"/>
          </p:cNvSpPr>
          <p:nvPr/>
        </p:nvSpPr>
        <p:spPr bwMode="auto">
          <a:xfrm rot="10800000">
            <a:off x="5905500" y="2728913"/>
            <a:ext cx="457200" cy="457200"/>
          </a:xfrm>
          <a:prstGeom prst="triangle">
            <a:avLst>
              <a:gd name="adj" fmla="val 50000"/>
            </a:avLst>
          </a:prstGeom>
          <a:solidFill>
            <a:srgbClr val="FFFF99"/>
          </a:solidFill>
          <a:ln w="12700">
            <a:solidFill>
              <a:schemeClr val="tx1"/>
            </a:solidFill>
            <a:miter lim="800000"/>
            <a:headEnd/>
            <a:tailEnd/>
          </a:ln>
        </p:spPr>
        <p:txBody>
          <a:bodyPr anchor="ctr">
            <a:spAutoFit/>
          </a:bodyPr>
          <a:lstStyle/>
          <a:p>
            <a:endParaRPr lang="en-US" altLang="en-US"/>
          </a:p>
        </p:txBody>
      </p:sp>
      <p:sp>
        <p:nvSpPr>
          <p:cNvPr id="11287" name="AutoShape 21"/>
          <p:cNvSpPr>
            <a:spLocks noChangeArrowheads="1"/>
          </p:cNvSpPr>
          <p:nvPr/>
        </p:nvSpPr>
        <p:spPr bwMode="auto">
          <a:xfrm rot="10800000">
            <a:off x="6896100" y="2754313"/>
            <a:ext cx="457200" cy="457200"/>
          </a:xfrm>
          <a:prstGeom prst="triangle">
            <a:avLst>
              <a:gd name="adj" fmla="val 50000"/>
            </a:avLst>
          </a:prstGeom>
          <a:solidFill>
            <a:srgbClr val="FFFF99"/>
          </a:solidFill>
          <a:ln w="12700">
            <a:solidFill>
              <a:schemeClr val="tx1"/>
            </a:solidFill>
            <a:miter lim="800000"/>
            <a:headEnd/>
            <a:tailEnd/>
          </a:ln>
        </p:spPr>
        <p:txBody>
          <a:bodyPr anchor="ctr">
            <a:spAutoFit/>
          </a:bodyPr>
          <a:lstStyle/>
          <a:p>
            <a:endParaRPr lang="en-US" altLang="en-US"/>
          </a:p>
        </p:txBody>
      </p:sp>
      <p:sp>
        <p:nvSpPr>
          <p:cNvPr id="11288" name="AutoShape 22"/>
          <p:cNvSpPr>
            <a:spLocks noChangeArrowheads="1"/>
          </p:cNvSpPr>
          <p:nvPr/>
        </p:nvSpPr>
        <p:spPr bwMode="auto">
          <a:xfrm>
            <a:off x="5114925" y="4991100"/>
            <a:ext cx="228600" cy="228600"/>
          </a:xfrm>
          <a:prstGeom prst="triangle">
            <a:avLst>
              <a:gd name="adj" fmla="val 50000"/>
            </a:avLst>
          </a:prstGeom>
          <a:solidFill>
            <a:srgbClr val="FF99CC"/>
          </a:solidFill>
          <a:ln w="12700" algn="ctr">
            <a:solidFill>
              <a:schemeClr val="tx1"/>
            </a:solidFill>
            <a:miter lim="800000"/>
            <a:headEnd/>
            <a:tailEnd/>
          </a:ln>
        </p:spPr>
        <p:txBody>
          <a:bodyPr anchor="ctr">
            <a:spAutoFit/>
          </a:bodyPr>
          <a:lstStyle/>
          <a:p>
            <a:endParaRPr lang="en-US" altLang="en-US"/>
          </a:p>
        </p:txBody>
      </p:sp>
      <p:sp>
        <p:nvSpPr>
          <p:cNvPr id="11289" name="AutoShape 23"/>
          <p:cNvSpPr>
            <a:spLocks noChangeArrowheads="1"/>
          </p:cNvSpPr>
          <p:nvPr/>
        </p:nvSpPr>
        <p:spPr bwMode="auto">
          <a:xfrm>
            <a:off x="2317750" y="3492500"/>
            <a:ext cx="228600" cy="228600"/>
          </a:xfrm>
          <a:prstGeom prst="triangle">
            <a:avLst>
              <a:gd name="adj" fmla="val 50000"/>
            </a:avLst>
          </a:prstGeom>
          <a:solidFill>
            <a:srgbClr val="FF99CC"/>
          </a:solidFill>
          <a:ln w="12700">
            <a:solidFill>
              <a:schemeClr val="tx1"/>
            </a:solidFill>
            <a:miter lim="800000"/>
            <a:headEnd/>
            <a:tailEnd/>
          </a:ln>
        </p:spPr>
        <p:txBody>
          <a:bodyPr anchor="ctr">
            <a:spAutoFit/>
          </a:bodyPr>
          <a:lstStyle/>
          <a:p>
            <a:endParaRPr lang="en-US" altLang="en-US"/>
          </a:p>
        </p:txBody>
      </p:sp>
      <p:sp>
        <p:nvSpPr>
          <p:cNvPr id="11290" name="AutoShape 24"/>
          <p:cNvSpPr>
            <a:spLocks noChangeArrowheads="1"/>
          </p:cNvSpPr>
          <p:nvPr/>
        </p:nvSpPr>
        <p:spPr bwMode="auto">
          <a:xfrm>
            <a:off x="4721225" y="4625975"/>
            <a:ext cx="228600" cy="228600"/>
          </a:xfrm>
          <a:prstGeom prst="triangle">
            <a:avLst>
              <a:gd name="adj" fmla="val 50000"/>
            </a:avLst>
          </a:prstGeom>
          <a:solidFill>
            <a:srgbClr val="FF99CC"/>
          </a:solidFill>
          <a:ln w="12700" algn="ctr">
            <a:solidFill>
              <a:schemeClr val="tx1"/>
            </a:solidFill>
            <a:miter lim="800000"/>
            <a:headEnd/>
            <a:tailEnd/>
          </a:ln>
        </p:spPr>
        <p:txBody>
          <a:bodyPr anchor="ctr">
            <a:spAutoFit/>
          </a:bodyPr>
          <a:lstStyle/>
          <a:p>
            <a:endParaRPr lang="en-US" altLang="en-US"/>
          </a:p>
        </p:txBody>
      </p:sp>
      <p:sp>
        <p:nvSpPr>
          <p:cNvPr id="11291" name="AutoShape 25"/>
          <p:cNvSpPr>
            <a:spLocks noChangeArrowheads="1"/>
          </p:cNvSpPr>
          <p:nvPr/>
        </p:nvSpPr>
        <p:spPr bwMode="auto">
          <a:xfrm>
            <a:off x="5594350" y="5264150"/>
            <a:ext cx="228600" cy="228600"/>
          </a:xfrm>
          <a:prstGeom prst="triangle">
            <a:avLst>
              <a:gd name="adj" fmla="val 50000"/>
            </a:avLst>
          </a:prstGeom>
          <a:solidFill>
            <a:srgbClr val="FF99CC"/>
          </a:solidFill>
          <a:ln w="12700" algn="ctr">
            <a:solidFill>
              <a:schemeClr val="tx1"/>
            </a:solidFill>
            <a:miter lim="800000"/>
            <a:headEnd/>
            <a:tailEnd/>
          </a:ln>
        </p:spPr>
        <p:txBody>
          <a:bodyPr anchor="ctr">
            <a:spAutoFit/>
          </a:bodyPr>
          <a:lstStyle/>
          <a:p>
            <a:endParaRPr lang="en-US" altLang="en-US"/>
          </a:p>
        </p:txBody>
      </p:sp>
      <p:sp>
        <p:nvSpPr>
          <p:cNvPr id="11292" name="AutoShape 26"/>
          <p:cNvSpPr>
            <a:spLocks noChangeArrowheads="1"/>
          </p:cNvSpPr>
          <p:nvPr/>
        </p:nvSpPr>
        <p:spPr bwMode="auto">
          <a:xfrm>
            <a:off x="2908300" y="3825875"/>
            <a:ext cx="228600" cy="228600"/>
          </a:xfrm>
          <a:prstGeom prst="triangle">
            <a:avLst>
              <a:gd name="adj" fmla="val 50000"/>
            </a:avLst>
          </a:prstGeom>
          <a:solidFill>
            <a:srgbClr val="FF99CC"/>
          </a:solidFill>
          <a:ln w="12700" algn="ctr">
            <a:solidFill>
              <a:schemeClr val="tx1"/>
            </a:solidFill>
            <a:miter lim="800000"/>
            <a:headEnd/>
            <a:tailEnd/>
          </a:ln>
        </p:spPr>
        <p:txBody>
          <a:bodyPr anchor="ctr">
            <a:spAutoFit/>
          </a:bodyPr>
          <a:lstStyle/>
          <a:p>
            <a:endParaRPr lang="en-US" altLang="en-US"/>
          </a:p>
        </p:txBody>
      </p:sp>
      <p:sp>
        <p:nvSpPr>
          <p:cNvPr id="11293" name="Text Box 27"/>
          <p:cNvSpPr txBox="1">
            <a:spLocks noChangeArrowheads="1"/>
          </p:cNvSpPr>
          <p:nvPr/>
        </p:nvSpPr>
        <p:spPr bwMode="auto">
          <a:xfrm>
            <a:off x="393700" y="4035425"/>
            <a:ext cx="1282700" cy="581025"/>
          </a:xfrm>
          <a:prstGeom prst="rect">
            <a:avLst/>
          </a:prstGeom>
          <a:noFill/>
          <a:ln w="12700">
            <a:noFill/>
            <a:miter lim="800000"/>
            <a:headEnd/>
            <a:tailEnd/>
          </a:ln>
        </p:spPr>
        <p:txBody>
          <a:bodyPr>
            <a:spAutoFit/>
          </a:bodyPr>
          <a:lstStyle/>
          <a:p>
            <a:pPr eaLnBrk="0" hangingPunct="0">
              <a:spcBef>
                <a:spcPct val="50000"/>
              </a:spcBef>
            </a:pPr>
            <a:r>
              <a:rPr lang="en-US" altLang="en-US" sz="1600"/>
              <a:t>Major Reviews</a:t>
            </a:r>
          </a:p>
        </p:txBody>
      </p:sp>
      <p:sp>
        <p:nvSpPr>
          <p:cNvPr id="11294" name="Text Box 28"/>
          <p:cNvSpPr txBox="1">
            <a:spLocks noChangeArrowheads="1"/>
          </p:cNvSpPr>
          <p:nvPr/>
        </p:nvSpPr>
        <p:spPr bwMode="auto">
          <a:xfrm>
            <a:off x="2368550" y="2779713"/>
            <a:ext cx="228600" cy="274637"/>
          </a:xfrm>
          <a:prstGeom prst="rect">
            <a:avLst/>
          </a:prstGeom>
          <a:noFill/>
          <a:ln w="12700">
            <a:noFill/>
            <a:miter lim="800000"/>
            <a:headEnd/>
            <a:tailEnd/>
          </a:ln>
        </p:spPr>
        <p:txBody>
          <a:bodyPr>
            <a:spAutoFit/>
          </a:bodyPr>
          <a:lstStyle/>
          <a:p>
            <a:pPr eaLnBrk="0" hangingPunct="0">
              <a:spcBef>
                <a:spcPct val="50000"/>
              </a:spcBef>
            </a:pPr>
            <a:r>
              <a:rPr lang="en-US" altLang="en-US" sz="1200"/>
              <a:t>A</a:t>
            </a:r>
          </a:p>
        </p:txBody>
      </p:sp>
      <p:sp>
        <p:nvSpPr>
          <p:cNvPr id="11295" name="Text Box 29"/>
          <p:cNvSpPr txBox="1">
            <a:spLocks noChangeArrowheads="1"/>
          </p:cNvSpPr>
          <p:nvPr/>
        </p:nvSpPr>
        <p:spPr bwMode="auto">
          <a:xfrm>
            <a:off x="4229100" y="2743200"/>
            <a:ext cx="228600" cy="549275"/>
          </a:xfrm>
          <a:prstGeom prst="rect">
            <a:avLst/>
          </a:prstGeom>
          <a:noFill/>
          <a:ln w="12700">
            <a:noFill/>
            <a:miter lim="800000"/>
            <a:headEnd/>
            <a:tailEnd/>
          </a:ln>
        </p:spPr>
        <p:txBody>
          <a:bodyPr>
            <a:spAutoFit/>
          </a:bodyPr>
          <a:lstStyle/>
          <a:p>
            <a:pPr eaLnBrk="0" hangingPunct="0">
              <a:spcBef>
                <a:spcPct val="50000"/>
              </a:spcBef>
            </a:pPr>
            <a:r>
              <a:rPr lang="en-US" altLang="en-US" sz="1200"/>
              <a:t>C</a:t>
            </a:r>
          </a:p>
          <a:p>
            <a:pPr eaLnBrk="0" hangingPunct="0">
              <a:spcBef>
                <a:spcPct val="50000"/>
              </a:spcBef>
            </a:pPr>
            <a:endParaRPr lang="en-US" altLang="en-US" sz="1200"/>
          </a:p>
        </p:txBody>
      </p:sp>
      <p:sp>
        <p:nvSpPr>
          <p:cNvPr id="11296" name="Text Box 30"/>
          <p:cNvSpPr txBox="1">
            <a:spLocks noChangeArrowheads="1"/>
          </p:cNvSpPr>
          <p:nvPr/>
        </p:nvSpPr>
        <p:spPr bwMode="auto">
          <a:xfrm>
            <a:off x="5146675" y="2743200"/>
            <a:ext cx="228600" cy="274638"/>
          </a:xfrm>
          <a:prstGeom prst="rect">
            <a:avLst/>
          </a:prstGeom>
          <a:noFill/>
          <a:ln w="12700">
            <a:noFill/>
            <a:miter lim="800000"/>
            <a:headEnd/>
            <a:tailEnd/>
          </a:ln>
        </p:spPr>
        <p:txBody>
          <a:bodyPr>
            <a:spAutoFit/>
          </a:bodyPr>
          <a:lstStyle/>
          <a:p>
            <a:pPr eaLnBrk="0" hangingPunct="0">
              <a:spcBef>
                <a:spcPct val="50000"/>
              </a:spcBef>
            </a:pPr>
            <a:r>
              <a:rPr lang="en-US" altLang="en-US" sz="1200"/>
              <a:t>D</a:t>
            </a:r>
          </a:p>
        </p:txBody>
      </p:sp>
      <p:sp>
        <p:nvSpPr>
          <p:cNvPr id="11297" name="Text Box 31"/>
          <p:cNvSpPr txBox="1">
            <a:spLocks noChangeArrowheads="1"/>
          </p:cNvSpPr>
          <p:nvPr/>
        </p:nvSpPr>
        <p:spPr bwMode="auto">
          <a:xfrm>
            <a:off x="6003925" y="2744788"/>
            <a:ext cx="228600" cy="274637"/>
          </a:xfrm>
          <a:prstGeom prst="rect">
            <a:avLst/>
          </a:prstGeom>
          <a:noFill/>
          <a:ln w="12700">
            <a:noFill/>
            <a:miter lim="800000"/>
            <a:headEnd/>
            <a:tailEnd/>
          </a:ln>
        </p:spPr>
        <p:txBody>
          <a:bodyPr>
            <a:spAutoFit/>
          </a:bodyPr>
          <a:lstStyle/>
          <a:p>
            <a:pPr eaLnBrk="0" hangingPunct="0">
              <a:spcBef>
                <a:spcPct val="50000"/>
              </a:spcBef>
            </a:pPr>
            <a:r>
              <a:rPr lang="en-US" altLang="en-US" sz="1200"/>
              <a:t>E</a:t>
            </a:r>
            <a:endParaRPr lang="en-US" altLang="en-US" sz="1800"/>
          </a:p>
        </p:txBody>
      </p:sp>
      <p:sp>
        <p:nvSpPr>
          <p:cNvPr id="11298" name="Line 32"/>
          <p:cNvSpPr>
            <a:spLocks noChangeShapeType="1"/>
          </p:cNvSpPr>
          <p:nvPr/>
        </p:nvSpPr>
        <p:spPr bwMode="auto">
          <a:xfrm>
            <a:off x="266700" y="2743200"/>
            <a:ext cx="7772400" cy="0"/>
          </a:xfrm>
          <a:prstGeom prst="line">
            <a:avLst/>
          </a:prstGeom>
          <a:noFill/>
          <a:ln w="12700">
            <a:solidFill>
              <a:schemeClr val="tx1"/>
            </a:solidFill>
            <a:round/>
            <a:headEnd/>
            <a:tailEnd/>
          </a:ln>
        </p:spPr>
        <p:txBody>
          <a:bodyPr>
            <a:spAutoFit/>
          </a:bodyPr>
          <a:lstStyle/>
          <a:p>
            <a:endParaRPr lang="en-US"/>
          </a:p>
        </p:txBody>
      </p:sp>
      <p:sp>
        <p:nvSpPr>
          <p:cNvPr id="11299" name="Line 33"/>
          <p:cNvSpPr>
            <a:spLocks noChangeShapeType="1"/>
          </p:cNvSpPr>
          <p:nvPr/>
        </p:nvSpPr>
        <p:spPr bwMode="auto">
          <a:xfrm>
            <a:off x="1663700" y="1676400"/>
            <a:ext cx="6400800" cy="0"/>
          </a:xfrm>
          <a:prstGeom prst="line">
            <a:avLst/>
          </a:prstGeom>
          <a:noFill/>
          <a:ln w="12700">
            <a:solidFill>
              <a:schemeClr val="tx1"/>
            </a:solidFill>
            <a:round/>
            <a:headEnd/>
            <a:tailEnd/>
          </a:ln>
        </p:spPr>
        <p:txBody>
          <a:bodyPr>
            <a:spAutoFit/>
          </a:bodyPr>
          <a:lstStyle/>
          <a:p>
            <a:endParaRPr lang="en-US"/>
          </a:p>
        </p:txBody>
      </p:sp>
      <p:sp>
        <p:nvSpPr>
          <p:cNvPr id="11300" name="Text Box 34"/>
          <p:cNvSpPr txBox="1">
            <a:spLocks noChangeArrowheads="1"/>
          </p:cNvSpPr>
          <p:nvPr/>
        </p:nvSpPr>
        <p:spPr bwMode="auto">
          <a:xfrm>
            <a:off x="406400" y="1758950"/>
            <a:ext cx="1282700" cy="593725"/>
          </a:xfrm>
          <a:prstGeom prst="rect">
            <a:avLst/>
          </a:prstGeom>
          <a:noFill/>
          <a:ln w="12700">
            <a:noFill/>
            <a:miter lim="800000"/>
            <a:headEnd/>
            <a:tailEnd/>
          </a:ln>
        </p:spPr>
        <p:txBody>
          <a:bodyPr>
            <a:spAutoFit/>
          </a:bodyPr>
          <a:lstStyle/>
          <a:p>
            <a:pPr eaLnBrk="0" hangingPunct="0">
              <a:spcBef>
                <a:spcPct val="50000"/>
              </a:spcBef>
            </a:pPr>
            <a:r>
              <a:rPr lang="en-US" altLang="en-US" sz="1600"/>
              <a:t>Project</a:t>
            </a:r>
          </a:p>
          <a:p>
            <a:pPr eaLnBrk="0" hangingPunct="0">
              <a:lnSpc>
                <a:spcPct val="55000"/>
              </a:lnSpc>
              <a:spcBef>
                <a:spcPct val="50000"/>
              </a:spcBef>
            </a:pPr>
            <a:r>
              <a:rPr lang="en-US" altLang="en-US" sz="1600"/>
              <a:t>Phases</a:t>
            </a:r>
          </a:p>
        </p:txBody>
      </p:sp>
      <p:sp>
        <p:nvSpPr>
          <p:cNvPr id="11301" name="Text Box 35"/>
          <p:cNvSpPr txBox="1">
            <a:spLocks noChangeArrowheads="1"/>
          </p:cNvSpPr>
          <p:nvPr/>
        </p:nvSpPr>
        <p:spPr bwMode="auto">
          <a:xfrm>
            <a:off x="1651000" y="1739900"/>
            <a:ext cx="914400" cy="457200"/>
          </a:xfrm>
          <a:prstGeom prst="rect">
            <a:avLst/>
          </a:prstGeom>
          <a:noFill/>
          <a:ln w="12700">
            <a:noFill/>
            <a:miter lim="800000"/>
            <a:headEnd/>
            <a:tailEnd/>
          </a:ln>
        </p:spPr>
        <p:txBody>
          <a:bodyPr>
            <a:spAutoFit/>
          </a:bodyPr>
          <a:lstStyle/>
          <a:p>
            <a:pPr eaLnBrk="0" hangingPunct="0">
              <a:lnSpc>
                <a:spcPct val="75000"/>
              </a:lnSpc>
              <a:spcBef>
                <a:spcPct val="50000"/>
              </a:spcBef>
            </a:pPr>
            <a:r>
              <a:rPr lang="en-US" altLang="en-US" sz="1200"/>
              <a:t>Concept</a:t>
            </a:r>
          </a:p>
          <a:p>
            <a:pPr eaLnBrk="0" hangingPunct="0">
              <a:lnSpc>
                <a:spcPct val="75000"/>
              </a:lnSpc>
              <a:spcBef>
                <a:spcPct val="50000"/>
              </a:spcBef>
            </a:pPr>
            <a:r>
              <a:rPr lang="en-US" altLang="en-US" sz="1200"/>
              <a:t>Studies</a:t>
            </a:r>
          </a:p>
        </p:txBody>
      </p:sp>
      <p:sp>
        <p:nvSpPr>
          <p:cNvPr id="11302" name="Text Box 36"/>
          <p:cNvSpPr txBox="1">
            <a:spLocks noChangeArrowheads="1"/>
          </p:cNvSpPr>
          <p:nvPr/>
        </p:nvSpPr>
        <p:spPr bwMode="auto">
          <a:xfrm>
            <a:off x="2460625" y="1692275"/>
            <a:ext cx="1371600" cy="641350"/>
          </a:xfrm>
          <a:prstGeom prst="rect">
            <a:avLst/>
          </a:prstGeom>
          <a:noFill/>
          <a:ln w="12700">
            <a:noFill/>
            <a:miter lim="800000"/>
            <a:headEnd/>
            <a:tailEnd/>
          </a:ln>
        </p:spPr>
        <p:txBody>
          <a:bodyPr>
            <a:spAutoFit/>
          </a:bodyPr>
          <a:lstStyle/>
          <a:p>
            <a:pPr eaLnBrk="0" hangingPunct="0">
              <a:lnSpc>
                <a:spcPct val="75000"/>
              </a:lnSpc>
              <a:spcBef>
                <a:spcPct val="50000"/>
              </a:spcBef>
            </a:pPr>
            <a:r>
              <a:rPr lang="en-US" altLang="en-US" sz="1100"/>
              <a:t>Concept &amp;</a:t>
            </a:r>
          </a:p>
          <a:p>
            <a:pPr eaLnBrk="0" hangingPunct="0">
              <a:lnSpc>
                <a:spcPct val="75000"/>
              </a:lnSpc>
              <a:spcBef>
                <a:spcPct val="50000"/>
              </a:spcBef>
            </a:pPr>
            <a:r>
              <a:rPr lang="en-US" altLang="en-US" sz="1100"/>
              <a:t>Technology</a:t>
            </a:r>
          </a:p>
          <a:p>
            <a:pPr eaLnBrk="0" hangingPunct="0">
              <a:lnSpc>
                <a:spcPct val="75000"/>
              </a:lnSpc>
              <a:spcBef>
                <a:spcPct val="50000"/>
              </a:spcBef>
            </a:pPr>
            <a:r>
              <a:rPr lang="en-US" altLang="en-US" sz="1100"/>
              <a:t>Development</a:t>
            </a:r>
          </a:p>
        </p:txBody>
      </p:sp>
      <p:sp>
        <p:nvSpPr>
          <p:cNvPr id="11303" name="Text Box 37"/>
          <p:cNvSpPr txBox="1">
            <a:spLocks noChangeArrowheads="1"/>
          </p:cNvSpPr>
          <p:nvPr/>
        </p:nvSpPr>
        <p:spPr bwMode="auto">
          <a:xfrm>
            <a:off x="3479800" y="1739900"/>
            <a:ext cx="1143000" cy="768350"/>
          </a:xfrm>
          <a:prstGeom prst="rect">
            <a:avLst/>
          </a:prstGeom>
          <a:noFill/>
          <a:ln w="12700">
            <a:noFill/>
            <a:miter lim="800000"/>
            <a:headEnd/>
            <a:tailEnd/>
          </a:ln>
        </p:spPr>
        <p:txBody>
          <a:bodyPr>
            <a:spAutoFit/>
          </a:bodyPr>
          <a:lstStyle/>
          <a:p>
            <a:pPr eaLnBrk="0" hangingPunct="0">
              <a:lnSpc>
                <a:spcPct val="75000"/>
              </a:lnSpc>
              <a:spcBef>
                <a:spcPct val="50000"/>
              </a:spcBef>
            </a:pPr>
            <a:r>
              <a:rPr lang="en-US" altLang="en-US" sz="1100"/>
              <a:t>Preliminary</a:t>
            </a:r>
          </a:p>
          <a:p>
            <a:pPr eaLnBrk="0" hangingPunct="0">
              <a:lnSpc>
                <a:spcPct val="75000"/>
              </a:lnSpc>
              <a:spcBef>
                <a:spcPct val="50000"/>
              </a:spcBef>
            </a:pPr>
            <a:r>
              <a:rPr lang="en-US" altLang="en-US" sz="1100"/>
              <a:t>Design &amp; </a:t>
            </a:r>
          </a:p>
          <a:p>
            <a:pPr eaLnBrk="0" hangingPunct="0">
              <a:lnSpc>
                <a:spcPct val="75000"/>
              </a:lnSpc>
              <a:spcBef>
                <a:spcPct val="50000"/>
              </a:spcBef>
            </a:pPr>
            <a:r>
              <a:rPr lang="en-US" altLang="en-US" sz="1100"/>
              <a:t>Technology Completion</a:t>
            </a:r>
          </a:p>
        </p:txBody>
      </p:sp>
      <p:sp>
        <p:nvSpPr>
          <p:cNvPr id="11304" name="Text Box 38"/>
          <p:cNvSpPr txBox="1">
            <a:spLocks noChangeArrowheads="1"/>
          </p:cNvSpPr>
          <p:nvPr/>
        </p:nvSpPr>
        <p:spPr bwMode="auto">
          <a:xfrm>
            <a:off x="4394200" y="1739900"/>
            <a:ext cx="1143000" cy="852488"/>
          </a:xfrm>
          <a:prstGeom prst="rect">
            <a:avLst/>
          </a:prstGeom>
          <a:noFill/>
          <a:ln w="12700">
            <a:noFill/>
            <a:miter lim="800000"/>
            <a:headEnd/>
            <a:tailEnd/>
          </a:ln>
        </p:spPr>
        <p:txBody>
          <a:bodyPr>
            <a:spAutoFit/>
          </a:bodyPr>
          <a:lstStyle/>
          <a:p>
            <a:pPr eaLnBrk="0" hangingPunct="0">
              <a:lnSpc>
                <a:spcPct val="75000"/>
              </a:lnSpc>
              <a:spcBef>
                <a:spcPct val="50000"/>
              </a:spcBef>
            </a:pPr>
            <a:r>
              <a:rPr lang="en-US" altLang="en-US" sz="1100"/>
              <a:t>Final</a:t>
            </a:r>
          </a:p>
          <a:p>
            <a:pPr eaLnBrk="0" hangingPunct="0">
              <a:lnSpc>
                <a:spcPct val="75000"/>
              </a:lnSpc>
              <a:spcBef>
                <a:spcPct val="50000"/>
              </a:spcBef>
            </a:pPr>
            <a:r>
              <a:rPr lang="en-US" altLang="en-US" sz="1100"/>
              <a:t>Design &amp; </a:t>
            </a:r>
          </a:p>
          <a:p>
            <a:pPr eaLnBrk="0" hangingPunct="0">
              <a:lnSpc>
                <a:spcPct val="75000"/>
              </a:lnSpc>
              <a:spcBef>
                <a:spcPct val="50000"/>
              </a:spcBef>
            </a:pPr>
            <a:r>
              <a:rPr lang="en-US" altLang="en-US" sz="1100"/>
              <a:t>Fabrication</a:t>
            </a:r>
          </a:p>
          <a:p>
            <a:pPr eaLnBrk="0" hangingPunct="0">
              <a:lnSpc>
                <a:spcPct val="75000"/>
              </a:lnSpc>
              <a:spcBef>
                <a:spcPct val="50000"/>
              </a:spcBef>
            </a:pPr>
            <a:endParaRPr lang="en-US" altLang="en-US" sz="1100"/>
          </a:p>
        </p:txBody>
      </p:sp>
      <p:sp>
        <p:nvSpPr>
          <p:cNvPr id="11305" name="Text Box 39"/>
          <p:cNvSpPr txBox="1">
            <a:spLocks noChangeArrowheads="1"/>
          </p:cNvSpPr>
          <p:nvPr/>
        </p:nvSpPr>
        <p:spPr bwMode="auto">
          <a:xfrm>
            <a:off x="5308600" y="1706563"/>
            <a:ext cx="1143000" cy="558230"/>
          </a:xfrm>
          <a:prstGeom prst="rect">
            <a:avLst/>
          </a:prstGeom>
          <a:noFill/>
          <a:ln w="12700">
            <a:noFill/>
            <a:miter lim="800000"/>
            <a:headEnd/>
            <a:tailEnd/>
          </a:ln>
        </p:spPr>
        <p:txBody>
          <a:bodyPr>
            <a:spAutoFit/>
          </a:bodyPr>
          <a:lstStyle/>
          <a:p>
            <a:pPr eaLnBrk="0" hangingPunct="0">
              <a:lnSpc>
                <a:spcPct val="75000"/>
              </a:lnSpc>
              <a:spcBef>
                <a:spcPct val="50000"/>
              </a:spcBef>
            </a:pPr>
            <a:r>
              <a:rPr lang="en-US" altLang="en-US" sz="1100" dirty="0"/>
              <a:t>System </a:t>
            </a:r>
            <a:r>
              <a:rPr lang="en-US" altLang="en-US" sz="1100" dirty="0" smtClean="0"/>
              <a:t>Assembly</a:t>
            </a:r>
            <a:endParaRPr lang="en-US" altLang="en-US" sz="1100" dirty="0"/>
          </a:p>
          <a:p>
            <a:pPr eaLnBrk="0" hangingPunct="0">
              <a:lnSpc>
                <a:spcPct val="75000"/>
              </a:lnSpc>
              <a:spcBef>
                <a:spcPct val="50000"/>
              </a:spcBef>
            </a:pPr>
            <a:r>
              <a:rPr lang="en-US" altLang="en-US" sz="1100" dirty="0" smtClean="0"/>
              <a:t>and Test</a:t>
            </a:r>
            <a:endParaRPr lang="en-US" altLang="en-US" sz="1100" dirty="0"/>
          </a:p>
        </p:txBody>
      </p:sp>
      <p:sp>
        <p:nvSpPr>
          <p:cNvPr id="11306" name="Text Box 40"/>
          <p:cNvSpPr txBox="1">
            <a:spLocks noChangeArrowheads="1"/>
          </p:cNvSpPr>
          <p:nvPr/>
        </p:nvSpPr>
        <p:spPr bwMode="auto">
          <a:xfrm>
            <a:off x="7061677" y="1774077"/>
            <a:ext cx="11430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spcBef>
                <a:spcPts val="600"/>
              </a:spcBef>
              <a:buClr>
                <a:schemeClr val="tx2"/>
              </a:buClr>
              <a:buSzPct val="73000"/>
              <a:buFont typeface="Wingdings 2" pitchFamily="18" charset="2"/>
              <a:buChar char=""/>
              <a:defRPr sz="2600">
                <a:solidFill>
                  <a:schemeClr val="tx1"/>
                </a:solidFill>
                <a:latin typeface="Trebuchet MS" pitchFamily="34" charset="0"/>
              </a:defRPr>
            </a:lvl1pPr>
            <a:lvl2pPr marL="742950" indent="-285750" eaLnBrk="0" hangingPunct="0">
              <a:spcBef>
                <a:spcPts val="500"/>
              </a:spcBef>
              <a:buClr>
                <a:srgbClr val="F9B639"/>
              </a:buClr>
              <a:buSzPct val="80000"/>
              <a:buFont typeface="Wingdings 2" pitchFamily="18" charset="2"/>
              <a:buChar char=""/>
              <a:defRPr sz="2300">
                <a:solidFill>
                  <a:srgbClr val="6C6C6C"/>
                </a:solidFill>
                <a:latin typeface="Trebuchet MS" pitchFamily="34" charset="0"/>
              </a:defRPr>
            </a:lvl2pPr>
            <a:lvl3pPr marL="1143000" indent="-228600" eaLnBrk="0" hangingPunct="0">
              <a:spcBef>
                <a:spcPts val="400"/>
              </a:spcBef>
              <a:buClr>
                <a:srgbClr val="F9B639"/>
              </a:buClr>
              <a:buSzPct val="60000"/>
              <a:buFont typeface="Wingdings" pitchFamily="2" charset="2"/>
              <a:buChar char=""/>
              <a:defRPr sz="2000">
                <a:solidFill>
                  <a:schemeClr val="tx1"/>
                </a:solidFill>
                <a:latin typeface="Trebuchet MS" pitchFamily="34" charset="0"/>
              </a:defRPr>
            </a:lvl3pPr>
            <a:lvl4pPr marL="1600200" indent="-228600" eaLnBrk="0" hangingPunct="0">
              <a:spcBef>
                <a:spcPct val="20000"/>
              </a:spcBef>
              <a:buClr>
                <a:srgbClr val="F9B639"/>
              </a:buClr>
              <a:buSzPct val="80000"/>
              <a:buFont typeface="Wingdings 2" pitchFamily="18" charset="2"/>
              <a:buChar char=""/>
              <a:defRPr sz="2000">
                <a:solidFill>
                  <a:srgbClr val="6C6C6C"/>
                </a:solidFill>
                <a:latin typeface="Trebuchet MS" pitchFamily="34" charset="0"/>
              </a:defRPr>
            </a:lvl4pPr>
            <a:lvl5pPr marL="2057400" indent="-228600" eaLnBrk="0" hangingPunct="0">
              <a:spcBef>
                <a:spcPts val="400"/>
              </a:spcBef>
              <a:buClr>
                <a:srgbClr val="F9B639"/>
              </a:buClr>
              <a:buSzPct val="70000"/>
              <a:buFont typeface="Wingdings" pitchFamily="2" charset="2"/>
              <a:buChar char=""/>
              <a:defRPr>
                <a:solidFill>
                  <a:schemeClr val="tx1"/>
                </a:solidFill>
                <a:latin typeface="Trebuchet MS" pitchFamily="34" charset="0"/>
              </a:defRPr>
            </a:lvl5pPr>
            <a:lvl6pPr marL="2514600" indent="-228600" eaLnBrk="0" fontAlgn="base" hangingPunct="0">
              <a:spcBef>
                <a:spcPts val="400"/>
              </a:spcBef>
              <a:spcAft>
                <a:spcPct val="0"/>
              </a:spcAft>
              <a:buClr>
                <a:srgbClr val="F9B639"/>
              </a:buClr>
              <a:buSzPct val="70000"/>
              <a:buFont typeface="Wingdings" pitchFamily="2" charset="2"/>
              <a:buChar char=""/>
              <a:defRPr>
                <a:solidFill>
                  <a:schemeClr val="tx1"/>
                </a:solidFill>
                <a:latin typeface="Trebuchet MS" pitchFamily="34" charset="0"/>
              </a:defRPr>
            </a:lvl6pPr>
            <a:lvl7pPr marL="2971800" indent="-228600" eaLnBrk="0" fontAlgn="base" hangingPunct="0">
              <a:spcBef>
                <a:spcPts val="400"/>
              </a:spcBef>
              <a:spcAft>
                <a:spcPct val="0"/>
              </a:spcAft>
              <a:buClr>
                <a:srgbClr val="F9B639"/>
              </a:buClr>
              <a:buSzPct val="70000"/>
              <a:buFont typeface="Wingdings" pitchFamily="2" charset="2"/>
              <a:buChar char=""/>
              <a:defRPr>
                <a:solidFill>
                  <a:schemeClr val="tx1"/>
                </a:solidFill>
                <a:latin typeface="Trebuchet MS" pitchFamily="34" charset="0"/>
              </a:defRPr>
            </a:lvl7pPr>
            <a:lvl8pPr marL="3429000" indent="-228600" eaLnBrk="0" fontAlgn="base" hangingPunct="0">
              <a:spcBef>
                <a:spcPts val="400"/>
              </a:spcBef>
              <a:spcAft>
                <a:spcPct val="0"/>
              </a:spcAft>
              <a:buClr>
                <a:srgbClr val="F9B639"/>
              </a:buClr>
              <a:buSzPct val="70000"/>
              <a:buFont typeface="Wingdings" pitchFamily="2" charset="2"/>
              <a:buChar char=""/>
              <a:defRPr>
                <a:solidFill>
                  <a:schemeClr val="tx1"/>
                </a:solidFill>
                <a:latin typeface="Trebuchet MS" pitchFamily="34" charset="0"/>
              </a:defRPr>
            </a:lvl8pPr>
            <a:lvl9pPr marL="3886200" indent="-228600" eaLnBrk="0" fontAlgn="base" hangingPunct="0">
              <a:spcBef>
                <a:spcPts val="400"/>
              </a:spcBef>
              <a:spcAft>
                <a:spcPct val="0"/>
              </a:spcAft>
              <a:buClr>
                <a:srgbClr val="F9B639"/>
              </a:buClr>
              <a:buSzPct val="70000"/>
              <a:buFont typeface="Wingdings" pitchFamily="2" charset="2"/>
              <a:buChar char=""/>
              <a:defRPr>
                <a:solidFill>
                  <a:schemeClr val="tx1"/>
                </a:solidFill>
                <a:latin typeface="Trebuchet MS" pitchFamily="34" charset="0"/>
              </a:defRPr>
            </a:lvl9pPr>
          </a:lstStyle>
          <a:p>
            <a:pPr>
              <a:lnSpc>
                <a:spcPct val="75000"/>
              </a:lnSpc>
              <a:spcBef>
                <a:spcPct val="50000"/>
              </a:spcBef>
              <a:buClrTx/>
              <a:buSzTx/>
              <a:buFontTx/>
              <a:buNone/>
              <a:defRPr/>
            </a:pPr>
            <a:r>
              <a:rPr lang="en-US" altLang="en-US" sz="1050" dirty="0" smtClean="0">
                <a:latin typeface="Arial" charset="0"/>
              </a:rPr>
              <a:t>Closeout</a:t>
            </a:r>
          </a:p>
          <a:p>
            <a:pPr>
              <a:lnSpc>
                <a:spcPct val="75000"/>
              </a:lnSpc>
              <a:spcBef>
                <a:spcPct val="50000"/>
              </a:spcBef>
              <a:buClrTx/>
              <a:buSzTx/>
              <a:buFontTx/>
              <a:buNone/>
              <a:defRPr/>
            </a:pPr>
            <a:r>
              <a:rPr lang="en-US" altLang="en-US" sz="1050" dirty="0" smtClean="0">
                <a:latin typeface="Arial" charset="0"/>
              </a:rPr>
              <a:t>De-</a:t>
            </a:r>
            <a:r>
              <a:rPr lang="en-US" altLang="en-US" sz="1050" dirty="0" err="1" smtClean="0">
                <a:latin typeface="Arial" charset="0"/>
              </a:rPr>
              <a:t>commision</a:t>
            </a:r>
            <a:endParaRPr lang="en-US" altLang="en-US" sz="1050" dirty="0" smtClean="0">
              <a:latin typeface="Arial" charset="0"/>
            </a:endParaRPr>
          </a:p>
        </p:txBody>
      </p:sp>
      <p:sp>
        <p:nvSpPr>
          <p:cNvPr id="11307" name="Text Box 41"/>
          <p:cNvSpPr txBox="1">
            <a:spLocks noChangeArrowheads="1"/>
          </p:cNvSpPr>
          <p:nvPr/>
        </p:nvSpPr>
        <p:spPr bwMode="auto">
          <a:xfrm>
            <a:off x="6102771" y="1774404"/>
            <a:ext cx="1143000" cy="430213"/>
          </a:xfrm>
          <a:prstGeom prst="rect">
            <a:avLst/>
          </a:prstGeom>
          <a:noFill/>
          <a:ln w="12700">
            <a:noFill/>
            <a:miter lim="800000"/>
            <a:headEnd/>
            <a:tailEnd/>
          </a:ln>
        </p:spPr>
        <p:txBody>
          <a:bodyPr>
            <a:spAutoFit/>
          </a:bodyPr>
          <a:lstStyle/>
          <a:p>
            <a:pPr eaLnBrk="0" hangingPunct="0">
              <a:lnSpc>
                <a:spcPct val="75000"/>
              </a:lnSpc>
              <a:spcBef>
                <a:spcPct val="50000"/>
              </a:spcBef>
            </a:pPr>
            <a:r>
              <a:rPr lang="en-US" altLang="en-US" sz="1100" dirty="0"/>
              <a:t>Operations &amp;</a:t>
            </a:r>
          </a:p>
          <a:p>
            <a:pPr eaLnBrk="0" hangingPunct="0">
              <a:lnSpc>
                <a:spcPct val="75000"/>
              </a:lnSpc>
              <a:spcBef>
                <a:spcPct val="50000"/>
              </a:spcBef>
            </a:pPr>
            <a:r>
              <a:rPr lang="en-US" altLang="en-US" sz="1100" dirty="0"/>
              <a:t>Sustainment </a:t>
            </a:r>
          </a:p>
        </p:txBody>
      </p:sp>
      <p:sp>
        <p:nvSpPr>
          <p:cNvPr id="11308" name="Text Box 43"/>
          <p:cNvSpPr txBox="1">
            <a:spLocks noChangeArrowheads="1"/>
          </p:cNvSpPr>
          <p:nvPr/>
        </p:nvSpPr>
        <p:spPr bwMode="auto">
          <a:xfrm>
            <a:off x="2860675" y="1387475"/>
            <a:ext cx="457200" cy="304800"/>
          </a:xfrm>
          <a:prstGeom prst="rect">
            <a:avLst/>
          </a:prstGeom>
          <a:noFill/>
          <a:ln w="12700">
            <a:noFill/>
            <a:miter lim="800000"/>
            <a:headEnd/>
            <a:tailEnd/>
          </a:ln>
        </p:spPr>
        <p:txBody>
          <a:bodyPr>
            <a:spAutoFit/>
          </a:bodyPr>
          <a:lstStyle/>
          <a:p>
            <a:pPr eaLnBrk="0" hangingPunct="0">
              <a:spcBef>
                <a:spcPct val="50000"/>
              </a:spcBef>
            </a:pPr>
            <a:r>
              <a:rPr lang="en-US" altLang="en-US" sz="1400">
                <a:solidFill>
                  <a:srgbClr val="FF0000"/>
                </a:solidFill>
              </a:rPr>
              <a:t>A</a:t>
            </a:r>
          </a:p>
        </p:txBody>
      </p:sp>
      <p:sp>
        <p:nvSpPr>
          <p:cNvPr id="11309" name="Text Box 44"/>
          <p:cNvSpPr txBox="1">
            <a:spLocks noChangeArrowheads="1"/>
          </p:cNvSpPr>
          <p:nvPr/>
        </p:nvSpPr>
        <p:spPr bwMode="auto">
          <a:xfrm>
            <a:off x="3775075" y="1387475"/>
            <a:ext cx="533400" cy="304800"/>
          </a:xfrm>
          <a:prstGeom prst="rect">
            <a:avLst/>
          </a:prstGeom>
          <a:noFill/>
          <a:ln w="12700">
            <a:noFill/>
            <a:miter lim="800000"/>
            <a:headEnd/>
            <a:tailEnd/>
          </a:ln>
        </p:spPr>
        <p:txBody>
          <a:bodyPr>
            <a:spAutoFit/>
          </a:bodyPr>
          <a:lstStyle/>
          <a:p>
            <a:pPr eaLnBrk="0" hangingPunct="0">
              <a:spcBef>
                <a:spcPct val="50000"/>
              </a:spcBef>
            </a:pPr>
            <a:r>
              <a:rPr lang="en-US" altLang="en-US" sz="1400">
                <a:solidFill>
                  <a:srgbClr val="FF0000"/>
                </a:solidFill>
              </a:rPr>
              <a:t>B</a:t>
            </a:r>
          </a:p>
        </p:txBody>
      </p:sp>
      <p:sp>
        <p:nvSpPr>
          <p:cNvPr id="11310" name="AutoShape 45"/>
          <p:cNvSpPr>
            <a:spLocks noChangeArrowheads="1"/>
          </p:cNvSpPr>
          <p:nvPr/>
        </p:nvSpPr>
        <p:spPr bwMode="auto">
          <a:xfrm rot="10800000">
            <a:off x="3270250" y="2754313"/>
            <a:ext cx="457200" cy="457200"/>
          </a:xfrm>
          <a:prstGeom prst="triangle">
            <a:avLst>
              <a:gd name="adj" fmla="val 50000"/>
            </a:avLst>
          </a:prstGeom>
          <a:solidFill>
            <a:srgbClr val="FFFF99"/>
          </a:solidFill>
          <a:ln w="12700" algn="ctr">
            <a:solidFill>
              <a:schemeClr val="tx1"/>
            </a:solidFill>
            <a:miter lim="800000"/>
            <a:headEnd/>
            <a:tailEnd/>
          </a:ln>
        </p:spPr>
        <p:txBody>
          <a:bodyPr anchor="ctr">
            <a:spAutoFit/>
          </a:bodyPr>
          <a:lstStyle/>
          <a:p>
            <a:endParaRPr lang="en-US" altLang="en-US"/>
          </a:p>
        </p:txBody>
      </p:sp>
      <p:sp>
        <p:nvSpPr>
          <p:cNvPr id="11311" name="Text Box 46"/>
          <p:cNvSpPr txBox="1">
            <a:spLocks noChangeArrowheads="1"/>
          </p:cNvSpPr>
          <p:nvPr/>
        </p:nvSpPr>
        <p:spPr bwMode="auto">
          <a:xfrm>
            <a:off x="3359150" y="2767013"/>
            <a:ext cx="228600" cy="274637"/>
          </a:xfrm>
          <a:prstGeom prst="rect">
            <a:avLst/>
          </a:prstGeom>
          <a:noFill/>
          <a:ln w="12700">
            <a:noFill/>
            <a:miter lim="800000"/>
            <a:headEnd/>
            <a:tailEnd/>
          </a:ln>
        </p:spPr>
        <p:txBody>
          <a:bodyPr>
            <a:spAutoFit/>
          </a:bodyPr>
          <a:lstStyle/>
          <a:p>
            <a:pPr eaLnBrk="0" hangingPunct="0">
              <a:spcBef>
                <a:spcPct val="50000"/>
              </a:spcBef>
            </a:pPr>
            <a:r>
              <a:rPr lang="en-US" altLang="en-US" sz="1200"/>
              <a:t>B</a:t>
            </a:r>
          </a:p>
        </p:txBody>
      </p:sp>
      <p:sp>
        <p:nvSpPr>
          <p:cNvPr id="11312" name="Text Box 47"/>
          <p:cNvSpPr txBox="1">
            <a:spLocks noChangeArrowheads="1"/>
          </p:cNvSpPr>
          <p:nvPr/>
        </p:nvSpPr>
        <p:spPr bwMode="auto">
          <a:xfrm>
            <a:off x="4718050" y="1387475"/>
            <a:ext cx="533400" cy="304800"/>
          </a:xfrm>
          <a:prstGeom prst="rect">
            <a:avLst/>
          </a:prstGeom>
          <a:noFill/>
          <a:ln w="12700">
            <a:noFill/>
            <a:miter lim="800000"/>
            <a:headEnd/>
            <a:tailEnd/>
          </a:ln>
        </p:spPr>
        <p:txBody>
          <a:bodyPr>
            <a:spAutoFit/>
          </a:bodyPr>
          <a:lstStyle/>
          <a:p>
            <a:pPr eaLnBrk="0" hangingPunct="0">
              <a:spcBef>
                <a:spcPct val="50000"/>
              </a:spcBef>
            </a:pPr>
            <a:r>
              <a:rPr lang="en-US" altLang="en-US" sz="1400">
                <a:solidFill>
                  <a:srgbClr val="FF0000"/>
                </a:solidFill>
              </a:rPr>
              <a:t>C</a:t>
            </a:r>
          </a:p>
        </p:txBody>
      </p:sp>
      <p:sp>
        <p:nvSpPr>
          <p:cNvPr id="11313" name="Text Box 48"/>
          <p:cNvSpPr txBox="1">
            <a:spLocks noChangeArrowheads="1"/>
          </p:cNvSpPr>
          <p:nvPr/>
        </p:nvSpPr>
        <p:spPr bwMode="auto">
          <a:xfrm>
            <a:off x="7004050" y="2792413"/>
            <a:ext cx="228600" cy="687387"/>
          </a:xfrm>
          <a:prstGeom prst="rect">
            <a:avLst/>
          </a:prstGeom>
          <a:noFill/>
          <a:ln w="12700">
            <a:noFill/>
            <a:miter lim="800000"/>
            <a:headEnd/>
            <a:tailEnd/>
          </a:ln>
        </p:spPr>
        <p:txBody>
          <a:bodyPr>
            <a:spAutoFit/>
          </a:bodyPr>
          <a:lstStyle/>
          <a:p>
            <a:pPr eaLnBrk="0" hangingPunct="0">
              <a:spcBef>
                <a:spcPct val="50000"/>
              </a:spcBef>
            </a:pPr>
            <a:r>
              <a:rPr lang="en-US" altLang="en-US" sz="1200"/>
              <a:t>F</a:t>
            </a:r>
          </a:p>
          <a:p>
            <a:pPr eaLnBrk="0" hangingPunct="0">
              <a:spcBef>
                <a:spcPct val="50000"/>
              </a:spcBef>
            </a:pPr>
            <a:endParaRPr lang="en-US" altLang="en-US" sz="1800"/>
          </a:p>
        </p:txBody>
      </p:sp>
      <p:sp>
        <p:nvSpPr>
          <p:cNvPr id="11314" name="Text Box 49"/>
          <p:cNvSpPr txBox="1">
            <a:spLocks noChangeArrowheads="1"/>
          </p:cNvSpPr>
          <p:nvPr/>
        </p:nvSpPr>
        <p:spPr bwMode="auto">
          <a:xfrm>
            <a:off x="5524500" y="1393825"/>
            <a:ext cx="533400" cy="304800"/>
          </a:xfrm>
          <a:prstGeom prst="rect">
            <a:avLst/>
          </a:prstGeom>
          <a:noFill/>
          <a:ln w="12700">
            <a:noFill/>
            <a:miter lim="800000"/>
            <a:headEnd/>
            <a:tailEnd/>
          </a:ln>
        </p:spPr>
        <p:txBody>
          <a:bodyPr>
            <a:spAutoFit/>
          </a:bodyPr>
          <a:lstStyle/>
          <a:p>
            <a:pPr eaLnBrk="0" hangingPunct="0">
              <a:spcBef>
                <a:spcPct val="50000"/>
              </a:spcBef>
            </a:pPr>
            <a:r>
              <a:rPr lang="en-US" altLang="en-US" sz="1400">
                <a:solidFill>
                  <a:srgbClr val="FF0000"/>
                </a:solidFill>
              </a:rPr>
              <a:t>D</a:t>
            </a:r>
          </a:p>
        </p:txBody>
      </p:sp>
      <p:sp>
        <p:nvSpPr>
          <p:cNvPr id="11315" name="Text Box 50"/>
          <p:cNvSpPr txBox="1">
            <a:spLocks noChangeArrowheads="1"/>
          </p:cNvSpPr>
          <p:nvPr/>
        </p:nvSpPr>
        <p:spPr bwMode="auto">
          <a:xfrm>
            <a:off x="6442075" y="1406525"/>
            <a:ext cx="533400" cy="304800"/>
          </a:xfrm>
          <a:prstGeom prst="rect">
            <a:avLst/>
          </a:prstGeom>
          <a:noFill/>
          <a:ln w="12700">
            <a:noFill/>
            <a:miter lim="800000"/>
            <a:headEnd/>
            <a:tailEnd/>
          </a:ln>
        </p:spPr>
        <p:txBody>
          <a:bodyPr>
            <a:spAutoFit/>
          </a:bodyPr>
          <a:lstStyle/>
          <a:p>
            <a:pPr eaLnBrk="0" hangingPunct="0">
              <a:spcBef>
                <a:spcPct val="50000"/>
              </a:spcBef>
            </a:pPr>
            <a:r>
              <a:rPr lang="en-US" altLang="en-US" sz="1400">
                <a:solidFill>
                  <a:srgbClr val="FF0000"/>
                </a:solidFill>
              </a:rPr>
              <a:t>E</a:t>
            </a:r>
          </a:p>
        </p:txBody>
      </p:sp>
      <p:sp>
        <p:nvSpPr>
          <p:cNvPr id="11316" name="Text Box 51"/>
          <p:cNvSpPr txBox="1">
            <a:spLocks noChangeArrowheads="1"/>
          </p:cNvSpPr>
          <p:nvPr/>
        </p:nvSpPr>
        <p:spPr bwMode="auto">
          <a:xfrm>
            <a:off x="7305675" y="1406525"/>
            <a:ext cx="533400" cy="304800"/>
          </a:xfrm>
          <a:prstGeom prst="rect">
            <a:avLst/>
          </a:prstGeom>
          <a:noFill/>
          <a:ln w="12700">
            <a:noFill/>
            <a:miter lim="800000"/>
            <a:headEnd/>
            <a:tailEnd/>
          </a:ln>
        </p:spPr>
        <p:txBody>
          <a:bodyPr>
            <a:spAutoFit/>
          </a:bodyPr>
          <a:lstStyle/>
          <a:p>
            <a:pPr eaLnBrk="0" hangingPunct="0">
              <a:spcBef>
                <a:spcPct val="50000"/>
              </a:spcBef>
            </a:pPr>
            <a:r>
              <a:rPr lang="en-US" altLang="en-US" sz="1400">
                <a:solidFill>
                  <a:srgbClr val="FF0000"/>
                </a:solidFill>
              </a:rPr>
              <a:t>F</a:t>
            </a:r>
          </a:p>
        </p:txBody>
      </p:sp>
      <p:sp>
        <p:nvSpPr>
          <p:cNvPr id="11317" name="Text Box 52"/>
          <p:cNvSpPr txBox="1">
            <a:spLocks noChangeArrowheads="1"/>
          </p:cNvSpPr>
          <p:nvPr/>
        </p:nvSpPr>
        <p:spPr bwMode="auto">
          <a:xfrm>
            <a:off x="1765300" y="1406525"/>
            <a:ext cx="762000" cy="304800"/>
          </a:xfrm>
          <a:prstGeom prst="rect">
            <a:avLst/>
          </a:prstGeom>
          <a:noFill/>
          <a:ln w="12700">
            <a:noFill/>
            <a:miter lim="800000"/>
            <a:headEnd/>
            <a:tailEnd/>
          </a:ln>
        </p:spPr>
        <p:txBody>
          <a:bodyPr>
            <a:spAutoFit/>
          </a:bodyPr>
          <a:lstStyle/>
          <a:p>
            <a:pPr eaLnBrk="0" hangingPunct="0">
              <a:spcBef>
                <a:spcPct val="50000"/>
              </a:spcBef>
            </a:pPr>
            <a:r>
              <a:rPr lang="en-US" altLang="en-US" sz="1400"/>
              <a:t>Pre-A</a:t>
            </a:r>
          </a:p>
        </p:txBody>
      </p:sp>
      <p:sp>
        <p:nvSpPr>
          <p:cNvPr id="11318" name="Text Box 53"/>
          <p:cNvSpPr txBox="1">
            <a:spLocks noChangeArrowheads="1"/>
          </p:cNvSpPr>
          <p:nvPr/>
        </p:nvSpPr>
        <p:spPr bwMode="auto">
          <a:xfrm>
            <a:off x="2584450" y="3511550"/>
            <a:ext cx="2197100" cy="274638"/>
          </a:xfrm>
          <a:prstGeom prst="rect">
            <a:avLst/>
          </a:prstGeom>
          <a:noFill/>
          <a:ln w="12700">
            <a:noFill/>
            <a:miter lim="800000"/>
            <a:headEnd/>
            <a:tailEnd/>
          </a:ln>
        </p:spPr>
        <p:txBody>
          <a:bodyPr>
            <a:spAutoFit/>
          </a:bodyPr>
          <a:lstStyle/>
          <a:p>
            <a:pPr algn="ctr" eaLnBrk="0" hangingPunct="0">
              <a:spcBef>
                <a:spcPct val="50000"/>
              </a:spcBef>
            </a:pPr>
            <a:r>
              <a:rPr lang="en-US" altLang="en-US" sz="1200" dirty="0" smtClean="0"/>
              <a:t>Concept </a:t>
            </a:r>
            <a:r>
              <a:rPr lang="en-US" altLang="en-US" sz="1200" dirty="0"/>
              <a:t>Review</a:t>
            </a:r>
          </a:p>
        </p:txBody>
      </p:sp>
      <p:sp>
        <p:nvSpPr>
          <p:cNvPr id="11319" name="Text Box 54"/>
          <p:cNvSpPr txBox="1">
            <a:spLocks noChangeArrowheads="1"/>
          </p:cNvSpPr>
          <p:nvPr/>
        </p:nvSpPr>
        <p:spPr bwMode="auto">
          <a:xfrm>
            <a:off x="3098800" y="3854450"/>
            <a:ext cx="3219450" cy="274638"/>
          </a:xfrm>
          <a:prstGeom prst="rect">
            <a:avLst/>
          </a:prstGeom>
          <a:noFill/>
          <a:ln w="12700">
            <a:noFill/>
            <a:miter lim="800000"/>
            <a:headEnd/>
            <a:tailEnd/>
          </a:ln>
        </p:spPr>
        <p:txBody>
          <a:bodyPr>
            <a:spAutoFit/>
          </a:bodyPr>
          <a:lstStyle/>
          <a:p>
            <a:pPr eaLnBrk="0" hangingPunct="0">
              <a:spcBef>
                <a:spcPct val="50000"/>
              </a:spcBef>
            </a:pPr>
            <a:r>
              <a:rPr lang="en-US" altLang="en-US" sz="1200">
                <a:solidFill>
                  <a:srgbClr val="FF0000"/>
                </a:solidFill>
              </a:rPr>
              <a:t>Systems Requirements Review</a:t>
            </a:r>
          </a:p>
        </p:txBody>
      </p:sp>
      <p:sp>
        <p:nvSpPr>
          <p:cNvPr id="11320" name="Text Box 55"/>
          <p:cNvSpPr txBox="1">
            <a:spLocks noChangeArrowheads="1"/>
          </p:cNvSpPr>
          <p:nvPr/>
        </p:nvSpPr>
        <p:spPr bwMode="auto">
          <a:xfrm>
            <a:off x="2920875" y="4104797"/>
            <a:ext cx="3222625" cy="274638"/>
          </a:xfrm>
          <a:prstGeom prst="rect">
            <a:avLst/>
          </a:prstGeom>
          <a:noFill/>
          <a:ln w="12700">
            <a:noFill/>
            <a:miter lim="800000"/>
            <a:headEnd/>
            <a:tailEnd/>
          </a:ln>
        </p:spPr>
        <p:txBody>
          <a:bodyPr>
            <a:spAutoFit/>
          </a:bodyPr>
          <a:lstStyle/>
          <a:p>
            <a:pPr algn="ctr" eaLnBrk="0" hangingPunct="0">
              <a:spcBef>
                <a:spcPct val="50000"/>
              </a:spcBef>
            </a:pPr>
            <a:r>
              <a:rPr lang="en-US" altLang="en-US" sz="1200" dirty="0" smtClean="0"/>
              <a:t>System </a:t>
            </a:r>
            <a:r>
              <a:rPr lang="en-US" altLang="en-US" sz="1200" dirty="0"/>
              <a:t>Definition Review</a:t>
            </a:r>
          </a:p>
        </p:txBody>
      </p:sp>
      <p:sp>
        <p:nvSpPr>
          <p:cNvPr id="11321" name="Text Box 56"/>
          <p:cNvSpPr txBox="1">
            <a:spLocks noChangeArrowheads="1"/>
          </p:cNvSpPr>
          <p:nvPr/>
        </p:nvSpPr>
        <p:spPr bwMode="auto">
          <a:xfrm>
            <a:off x="4946650" y="4635500"/>
            <a:ext cx="2724150" cy="274638"/>
          </a:xfrm>
          <a:prstGeom prst="rect">
            <a:avLst/>
          </a:prstGeom>
          <a:noFill/>
          <a:ln w="12700">
            <a:noFill/>
            <a:miter lim="800000"/>
            <a:headEnd/>
            <a:tailEnd/>
          </a:ln>
        </p:spPr>
        <p:txBody>
          <a:bodyPr>
            <a:spAutoFit/>
          </a:bodyPr>
          <a:lstStyle/>
          <a:p>
            <a:pPr eaLnBrk="0" hangingPunct="0">
              <a:spcBef>
                <a:spcPct val="50000"/>
              </a:spcBef>
            </a:pPr>
            <a:r>
              <a:rPr lang="en-US" altLang="en-US" sz="1200">
                <a:solidFill>
                  <a:srgbClr val="FF0000"/>
                </a:solidFill>
              </a:rPr>
              <a:t>Critical Design Review</a:t>
            </a:r>
          </a:p>
        </p:txBody>
      </p:sp>
      <p:sp>
        <p:nvSpPr>
          <p:cNvPr id="11322" name="Text Box 57"/>
          <p:cNvSpPr txBox="1">
            <a:spLocks noChangeArrowheads="1"/>
          </p:cNvSpPr>
          <p:nvPr/>
        </p:nvSpPr>
        <p:spPr bwMode="auto">
          <a:xfrm>
            <a:off x="5365750" y="4997450"/>
            <a:ext cx="2711450" cy="274638"/>
          </a:xfrm>
          <a:prstGeom prst="rect">
            <a:avLst/>
          </a:prstGeom>
          <a:noFill/>
          <a:ln w="12700">
            <a:noFill/>
            <a:miter lim="800000"/>
            <a:headEnd/>
            <a:tailEnd/>
          </a:ln>
        </p:spPr>
        <p:txBody>
          <a:bodyPr>
            <a:spAutoFit/>
          </a:bodyPr>
          <a:lstStyle/>
          <a:p>
            <a:pPr eaLnBrk="0" hangingPunct="0">
              <a:spcBef>
                <a:spcPct val="50000"/>
              </a:spcBef>
            </a:pPr>
            <a:r>
              <a:rPr lang="en-US" altLang="en-US" sz="1200"/>
              <a:t>Systems Integration Review</a:t>
            </a:r>
          </a:p>
        </p:txBody>
      </p:sp>
      <p:sp>
        <p:nvSpPr>
          <p:cNvPr id="11323" name="AutoShape 58"/>
          <p:cNvSpPr>
            <a:spLocks noChangeArrowheads="1"/>
          </p:cNvSpPr>
          <p:nvPr/>
        </p:nvSpPr>
        <p:spPr bwMode="auto">
          <a:xfrm>
            <a:off x="5940425" y="5559425"/>
            <a:ext cx="228600" cy="228600"/>
          </a:xfrm>
          <a:prstGeom prst="triangle">
            <a:avLst>
              <a:gd name="adj" fmla="val 50000"/>
            </a:avLst>
          </a:prstGeom>
          <a:solidFill>
            <a:srgbClr val="FF99CC"/>
          </a:solidFill>
          <a:ln w="12700" algn="ctr">
            <a:solidFill>
              <a:schemeClr val="tx1"/>
            </a:solidFill>
            <a:miter lim="800000"/>
            <a:headEnd/>
            <a:tailEnd/>
          </a:ln>
        </p:spPr>
        <p:txBody>
          <a:bodyPr anchor="ctr">
            <a:spAutoFit/>
          </a:bodyPr>
          <a:lstStyle/>
          <a:p>
            <a:endParaRPr lang="en-US" altLang="en-US"/>
          </a:p>
        </p:txBody>
      </p:sp>
      <p:sp>
        <p:nvSpPr>
          <p:cNvPr id="11324" name="Text Box 59"/>
          <p:cNvSpPr txBox="1">
            <a:spLocks noChangeArrowheads="1"/>
          </p:cNvSpPr>
          <p:nvPr/>
        </p:nvSpPr>
        <p:spPr bwMode="auto">
          <a:xfrm>
            <a:off x="5861050" y="5273675"/>
            <a:ext cx="2762250" cy="274638"/>
          </a:xfrm>
          <a:prstGeom prst="rect">
            <a:avLst/>
          </a:prstGeom>
          <a:noFill/>
          <a:ln w="12700">
            <a:noFill/>
            <a:miter lim="800000"/>
            <a:headEnd/>
            <a:tailEnd/>
          </a:ln>
        </p:spPr>
        <p:txBody>
          <a:bodyPr>
            <a:spAutoFit/>
          </a:bodyPr>
          <a:lstStyle/>
          <a:p>
            <a:pPr eaLnBrk="0" hangingPunct="0">
              <a:spcBef>
                <a:spcPct val="50000"/>
              </a:spcBef>
            </a:pPr>
            <a:r>
              <a:rPr lang="en-US" altLang="en-US" sz="1200"/>
              <a:t>Operational Readiness  Review</a:t>
            </a:r>
          </a:p>
        </p:txBody>
      </p:sp>
      <p:sp>
        <p:nvSpPr>
          <p:cNvPr id="11325" name="Text Box 60"/>
          <p:cNvSpPr txBox="1">
            <a:spLocks noChangeArrowheads="1"/>
          </p:cNvSpPr>
          <p:nvPr/>
        </p:nvSpPr>
        <p:spPr bwMode="auto">
          <a:xfrm>
            <a:off x="6203950" y="5549900"/>
            <a:ext cx="2673350" cy="274638"/>
          </a:xfrm>
          <a:prstGeom prst="rect">
            <a:avLst/>
          </a:prstGeom>
          <a:noFill/>
          <a:ln w="12700">
            <a:noFill/>
            <a:miter lim="800000"/>
            <a:headEnd/>
            <a:tailEnd/>
          </a:ln>
        </p:spPr>
        <p:txBody>
          <a:bodyPr>
            <a:spAutoFit/>
          </a:bodyPr>
          <a:lstStyle/>
          <a:p>
            <a:pPr eaLnBrk="0" hangingPunct="0">
              <a:spcBef>
                <a:spcPct val="50000"/>
              </a:spcBef>
            </a:pPr>
            <a:r>
              <a:rPr lang="en-US" altLang="en-US" sz="1200" dirty="0" smtClean="0">
                <a:solidFill>
                  <a:srgbClr val="FF0000"/>
                </a:solidFill>
              </a:rPr>
              <a:t>Readiness  </a:t>
            </a:r>
            <a:r>
              <a:rPr lang="en-US" altLang="en-US" sz="1200" dirty="0">
                <a:solidFill>
                  <a:srgbClr val="FF0000"/>
                </a:solidFill>
              </a:rPr>
              <a:t>Review</a:t>
            </a:r>
          </a:p>
        </p:txBody>
      </p:sp>
      <p:sp>
        <p:nvSpPr>
          <p:cNvPr id="11326" name="AutoShape 61"/>
          <p:cNvSpPr>
            <a:spLocks noChangeArrowheads="1"/>
          </p:cNvSpPr>
          <p:nvPr/>
        </p:nvSpPr>
        <p:spPr bwMode="auto">
          <a:xfrm>
            <a:off x="7283450" y="6092825"/>
            <a:ext cx="228600" cy="228600"/>
          </a:xfrm>
          <a:prstGeom prst="triangle">
            <a:avLst>
              <a:gd name="adj" fmla="val 50000"/>
            </a:avLst>
          </a:prstGeom>
          <a:solidFill>
            <a:srgbClr val="FF99CC"/>
          </a:solidFill>
          <a:ln w="12700" algn="ctr">
            <a:solidFill>
              <a:schemeClr val="tx1"/>
            </a:solidFill>
            <a:miter lim="800000"/>
            <a:headEnd/>
            <a:tailEnd/>
          </a:ln>
        </p:spPr>
        <p:txBody>
          <a:bodyPr anchor="ctr">
            <a:spAutoFit/>
          </a:bodyPr>
          <a:lstStyle/>
          <a:p>
            <a:endParaRPr lang="en-US" altLang="en-US"/>
          </a:p>
        </p:txBody>
      </p:sp>
      <p:sp>
        <p:nvSpPr>
          <p:cNvPr id="11327" name="AutoShape 62"/>
          <p:cNvSpPr>
            <a:spLocks noChangeArrowheads="1"/>
          </p:cNvSpPr>
          <p:nvPr/>
        </p:nvSpPr>
        <p:spPr bwMode="auto">
          <a:xfrm>
            <a:off x="6140450" y="5886450"/>
            <a:ext cx="228600" cy="228600"/>
          </a:xfrm>
          <a:prstGeom prst="triangle">
            <a:avLst>
              <a:gd name="adj" fmla="val 50000"/>
            </a:avLst>
          </a:prstGeom>
          <a:solidFill>
            <a:srgbClr val="FF99CC"/>
          </a:solidFill>
          <a:ln w="12700" algn="ctr">
            <a:solidFill>
              <a:schemeClr val="tx1"/>
            </a:solidFill>
            <a:miter lim="800000"/>
            <a:headEnd/>
            <a:tailEnd/>
          </a:ln>
        </p:spPr>
        <p:txBody>
          <a:bodyPr anchor="ctr">
            <a:spAutoFit/>
          </a:bodyPr>
          <a:lstStyle/>
          <a:p>
            <a:endParaRPr lang="en-US" altLang="en-US"/>
          </a:p>
        </p:txBody>
      </p:sp>
      <p:sp>
        <p:nvSpPr>
          <p:cNvPr id="11328" name="Text Box 63"/>
          <p:cNvSpPr txBox="1">
            <a:spLocks noChangeArrowheads="1"/>
          </p:cNvSpPr>
          <p:nvPr/>
        </p:nvSpPr>
        <p:spPr bwMode="auto">
          <a:xfrm>
            <a:off x="3911900" y="5871324"/>
            <a:ext cx="2644775" cy="276225"/>
          </a:xfrm>
          <a:prstGeom prst="rect">
            <a:avLst/>
          </a:prstGeom>
          <a:noFill/>
          <a:ln w="12700">
            <a:noFill/>
            <a:miter lim="800000"/>
            <a:headEnd/>
            <a:tailEnd/>
          </a:ln>
        </p:spPr>
        <p:txBody>
          <a:bodyPr>
            <a:spAutoFit/>
          </a:bodyPr>
          <a:lstStyle/>
          <a:p>
            <a:pPr algn="ctr" eaLnBrk="0" hangingPunct="0">
              <a:spcBef>
                <a:spcPct val="50000"/>
              </a:spcBef>
            </a:pPr>
            <a:r>
              <a:rPr lang="en-US" altLang="en-US" sz="1200" dirty="0" smtClean="0"/>
              <a:t>Assessment  </a:t>
            </a:r>
            <a:r>
              <a:rPr lang="en-US" altLang="en-US" sz="1200" dirty="0"/>
              <a:t>Review</a:t>
            </a:r>
          </a:p>
        </p:txBody>
      </p:sp>
      <p:sp>
        <p:nvSpPr>
          <p:cNvPr id="11329" name="Text Box 64"/>
          <p:cNvSpPr txBox="1">
            <a:spLocks noChangeArrowheads="1"/>
          </p:cNvSpPr>
          <p:nvPr/>
        </p:nvSpPr>
        <p:spPr bwMode="auto">
          <a:xfrm>
            <a:off x="5040313" y="6145213"/>
            <a:ext cx="2168525" cy="277812"/>
          </a:xfrm>
          <a:prstGeom prst="rect">
            <a:avLst/>
          </a:prstGeom>
          <a:noFill/>
          <a:ln w="12700">
            <a:noFill/>
            <a:miter lim="800000"/>
            <a:headEnd/>
            <a:tailEnd/>
          </a:ln>
        </p:spPr>
        <p:txBody>
          <a:bodyPr>
            <a:spAutoFit/>
          </a:bodyPr>
          <a:lstStyle/>
          <a:p>
            <a:pPr eaLnBrk="0" hangingPunct="0">
              <a:spcBef>
                <a:spcPct val="50000"/>
              </a:spcBef>
            </a:pPr>
            <a:r>
              <a:rPr lang="en-US" altLang="en-US" sz="1200"/>
              <a:t>Decommissioning  Review</a:t>
            </a:r>
          </a:p>
        </p:txBody>
      </p:sp>
      <p:sp>
        <p:nvSpPr>
          <p:cNvPr id="11330" name="AutoShape 65"/>
          <p:cNvSpPr>
            <a:spLocks noChangeArrowheads="1"/>
          </p:cNvSpPr>
          <p:nvPr/>
        </p:nvSpPr>
        <p:spPr bwMode="auto">
          <a:xfrm>
            <a:off x="4102100" y="4321175"/>
            <a:ext cx="228600" cy="228600"/>
          </a:xfrm>
          <a:prstGeom prst="triangle">
            <a:avLst>
              <a:gd name="adj" fmla="val 50000"/>
            </a:avLst>
          </a:prstGeom>
          <a:solidFill>
            <a:srgbClr val="FF99CC"/>
          </a:solidFill>
          <a:ln w="12700" algn="ctr">
            <a:solidFill>
              <a:schemeClr val="tx1"/>
            </a:solidFill>
            <a:miter lim="800000"/>
            <a:headEnd/>
            <a:tailEnd/>
          </a:ln>
        </p:spPr>
        <p:txBody>
          <a:bodyPr anchor="ctr">
            <a:spAutoFit/>
          </a:bodyPr>
          <a:lstStyle/>
          <a:p>
            <a:endParaRPr lang="en-US" altLang="en-US"/>
          </a:p>
        </p:txBody>
      </p:sp>
      <p:sp>
        <p:nvSpPr>
          <p:cNvPr id="11331" name="Text Box 66"/>
          <p:cNvSpPr txBox="1">
            <a:spLocks noChangeArrowheads="1"/>
          </p:cNvSpPr>
          <p:nvPr/>
        </p:nvSpPr>
        <p:spPr bwMode="auto">
          <a:xfrm>
            <a:off x="4318000" y="4349750"/>
            <a:ext cx="2584450" cy="274638"/>
          </a:xfrm>
          <a:prstGeom prst="rect">
            <a:avLst/>
          </a:prstGeom>
          <a:noFill/>
          <a:ln w="12700">
            <a:noFill/>
            <a:miter lim="800000"/>
            <a:headEnd/>
            <a:tailEnd/>
          </a:ln>
        </p:spPr>
        <p:txBody>
          <a:bodyPr>
            <a:spAutoFit/>
          </a:bodyPr>
          <a:lstStyle/>
          <a:p>
            <a:pPr eaLnBrk="0" hangingPunct="0">
              <a:spcBef>
                <a:spcPct val="50000"/>
              </a:spcBef>
            </a:pPr>
            <a:r>
              <a:rPr lang="en-US" altLang="en-US" sz="1200">
                <a:solidFill>
                  <a:srgbClr val="FF0000"/>
                </a:solidFill>
              </a:rPr>
              <a:t>Preliminary Design Review</a:t>
            </a:r>
          </a:p>
        </p:txBody>
      </p:sp>
      <p:sp>
        <p:nvSpPr>
          <p:cNvPr id="11332" name="AutoShape 67"/>
          <p:cNvSpPr>
            <a:spLocks noChangeArrowheads="1"/>
          </p:cNvSpPr>
          <p:nvPr/>
        </p:nvSpPr>
        <p:spPr bwMode="auto">
          <a:xfrm>
            <a:off x="3222625" y="4530725"/>
            <a:ext cx="266700" cy="361950"/>
          </a:xfrm>
          <a:prstGeom prst="upArrow">
            <a:avLst>
              <a:gd name="adj1" fmla="val 50000"/>
              <a:gd name="adj2" fmla="val 33929"/>
            </a:avLst>
          </a:prstGeom>
          <a:solidFill>
            <a:srgbClr val="CCFFCC"/>
          </a:solidFill>
          <a:ln w="12700">
            <a:solidFill>
              <a:schemeClr val="tx1"/>
            </a:solidFill>
            <a:miter lim="800000"/>
            <a:headEnd/>
            <a:tailEnd/>
          </a:ln>
        </p:spPr>
        <p:txBody>
          <a:bodyPr anchor="ctr">
            <a:spAutoFit/>
          </a:bodyPr>
          <a:lstStyle/>
          <a:p>
            <a:endParaRPr lang="en-US" altLang="en-US"/>
          </a:p>
        </p:txBody>
      </p:sp>
      <p:sp>
        <p:nvSpPr>
          <p:cNvPr id="11333" name="Text Box 68"/>
          <p:cNvSpPr txBox="1">
            <a:spLocks noChangeArrowheads="1"/>
          </p:cNvSpPr>
          <p:nvPr/>
        </p:nvSpPr>
        <p:spPr bwMode="auto">
          <a:xfrm>
            <a:off x="3040063" y="5000625"/>
            <a:ext cx="1292225" cy="396875"/>
          </a:xfrm>
          <a:prstGeom prst="rect">
            <a:avLst/>
          </a:prstGeom>
          <a:noFill/>
          <a:ln w="12700">
            <a:noFill/>
            <a:miter lim="800000"/>
            <a:headEnd/>
            <a:tailEnd/>
          </a:ln>
        </p:spPr>
        <p:txBody>
          <a:bodyPr wrap="none">
            <a:spAutoFit/>
          </a:bodyPr>
          <a:lstStyle/>
          <a:p>
            <a:pPr algn="ctr" eaLnBrk="0" hangingPunct="0"/>
            <a:r>
              <a:rPr lang="en-US" altLang="en-US" sz="1000">
                <a:solidFill>
                  <a:srgbClr val="009900"/>
                </a:solidFill>
              </a:rPr>
              <a:t>Independent Cost </a:t>
            </a:r>
          </a:p>
          <a:p>
            <a:pPr algn="ctr" eaLnBrk="0" hangingPunct="0"/>
            <a:r>
              <a:rPr lang="en-US" altLang="en-US" sz="1000">
                <a:solidFill>
                  <a:srgbClr val="009900"/>
                </a:solidFill>
              </a:rPr>
              <a:t>Estimates</a:t>
            </a:r>
            <a:endParaRPr lang="en-US" altLang="en-US" sz="800">
              <a:solidFill>
                <a:srgbClr val="009900"/>
              </a:solidFill>
            </a:endParaRPr>
          </a:p>
        </p:txBody>
      </p:sp>
      <p:sp>
        <p:nvSpPr>
          <p:cNvPr id="11334" name="AutoShape 69"/>
          <p:cNvSpPr>
            <a:spLocks noChangeArrowheads="1"/>
          </p:cNvSpPr>
          <p:nvPr/>
        </p:nvSpPr>
        <p:spPr bwMode="auto">
          <a:xfrm>
            <a:off x="4041775" y="4692650"/>
            <a:ext cx="266700" cy="361950"/>
          </a:xfrm>
          <a:prstGeom prst="upArrow">
            <a:avLst>
              <a:gd name="adj1" fmla="val 50000"/>
              <a:gd name="adj2" fmla="val 33929"/>
            </a:avLst>
          </a:prstGeom>
          <a:solidFill>
            <a:srgbClr val="CCFFCC"/>
          </a:solidFill>
          <a:ln w="12700">
            <a:solidFill>
              <a:schemeClr val="tx1"/>
            </a:solidFill>
            <a:miter lim="800000"/>
            <a:headEnd/>
            <a:tailEnd/>
          </a:ln>
        </p:spPr>
        <p:txBody>
          <a:bodyPr anchor="ctr">
            <a:spAutoFit/>
          </a:bodyPr>
          <a:lstStyle/>
          <a:p>
            <a:endParaRPr lang="en-US" altLang="en-US"/>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title"/>
          </p:nvPr>
        </p:nvSpPr>
        <p:spPr>
          <a:xfrm>
            <a:off x="1158976" y="181815"/>
            <a:ext cx="5954232" cy="402974"/>
          </a:xfrm>
        </p:spPr>
        <p:txBody>
          <a:bodyPr/>
          <a:lstStyle/>
          <a:p>
            <a:pPr eaLnBrk="1" fontAlgn="auto" hangingPunct="1">
              <a:spcAft>
                <a:spcPts val="0"/>
              </a:spcAft>
              <a:defRPr/>
            </a:pPr>
            <a:r>
              <a:rPr lang="en-US" sz="2400" dirty="0"/>
              <a:t>More on Requirements Validation</a:t>
            </a:r>
          </a:p>
        </p:txBody>
      </p:sp>
      <p:sp>
        <p:nvSpPr>
          <p:cNvPr id="1568771" name="Rectangle 3"/>
          <p:cNvSpPr>
            <a:spLocks noGrp="1" noChangeArrowheads="1"/>
          </p:cNvSpPr>
          <p:nvPr>
            <p:ph idx="1"/>
          </p:nvPr>
        </p:nvSpPr>
        <p:spPr>
          <a:xfrm>
            <a:off x="349250" y="969963"/>
            <a:ext cx="7572375" cy="5607050"/>
          </a:xfrm>
        </p:spPr>
        <p:txBody>
          <a:bodyPr>
            <a:normAutofit fontScale="85000" lnSpcReduction="20000"/>
          </a:bodyPr>
          <a:lstStyle/>
          <a:p>
            <a:pPr marL="274320" indent="-274320" eaLnBrk="1" fontAlgn="auto" hangingPunct="1">
              <a:lnSpc>
                <a:spcPct val="90000"/>
              </a:lnSpc>
              <a:spcBef>
                <a:spcPct val="50000"/>
              </a:spcBef>
              <a:spcAft>
                <a:spcPts val="0"/>
              </a:spcAft>
              <a:buFont typeface="Wingdings 2"/>
              <a:buChar char=""/>
              <a:defRPr/>
            </a:pPr>
            <a:r>
              <a:rPr lang="en-US" i="1" dirty="0" smtClean="0"/>
              <a:t>Requirement(s) </a:t>
            </a:r>
            <a:r>
              <a:rPr lang="en-US" i="1" dirty="0"/>
              <a:t>Validation</a:t>
            </a:r>
            <a:r>
              <a:rPr lang="en-US" dirty="0"/>
              <a:t> is the process of confirming the </a:t>
            </a:r>
            <a:r>
              <a:rPr lang="en-US" u="sng" dirty="0"/>
              <a:t>completeness</a:t>
            </a:r>
            <a:r>
              <a:rPr lang="en-US" dirty="0"/>
              <a:t> and </a:t>
            </a:r>
            <a:r>
              <a:rPr lang="en-US" u="sng" dirty="0"/>
              <a:t>correctness</a:t>
            </a:r>
            <a:r>
              <a:rPr lang="en-US" dirty="0"/>
              <a:t> of the requirements.</a:t>
            </a:r>
          </a:p>
          <a:p>
            <a:pPr marL="274320" indent="-274320" eaLnBrk="1" fontAlgn="auto" hangingPunct="1">
              <a:lnSpc>
                <a:spcPct val="90000"/>
              </a:lnSpc>
              <a:spcBef>
                <a:spcPct val="45000"/>
              </a:spcBef>
              <a:spcAft>
                <a:spcPts val="0"/>
              </a:spcAft>
              <a:buFont typeface="Wingdings 2"/>
              <a:buChar char=""/>
              <a:defRPr/>
            </a:pPr>
            <a:r>
              <a:rPr lang="en-US" i="1" dirty="0" smtClean="0"/>
              <a:t>Requirement(s) </a:t>
            </a:r>
            <a:r>
              <a:rPr lang="en-US" i="1" dirty="0"/>
              <a:t>Validation</a:t>
            </a:r>
            <a:r>
              <a:rPr lang="en-US" dirty="0"/>
              <a:t> answers the question: “ Are the system design requirements correctly </a:t>
            </a:r>
            <a:r>
              <a:rPr lang="en-US" dirty="0" smtClean="0"/>
              <a:t>defined, </a:t>
            </a:r>
            <a:r>
              <a:rPr lang="en-US" dirty="0"/>
              <a:t>and mean what we intended?”</a:t>
            </a:r>
          </a:p>
          <a:p>
            <a:pPr marL="274320" indent="-274320" eaLnBrk="1" fontAlgn="auto" hangingPunct="1">
              <a:lnSpc>
                <a:spcPct val="90000"/>
              </a:lnSpc>
              <a:spcBef>
                <a:spcPct val="45000"/>
              </a:spcBef>
              <a:spcAft>
                <a:spcPts val="0"/>
              </a:spcAft>
              <a:buFont typeface="Wingdings 2"/>
              <a:buChar char=""/>
              <a:defRPr/>
            </a:pPr>
            <a:r>
              <a:rPr lang="en-US" i="1" dirty="0"/>
              <a:t>Requirements Validation</a:t>
            </a:r>
            <a:r>
              <a:rPr lang="en-US" dirty="0"/>
              <a:t> tends to be oriented toward </a:t>
            </a:r>
            <a:r>
              <a:rPr lang="en-US" i="1" u="sng" dirty="0"/>
              <a:t>analysis</a:t>
            </a:r>
            <a:r>
              <a:rPr lang="en-US" dirty="0"/>
              <a:t>.</a:t>
            </a:r>
          </a:p>
          <a:p>
            <a:pPr marL="274320" indent="-274320" eaLnBrk="1" fontAlgn="auto" hangingPunct="1">
              <a:lnSpc>
                <a:spcPct val="90000"/>
              </a:lnSpc>
              <a:spcBef>
                <a:spcPct val="45000"/>
              </a:spcBef>
              <a:spcAft>
                <a:spcPts val="0"/>
              </a:spcAft>
              <a:buFont typeface="Wingdings 2"/>
              <a:buChar char=""/>
              <a:defRPr/>
            </a:pPr>
            <a:r>
              <a:rPr lang="en-US" dirty="0"/>
              <a:t>When does </a:t>
            </a:r>
            <a:r>
              <a:rPr lang="en-US" i="1" dirty="0"/>
              <a:t>requirements validation</a:t>
            </a:r>
            <a:r>
              <a:rPr lang="en-US" dirty="0"/>
              <a:t> take place?</a:t>
            </a:r>
          </a:p>
          <a:p>
            <a:pPr marL="521208" lvl="1" eaLnBrk="1" fontAlgn="auto" hangingPunct="1">
              <a:lnSpc>
                <a:spcPct val="90000"/>
              </a:lnSpc>
              <a:spcBef>
                <a:spcPct val="50000"/>
              </a:spcBef>
              <a:spcAft>
                <a:spcPts val="0"/>
              </a:spcAft>
              <a:buClr>
                <a:schemeClr val="accent4"/>
              </a:buClr>
              <a:buFont typeface="Wingdings 2"/>
              <a:buChar char=""/>
              <a:defRPr/>
            </a:pPr>
            <a:r>
              <a:rPr lang="en-US" dirty="0">
                <a:solidFill>
                  <a:schemeClr val="tx1">
                    <a:tint val="85000"/>
                  </a:schemeClr>
                </a:solidFill>
              </a:rPr>
              <a:t>Before design and during detailed design, i.e., mostly in Phase B and tapering down in Phase C</a:t>
            </a:r>
          </a:p>
          <a:p>
            <a:pPr marL="521208" lvl="1" eaLnBrk="1" fontAlgn="auto" hangingPunct="1">
              <a:lnSpc>
                <a:spcPct val="90000"/>
              </a:lnSpc>
              <a:spcBef>
                <a:spcPct val="50000"/>
              </a:spcBef>
              <a:spcAft>
                <a:spcPts val="0"/>
              </a:spcAft>
              <a:buClr>
                <a:schemeClr val="accent4"/>
              </a:buClr>
              <a:buFont typeface="Wingdings 2"/>
              <a:buChar char=""/>
              <a:defRPr/>
            </a:pPr>
            <a:r>
              <a:rPr lang="en-US" dirty="0">
                <a:solidFill>
                  <a:schemeClr val="tx1">
                    <a:tint val="85000"/>
                  </a:schemeClr>
                </a:solidFill>
              </a:rPr>
              <a:t>Ideally, completed prior to System Requirements Review (SRR) </a:t>
            </a:r>
          </a:p>
          <a:p>
            <a:pPr marL="274320" indent="-274320" eaLnBrk="1" fontAlgn="auto" hangingPunct="1">
              <a:lnSpc>
                <a:spcPct val="90000"/>
              </a:lnSpc>
              <a:spcBef>
                <a:spcPct val="50000"/>
              </a:spcBef>
              <a:spcAft>
                <a:spcPts val="0"/>
              </a:spcAft>
              <a:buFont typeface="Wingdings 2"/>
              <a:buChar char=""/>
              <a:defRPr/>
            </a:pPr>
            <a:r>
              <a:rPr lang="en-US" dirty="0"/>
              <a:t>What is the importance of getting requirements validation right early in the project life cycle?</a:t>
            </a:r>
          </a:p>
          <a:p>
            <a:pPr marL="521208" lvl="1" eaLnBrk="1" fontAlgn="auto" hangingPunct="1">
              <a:lnSpc>
                <a:spcPct val="90000"/>
              </a:lnSpc>
              <a:spcBef>
                <a:spcPct val="40000"/>
              </a:spcBef>
              <a:spcAft>
                <a:spcPts val="0"/>
              </a:spcAft>
              <a:buClr>
                <a:schemeClr val="accent4"/>
              </a:buClr>
              <a:buFont typeface="Wingdings 2"/>
              <a:buChar char=""/>
              <a:defRPr/>
            </a:pPr>
            <a:r>
              <a:rPr lang="en-US" dirty="0">
                <a:solidFill>
                  <a:schemeClr val="tx1">
                    <a:tint val="85000"/>
                  </a:schemeClr>
                </a:solidFill>
              </a:rPr>
              <a:t>So when it comes time to </a:t>
            </a:r>
            <a:r>
              <a:rPr lang="en-US" u="sng" dirty="0">
                <a:solidFill>
                  <a:schemeClr val="tx1">
                    <a:tint val="85000"/>
                  </a:schemeClr>
                </a:solidFill>
              </a:rPr>
              <a:t>verify</a:t>
            </a:r>
            <a:r>
              <a:rPr lang="en-US" dirty="0">
                <a:solidFill>
                  <a:schemeClr val="tx1">
                    <a:tint val="85000"/>
                  </a:schemeClr>
                </a:solidFill>
              </a:rPr>
              <a:t> the system, you are verifying to the right requirements. </a:t>
            </a:r>
          </a:p>
          <a:p>
            <a:pPr marL="521208" lvl="1" eaLnBrk="1" fontAlgn="auto" hangingPunct="1">
              <a:lnSpc>
                <a:spcPct val="90000"/>
              </a:lnSpc>
              <a:spcBef>
                <a:spcPct val="40000"/>
              </a:spcBef>
              <a:spcAft>
                <a:spcPts val="0"/>
              </a:spcAft>
              <a:buClr>
                <a:schemeClr val="accent4"/>
              </a:buClr>
              <a:buFont typeface="Wingdings 2"/>
              <a:buChar char=""/>
              <a:defRPr/>
            </a:pPr>
            <a:r>
              <a:rPr lang="en-US" dirty="0">
                <a:solidFill>
                  <a:schemeClr val="tx1">
                    <a:tint val="85000"/>
                  </a:schemeClr>
                </a:solidFill>
              </a:rPr>
              <a:t>Changing requirements late in the game - </a:t>
            </a:r>
            <a:r>
              <a:rPr lang="en-US" u="sng" dirty="0">
                <a:solidFill>
                  <a:schemeClr val="tx1">
                    <a:tint val="85000"/>
                  </a:schemeClr>
                </a:solidFill>
              </a:rPr>
              <a:t>verification</a:t>
            </a:r>
            <a:r>
              <a:rPr lang="en-US" dirty="0">
                <a:solidFill>
                  <a:schemeClr val="tx1">
                    <a:tint val="85000"/>
                  </a:schemeClr>
                </a:solidFill>
              </a:rPr>
              <a:t> occurs in Phase D </a:t>
            </a:r>
            <a:r>
              <a:rPr lang="en-US" dirty="0" smtClean="0">
                <a:solidFill>
                  <a:schemeClr val="tx1">
                    <a:tint val="85000"/>
                  </a:schemeClr>
                </a:solidFill>
              </a:rPr>
              <a:t>- </a:t>
            </a:r>
            <a:r>
              <a:rPr lang="en-US" dirty="0">
                <a:solidFill>
                  <a:schemeClr val="tx1">
                    <a:tint val="85000"/>
                  </a:schemeClr>
                </a:solidFill>
              </a:rPr>
              <a:t>has </a:t>
            </a:r>
            <a:r>
              <a:rPr lang="en-US" dirty="0" smtClean="0">
                <a:solidFill>
                  <a:schemeClr val="tx1">
                    <a:tint val="85000"/>
                  </a:schemeClr>
                </a:solidFill>
              </a:rPr>
              <a:t>highly negative </a:t>
            </a:r>
            <a:r>
              <a:rPr lang="en-US" dirty="0">
                <a:solidFill>
                  <a:schemeClr val="tx1">
                    <a:tint val="85000"/>
                  </a:schemeClr>
                </a:solidFill>
              </a:rPr>
              <a:t>impacts to cost and schedule.</a:t>
            </a:r>
          </a:p>
        </p:txBody>
      </p:sp>
      <p:sp>
        <p:nvSpPr>
          <p:cNvPr id="1229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8D55F43-7691-4488-A979-C7EE06666786}" type="slidenum">
              <a:rPr lang="en-US" altLang="en-US" smtClean="0"/>
              <a:pPr/>
              <a:t>5</a:t>
            </a:fld>
            <a:endParaRPr lang="en-US" alt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22" name="Rectangle 1026"/>
          <p:cNvSpPr>
            <a:spLocks noGrp="1" noChangeArrowheads="1"/>
          </p:cNvSpPr>
          <p:nvPr>
            <p:ph type="title"/>
          </p:nvPr>
        </p:nvSpPr>
        <p:spPr>
          <a:xfrm>
            <a:off x="138223" y="167462"/>
            <a:ext cx="8484782" cy="457200"/>
          </a:xfrm>
        </p:spPr>
        <p:txBody>
          <a:bodyPr>
            <a:noAutofit/>
          </a:bodyPr>
          <a:lstStyle/>
          <a:p>
            <a:pPr eaLnBrk="1" fontAlgn="auto" hangingPunct="1">
              <a:spcAft>
                <a:spcPts val="0"/>
              </a:spcAft>
              <a:defRPr/>
            </a:pPr>
            <a:r>
              <a:rPr lang="en-US" sz="2400" dirty="0"/>
              <a:t>More on System </a:t>
            </a:r>
            <a:r>
              <a:rPr lang="en-US" sz="2400" dirty="0" smtClean="0"/>
              <a:t>Validation &amp; </a:t>
            </a:r>
            <a:r>
              <a:rPr lang="en-US" sz="2400" dirty="0"/>
              <a:t>System Verification</a:t>
            </a:r>
          </a:p>
        </p:txBody>
      </p:sp>
      <p:sp>
        <p:nvSpPr>
          <p:cNvPr id="13315" name="Rectangle 1027"/>
          <p:cNvSpPr>
            <a:spLocks noGrp="1" noChangeArrowheads="1"/>
          </p:cNvSpPr>
          <p:nvPr>
            <p:ph idx="1"/>
          </p:nvPr>
        </p:nvSpPr>
        <p:spPr>
          <a:xfrm>
            <a:off x="368300" y="1041400"/>
            <a:ext cx="7639050" cy="5607050"/>
          </a:xfrm>
        </p:spPr>
        <p:txBody>
          <a:bodyPr/>
          <a:lstStyle/>
          <a:p>
            <a:pPr eaLnBrk="1" hangingPunct="1"/>
            <a:r>
              <a:rPr lang="en-US" altLang="en-US" b="1" dirty="0" smtClean="0">
                <a:solidFill>
                  <a:srgbClr val="000000"/>
                </a:solidFill>
              </a:rPr>
              <a:t>Validating a system</a:t>
            </a:r>
            <a:r>
              <a:rPr lang="en-US" altLang="en-US" dirty="0" smtClean="0">
                <a:solidFill>
                  <a:srgbClr val="000000"/>
                </a:solidFill>
              </a:rPr>
              <a:t>: “Building the </a:t>
            </a:r>
            <a:r>
              <a:rPr lang="en-US" altLang="en-US" i="1" dirty="0" smtClean="0">
                <a:solidFill>
                  <a:srgbClr val="FF0000"/>
                </a:solidFill>
              </a:rPr>
              <a:t>right system</a:t>
            </a:r>
            <a:r>
              <a:rPr lang="en-US" altLang="en-US" i="1" dirty="0" smtClean="0">
                <a:solidFill>
                  <a:srgbClr val="000000"/>
                </a:solidFill>
              </a:rPr>
              <a:t>”</a:t>
            </a:r>
            <a:r>
              <a:rPr lang="en-US" altLang="en-US" dirty="0" smtClean="0">
                <a:solidFill>
                  <a:srgbClr val="000000"/>
                </a:solidFill>
              </a:rPr>
              <a:t>: making sure that the system </a:t>
            </a:r>
            <a:r>
              <a:rPr lang="en-US" altLang="en-US" u="sng" dirty="0" smtClean="0">
                <a:solidFill>
                  <a:srgbClr val="000000"/>
                </a:solidFill>
              </a:rPr>
              <a:t>does what it is supposed to do</a:t>
            </a:r>
            <a:r>
              <a:rPr lang="en-US" altLang="en-US" dirty="0" smtClean="0">
                <a:solidFill>
                  <a:srgbClr val="000000"/>
                </a:solidFill>
              </a:rPr>
              <a:t> in its intended environment. Validation determines the correctness and completeness of the end product, and ensures that the system will satisfy the actual needs of the stakeholders.</a:t>
            </a:r>
          </a:p>
          <a:p>
            <a:pPr eaLnBrk="1" hangingPunct="1">
              <a:spcBef>
                <a:spcPct val="75000"/>
              </a:spcBef>
            </a:pPr>
            <a:r>
              <a:rPr lang="en-US" altLang="en-US" b="1" dirty="0" smtClean="0">
                <a:solidFill>
                  <a:srgbClr val="000000"/>
                </a:solidFill>
              </a:rPr>
              <a:t>Verifying a system</a:t>
            </a:r>
            <a:r>
              <a:rPr lang="en-US" altLang="en-US" dirty="0" smtClean="0">
                <a:solidFill>
                  <a:srgbClr val="000000"/>
                </a:solidFill>
              </a:rPr>
              <a:t>: “Building the </a:t>
            </a:r>
            <a:r>
              <a:rPr lang="en-US" altLang="en-US" i="1" dirty="0" smtClean="0">
                <a:solidFill>
                  <a:srgbClr val="FF0000"/>
                </a:solidFill>
              </a:rPr>
              <a:t>system right</a:t>
            </a:r>
            <a:r>
              <a:rPr lang="en-US" altLang="en-US" i="1" dirty="0" smtClean="0">
                <a:solidFill>
                  <a:srgbClr val="000000"/>
                </a:solidFill>
              </a:rPr>
              <a:t>”</a:t>
            </a:r>
            <a:r>
              <a:rPr lang="en-US" altLang="en-US" dirty="0" smtClean="0">
                <a:solidFill>
                  <a:srgbClr val="000000"/>
                </a:solidFill>
              </a:rPr>
              <a:t>: ensuring that the system </a:t>
            </a:r>
            <a:r>
              <a:rPr lang="en-US" altLang="en-US" u="sng" dirty="0" smtClean="0">
                <a:solidFill>
                  <a:srgbClr val="000000"/>
                </a:solidFill>
              </a:rPr>
              <a:t>complies with the system requirements</a:t>
            </a:r>
            <a:r>
              <a:rPr lang="en-US" altLang="en-US" dirty="0" smtClean="0">
                <a:solidFill>
                  <a:srgbClr val="000000"/>
                </a:solidFill>
              </a:rPr>
              <a:t> and conforms to its design.</a:t>
            </a:r>
          </a:p>
          <a:p>
            <a:pPr eaLnBrk="1" hangingPunct="1"/>
            <a:endParaRPr lang="en-US" altLang="en-US" dirty="0" smtClean="0"/>
          </a:p>
          <a:p>
            <a:pPr eaLnBrk="1" hangingPunct="1"/>
            <a:endParaRPr lang="en-US" altLang="en-US" dirty="0" smtClean="0"/>
          </a:p>
        </p:txBody>
      </p:sp>
      <p:sp>
        <p:nvSpPr>
          <p:cNvPr id="1331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300DE8E-679E-43CC-BB4E-8192150F96DD}" type="slidenum">
              <a:rPr lang="en-US" altLang="en-US" smtClean="0"/>
              <a:pPr/>
              <a:t>6</a:t>
            </a:fld>
            <a:endParaRPr lang="en-US" altLang="en-US"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1026"/>
          <p:cNvSpPr>
            <a:spLocks noGrp="1" noChangeArrowheads="1"/>
          </p:cNvSpPr>
          <p:nvPr>
            <p:ph type="title"/>
          </p:nvPr>
        </p:nvSpPr>
        <p:spPr>
          <a:xfrm>
            <a:off x="1127084" y="142875"/>
            <a:ext cx="6060558" cy="457200"/>
          </a:xfrm>
        </p:spPr>
        <p:txBody>
          <a:bodyPr>
            <a:noAutofit/>
          </a:bodyPr>
          <a:lstStyle/>
          <a:p>
            <a:pPr eaLnBrk="1" fontAlgn="auto" hangingPunct="1">
              <a:spcAft>
                <a:spcPts val="0"/>
              </a:spcAft>
              <a:defRPr/>
            </a:pPr>
            <a:r>
              <a:rPr lang="en-US" sz="2400" dirty="0" smtClean="0"/>
              <a:t>Focus :  </a:t>
            </a:r>
            <a:r>
              <a:rPr lang="en-US" sz="2400" dirty="0"/>
              <a:t>Requirements Verification</a:t>
            </a:r>
          </a:p>
        </p:txBody>
      </p:sp>
      <p:sp>
        <p:nvSpPr>
          <p:cNvPr id="1641475" name="Rectangle 1027"/>
          <p:cNvSpPr>
            <a:spLocks noGrp="1" noChangeArrowheads="1"/>
          </p:cNvSpPr>
          <p:nvPr>
            <p:ph idx="1"/>
          </p:nvPr>
        </p:nvSpPr>
        <p:spPr>
          <a:xfrm>
            <a:off x="363538" y="909638"/>
            <a:ext cx="7334250" cy="5410200"/>
          </a:xfrm>
        </p:spPr>
        <p:txBody>
          <a:bodyPr>
            <a:normAutofit lnSpcReduction="10000"/>
          </a:bodyPr>
          <a:lstStyle/>
          <a:p>
            <a:pPr marL="274320" indent="-274320" eaLnBrk="1" fontAlgn="auto" hangingPunct="1">
              <a:lnSpc>
                <a:spcPct val="120000"/>
              </a:lnSpc>
              <a:spcAft>
                <a:spcPts val="0"/>
              </a:spcAft>
              <a:buFont typeface="Wingdings 2"/>
              <a:buChar char=""/>
              <a:defRPr/>
            </a:pPr>
            <a:r>
              <a:rPr lang="en-US" dirty="0"/>
              <a:t>Requirements </a:t>
            </a:r>
            <a:r>
              <a:rPr lang="en-US" u="sng" dirty="0"/>
              <a:t>verification</a:t>
            </a:r>
            <a:r>
              <a:rPr lang="en-US" dirty="0"/>
              <a:t> is done in Phase D - as an integral part of integration. In fact the right leg of the </a:t>
            </a:r>
            <a:r>
              <a:rPr lang="en-US" dirty="0" smtClean="0"/>
              <a:t>“</a:t>
            </a:r>
            <a:r>
              <a:rPr lang="en-US" dirty="0" err="1" smtClean="0"/>
              <a:t>Vee</a:t>
            </a:r>
            <a:r>
              <a:rPr lang="en-US" dirty="0" smtClean="0"/>
              <a:t>” diagram </a:t>
            </a:r>
            <a:r>
              <a:rPr lang="en-US" dirty="0"/>
              <a:t>is called ‘Integration and Verification’ (see following slide).</a:t>
            </a:r>
          </a:p>
          <a:p>
            <a:pPr marL="274320" indent="-274320" eaLnBrk="1" fontAlgn="auto" hangingPunct="1">
              <a:spcBef>
                <a:spcPct val="55000"/>
              </a:spcBef>
              <a:spcAft>
                <a:spcPts val="0"/>
              </a:spcAft>
              <a:buFont typeface="Wingdings 2"/>
              <a:buChar char=""/>
              <a:defRPr/>
            </a:pPr>
            <a:r>
              <a:rPr lang="en-US" dirty="0" smtClean="0"/>
              <a:t>A </a:t>
            </a:r>
            <a:r>
              <a:rPr lang="en-US" dirty="0"/>
              <a:t>preliminary plan for how a requirement will be verified is created when the requirement is generated. This is the preliminary verification matrix.</a:t>
            </a:r>
          </a:p>
          <a:p>
            <a:pPr marL="274320" indent="-274320" eaLnBrk="1" fontAlgn="auto" hangingPunct="1">
              <a:spcBef>
                <a:spcPct val="55000"/>
              </a:spcBef>
              <a:spcAft>
                <a:spcPts val="0"/>
              </a:spcAft>
              <a:buFont typeface="Wingdings 2"/>
              <a:buChar char=""/>
              <a:defRPr/>
            </a:pPr>
            <a:r>
              <a:rPr lang="en-US" dirty="0" smtClean="0"/>
              <a:t>Verification </a:t>
            </a:r>
            <a:r>
              <a:rPr lang="en-US" dirty="0"/>
              <a:t>requirements and plans are established with the completion of </a:t>
            </a:r>
            <a:r>
              <a:rPr lang="en-US" dirty="0" smtClean="0"/>
              <a:t>a </a:t>
            </a:r>
            <a:r>
              <a:rPr lang="en-US" dirty="0"/>
              <a:t>critical design review (CDR).</a:t>
            </a:r>
          </a:p>
        </p:txBody>
      </p:sp>
      <p:sp>
        <p:nvSpPr>
          <p:cNvPr id="1434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1C51C7-32F2-4428-A081-939F1E34479D}" type="slidenum">
              <a:rPr lang="en-US" altLang="en-US" smtClean="0"/>
              <a:pPr/>
              <a:t>7</a:t>
            </a:fld>
            <a:endParaRPr lang="en-US" altLang="en-US"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6658" name="Rectangle 2"/>
          <p:cNvSpPr>
            <a:spLocks noGrp="1" noChangeArrowheads="1"/>
          </p:cNvSpPr>
          <p:nvPr>
            <p:ph type="title"/>
          </p:nvPr>
        </p:nvSpPr>
        <p:spPr>
          <a:xfrm>
            <a:off x="210657" y="0"/>
            <a:ext cx="7763762" cy="733160"/>
          </a:xfrm>
        </p:spPr>
        <p:txBody>
          <a:bodyPr lIns="92075" tIns="46038" rIns="92075" bIns="46038"/>
          <a:lstStyle/>
          <a:p>
            <a:pPr algn="ctr" eaLnBrk="1" fontAlgn="auto" hangingPunct="1">
              <a:spcAft>
                <a:spcPts val="0"/>
              </a:spcAft>
              <a:defRPr/>
            </a:pPr>
            <a:r>
              <a:rPr lang="en-US" sz="2000" dirty="0">
                <a:effectLst>
                  <a:outerShdw blurRad="38100" dist="38100" dir="2700000" algn="tl">
                    <a:srgbClr val="C0C0C0"/>
                  </a:outerShdw>
                </a:effectLst>
              </a:rPr>
              <a:t>Verification is Intertwined with the Integration</a:t>
            </a:r>
            <a:br>
              <a:rPr lang="en-US" sz="2000" dirty="0">
                <a:effectLst>
                  <a:outerShdw blurRad="38100" dist="38100" dir="2700000" algn="tl">
                    <a:srgbClr val="C0C0C0"/>
                  </a:outerShdw>
                </a:effectLst>
              </a:rPr>
            </a:br>
            <a:r>
              <a:rPr lang="en-US" sz="2000" dirty="0">
                <a:effectLst>
                  <a:outerShdw blurRad="38100" dist="38100" dir="2700000" algn="tl">
                    <a:srgbClr val="C0C0C0"/>
                  </a:outerShdw>
                </a:effectLst>
              </a:rPr>
              <a:t> of Components and Subsystems </a:t>
            </a:r>
          </a:p>
        </p:txBody>
      </p:sp>
      <p:sp>
        <p:nvSpPr>
          <p:cNvPr id="15363" name="AutoShape 3"/>
          <p:cNvSpPr>
            <a:spLocks noChangeArrowheads="1"/>
          </p:cNvSpPr>
          <p:nvPr/>
        </p:nvSpPr>
        <p:spPr bwMode="auto">
          <a:xfrm rot="-11514">
            <a:off x="1881188" y="5510213"/>
            <a:ext cx="5843587" cy="552450"/>
          </a:xfrm>
          <a:prstGeom prst="rightArrow">
            <a:avLst>
              <a:gd name="adj1" fmla="val 50000"/>
              <a:gd name="adj2" fmla="val 282510"/>
            </a:avLst>
          </a:prstGeom>
          <a:solidFill>
            <a:srgbClr val="4BDF17"/>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eaLnBrk="0" hangingPunct="0"/>
            <a:r>
              <a:rPr lang="en-US" altLang="en-US" b="0"/>
              <a:t>Time and Project Maturity</a:t>
            </a:r>
            <a:endParaRPr lang="en-US" altLang="en-US" sz="1600" b="0">
              <a:latin typeface="Arial Narrow" pitchFamily="34" charset="0"/>
            </a:endParaRPr>
          </a:p>
        </p:txBody>
      </p:sp>
      <p:sp>
        <p:nvSpPr>
          <p:cNvPr id="15364" name="AutoShape 5"/>
          <p:cNvSpPr>
            <a:spLocks noChangeArrowheads="1"/>
          </p:cNvSpPr>
          <p:nvPr/>
        </p:nvSpPr>
        <p:spPr bwMode="auto">
          <a:xfrm rot="3480000">
            <a:off x="622300" y="3810001"/>
            <a:ext cx="2116137" cy="1077912"/>
          </a:xfrm>
          <a:prstGeom prst="rightArrow">
            <a:avLst>
              <a:gd name="adj1" fmla="val 50000"/>
              <a:gd name="adj2" fmla="val 52433"/>
            </a:avLst>
          </a:prstGeom>
          <a:solidFill>
            <a:srgbClr val="0000FF"/>
          </a:solidFill>
          <a:ln w="12700">
            <a:solidFill>
              <a:schemeClr val="tx1"/>
            </a:solidFill>
            <a:miter lim="800000"/>
            <a:headEnd/>
            <a:tailEnd/>
          </a:ln>
        </p:spPr>
        <p:txBody>
          <a:bodyPr wrap="none" lIns="92075" tIns="46038" rIns="92075" bIns="46038" anchor="ctr"/>
          <a:lstStyle/>
          <a:p>
            <a:pPr algn="ctr" eaLnBrk="0" hangingPunct="0"/>
            <a:r>
              <a:rPr lang="en-US" altLang="en-US" sz="1600" b="0">
                <a:solidFill>
                  <a:srgbClr val="FAFAFA"/>
                </a:solidFill>
                <a:latin typeface="Arial Narrow" pitchFamily="34" charset="0"/>
              </a:rPr>
              <a:t>Decomposition &amp;</a:t>
            </a:r>
          </a:p>
          <a:p>
            <a:pPr algn="ctr" eaLnBrk="0" hangingPunct="0"/>
            <a:r>
              <a:rPr lang="en-US" altLang="en-US" sz="1600" b="0">
                <a:solidFill>
                  <a:srgbClr val="FAFAFA"/>
                </a:solidFill>
                <a:latin typeface="Arial Narrow" pitchFamily="34" charset="0"/>
              </a:rPr>
              <a:t>Definition Sequence</a:t>
            </a:r>
          </a:p>
        </p:txBody>
      </p:sp>
      <p:sp>
        <p:nvSpPr>
          <p:cNvPr id="15365" name="Freeform 7"/>
          <p:cNvSpPr>
            <a:spLocks/>
          </p:cNvSpPr>
          <p:nvPr/>
        </p:nvSpPr>
        <p:spPr bwMode="auto">
          <a:xfrm>
            <a:off x="1598613" y="1338263"/>
            <a:ext cx="4430712" cy="3871912"/>
          </a:xfrm>
          <a:custGeom>
            <a:avLst/>
            <a:gdLst>
              <a:gd name="T0" fmla="*/ 2147483647 w 3281"/>
              <a:gd name="T1" fmla="*/ 2147483647 h 2946"/>
              <a:gd name="T2" fmla="*/ 2147483647 w 3281"/>
              <a:gd name="T3" fmla="*/ 2147483647 h 2946"/>
              <a:gd name="T4" fmla="*/ 2147483647 w 3281"/>
              <a:gd name="T5" fmla="*/ 2147483647 h 2946"/>
              <a:gd name="T6" fmla="*/ 2147483647 w 3281"/>
              <a:gd name="T7" fmla="*/ 0 h 2946"/>
              <a:gd name="T8" fmla="*/ 2147483647 w 3281"/>
              <a:gd name="T9" fmla="*/ 0 h 2946"/>
              <a:gd name="T10" fmla="*/ 2147483647 w 3281"/>
              <a:gd name="T11" fmla="*/ 2147483647 h 2946"/>
              <a:gd name="T12" fmla="*/ 2147483647 w 3281"/>
              <a:gd name="T13" fmla="*/ 0 h 2946"/>
              <a:gd name="T14" fmla="*/ 0 w 3281"/>
              <a:gd name="T15" fmla="*/ 0 h 2946"/>
              <a:gd name="T16" fmla="*/ 0 w 3281"/>
              <a:gd name="T17" fmla="*/ 2147483647 h 2946"/>
              <a:gd name="T18" fmla="*/ 2147483647 w 3281"/>
              <a:gd name="T19" fmla="*/ 2147483647 h 2946"/>
              <a:gd name="T20" fmla="*/ 2147483647 w 3281"/>
              <a:gd name="T21" fmla="*/ 2147483647 h 2946"/>
              <a:gd name="T22" fmla="*/ 2147483647 w 3281"/>
              <a:gd name="T23" fmla="*/ 2147483647 h 29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81"/>
              <a:gd name="T37" fmla="*/ 0 h 2946"/>
              <a:gd name="T38" fmla="*/ 3281 w 3281"/>
              <a:gd name="T39" fmla="*/ 2946 h 29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81" h="2946">
                <a:moveTo>
                  <a:pt x="1613" y="2945"/>
                </a:moveTo>
                <a:lnTo>
                  <a:pt x="2222" y="2945"/>
                </a:lnTo>
                <a:lnTo>
                  <a:pt x="3280" y="1258"/>
                </a:lnTo>
                <a:lnTo>
                  <a:pt x="3280" y="0"/>
                </a:lnTo>
                <a:lnTo>
                  <a:pt x="2137" y="0"/>
                </a:lnTo>
                <a:lnTo>
                  <a:pt x="1613" y="1567"/>
                </a:lnTo>
                <a:lnTo>
                  <a:pt x="1036" y="0"/>
                </a:lnTo>
                <a:lnTo>
                  <a:pt x="0" y="0"/>
                </a:lnTo>
                <a:lnTo>
                  <a:pt x="0" y="1282"/>
                </a:lnTo>
                <a:lnTo>
                  <a:pt x="1064" y="2945"/>
                </a:lnTo>
                <a:lnTo>
                  <a:pt x="1610" y="2945"/>
                </a:lnTo>
                <a:lnTo>
                  <a:pt x="1613" y="2939"/>
                </a:lnTo>
              </a:path>
            </a:pathLst>
          </a:custGeom>
          <a:solidFill>
            <a:srgbClr val="0000FF"/>
          </a:solidFill>
          <a:ln w="12700" cap="rnd">
            <a:solidFill>
              <a:srgbClr val="0000FF"/>
            </a:solidFill>
            <a:round/>
            <a:headEnd type="none" w="sm" len="sm"/>
            <a:tailEnd type="none" w="sm" len="sm"/>
          </a:ln>
        </p:spPr>
        <p:txBody>
          <a:bodyPr/>
          <a:lstStyle/>
          <a:p>
            <a:endParaRPr lang="en-US"/>
          </a:p>
        </p:txBody>
      </p:sp>
      <p:sp>
        <p:nvSpPr>
          <p:cNvPr id="15366" name="AutoShape 8"/>
          <p:cNvSpPr>
            <a:spLocks noChangeArrowheads="1"/>
          </p:cNvSpPr>
          <p:nvPr/>
        </p:nvSpPr>
        <p:spPr bwMode="auto">
          <a:xfrm rot="18180000" flipH="1">
            <a:off x="4976019" y="3707607"/>
            <a:ext cx="2116137" cy="1181100"/>
          </a:xfrm>
          <a:prstGeom prst="leftArrow">
            <a:avLst>
              <a:gd name="adj1" fmla="val 50000"/>
              <a:gd name="adj2" fmla="val 47836"/>
            </a:avLst>
          </a:prstGeom>
          <a:solidFill>
            <a:srgbClr val="0000FF"/>
          </a:solidFill>
          <a:ln w="12700">
            <a:solidFill>
              <a:schemeClr val="tx1"/>
            </a:solidFill>
            <a:miter lim="800000"/>
            <a:headEnd/>
            <a:tailEnd/>
          </a:ln>
        </p:spPr>
        <p:txBody>
          <a:bodyPr wrap="none" lIns="92075" tIns="46038" rIns="92075" bIns="46038" anchor="ctr"/>
          <a:lstStyle/>
          <a:p>
            <a:pPr algn="ctr" eaLnBrk="0" hangingPunct="0"/>
            <a:r>
              <a:rPr lang="en-US" altLang="en-US" sz="1600" b="0">
                <a:solidFill>
                  <a:srgbClr val="FAFAFA"/>
                </a:solidFill>
                <a:latin typeface="Arial Narrow" pitchFamily="34" charset="0"/>
              </a:rPr>
              <a:t>Integration &amp;</a:t>
            </a:r>
          </a:p>
          <a:p>
            <a:pPr algn="ctr" eaLnBrk="0" hangingPunct="0"/>
            <a:r>
              <a:rPr lang="en-US" altLang="en-US" sz="1600" b="0">
                <a:solidFill>
                  <a:srgbClr val="FAFAFA"/>
                </a:solidFill>
                <a:latin typeface="Arial Narrow" pitchFamily="34" charset="0"/>
              </a:rPr>
              <a:t>Verification Sequence</a:t>
            </a:r>
          </a:p>
        </p:txBody>
      </p:sp>
      <p:sp>
        <p:nvSpPr>
          <p:cNvPr id="15367" name="Rectangle 9"/>
          <p:cNvSpPr>
            <a:spLocks noChangeArrowheads="1"/>
          </p:cNvSpPr>
          <p:nvPr/>
        </p:nvSpPr>
        <p:spPr bwMode="auto">
          <a:xfrm>
            <a:off x="1657350" y="1419225"/>
            <a:ext cx="1319213" cy="520700"/>
          </a:xfrm>
          <a:prstGeom prst="rect">
            <a:avLst/>
          </a:prstGeom>
          <a:solidFill>
            <a:srgbClr val="FAFAFA"/>
          </a:solidFill>
          <a:ln w="12700">
            <a:solidFill>
              <a:srgbClr val="FAFAFA"/>
            </a:solidFill>
            <a:miter lim="800000"/>
            <a:headEnd/>
            <a:tailEnd/>
          </a:ln>
        </p:spPr>
        <p:txBody>
          <a:bodyPr wrap="none" lIns="92075" tIns="46038" rIns="92075" bIns="46038" anchor="ctr"/>
          <a:lstStyle/>
          <a:p>
            <a:pPr algn="ctr" eaLnBrk="0" hangingPunct="0"/>
            <a:r>
              <a:rPr lang="en-US" altLang="en-US" sz="1200">
                <a:solidFill>
                  <a:srgbClr val="0000FF"/>
                </a:solidFill>
                <a:latin typeface="Arial Narrow" pitchFamily="34" charset="0"/>
              </a:rPr>
              <a:t>Mission </a:t>
            </a:r>
          </a:p>
          <a:p>
            <a:pPr algn="ctr" eaLnBrk="0" hangingPunct="0"/>
            <a:r>
              <a:rPr lang="en-US" altLang="en-US" sz="1200">
                <a:solidFill>
                  <a:srgbClr val="0000FF"/>
                </a:solidFill>
                <a:latin typeface="Arial Narrow" pitchFamily="34" charset="0"/>
              </a:rPr>
              <a:t>Requirements </a:t>
            </a:r>
          </a:p>
          <a:p>
            <a:pPr algn="ctr" eaLnBrk="0" hangingPunct="0"/>
            <a:r>
              <a:rPr lang="en-US" altLang="en-US" sz="1200">
                <a:solidFill>
                  <a:srgbClr val="0000FF"/>
                </a:solidFill>
                <a:latin typeface="Arial Narrow" pitchFamily="34" charset="0"/>
              </a:rPr>
              <a:t>&amp; Priorities</a:t>
            </a:r>
          </a:p>
        </p:txBody>
      </p:sp>
      <p:sp>
        <p:nvSpPr>
          <p:cNvPr id="15368" name="Rectangle 10"/>
          <p:cNvSpPr>
            <a:spLocks noChangeArrowheads="1"/>
          </p:cNvSpPr>
          <p:nvPr/>
        </p:nvSpPr>
        <p:spPr bwMode="auto">
          <a:xfrm flipH="1">
            <a:off x="4575175" y="1419225"/>
            <a:ext cx="1320800" cy="520700"/>
          </a:xfrm>
          <a:prstGeom prst="rect">
            <a:avLst/>
          </a:prstGeom>
          <a:solidFill>
            <a:srgbClr val="FAFAFA"/>
          </a:solidFill>
          <a:ln w="12700">
            <a:solidFill>
              <a:srgbClr val="FAFAFA"/>
            </a:solidFill>
            <a:miter lim="800000"/>
            <a:headEnd/>
            <a:tailEnd/>
          </a:ln>
        </p:spPr>
        <p:txBody>
          <a:bodyPr wrap="none" lIns="92075" tIns="46038" rIns="92075" bIns="46038" anchor="ctr"/>
          <a:lstStyle/>
          <a:p>
            <a:pPr algn="ctr" eaLnBrk="0" hangingPunct="0"/>
            <a:r>
              <a:rPr lang="en-US" altLang="en-US" sz="1200">
                <a:solidFill>
                  <a:srgbClr val="0000FF"/>
                </a:solidFill>
                <a:latin typeface="Arial Narrow" pitchFamily="34" charset="0"/>
              </a:rPr>
              <a:t>System </a:t>
            </a:r>
          </a:p>
          <a:p>
            <a:pPr algn="ctr" eaLnBrk="0" hangingPunct="0"/>
            <a:r>
              <a:rPr lang="en-US" altLang="en-US" sz="1200">
                <a:solidFill>
                  <a:srgbClr val="0000FF"/>
                </a:solidFill>
                <a:latin typeface="Arial Narrow" pitchFamily="34" charset="0"/>
              </a:rPr>
              <a:t>Demonstration </a:t>
            </a:r>
          </a:p>
          <a:p>
            <a:pPr algn="ctr" eaLnBrk="0" hangingPunct="0"/>
            <a:r>
              <a:rPr lang="en-US" altLang="en-US" sz="1200">
                <a:solidFill>
                  <a:srgbClr val="0000FF"/>
                </a:solidFill>
                <a:latin typeface="Arial Narrow" pitchFamily="34" charset="0"/>
              </a:rPr>
              <a:t>&amp; Validation</a:t>
            </a:r>
          </a:p>
        </p:txBody>
      </p:sp>
      <p:sp>
        <p:nvSpPr>
          <p:cNvPr id="15369" name="Line 11"/>
          <p:cNvSpPr>
            <a:spLocks noChangeShapeType="1"/>
          </p:cNvSpPr>
          <p:nvPr/>
        </p:nvSpPr>
        <p:spPr bwMode="auto">
          <a:xfrm>
            <a:off x="1878013" y="1951038"/>
            <a:ext cx="0" cy="157162"/>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5370" name="Line 12"/>
          <p:cNvSpPr>
            <a:spLocks noChangeShapeType="1"/>
          </p:cNvSpPr>
          <p:nvPr/>
        </p:nvSpPr>
        <p:spPr bwMode="auto">
          <a:xfrm>
            <a:off x="5665788" y="1951038"/>
            <a:ext cx="0" cy="157162"/>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5371" name="Rectangle 13"/>
          <p:cNvSpPr>
            <a:spLocks noChangeArrowheads="1"/>
          </p:cNvSpPr>
          <p:nvPr/>
        </p:nvSpPr>
        <p:spPr bwMode="auto">
          <a:xfrm>
            <a:off x="1790700" y="2108200"/>
            <a:ext cx="1433513" cy="552450"/>
          </a:xfrm>
          <a:prstGeom prst="rect">
            <a:avLst/>
          </a:prstGeom>
          <a:solidFill>
            <a:srgbClr val="FAFAFA"/>
          </a:solidFill>
          <a:ln w="12700">
            <a:solidFill>
              <a:srgbClr val="FAFAFA"/>
            </a:solidFill>
            <a:miter lim="800000"/>
            <a:headEnd/>
            <a:tailEnd/>
          </a:ln>
        </p:spPr>
        <p:txBody>
          <a:bodyPr wrap="none" lIns="92075" tIns="46038" rIns="92075" bIns="46038" anchor="ctr"/>
          <a:lstStyle/>
          <a:p>
            <a:pPr algn="ctr" eaLnBrk="0" hangingPunct="0"/>
            <a:r>
              <a:rPr lang="en-US" altLang="en-US" sz="1200">
                <a:solidFill>
                  <a:srgbClr val="0000FF"/>
                </a:solidFill>
                <a:latin typeface="Arial Narrow" pitchFamily="34" charset="0"/>
              </a:rPr>
              <a:t>Develop System</a:t>
            </a:r>
          </a:p>
          <a:p>
            <a:pPr algn="ctr" eaLnBrk="0" hangingPunct="0"/>
            <a:r>
              <a:rPr lang="en-US" altLang="en-US" sz="1200">
                <a:solidFill>
                  <a:srgbClr val="0000FF"/>
                </a:solidFill>
                <a:latin typeface="Arial Narrow" pitchFamily="34" charset="0"/>
              </a:rPr>
              <a:t>Requirements &amp; </a:t>
            </a:r>
          </a:p>
          <a:p>
            <a:pPr algn="ctr" eaLnBrk="0" hangingPunct="0"/>
            <a:r>
              <a:rPr lang="en-US" altLang="en-US" sz="1200">
                <a:solidFill>
                  <a:srgbClr val="0000FF"/>
                </a:solidFill>
                <a:latin typeface="Arial Narrow" pitchFamily="34" charset="0"/>
              </a:rPr>
              <a:t>System Architecture</a:t>
            </a:r>
            <a:r>
              <a:rPr lang="en-US" altLang="en-US" sz="1000">
                <a:solidFill>
                  <a:srgbClr val="0000FF"/>
                </a:solidFill>
                <a:latin typeface="Arial Narrow" pitchFamily="34" charset="0"/>
              </a:rPr>
              <a:t> </a:t>
            </a:r>
          </a:p>
        </p:txBody>
      </p:sp>
      <p:sp>
        <p:nvSpPr>
          <p:cNvPr id="15372" name="Line 14"/>
          <p:cNvSpPr>
            <a:spLocks noChangeShapeType="1"/>
          </p:cNvSpPr>
          <p:nvPr/>
        </p:nvSpPr>
        <p:spPr bwMode="auto">
          <a:xfrm>
            <a:off x="2190750" y="2668588"/>
            <a:ext cx="0" cy="157162"/>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5373" name="Rectangle 15"/>
          <p:cNvSpPr>
            <a:spLocks noChangeArrowheads="1"/>
          </p:cNvSpPr>
          <p:nvPr/>
        </p:nvSpPr>
        <p:spPr bwMode="auto">
          <a:xfrm>
            <a:off x="2019300" y="2824163"/>
            <a:ext cx="1414463" cy="631825"/>
          </a:xfrm>
          <a:prstGeom prst="rect">
            <a:avLst/>
          </a:prstGeom>
          <a:solidFill>
            <a:srgbClr val="FAFAFA"/>
          </a:solidFill>
          <a:ln w="12700">
            <a:solidFill>
              <a:srgbClr val="FAFAFA"/>
            </a:solidFill>
            <a:miter lim="800000"/>
            <a:headEnd/>
            <a:tailEnd/>
          </a:ln>
        </p:spPr>
        <p:txBody>
          <a:bodyPr wrap="none" lIns="92075" tIns="46038" rIns="92075" bIns="46038" anchor="ctr"/>
          <a:lstStyle/>
          <a:p>
            <a:pPr algn="ctr" eaLnBrk="0" hangingPunct="0"/>
            <a:r>
              <a:rPr lang="en-US" altLang="en-US" sz="1200">
                <a:solidFill>
                  <a:srgbClr val="0000FF"/>
                </a:solidFill>
                <a:latin typeface="Arial Narrow" pitchFamily="34" charset="0"/>
              </a:rPr>
              <a:t>Allocate Performance</a:t>
            </a:r>
          </a:p>
          <a:p>
            <a:pPr algn="ctr" eaLnBrk="0" hangingPunct="0"/>
            <a:r>
              <a:rPr lang="en-US" altLang="en-US" sz="1200">
                <a:solidFill>
                  <a:srgbClr val="0000FF"/>
                </a:solidFill>
                <a:latin typeface="Arial Narrow" pitchFamily="34" charset="0"/>
              </a:rPr>
              <a:t>Specs &amp; Build </a:t>
            </a:r>
          </a:p>
          <a:p>
            <a:pPr algn="ctr" eaLnBrk="0" hangingPunct="0"/>
            <a:r>
              <a:rPr lang="en-US" altLang="en-US" sz="1200">
                <a:solidFill>
                  <a:srgbClr val="0000FF"/>
                </a:solidFill>
                <a:latin typeface="Arial Narrow" pitchFamily="34" charset="0"/>
              </a:rPr>
              <a:t>Verification Plan</a:t>
            </a:r>
          </a:p>
        </p:txBody>
      </p:sp>
      <p:sp>
        <p:nvSpPr>
          <p:cNvPr id="15374" name="Line 16"/>
          <p:cNvSpPr>
            <a:spLocks noChangeShapeType="1"/>
          </p:cNvSpPr>
          <p:nvPr/>
        </p:nvSpPr>
        <p:spPr bwMode="auto">
          <a:xfrm>
            <a:off x="2559050" y="3473450"/>
            <a:ext cx="0" cy="157163"/>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5375" name="Rectangle 17"/>
          <p:cNvSpPr>
            <a:spLocks noChangeArrowheads="1"/>
          </p:cNvSpPr>
          <p:nvPr/>
        </p:nvSpPr>
        <p:spPr bwMode="auto">
          <a:xfrm>
            <a:off x="2400300" y="3636963"/>
            <a:ext cx="1301750" cy="557212"/>
          </a:xfrm>
          <a:prstGeom prst="rect">
            <a:avLst/>
          </a:prstGeom>
          <a:solidFill>
            <a:srgbClr val="FAFAFA"/>
          </a:solidFill>
          <a:ln w="12700">
            <a:solidFill>
              <a:srgbClr val="FAFAFA"/>
            </a:solidFill>
            <a:miter lim="800000"/>
            <a:headEnd/>
            <a:tailEnd/>
          </a:ln>
        </p:spPr>
        <p:txBody>
          <a:bodyPr wrap="none" lIns="92075" tIns="46038" rIns="92075" bIns="46038" anchor="ctr"/>
          <a:lstStyle/>
          <a:p>
            <a:pPr algn="ctr" eaLnBrk="0" hangingPunct="0"/>
            <a:r>
              <a:rPr lang="en-US" altLang="en-US" sz="1200">
                <a:solidFill>
                  <a:srgbClr val="0000FF"/>
                </a:solidFill>
                <a:latin typeface="Arial Narrow" pitchFamily="34" charset="0"/>
              </a:rPr>
              <a:t>Design </a:t>
            </a:r>
          </a:p>
          <a:p>
            <a:pPr algn="ctr" eaLnBrk="0" hangingPunct="0"/>
            <a:r>
              <a:rPr lang="en-US" altLang="en-US" sz="1200">
                <a:solidFill>
                  <a:srgbClr val="0000FF"/>
                </a:solidFill>
                <a:latin typeface="Arial Narrow" pitchFamily="34" charset="0"/>
              </a:rPr>
              <a:t>Components</a:t>
            </a:r>
          </a:p>
        </p:txBody>
      </p:sp>
      <p:sp>
        <p:nvSpPr>
          <p:cNvPr id="15376" name="Line 18"/>
          <p:cNvSpPr>
            <a:spLocks noChangeShapeType="1"/>
          </p:cNvSpPr>
          <p:nvPr/>
        </p:nvSpPr>
        <p:spPr bwMode="auto">
          <a:xfrm>
            <a:off x="3462338" y="4206875"/>
            <a:ext cx="0" cy="322263"/>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5377" name="Rectangle 19"/>
          <p:cNvSpPr>
            <a:spLocks noChangeArrowheads="1"/>
          </p:cNvSpPr>
          <p:nvPr/>
        </p:nvSpPr>
        <p:spPr bwMode="auto">
          <a:xfrm>
            <a:off x="4416425" y="2108200"/>
            <a:ext cx="1458913" cy="552450"/>
          </a:xfrm>
          <a:prstGeom prst="rect">
            <a:avLst/>
          </a:prstGeom>
          <a:solidFill>
            <a:srgbClr val="FAFAFA"/>
          </a:solidFill>
          <a:ln w="12700">
            <a:solidFill>
              <a:srgbClr val="FAFAFA"/>
            </a:solidFill>
            <a:miter lim="800000"/>
            <a:headEnd/>
            <a:tailEnd/>
          </a:ln>
        </p:spPr>
        <p:txBody>
          <a:bodyPr wrap="none" lIns="92075" tIns="46038" rIns="92075" bIns="46038" anchor="ctr"/>
          <a:lstStyle/>
          <a:p>
            <a:pPr algn="ctr" eaLnBrk="0" hangingPunct="0"/>
            <a:r>
              <a:rPr lang="en-US" altLang="en-US" sz="1200">
                <a:solidFill>
                  <a:srgbClr val="0000FF"/>
                </a:solidFill>
                <a:latin typeface="Arial Narrow" pitchFamily="34" charset="0"/>
              </a:rPr>
              <a:t>Integrate System &amp;</a:t>
            </a:r>
          </a:p>
          <a:p>
            <a:pPr algn="ctr" eaLnBrk="0" hangingPunct="0"/>
            <a:r>
              <a:rPr lang="en-US" altLang="en-US" sz="1200">
                <a:solidFill>
                  <a:srgbClr val="0000FF"/>
                </a:solidFill>
                <a:latin typeface="Arial Narrow" pitchFamily="34" charset="0"/>
              </a:rPr>
              <a:t>Verify</a:t>
            </a:r>
          </a:p>
          <a:p>
            <a:pPr algn="ctr" eaLnBrk="0" hangingPunct="0"/>
            <a:r>
              <a:rPr lang="en-US" altLang="en-US" sz="1200">
                <a:solidFill>
                  <a:srgbClr val="0000FF"/>
                </a:solidFill>
                <a:latin typeface="Arial Narrow" pitchFamily="34" charset="0"/>
              </a:rPr>
              <a:t>Performance Specs</a:t>
            </a:r>
          </a:p>
        </p:txBody>
      </p:sp>
      <p:sp>
        <p:nvSpPr>
          <p:cNvPr id="15378" name="Line 20"/>
          <p:cNvSpPr>
            <a:spLocks noChangeShapeType="1"/>
          </p:cNvSpPr>
          <p:nvPr/>
        </p:nvSpPr>
        <p:spPr bwMode="auto">
          <a:xfrm>
            <a:off x="5354638" y="2668588"/>
            <a:ext cx="0" cy="157162"/>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5379" name="Rectangle 21"/>
          <p:cNvSpPr>
            <a:spLocks noChangeArrowheads="1"/>
          </p:cNvSpPr>
          <p:nvPr/>
        </p:nvSpPr>
        <p:spPr bwMode="auto">
          <a:xfrm>
            <a:off x="4117975" y="2824163"/>
            <a:ext cx="1450975" cy="631825"/>
          </a:xfrm>
          <a:prstGeom prst="rect">
            <a:avLst/>
          </a:prstGeom>
          <a:solidFill>
            <a:srgbClr val="FAFAFA"/>
          </a:solidFill>
          <a:ln w="12700">
            <a:solidFill>
              <a:srgbClr val="FAFAFA"/>
            </a:solidFill>
            <a:miter lim="800000"/>
            <a:headEnd/>
            <a:tailEnd/>
          </a:ln>
        </p:spPr>
        <p:txBody>
          <a:bodyPr wrap="none" lIns="92075" tIns="46038" rIns="92075" bIns="46038" anchor="ctr"/>
          <a:lstStyle/>
          <a:p>
            <a:pPr algn="ctr" eaLnBrk="0" hangingPunct="0"/>
            <a:r>
              <a:rPr lang="en-US" altLang="en-US" sz="1200">
                <a:solidFill>
                  <a:srgbClr val="0000FF"/>
                </a:solidFill>
                <a:latin typeface="Arial Narrow" pitchFamily="34" charset="0"/>
              </a:rPr>
              <a:t>Component </a:t>
            </a:r>
          </a:p>
          <a:p>
            <a:pPr algn="ctr" eaLnBrk="0" hangingPunct="0"/>
            <a:r>
              <a:rPr lang="en-US" altLang="en-US" sz="1200">
                <a:solidFill>
                  <a:srgbClr val="0000FF"/>
                </a:solidFill>
                <a:latin typeface="Arial Narrow" pitchFamily="34" charset="0"/>
              </a:rPr>
              <a:t>Integration &amp;</a:t>
            </a:r>
          </a:p>
          <a:p>
            <a:pPr algn="ctr" eaLnBrk="0" hangingPunct="0"/>
            <a:r>
              <a:rPr lang="en-US" altLang="en-US" sz="1200">
                <a:solidFill>
                  <a:srgbClr val="0000FF"/>
                </a:solidFill>
                <a:latin typeface="Arial Narrow" pitchFamily="34" charset="0"/>
              </a:rPr>
              <a:t> Verification</a:t>
            </a:r>
          </a:p>
        </p:txBody>
      </p:sp>
      <p:sp>
        <p:nvSpPr>
          <p:cNvPr id="15380" name="Line 22"/>
          <p:cNvSpPr>
            <a:spLocks noChangeShapeType="1"/>
          </p:cNvSpPr>
          <p:nvPr/>
        </p:nvSpPr>
        <p:spPr bwMode="auto">
          <a:xfrm>
            <a:off x="4984750" y="3473450"/>
            <a:ext cx="0" cy="157163"/>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5381" name="Rectangle 23"/>
          <p:cNvSpPr>
            <a:spLocks noChangeArrowheads="1"/>
          </p:cNvSpPr>
          <p:nvPr/>
        </p:nvSpPr>
        <p:spPr bwMode="auto">
          <a:xfrm>
            <a:off x="3921125" y="3636963"/>
            <a:ext cx="1144588" cy="557212"/>
          </a:xfrm>
          <a:prstGeom prst="rect">
            <a:avLst/>
          </a:prstGeom>
          <a:solidFill>
            <a:srgbClr val="FAFAFA"/>
          </a:solidFill>
          <a:ln w="12700">
            <a:solidFill>
              <a:srgbClr val="FAFAFA"/>
            </a:solidFill>
            <a:miter lim="800000"/>
            <a:headEnd/>
            <a:tailEnd/>
          </a:ln>
        </p:spPr>
        <p:txBody>
          <a:bodyPr wrap="none" lIns="92075" tIns="46038" rIns="92075" bIns="46038" anchor="ctr"/>
          <a:lstStyle/>
          <a:p>
            <a:pPr algn="ctr" eaLnBrk="0" hangingPunct="0"/>
            <a:r>
              <a:rPr lang="en-US" altLang="en-US" sz="1200">
                <a:solidFill>
                  <a:srgbClr val="0000FF"/>
                </a:solidFill>
                <a:latin typeface="Arial Narrow" pitchFamily="34" charset="0"/>
              </a:rPr>
              <a:t>Verify</a:t>
            </a:r>
          </a:p>
          <a:p>
            <a:pPr algn="ctr" eaLnBrk="0" hangingPunct="0"/>
            <a:r>
              <a:rPr lang="en-US" altLang="en-US" sz="1200">
                <a:solidFill>
                  <a:srgbClr val="0000FF"/>
                </a:solidFill>
                <a:latin typeface="Arial Narrow" pitchFamily="34" charset="0"/>
              </a:rPr>
              <a:t>Component </a:t>
            </a:r>
          </a:p>
          <a:p>
            <a:pPr algn="ctr" eaLnBrk="0" hangingPunct="0"/>
            <a:r>
              <a:rPr lang="en-US" altLang="en-US" sz="1200">
                <a:solidFill>
                  <a:srgbClr val="0000FF"/>
                </a:solidFill>
                <a:latin typeface="Arial Narrow" pitchFamily="34" charset="0"/>
              </a:rPr>
              <a:t>Performance</a:t>
            </a:r>
          </a:p>
        </p:txBody>
      </p:sp>
      <p:sp>
        <p:nvSpPr>
          <p:cNvPr id="15382" name="Line 24"/>
          <p:cNvSpPr>
            <a:spLocks noChangeShapeType="1"/>
          </p:cNvSpPr>
          <p:nvPr/>
        </p:nvSpPr>
        <p:spPr bwMode="auto">
          <a:xfrm>
            <a:off x="4081463" y="4206875"/>
            <a:ext cx="0" cy="322263"/>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5383" name="Rectangle 25"/>
          <p:cNvSpPr>
            <a:spLocks noChangeArrowheads="1"/>
          </p:cNvSpPr>
          <p:nvPr/>
        </p:nvSpPr>
        <p:spPr bwMode="auto">
          <a:xfrm>
            <a:off x="3086100" y="4538663"/>
            <a:ext cx="1463675" cy="561975"/>
          </a:xfrm>
          <a:prstGeom prst="rect">
            <a:avLst/>
          </a:prstGeom>
          <a:solidFill>
            <a:srgbClr val="FAFAFA"/>
          </a:solidFill>
          <a:ln w="12700">
            <a:solidFill>
              <a:srgbClr val="FAFAFA"/>
            </a:solidFill>
            <a:miter lim="800000"/>
            <a:headEnd/>
            <a:tailEnd/>
          </a:ln>
        </p:spPr>
        <p:txBody>
          <a:bodyPr wrap="none" lIns="92075" tIns="46038" rIns="92075" bIns="46038" anchor="ctr"/>
          <a:lstStyle/>
          <a:p>
            <a:pPr algn="ctr" eaLnBrk="0" hangingPunct="0"/>
            <a:r>
              <a:rPr lang="en-US" altLang="en-US" sz="1200">
                <a:solidFill>
                  <a:srgbClr val="0000FF"/>
                </a:solidFill>
                <a:latin typeface="Arial Narrow" pitchFamily="34" charset="0"/>
              </a:rPr>
              <a:t>Fabricate, Assemble, </a:t>
            </a:r>
          </a:p>
          <a:p>
            <a:pPr algn="ctr" eaLnBrk="0" hangingPunct="0"/>
            <a:r>
              <a:rPr lang="en-US" altLang="en-US" sz="1200">
                <a:solidFill>
                  <a:srgbClr val="0000FF"/>
                </a:solidFill>
                <a:latin typeface="Arial Narrow" pitchFamily="34" charset="0"/>
              </a:rPr>
              <a:t>Code &amp; </a:t>
            </a:r>
          </a:p>
          <a:p>
            <a:pPr algn="ctr" eaLnBrk="0" hangingPunct="0"/>
            <a:r>
              <a:rPr lang="en-US" altLang="en-US" sz="1200">
                <a:solidFill>
                  <a:srgbClr val="0000FF"/>
                </a:solidFill>
                <a:latin typeface="Arial Narrow" pitchFamily="34" charset="0"/>
              </a:rPr>
              <a:t>Procure Parts</a:t>
            </a:r>
            <a:endParaRPr lang="en-US" altLang="en-US" sz="1400">
              <a:solidFill>
                <a:srgbClr val="0000FF"/>
              </a:solidFill>
              <a:latin typeface="Arial Narrow" pitchFamily="34" charset="0"/>
            </a:endParaRPr>
          </a:p>
        </p:txBody>
      </p:sp>
      <p:sp>
        <p:nvSpPr>
          <p:cNvPr id="15384" name="Line 31"/>
          <p:cNvSpPr>
            <a:spLocks noChangeShapeType="1"/>
          </p:cNvSpPr>
          <p:nvPr/>
        </p:nvSpPr>
        <p:spPr bwMode="auto">
          <a:xfrm>
            <a:off x="4822825" y="1963738"/>
            <a:ext cx="0" cy="157162"/>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5385" name="Line 32"/>
          <p:cNvSpPr>
            <a:spLocks noChangeShapeType="1"/>
          </p:cNvSpPr>
          <p:nvPr/>
        </p:nvSpPr>
        <p:spPr bwMode="auto">
          <a:xfrm>
            <a:off x="4649788" y="2647950"/>
            <a:ext cx="0" cy="157163"/>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5386" name="Line 33"/>
          <p:cNvSpPr>
            <a:spLocks noChangeShapeType="1"/>
          </p:cNvSpPr>
          <p:nvPr/>
        </p:nvSpPr>
        <p:spPr bwMode="auto">
          <a:xfrm>
            <a:off x="4316413" y="3465513"/>
            <a:ext cx="0" cy="157162"/>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5387" name="Line 34"/>
          <p:cNvSpPr>
            <a:spLocks noChangeShapeType="1"/>
          </p:cNvSpPr>
          <p:nvPr/>
        </p:nvSpPr>
        <p:spPr bwMode="auto">
          <a:xfrm>
            <a:off x="3230563" y="3452813"/>
            <a:ext cx="0" cy="157162"/>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5388" name="Line 35"/>
          <p:cNvSpPr>
            <a:spLocks noChangeShapeType="1"/>
          </p:cNvSpPr>
          <p:nvPr/>
        </p:nvSpPr>
        <p:spPr bwMode="auto">
          <a:xfrm>
            <a:off x="2911475" y="2654300"/>
            <a:ext cx="0" cy="157163"/>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5389" name="Line 36"/>
          <p:cNvSpPr>
            <a:spLocks noChangeShapeType="1"/>
          </p:cNvSpPr>
          <p:nvPr/>
        </p:nvSpPr>
        <p:spPr bwMode="auto">
          <a:xfrm>
            <a:off x="2619375" y="1955800"/>
            <a:ext cx="0" cy="157163"/>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5390" name="Line 37"/>
          <p:cNvSpPr>
            <a:spLocks noChangeShapeType="1"/>
          </p:cNvSpPr>
          <p:nvPr/>
        </p:nvSpPr>
        <p:spPr bwMode="auto">
          <a:xfrm>
            <a:off x="4240213" y="4213225"/>
            <a:ext cx="0" cy="322263"/>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5391" name="Line 38"/>
          <p:cNvSpPr>
            <a:spLocks noChangeShapeType="1"/>
          </p:cNvSpPr>
          <p:nvPr/>
        </p:nvSpPr>
        <p:spPr bwMode="auto">
          <a:xfrm>
            <a:off x="3575050" y="4200525"/>
            <a:ext cx="0" cy="322263"/>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606686" name="Oval 30"/>
          <p:cNvSpPr>
            <a:spLocks noChangeArrowheads="1"/>
          </p:cNvSpPr>
          <p:nvPr/>
        </p:nvSpPr>
        <p:spPr bwMode="auto">
          <a:xfrm rot="2153877">
            <a:off x="3917950" y="1322388"/>
            <a:ext cx="1957388" cy="3309937"/>
          </a:xfrm>
          <a:prstGeom prst="ellipse">
            <a:avLst/>
          </a:prstGeom>
          <a:noFill/>
          <a:ln w="57150">
            <a:solidFill>
              <a:srgbClr val="CC0000"/>
            </a:solidFill>
            <a:round/>
            <a:headEnd/>
            <a:tailEnd/>
          </a:ln>
        </p:spPr>
        <p:txBody>
          <a:bodyPr anchor="ctr">
            <a:spAutoFit/>
          </a:bodyPr>
          <a:lstStyle/>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6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66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0" name="Rectangle 1026"/>
          <p:cNvSpPr>
            <a:spLocks noGrp="1" noChangeArrowheads="1"/>
          </p:cNvSpPr>
          <p:nvPr>
            <p:ph type="title"/>
          </p:nvPr>
        </p:nvSpPr>
        <p:spPr>
          <a:xfrm>
            <a:off x="170121" y="191385"/>
            <a:ext cx="7644809" cy="452947"/>
          </a:xfrm>
        </p:spPr>
        <p:txBody>
          <a:bodyPr>
            <a:noAutofit/>
          </a:bodyPr>
          <a:lstStyle/>
          <a:p>
            <a:pPr algn="ctr" eaLnBrk="1" fontAlgn="auto" hangingPunct="1">
              <a:spcAft>
                <a:spcPts val="0"/>
              </a:spcAft>
              <a:defRPr/>
            </a:pPr>
            <a:r>
              <a:rPr lang="en-US" sz="2200" dirty="0" smtClean="0"/>
              <a:t>A Preliminary  Verification Matrix</a:t>
            </a:r>
            <a:endParaRPr lang="en-US" sz="2200" dirty="0"/>
          </a:p>
        </p:txBody>
      </p:sp>
      <p:sp>
        <p:nvSpPr>
          <p:cNvPr id="16387"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7845195-6370-497D-8BAC-10E21969DDD9}" type="slidenum">
              <a:rPr lang="en-US" altLang="en-US" smtClean="0"/>
              <a:pPr/>
              <a:t>9</a:t>
            </a:fld>
            <a:endParaRPr lang="en-US" altLang="en-US" smtClean="0"/>
          </a:p>
        </p:txBody>
      </p:sp>
      <p:pic>
        <p:nvPicPr>
          <p:cNvPr id="16388" name="Picture 1028"/>
          <p:cNvPicPr>
            <a:picLocks noChangeAspect="1" noChangeArrowheads="1"/>
          </p:cNvPicPr>
          <p:nvPr/>
        </p:nvPicPr>
        <p:blipFill>
          <a:blip r:embed="rId3"/>
          <a:srcRect/>
          <a:stretch>
            <a:fillRect/>
          </a:stretch>
        </p:blipFill>
        <p:spPr bwMode="auto">
          <a:xfrm>
            <a:off x="379413" y="1084263"/>
            <a:ext cx="7464425" cy="4119562"/>
          </a:xfrm>
          <a:prstGeom prst="rect">
            <a:avLst/>
          </a:prstGeom>
          <a:noFill/>
          <a:ln w="9525">
            <a:noFill/>
            <a:miter lim="800000"/>
            <a:headEnd/>
            <a:tailEnd/>
          </a:ln>
        </p:spPr>
      </p:pic>
      <p:sp>
        <p:nvSpPr>
          <p:cNvPr id="16389" name="Text Box 1029"/>
          <p:cNvSpPr txBox="1">
            <a:spLocks noChangeArrowheads="1"/>
          </p:cNvSpPr>
          <p:nvPr/>
        </p:nvSpPr>
        <p:spPr bwMode="auto">
          <a:xfrm>
            <a:off x="428625" y="5180013"/>
            <a:ext cx="7469188" cy="1311275"/>
          </a:xfrm>
          <a:prstGeom prst="rect">
            <a:avLst/>
          </a:prstGeom>
          <a:noFill/>
          <a:ln w="9525">
            <a:noFill/>
            <a:miter lim="800000"/>
            <a:headEnd/>
            <a:tailEnd/>
          </a:ln>
        </p:spPr>
        <p:txBody>
          <a:bodyPr>
            <a:spAutoFit/>
          </a:bodyPr>
          <a:lstStyle/>
          <a:p>
            <a:pPr algn="ctr"/>
            <a:r>
              <a:rPr lang="en-US" altLang="en-US" b="0" dirty="0"/>
              <a:t>This verification matrix is useful </a:t>
            </a:r>
            <a:r>
              <a:rPr lang="en-US" altLang="en-US" b="0" dirty="0" smtClean="0"/>
              <a:t>-- since </a:t>
            </a:r>
            <a:r>
              <a:rPr lang="en-US" altLang="en-US" b="0" dirty="0"/>
              <a:t>it identifies the requirement, the technique that will be used (inspection, analysis, demonstration or test) to verify it and the organization responsible for </a:t>
            </a:r>
            <a:r>
              <a:rPr lang="en-US" altLang="en-US" b="0" dirty="0" smtClean="0"/>
              <a:t>verification.</a:t>
            </a:r>
            <a:endParaRPr lang="en-US" altLang="en-US" b="0" dirty="0"/>
          </a:p>
        </p:txBody>
      </p:sp>
      <p:sp>
        <p:nvSpPr>
          <p:cNvPr id="2" name="Right Arrow 1"/>
          <p:cNvSpPr/>
          <p:nvPr/>
        </p:nvSpPr>
        <p:spPr>
          <a:xfrm rot="5400000">
            <a:off x="5960269" y="721519"/>
            <a:ext cx="319088" cy="2286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2"/>
          <p:cNvSpPr/>
          <p:nvPr/>
        </p:nvSpPr>
        <p:spPr>
          <a:xfrm>
            <a:off x="5581650" y="1084263"/>
            <a:ext cx="1019175" cy="4119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Opulent</Template>
  <TotalTime>3948</TotalTime>
  <Words>3215</Words>
  <Application>Microsoft Office PowerPoint</Application>
  <PresentationFormat>On-screen Show (4:3)</PresentationFormat>
  <Paragraphs>335</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 Narrow</vt:lpstr>
      <vt:lpstr>Symbol</vt:lpstr>
      <vt:lpstr>Times</vt:lpstr>
      <vt:lpstr>Times New Roman</vt:lpstr>
      <vt:lpstr>Trebuchet MS</vt:lpstr>
      <vt:lpstr>Wingdings</vt:lpstr>
      <vt:lpstr>Wingdings 2</vt:lpstr>
      <vt:lpstr>Opulent</vt:lpstr>
      <vt:lpstr>EE 4130  Systems Engineering: “verification and Validation”</vt:lpstr>
      <vt:lpstr>Module Purpose: System Verification </vt:lpstr>
      <vt:lpstr>What Are Validation and Verification ?</vt:lpstr>
      <vt:lpstr>Reviews Precede Each Key Decision Point </vt:lpstr>
      <vt:lpstr>More on Requirements Validation</vt:lpstr>
      <vt:lpstr>More on System Validation &amp; System Verification</vt:lpstr>
      <vt:lpstr>Focus :  Requirements Verification</vt:lpstr>
      <vt:lpstr>Verification is Intertwined with the Integration  of Components and Subsystems </vt:lpstr>
      <vt:lpstr>A Preliminary  Verification Matrix</vt:lpstr>
      <vt:lpstr>Verification Matrix Contents</vt:lpstr>
      <vt:lpstr>Example: Verification Matrix</vt:lpstr>
      <vt:lpstr>The Verification Plan</vt:lpstr>
      <vt:lpstr>The Methods of Verification</vt:lpstr>
      <vt:lpstr>Inspection</vt:lpstr>
      <vt:lpstr>Analysis</vt:lpstr>
      <vt:lpstr>Demonstration</vt:lpstr>
      <vt:lpstr>Test (1 of 2)</vt:lpstr>
      <vt:lpstr>Test (2 of 2)</vt:lpstr>
      <vt:lpstr>Establishing Confidence With Environmental Test </vt:lpstr>
      <vt:lpstr>Typical Environmental Test Sequence</vt:lpstr>
      <vt:lpstr>Testing “Lessons Learned”: Mars Polar Lander (MPL) Mission </vt:lpstr>
      <vt:lpstr>Summary: Verification/Validation </vt:lpstr>
      <vt:lpstr>Verification and Validation Definitions</vt:lpstr>
      <vt:lpstr>Backup charts </vt:lpstr>
      <vt:lpstr>“The New Horizons Mission”</vt:lpstr>
      <vt:lpstr>Pluto:  the “dwarf” planet</vt:lpstr>
      <vt:lpstr>More Pluto images…</vt:lpstr>
      <vt:lpstr>Pluto’s largest satellite –  charon</vt:lpstr>
    </vt:vector>
  </TitlesOfParts>
  <Company>LMIT ODIN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413  Systems Engineering “verification and Validation”</dc:title>
  <dc:creator>Patti</dc:creator>
  <cp:lastModifiedBy>Administrator</cp:lastModifiedBy>
  <cp:revision>326</cp:revision>
  <cp:lastPrinted>2008-07-22T23:08:27Z</cp:lastPrinted>
  <dcterms:modified xsi:type="dcterms:W3CDTF">2018-03-08T00:22:20Z</dcterms:modified>
</cp:coreProperties>
</file>