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34453ead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34453ead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34453eadb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34453eadb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Entity representation, using an object and </a:t>
            </a:r>
            <a:r>
              <a:rPr lang="en"/>
              <a:t>referring</a:t>
            </a:r>
            <a:r>
              <a:rPr lang="en"/>
              <a:t> to it in other ways.</a:t>
            </a:r>
            <a:endParaRPr/>
          </a:p>
          <a:p>
            <a:pPr indent="-298450" lvl="0" marL="457200" rtl="0" algn="l">
              <a:spcBef>
                <a:spcPts val="0"/>
              </a:spcBef>
              <a:spcAft>
                <a:spcPts val="0"/>
              </a:spcAft>
              <a:buSzPts val="1100"/>
              <a:buChar char="-"/>
            </a:pPr>
            <a:r>
              <a:rPr lang="en"/>
              <a:t>Ex: </a:t>
            </a:r>
            <a:r>
              <a:rPr lang="en" u="sng"/>
              <a:t>Air bud</a:t>
            </a:r>
            <a:r>
              <a:rPr lang="en"/>
              <a:t> jumped in the air. </a:t>
            </a:r>
            <a:r>
              <a:rPr lang="en" u="sng"/>
              <a:t>He</a:t>
            </a:r>
            <a:r>
              <a:rPr lang="en"/>
              <a:t> </a:t>
            </a:r>
            <a:r>
              <a:rPr lang="en"/>
              <a:t>fell on a ball.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34453ead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34453ead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will take the main part of our project and </a:t>
            </a:r>
            <a:r>
              <a:rPr lang="en"/>
              <a:t>divide</a:t>
            </a:r>
            <a:r>
              <a:rPr lang="en"/>
              <a:t> it into two. The first step is to train a classifier on ImageNet. Next we will train an RNN on several datasets, we will also try and focus on generalizing the network to focus on the object that is given as an input.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Once they are both trained we can use the classifier to return an object to feed into the RNN text generator. This output can then be read aloud using a voice module.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34453eadb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34453eadb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 the two networks we are considering on using.</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3f0af90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3f0af90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34453eadb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34453eadb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Net lets you download large amounts of images, either on the website or downloading the url files for the classes.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Kaggle</a:t>
            </a:r>
            <a:endParaRPr/>
          </a:p>
          <a:p>
            <a:pPr indent="0" lvl="0" marL="0" rtl="0" algn="l">
              <a:spcBef>
                <a:spcPts val="0"/>
              </a:spcBef>
              <a:spcAft>
                <a:spcPts val="0"/>
              </a:spcAft>
              <a:buNone/>
            </a:pPr>
            <a:r>
              <a:rPr lang="en"/>
              <a:t>Kaggle has large amounts of datasets and finding text data is easier here. For example they have </a:t>
            </a:r>
            <a:r>
              <a:rPr lang="en"/>
              <a:t>seinfeld</a:t>
            </a:r>
            <a:r>
              <a:rPr lang="en"/>
              <a:t> scripts, fraiser scripts, and the scripts for star wars.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34453eadb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34453eadb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1" Type="http://schemas.openxmlformats.org/officeDocument/2006/relationships/hyperlink" Target="https://www.kaggle.com/mylesoneill/classic-literature-in-ascii" TargetMode="External"/><Relationship Id="rId10" Type="http://schemas.openxmlformats.org/officeDocument/2006/relationships/hyperlink" Target="http://image-net.org/" TargetMode="External"/><Relationship Id="rId13" Type="http://schemas.openxmlformats.org/officeDocument/2006/relationships/hyperlink" Target="https://www.kaggle.com/rtatman/natural-stories-corpus/home" TargetMode="External"/><Relationship Id="rId12" Type="http://schemas.openxmlformats.org/officeDocument/2006/relationships/hyperlink" Target="https://www.kaggle.com/rtatman/blog-authorship-corpus" TargetMode="External"/><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arxiv.org/pdf/1512.03385.pdf" TargetMode="External"/><Relationship Id="rId4" Type="http://schemas.openxmlformats.org/officeDocument/2006/relationships/hyperlink" Target="https://arxiv.org/pdf/1409.1556.pdf" TargetMode="External"/><Relationship Id="rId9" Type="http://schemas.openxmlformats.org/officeDocument/2006/relationships/hyperlink" Target="https://www.aclweb.org/anthology/D17-1195" TargetMode="External"/><Relationship Id="rId5" Type="http://schemas.openxmlformats.org/officeDocument/2006/relationships/hyperlink" Target="https://github.com/martin-gorner/tensorflow-rnn-shakespeare" TargetMode="External"/><Relationship Id="rId6" Type="http://schemas.openxmlformats.org/officeDocument/2006/relationships/hyperlink" Target="https://www.tensorflow.org/tutorials/sequences/recurrent" TargetMode="External"/><Relationship Id="rId7" Type="http://schemas.openxmlformats.org/officeDocument/2006/relationships/hyperlink" Target="http://www.aclweb.org/anthology/N18-1204" TargetMode="External"/><Relationship Id="rId8" Type="http://schemas.openxmlformats.org/officeDocument/2006/relationships/hyperlink" Target="http://www.aaai.org/ocs/index.php/AAAI/AAAI17/paper/download/14571/14217"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 to Story</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Jimmy Johnson, Ignacio Marroquin, Gerardo Rodriguez</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Combine a classifier with an RNN for text generation.</a:t>
            </a:r>
            <a:endParaRPr/>
          </a:p>
          <a:p>
            <a:pPr indent="0" lvl="0" marL="0" rtl="0" algn="l">
              <a:spcBef>
                <a:spcPts val="1600"/>
              </a:spcBef>
              <a:spcAft>
                <a:spcPts val="0"/>
              </a:spcAft>
              <a:buNone/>
            </a:pPr>
            <a:r>
              <a:rPr lang="en"/>
              <a:t>Deploy using a </a:t>
            </a:r>
            <a:r>
              <a:rPr lang="en"/>
              <a:t>Raspberry</a:t>
            </a:r>
            <a:r>
              <a:rPr lang="en"/>
              <a:t> Pi</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Explore methods of entity representation</a:t>
            </a:r>
            <a:endParaRPr/>
          </a:p>
          <a:p>
            <a:pPr indent="0" lvl="0" marL="0" rtl="0" algn="l">
              <a:spcBef>
                <a:spcPts val="1600"/>
              </a:spcBef>
              <a:spcAft>
                <a:spcPts val="0"/>
              </a:spcAft>
              <a:buNone/>
            </a:pPr>
            <a:r>
              <a:rPr lang="en"/>
              <a:t>Generating more realistic stories</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Train a classifier (ResNet or VGG)</a:t>
            </a:r>
            <a:endParaRPr/>
          </a:p>
          <a:p>
            <a:pPr indent="-342900" lvl="0" marL="457200" rtl="0" algn="l">
              <a:spcBef>
                <a:spcPts val="0"/>
              </a:spcBef>
              <a:spcAft>
                <a:spcPts val="0"/>
              </a:spcAft>
              <a:buSzPts val="1800"/>
              <a:buChar char="●"/>
            </a:pPr>
            <a:r>
              <a:rPr lang="en"/>
              <a:t>Train a RNN with large amounts of text data.</a:t>
            </a:r>
            <a:endParaRPr/>
          </a:p>
          <a:p>
            <a:pPr indent="-317500" lvl="1" marL="914400" rtl="0" algn="l">
              <a:spcBef>
                <a:spcPts val="0"/>
              </a:spcBef>
              <a:spcAft>
                <a:spcPts val="0"/>
              </a:spcAft>
              <a:buSzPts val="1400"/>
              <a:buChar char="○"/>
            </a:pPr>
            <a:r>
              <a:rPr lang="en"/>
              <a:t>Use object or classes from the classifier dataset as our objects.</a:t>
            </a:r>
            <a:endParaRPr/>
          </a:p>
          <a:p>
            <a:pPr indent="-342900" lvl="0" marL="457200" rtl="0" algn="l">
              <a:spcBef>
                <a:spcPts val="0"/>
              </a:spcBef>
              <a:spcAft>
                <a:spcPts val="0"/>
              </a:spcAft>
              <a:buSzPts val="1800"/>
              <a:buChar char="●"/>
            </a:pPr>
            <a:r>
              <a:rPr lang="en"/>
              <a:t>Combine the two</a:t>
            </a:r>
            <a:endParaRPr/>
          </a:p>
          <a:p>
            <a:pPr indent="-317500" lvl="1" marL="914400" rtl="0" algn="l">
              <a:spcBef>
                <a:spcPts val="0"/>
              </a:spcBef>
              <a:spcAft>
                <a:spcPts val="0"/>
              </a:spcAft>
              <a:buSzPts val="1400"/>
              <a:buChar char="○"/>
            </a:pPr>
            <a:r>
              <a:rPr lang="en"/>
              <a:t>Feed results of classifier to the RNN</a:t>
            </a:r>
            <a:endParaRPr/>
          </a:p>
          <a:p>
            <a:pPr indent="-317500" lvl="1" marL="914400" rtl="0" algn="l">
              <a:spcBef>
                <a:spcPts val="0"/>
              </a:spcBef>
              <a:spcAft>
                <a:spcPts val="0"/>
              </a:spcAft>
              <a:buSzPts val="1400"/>
              <a:buChar char="○"/>
            </a:pPr>
            <a:r>
              <a:rPr lang="en"/>
              <a:t>Generate Story based on the input object</a:t>
            </a:r>
            <a:endParaRPr/>
          </a:p>
          <a:p>
            <a:pPr indent="-342900" lvl="0" marL="457200" rtl="0" algn="l">
              <a:spcBef>
                <a:spcPts val="0"/>
              </a:spcBef>
              <a:spcAft>
                <a:spcPts val="0"/>
              </a:spcAft>
              <a:buSzPts val="1800"/>
              <a:buChar char="●"/>
            </a:pPr>
            <a:r>
              <a:rPr lang="en"/>
              <a:t>Add a voice module for reading story output</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ResNet and VGG</a:t>
            </a:r>
            <a:endParaRPr/>
          </a:p>
        </p:txBody>
      </p:sp>
      <p:pic>
        <p:nvPicPr>
          <p:cNvPr id="110" name="Google Shape;110;p17"/>
          <p:cNvPicPr preferRelativeResize="0"/>
          <p:nvPr/>
        </p:nvPicPr>
        <p:blipFill>
          <a:blip r:embed="rId3">
            <a:alphaModFix/>
          </a:blip>
          <a:stretch>
            <a:fillRect/>
          </a:stretch>
        </p:blipFill>
        <p:spPr>
          <a:xfrm>
            <a:off x="4572000" y="1146700"/>
            <a:ext cx="4476750" cy="2628900"/>
          </a:xfrm>
          <a:prstGeom prst="rect">
            <a:avLst/>
          </a:prstGeom>
          <a:noFill/>
          <a:ln>
            <a:noFill/>
          </a:ln>
        </p:spPr>
      </p:pic>
      <p:sp>
        <p:nvSpPr>
          <p:cNvPr id="111" name="Google Shape;111;p17"/>
          <p:cNvSpPr txBox="1"/>
          <p:nvPr/>
        </p:nvSpPr>
        <p:spPr>
          <a:xfrm>
            <a:off x="4572000" y="3904500"/>
            <a:ext cx="2184300" cy="3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https://www.cs.toronto.edu/~frossard/post/vgg16/</a:t>
            </a:r>
            <a:endParaRPr/>
          </a:p>
        </p:txBody>
      </p:sp>
      <p:pic>
        <p:nvPicPr>
          <p:cNvPr id="112" name="Google Shape;112;p17"/>
          <p:cNvPicPr preferRelativeResize="0"/>
          <p:nvPr/>
        </p:nvPicPr>
        <p:blipFill>
          <a:blip r:embed="rId4">
            <a:alphaModFix/>
          </a:blip>
          <a:stretch>
            <a:fillRect/>
          </a:stretch>
        </p:blipFill>
        <p:spPr>
          <a:xfrm>
            <a:off x="134275" y="1759549"/>
            <a:ext cx="4154625" cy="1624400"/>
          </a:xfrm>
          <a:prstGeom prst="rect">
            <a:avLst/>
          </a:prstGeom>
          <a:noFill/>
          <a:ln>
            <a:noFill/>
          </a:ln>
        </p:spPr>
      </p:pic>
      <p:sp>
        <p:nvSpPr>
          <p:cNvPr id="113" name="Google Shape;113;p17"/>
          <p:cNvSpPr txBox="1"/>
          <p:nvPr/>
        </p:nvSpPr>
        <p:spPr>
          <a:xfrm>
            <a:off x="246625" y="3904500"/>
            <a:ext cx="2571900" cy="3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https://www.jeremyjordan.me/convnet-architectures/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LSTM</a:t>
            </a:r>
            <a:endParaRPr/>
          </a:p>
        </p:txBody>
      </p:sp>
      <p:sp>
        <p:nvSpPr>
          <p:cNvPr id="119" name="Google Shape;119;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the LSTM RNN</a:t>
            </a:r>
            <a:endParaRPr/>
          </a:p>
          <a:p>
            <a:pPr indent="-342900" lvl="0" marL="457200" rtl="0" algn="l">
              <a:spcBef>
                <a:spcPts val="1600"/>
              </a:spcBef>
              <a:spcAft>
                <a:spcPts val="0"/>
              </a:spcAft>
              <a:buSzPts val="1800"/>
              <a:buChar char="●"/>
            </a:pPr>
            <a:r>
              <a:rPr lang="en"/>
              <a:t>Long short term memory.</a:t>
            </a:r>
            <a:endParaRPr/>
          </a:p>
          <a:p>
            <a:pPr indent="0" lvl="0" marL="0" rtl="0" algn="l">
              <a:spcBef>
                <a:spcPts val="1600"/>
              </a:spcBef>
              <a:spcAft>
                <a:spcPts val="1600"/>
              </a:spcAft>
              <a:buNone/>
            </a:pPr>
            <a:r>
              <a:t/>
            </a:r>
            <a:endParaRPr/>
          </a:p>
        </p:txBody>
      </p:sp>
      <p:pic>
        <p:nvPicPr>
          <p:cNvPr id="120" name="Google Shape;120;p18"/>
          <p:cNvPicPr preferRelativeResize="0"/>
          <p:nvPr/>
        </p:nvPicPr>
        <p:blipFill>
          <a:blip r:embed="rId3">
            <a:alphaModFix/>
          </a:blip>
          <a:stretch>
            <a:fillRect/>
          </a:stretch>
        </p:blipFill>
        <p:spPr>
          <a:xfrm>
            <a:off x="4943225" y="508900"/>
            <a:ext cx="2946929" cy="4125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datasets</a:t>
            </a:r>
            <a:endParaRPr/>
          </a:p>
        </p:txBody>
      </p:sp>
      <p:sp>
        <p:nvSpPr>
          <p:cNvPr id="126" name="Google Shape;126;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Classifier</a:t>
            </a:r>
            <a:endParaRPr/>
          </a:p>
          <a:p>
            <a:pPr indent="-317500" lvl="1" marL="914400" rtl="0" algn="l">
              <a:spcBef>
                <a:spcPts val="0"/>
              </a:spcBef>
              <a:spcAft>
                <a:spcPts val="0"/>
              </a:spcAft>
              <a:buSzPts val="1400"/>
              <a:buChar char="○"/>
            </a:pPr>
            <a:r>
              <a:rPr lang="en"/>
              <a:t>ImageNet</a:t>
            </a:r>
            <a:endParaRPr/>
          </a:p>
          <a:p>
            <a:pPr indent="-342900" lvl="0" marL="457200" rtl="0" algn="l">
              <a:spcBef>
                <a:spcPts val="0"/>
              </a:spcBef>
              <a:spcAft>
                <a:spcPts val="0"/>
              </a:spcAft>
              <a:buSzPts val="1800"/>
              <a:buChar char="●"/>
            </a:pPr>
            <a:r>
              <a:rPr lang="en"/>
              <a:t>RNN</a:t>
            </a:r>
            <a:endParaRPr/>
          </a:p>
          <a:p>
            <a:pPr indent="-317500" lvl="1" marL="914400" rtl="0" algn="l">
              <a:spcBef>
                <a:spcPts val="0"/>
              </a:spcBef>
              <a:spcAft>
                <a:spcPts val="0"/>
              </a:spcAft>
              <a:buSzPts val="1400"/>
              <a:buChar char="○"/>
            </a:pPr>
            <a:r>
              <a:rPr lang="en"/>
              <a:t>Kaggle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32" name="Google Shape;132;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Classifier references: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ResNet </a:t>
            </a:r>
            <a:r>
              <a:rPr lang="en" sz="1100" u="sng">
                <a:solidFill>
                  <a:srgbClr val="1155CC"/>
                </a:solidFill>
                <a:latin typeface="Arial"/>
                <a:ea typeface="Arial"/>
                <a:cs typeface="Arial"/>
                <a:sym typeface="Arial"/>
                <a:hlinkClick r:id="rId3"/>
              </a:rPr>
              <a:t>https://arxiv.org/pdf/1512.03385.pdf</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VGG </a:t>
            </a:r>
            <a:r>
              <a:rPr lang="en" sz="1100" u="sng">
                <a:solidFill>
                  <a:srgbClr val="1155CC"/>
                </a:solidFill>
                <a:latin typeface="Arial"/>
                <a:ea typeface="Arial"/>
                <a:cs typeface="Arial"/>
                <a:sym typeface="Arial"/>
                <a:hlinkClick r:id="rId4"/>
              </a:rPr>
              <a:t>https://arxiv.org/pdf/1409.1556.pdf</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br>
              <a:rPr lang="en" sz="1100">
                <a:solidFill>
                  <a:srgbClr val="000000"/>
                </a:solidFill>
                <a:latin typeface="Arial"/>
                <a:ea typeface="Arial"/>
                <a:cs typeface="Arial"/>
                <a:sym typeface="Arial"/>
              </a:rPr>
            </a:br>
            <a:r>
              <a:rPr lang="en" sz="1100">
                <a:solidFill>
                  <a:srgbClr val="000000"/>
                </a:solidFill>
                <a:latin typeface="Arial"/>
                <a:ea typeface="Arial"/>
                <a:cs typeface="Arial"/>
                <a:sym typeface="Arial"/>
              </a:rPr>
              <a:t>RNN references: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u="sng">
                <a:solidFill>
                  <a:srgbClr val="1155CC"/>
                </a:solidFill>
                <a:latin typeface="Arial"/>
                <a:ea typeface="Arial"/>
                <a:cs typeface="Arial"/>
                <a:sym typeface="Arial"/>
                <a:hlinkClick r:id="rId5"/>
              </a:rPr>
              <a:t>https://github.com/martin-gorner/tensorflow-rnn-shakespeare</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u="sng">
                <a:solidFill>
                  <a:srgbClr val="1155CC"/>
                </a:solidFill>
                <a:latin typeface="Arial"/>
                <a:ea typeface="Arial"/>
                <a:cs typeface="Arial"/>
                <a:sym typeface="Arial"/>
                <a:hlinkClick r:id="rId6"/>
              </a:rPr>
              <a:t>https://www.tensorflow.org/tutorials/sequences/recurrent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u="sng">
                <a:solidFill>
                  <a:srgbClr val="1155CC"/>
                </a:solidFill>
                <a:latin typeface="Arial"/>
                <a:ea typeface="Arial"/>
                <a:cs typeface="Arial"/>
                <a:sym typeface="Arial"/>
                <a:hlinkClick r:id="rId7"/>
              </a:rPr>
              <a:t>http://www.aclweb.org/anthology/N18-1204</a:t>
            </a:r>
            <a:r>
              <a:rPr lang="en" sz="1100">
                <a:solidFill>
                  <a:srgbClr val="000000"/>
                </a:solidFill>
                <a:latin typeface="Arial"/>
                <a:ea typeface="Arial"/>
                <a:cs typeface="Arial"/>
                <a:sym typeface="Arial"/>
              </a:rPr>
              <a:t> (Paper)</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u="sng">
                <a:solidFill>
                  <a:srgbClr val="1155CC"/>
                </a:solidFill>
                <a:latin typeface="Arial"/>
                <a:ea typeface="Arial"/>
                <a:cs typeface="Arial"/>
                <a:sym typeface="Arial"/>
                <a:hlinkClick r:id="rId8"/>
              </a:rPr>
              <a:t>http://www.aaai.org/ocs/index.php/AAAI/AAAI17/paper/download/14571/14217</a:t>
            </a:r>
            <a:r>
              <a:rPr lang="en" sz="1100">
                <a:solidFill>
                  <a:srgbClr val="000000"/>
                </a:solidFill>
                <a:latin typeface="Arial"/>
                <a:ea typeface="Arial"/>
                <a:cs typeface="Arial"/>
                <a:sym typeface="Arial"/>
              </a:rPr>
              <a:t> (Paper)</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u="sng">
                <a:solidFill>
                  <a:srgbClr val="1155CC"/>
                </a:solidFill>
                <a:latin typeface="Arial"/>
                <a:ea typeface="Arial"/>
                <a:cs typeface="Arial"/>
                <a:sym typeface="Arial"/>
                <a:hlinkClick r:id="rId9"/>
              </a:rPr>
              <a:t>https://www.aclweb.org/anthology/D17-1195</a:t>
            </a:r>
            <a:r>
              <a:rPr lang="en" sz="1100">
                <a:solidFill>
                  <a:srgbClr val="000000"/>
                </a:solidFill>
                <a:latin typeface="Arial"/>
                <a:ea typeface="Arial"/>
                <a:cs typeface="Arial"/>
                <a:sym typeface="Arial"/>
              </a:rPr>
              <a:t> (Paper)</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Datasets:</a:t>
            </a:r>
            <a:endParaRPr sz="1100">
              <a:solidFill>
                <a:srgbClr val="000000"/>
              </a:solidFill>
              <a:latin typeface="Arial"/>
              <a:ea typeface="Arial"/>
              <a:cs typeface="Arial"/>
              <a:sym typeface="Arial"/>
            </a:endParaRPr>
          </a:p>
          <a:p>
            <a:pPr indent="-298450" lvl="0" marL="457200" rtl="0" algn="l">
              <a:spcBef>
                <a:spcPts val="0"/>
              </a:spcBef>
              <a:spcAft>
                <a:spcPts val="0"/>
              </a:spcAft>
              <a:buSzPts val="1100"/>
              <a:buFont typeface="Arial"/>
              <a:buChar char="●"/>
            </a:pPr>
            <a:r>
              <a:rPr lang="en" sz="1100" u="sng">
                <a:solidFill>
                  <a:srgbClr val="1155CC"/>
                </a:solidFill>
                <a:latin typeface="Arial"/>
                <a:ea typeface="Arial"/>
                <a:cs typeface="Arial"/>
                <a:sym typeface="Arial"/>
                <a:hlinkClick r:id="rId10"/>
              </a:rPr>
              <a:t>http://image-net.org/</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298450" lvl="0" marL="457200" rtl="0" algn="l">
              <a:spcBef>
                <a:spcPts val="0"/>
              </a:spcBef>
              <a:spcAft>
                <a:spcPts val="0"/>
              </a:spcAft>
              <a:buSzPts val="1100"/>
              <a:buFont typeface="Arial"/>
              <a:buChar char="●"/>
            </a:pPr>
            <a:r>
              <a:rPr lang="en" sz="1100" u="sng">
                <a:solidFill>
                  <a:srgbClr val="1155CC"/>
                </a:solidFill>
                <a:latin typeface="Arial"/>
                <a:ea typeface="Arial"/>
                <a:cs typeface="Arial"/>
                <a:sym typeface="Arial"/>
                <a:hlinkClick r:id="rId11"/>
              </a:rPr>
              <a:t>https://www.kaggle.com/mylesoneill/classic-literature-in-ascii</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298450" lvl="0" marL="457200" rtl="0" algn="l">
              <a:spcBef>
                <a:spcPts val="0"/>
              </a:spcBef>
              <a:spcAft>
                <a:spcPts val="0"/>
              </a:spcAft>
              <a:buSzPts val="1100"/>
              <a:buFont typeface="Arial"/>
              <a:buChar char="●"/>
            </a:pPr>
            <a:r>
              <a:rPr lang="en" sz="1100" u="sng">
                <a:solidFill>
                  <a:srgbClr val="1155CC"/>
                </a:solidFill>
                <a:latin typeface="Arial"/>
                <a:ea typeface="Arial"/>
                <a:cs typeface="Arial"/>
                <a:sym typeface="Arial"/>
                <a:hlinkClick r:id="rId12"/>
              </a:rPr>
              <a:t>https://www.kaggle.com/rtatman/blog-authorship-corpus</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298450" lvl="0" marL="457200" rtl="0" algn="l">
              <a:spcBef>
                <a:spcPts val="0"/>
              </a:spcBef>
              <a:spcAft>
                <a:spcPts val="0"/>
              </a:spcAft>
              <a:buSzPts val="1100"/>
              <a:buFont typeface="Arial"/>
              <a:buChar char="●"/>
            </a:pPr>
            <a:r>
              <a:rPr lang="en" sz="1100" u="sng">
                <a:solidFill>
                  <a:srgbClr val="1155CC"/>
                </a:solidFill>
                <a:latin typeface="Arial"/>
                <a:ea typeface="Arial"/>
                <a:cs typeface="Arial"/>
                <a:sym typeface="Arial"/>
                <a:hlinkClick r:id="rId13"/>
              </a:rPr>
              <a:t>https://www.kaggle.com/rtatman/natural-stories-corpus/home</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