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890c4fd4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890c4fd4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34453eadb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34453eadb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34453ead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34453ead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34453eadb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34453eadb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Entity representation, using an object and </a:t>
            </a:r>
            <a:r>
              <a:rPr lang="en"/>
              <a:t>referring</a:t>
            </a:r>
            <a:r>
              <a:rPr lang="en"/>
              <a:t> to it in other ways.</a:t>
            </a:r>
            <a:endParaRPr/>
          </a:p>
          <a:p>
            <a:pPr indent="-298450" lvl="0" marL="457200" rtl="0" algn="l">
              <a:spcBef>
                <a:spcPts val="0"/>
              </a:spcBef>
              <a:spcAft>
                <a:spcPts val="0"/>
              </a:spcAft>
              <a:buSzPts val="1100"/>
              <a:buChar char="-"/>
            </a:pPr>
            <a:r>
              <a:rPr lang="en"/>
              <a:t>Ex: </a:t>
            </a:r>
            <a:r>
              <a:rPr lang="en" u="sng"/>
              <a:t>Air bud</a:t>
            </a:r>
            <a:r>
              <a:rPr lang="en"/>
              <a:t> jumped in the air. </a:t>
            </a:r>
            <a:r>
              <a:rPr lang="en" u="sng"/>
              <a:t>He</a:t>
            </a:r>
            <a:r>
              <a:rPr lang="en"/>
              <a:t> </a:t>
            </a:r>
            <a:r>
              <a:rPr lang="en"/>
              <a:t>fell on a ball.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34453ead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34453ead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take the main part of our project and </a:t>
            </a:r>
            <a:r>
              <a:rPr lang="en"/>
              <a:t>divide</a:t>
            </a:r>
            <a:r>
              <a:rPr lang="en"/>
              <a:t> it into two. The first step is to train a classifier on ImageNet. Next we will train an RNN on several datasets, we will also try and focus on generalizing the network to focus on the object that is given as an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they are both trained we can use the classifier to return an object to feed into the RNN text generator. This output can then be read aloud using a voice module.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34453eadb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34453eadb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the two networks we are considering on using.</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3f0af90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3f0af90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890c4fd4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890c4fd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34453ead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34453ead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Net lets you download large amounts of images, either on the website or downloading the url files for the classes.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Kaggle</a:t>
            </a:r>
            <a:endParaRPr/>
          </a:p>
          <a:p>
            <a:pPr indent="0" lvl="0" marL="0" rtl="0" algn="l">
              <a:spcBef>
                <a:spcPts val="0"/>
              </a:spcBef>
              <a:spcAft>
                <a:spcPts val="0"/>
              </a:spcAft>
              <a:buNone/>
            </a:pPr>
            <a:r>
              <a:rPr lang="en"/>
              <a:t>Kaggle has large amounts of datasets and finding text data is easier here. For example they have </a:t>
            </a:r>
            <a:r>
              <a:rPr lang="en"/>
              <a:t>seinfeld</a:t>
            </a:r>
            <a:r>
              <a:rPr lang="en"/>
              <a:t> scripts, fraiser scripts, and the scripts for star wars.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890c4fd4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890c4fd4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NLTK to serve as our natural language processor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hyperlink" Target="https://www.kaggle.com/mylesoneill/classic-literature-in-ascii" TargetMode="External"/><Relationship Id="rId10" Type="http://schemas.openxmlformats.org/officeDocument/2006/relationships/hyperlink" Target="http://image-net.org/" TargetMode="External"/><Relationship Id="rId13" Type="http://schemas.openxmlformats.org/officeDocument/2006/relationships/hyperlink" Target="https://www.kaggle.com/rtatman/natural-stories-corpus/home" TargetMode="External"/><Relationship Id="rId12" Type="http://schemas.openxmlformats.org/officeDocument/2006/relationships/hyperlink" Target="https://www.kaggle.com/rtatman/blog-authorship-corpus" TargetMode="External"/><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arxiv.org/pdf/1512.03385.pdf" TargetMode="External"/><Relationship Id="rId4" Type="http://schemas.openxmlformats.org/officeDocument/2006/relationships/hyperlink" Target="https://arxiv.org/pdf/1409.1556.pdf" TargetMode="External"/><Relationship Id="rId9" Type="http://schemas.openxmlformats.org/officeDocument/2006/relationships/hyperlink" Target="https://www.aclweb.org/anthology/D17-1195" TargetMode="External"/><Relationship Id="rId5" Type="http://schemas.openxmlformats.org/officeDocument/2006/relationships/hyperlink" Target="https://github.com/martin-gorner/tensorflow-rnn-shakespeare" TargetMode="External"/><Relationship Id="rId6" Type="http://schemas.openxmlformats.org/officeDocument/2006/relationships/hyperlink" Target="https://www.tensorflow.org/tutorials/sequences/recurrent" TargetMode="External"/><Relationship Id="rId7" Type="http://schemas.openxmlformats.org/officeDocument/2006/relationships/hyperlink" Target="http://www.aclweb.org/anthology/N18-1204" TargetMode="External"/><Relationship Id="rId8" Type="http://schemas.openxmlformats.org/officeDocument/2006/relationships/hyperlink" Target="http://www.aaai.org/ocs/index.php/AAAI/AAAI17/paper/download/14571/1421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 to Story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Jimmy Johnson, Ignacio Marroquin, Gerardo Rodriguez</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1256050"/>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142" name="Google Shape;142;p22"/>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48" name="Google Shape;148;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Classifier references: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ResNet </a:t>
            </a:r>
            <a:r>
              <a:rPr lang="en" sz="1100" u="sng">
                <a:solidFill>
                  <a:srgbClr val="1155CC"/>
                </a:solidFill>
                <a:latin typeface="Arial"/>
                <a:ea typeface="Arial"/>
                <a:cs typeface="Arial"/>
                <a:sym typeface="Arial"/>
                <a:hlinkClick r:id="rId3"/>
              </a:rPr>
              <a:t>https://arxiv.org/pdf/1512.03385.pdf</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VGG </a:t>
            </a:r>
            <a:r>
              <a:rPr lang="en" sz="1100" u="sng">
                <a:solidFill>
                  <a:srgbClr val="1155CC"/>
                </a:solidFill>
                <a:latin typeface="Arial"/>
                <a:ea typeface="Arial"/>
                <a:cs typeface="Arial"/>
                <a:sym typeface="Arial"/>
                <a:hlinkClick r:id="rId4"/>
              </a:rPr>
              <a:t>https://arxiv.org/pdf/1409.1556.pdf</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RNN references: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u="sng">
                <a:solidFill>
                  <a:srgbClr val="1155CC"/>
                </a:solidFill>
                <a:latin typeface="Arial"/>
                <a:ea typeface="Arial"/>
                <a:cs typeface="Arial"/>
                <a:sym typeface="Arial"/>
                <a:hlinkClick r:id="rId5"/>
              </a:rPr>
              <a:t>https://github.com/martin-gorner/tensorflow-rnn-shakespeare</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u="sng">
                <a:solidFill>
                  <a:srgbClr val="1155CC"/>
                </a:solidFill>
                <a:latin typeface="Arial"/>
                <a:ea typeface="Arial"/>
                <a:cs typeface="Arial"/>
                <a:sym typeface="Arial"/>
                <a:hlinkClick r:id="rId6"/>
              </a:rPr>
              <a:t>https://www.tensorflow.org/tutorials/sequences/recurrent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u="sng">
                <a:solidFill>
                  <a:srgbClr val="1155CC"/>
                </a:solidFill>
                <a:latin typeface="Arial"/>
                <a:ea typeface="Arial"/>
                <a:cs typeface="Arial"/>
                <a:sym typeface="Arial"/>
                <a:hlinkClick r:id="rId7"/>
              </a:rPr>
              <a:t>http://www.aclweb.org/anthology/N18-1204</a:t>
            </a:r>
            <a:r>
              <a:rPr lang="en" sz="1100">
                <a:solidFill>
                  <a:srgbClr val="000000"/>
                </a:solidFill>
                <a:latin typeface="Arial"/>
                <a:ea typeface="Arial"/>
                <a:cs typeface="Arial"/>
                <a:sym typeface="Arial"/>
              </a:rPr>
              <a:t> (Paper)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u="sng">
                <a:solidFill>
                  <a:srgbClr val="1155CC"/>
                </a:solidFill>
                <a:latin typeface="Arial"/>
                <a:ea typeface="Arial"/>
                <a:cs typeface="Arial"/>
                <a:sym typeface="Arial"/>
                <a:hlinkClick r:id="rId8"/>
              </a:rPr>
              <a:t>http://www.aaai.org/ocs/index.php/AAAI/AAAI17/paper/download/14571/14217</a:t>
            </a:r>
            <a:r>
              <a:rPr lang="en" sz="1100">
                <a:solidFill>
                  <a:srgbClr val="000000"/>
                </a:solidFill>
                <a:latin typeface="Arial"/>
                <a:ea typeface="Arial"/>
                <a:cs typeface="Arial"/>
                <a:sym typeface="Arial"/>
              </a:rPr>
              <a:t> (Paper)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u="sng">
                <a:solidFill>
                  <a:srgbClr val="1155CC"/>
                </a:solidFill>
                <a:latin typeface="Arial"/>
                <a:ea typeface="Arial"/>
                <a:cs typeface="Arial"/>
                <a:sym typeface="Arial"/>
                <a:hlinkClick r:id="rId9"/>
              </a:rPr>
              <a:t>https://www.aclweb.org/anthology/D17-1195</a:t>
            </a:r>
            <a:r>
              <a:rPr lang="en" sz="1100">
                <a:solidFill>
                  <a:srgbClr val="000000"/>
                </a:solidFill>
                <a:latin typeface="Arial"/>
                <a:ea typeface="Arial"/>
                <a:cs typeface="Arial"/>
                <a:sym typeface="Arial"/>
              </a:rPr>
              <a:t> (Paper)</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Datasets:</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 sz="1100" u="sng">
                <a:solidFill>
                  <a:srgbClr val="1155CC"/>
                </a:solidFill>
                <a:latin typeface="Arial"/>
                <a:ea typeface="Arial"/>
                <a:cs typeface="Arial"/>
                <a:sym typeface="Arial"/>
                <a:hlinkClick r:id="rId10"/>
              </a:rPr>
              <a:t>http://image-net.org/</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 sz="1100" u="sng">
                <a:solidFill>
                  <a:srgbClr val="1155CC"/>
                </a:solidFill>
                <a:latin typeface="Arial"/>
                <a:ea typeface="Arial"/>
                <a:cs typeface="Arial"/>
                <a:sym typeface="Arial"/>
                <a:hlinkClick r:id="rId11"/>
              </a:rPr>
              <a:t>https://www.kaggle.com/mylesoneill/classic-literature-in-ascii</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 sz="1100" u="sng">
                <a:solidFill>
                  <a:srgbClr val="1155CC"/>
                </a:solidFill>
                <a:latin typeface="Arial"/>
                <a:ea typeface="Arial"/>
                <a:cs typeface="Arial"/>
                <a:sym typeface="Arial"/>
                <a:hlinkClick r:id="rId12"/>
              </a:rPr>
              <a:t>https://www.kaggle.com/rtatman/blog-authorship-corpus</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 sz="1100" u="sng">
                <a:solidFill>
                  <a:srgbClr val="1155CC"/>
                </a:solidFill>
                <a:latin typeface="Arial"/>
                <a:ea typeface="Arial"/>
                <a:cs typeface="Arial"/>
                <a:sym typeface="Arial"/>
                <a:hlinkClick r:id="rId13"/>
              </a:rPr>
              <a:t>https://www.kaggle.com/rtatman/natural-stories-corpus/home</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Combine a classifier with an RNN for text generation.</a:t>
            </a:r>
            <a:endParaRPr/>
          </a:p>
          <a:p>
            <a:pPr indent="0" lvl="0" marL="0" rtl="0" algn="l">
              <a:spcBef>
                <a:spcPts val="1600"/>
              </a:spcBef>
              <a:spcAft>
                <a:spcPts val="0"/>
              </a:spcAft>
              <a:buNone/>
            </a:pPr>
            <a:r>
              <a:rPr lang="en"/>
              <a:t>Create a GUI for deployment.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Explore methods of entity representation</a:t>
            </a:r>
            <a:endParaRPr/>
          </a:p>
          <a:p>
            <a:pPr indent="0" lvl="0" marL="0" rtl="0" algn="l">
              <a:spcBef>
                <a:spcPts val="1600"/>
              </a:spcBef>
              <a:spcAft>
                <a:spcPts val="0"/>
              </a:spcAft>
              <a:buNone/>
            </a:pPr>
            <a:r>
              <a:rPr lang="en"/>
              <a:t>Generating more realistic stories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Utilize a pre-trained classifier (ResNet or VGG)</a:t>
            </a:r>
            <a:endParaRPr/>
          </a:p>
          <a:p>
            <a:pPr indent="-342900" lvl="0" marL="457200" rtl="0" algn="l">
              <a:spcBef>
                <a:spcPts val="0"/>
              </a:spcBef>
              <a:spcAft>
                <a:spcPts val="0"/>
              </a:spcAft>
              <a:buSzPts val="1800"/>
              <a:buChar char="●"/>
            </a:pPr>
            <a:r>
              <a:rPr lang="en"/>
              <a:t>Train a RNN with large amounts of text data.</a:t>
            </a:r>
            <a:endParaRPr/>
          </a:p>
          <a:p>
            <a:pPr indent="-317500" lvl="1" marL="914400" rtl="0" algn="l">
              <a:spcBef>
                <a:spcPts val="0"/>
              </a:spcBef>
              <a:spcAft>
                <a:spcPts val="0"/>
              </a:spcAft>
              <a:buSzPts val="1400"/>
              <a:buChar char="○"/>
            </a:pPr>
            <a:r>
              <a:rPr lang="en"/>
              <a:t>Use datasets containing data from one author.</a:t>
            </a:r>
            <a:endParaRPr/>
          </a:p>
          <a:p>
            <a:pPr indent="-342900" lvl="0" marL="457200" rtl="0" algn="l">
              <a:spcBef>
                <a:spcPts val="0"/>
              </a:spcBef>
              <a:spcAft>
                <a:spcPts val="0"/>
              </a:spcAft>
              <a:buSzPts val="1800"/>
              <a:buChar char="●"/>
            </a:pPr>
            <a:r>
              <a:rPr lang="en"/>
              <a:t>Combine the two</a:t>
            </a:r>
            <a:endParaRPr/>
          </a:p>
          <a:p>
            <a:pPr indent="-317500" lvl="1" marL="914400" rtl="0" algn="l">
              <a:spcBef>
                <a:spcPts val="0"/>
              </a:spcBef>
              <a:spcAft>
                <a:spcPts val="0"/>
              </a:spcAft>
              <a:buSzPts val="1400"/>
              <a:buChar char="○"/>
            </a:pPr>
            <a:r>
              <a:rPr lang="en"/>
              <a:t>Feed results of classifier to the RNN</a:t>
            </a:r>
            <a:endParaRPr/>
          </a:p>
          <a:p>
            <a:pPr indent="-317500" lvl="1" marL="914400" rtl="0" algn="l">
              <a:spcBef>
                <a:spcPts val="0"/>
              </a:spcBef>
              <a:spcAft>
                <a:spcPts val="0"/>
              </a:spcAft>
              <a:buSzPts val="1400"/>
              <a:buChar char="○"/>
            </a:pPr>
            <a:r>
              <a:rPr lang="en"/>
              <a:t>Generate Story based on the input object</a:t>
            </a:r>
            <a:endParaRPr/>
          </a:p>
          <a:p>
            <a:pPr indent="-342900" lvl="0" marL="457200" rtl="0" algn="l">
              <a:spcBef>
                <a:spcPts val="0"/>
              </a:spcBef>
              <a:spcAft>
                <a:spcPts val="0"/>
              </a:spcAft>
              <a:buSzPts val="1800"/>
              <a:buChar char="●"/>
            </a:pPr>
            <a:r>
              <a:rPr lang="en"/>
              <a:t>Add a voice module for reading story output and voice commands</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ResNet and VGG</a:t>
            </a:r>
            <a:endParaRPr/>
          </a:p>
        </p:txBody>
      </p:sp>
      <p:pic>
        <p:nvPicPr>
          <p:cNvPr id="110" name="Google Shape;110;p17"/>
          <p:cNvPicPr preferRelativeResize="0"/>
          <p:nvPr/>
        </p:nvPicPr>
        <p:blipFill>
          <a:blip r:embed="rId3">
            <a:alphaModFix/>
          </a:blip>
          <a:stretch>
            <a:fillRect/>
          </a:stretch>
        </p:blipFill>
        <p:spPr>
          <a:xfrm>
            <a:off x="2333625" y="1017800"/>
            <a:ext cx="4476750" cy="2628900"/>
          </a:xfrm>
          <a:prstGeom prst="rect">
            <a:avLst/>
          </a:prstGeom>
          <a:noFill/>
          <a:ln>
            <a:noFill/>
          </a:ln>
        </p:spPr>
      </p:pic>
      <p:sp>
        <p:nvSpPr>
          <p:cNvPr id="111" name="Google Shape;111;p17"/>
          <p:cNvSpPr txBox="1"/>
          <p:nvPr/>
        </p:nvSpPr>
        <p:spPr>
          <a:xfrm>
            <a:off x="3479850" y="3883575"/>
            <a:ext cx="21843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https://www.cs.toronto.edu/~frossard/post/vgg16/</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a:t>
            </a:r>
            <a:endParaRPr/>
          </a:p>
        </p:txBody>
      </p:sp>
      <p:sp>
        <p:nvSpPr>
          <p:cNvPr id="117" name="Google Shape;117;p18"/>
          <p:cNvSpPr txBox="1"/>
          <p:nvPr>
            <p:ph idx="1" type="body"/>
          </p:nvPr>
        </p:nvSpPr>
        <p:spPr>
          <a:xfrm>
            <a:off x="269875"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LSTM RNN</a:t>
            </a:r>
            <a:endParaRPr/>
          </a:p>
          <a:p>
            <a:pPr indent="-342900" lvl="0" marL="457200" rtl="0" algn="l">
              <a:spcBef>
                <a:spcPts val="1600"/>
              </a:spcBef>
              <a:spcAft>
                <a:spcPts val="0"/>
              </a:spcAft>
              <a:buSzPts val="1800"/>
              <a:buChar char="●"/>
            </a:pPr>
            <a:r>
              <a:rPr lang="en"/>
              <a:t>Long short term memory.</a:t>
            </a:r>
            <a:endParaRPr/>
          </a:p>
          <a:p>
            <a:pPr indent="-342900" lvl="0" marL="457200" rtl="0" algn="l">
              <a:spcBef>
                <a:spcPts val="0"/>
              </a:spcBef>
              <a:spcAft>
                <a:spcPts val="0"/>
              </a:spcAft>
              <a:buSzPts val="1800"/>
              <a:buChar char="●"/>
            </a:pPr>
            <a:r>
              <a:rPr lang="en"/>
              <a:t>Use GRU Cells</a:t>
            </a:r>
            <a:endParaRPr/>
          </a:p>
          <a:p>
            <a:pPr indent="0" lvl="0" marL="0" rtl="0" algn="l">
              <a:spcBef>
                <a:spcPts val="1600"/>
              </a:spcBef>
              <a:spcAft>
                <a:spcPts val="1600"/>
              </a:spcAft>
              <a:buNone/>
            </a:pPr>
            <a:r>
              <a:t/>
            </a:r>
            <a:endParaRPr/>
          </a:p>
        </p:txBody>
      </p:sp>
      <p:pic>
        <p:nvPicPr>
          <p:cNvPr id="118" name="Google Shape;118;p18"/>
          <p:cNvPicPr preferRelativeResize="0"/>
          <p:nvPr/>
        </p:nvPicPr>
        <p:blipFill>
          <a:blip r:embed="rId3">
            <a:alphaModFix/>
          </a:blip>
          <a:stretch>
            <a:fillRect/>
          </a:stretch>
        </p:blipFill>
        <p:spPr>
          <a:xfrm>
            <a:off x="5800450" y="508900"/>
            <a:ext cx="2946929" cy="412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GRU vs LSTM</a:t>
            </a:r>
            <a:endParaRPr/>
          </a:p>
        </p:txBody>
      </p:sp>
      <p:pic>
        <p:nvPicPr>
          <p:cNvPr id="124" name="Google Shape;124;p19"/>
          <p:cNvPicPr preferRelativeResize="0"/>
          <p:nvPr/>
        </p:nvPicPr>
        <p:blipFill>
          <a:blip r:embed="rId3">
            <a:alphaModFix/>
          </a:blip>
          <a:stretch>
            <a:fillRect/>
          </a:stretch>
        </p:blipFill>
        <p:spPr>
          <a:xfrm>
            <a:off x="164397" y="1135750"/>
            <a:ext cx="8815216" cy="2787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datasets</a:t>
            </a:r>
            <a:endParaRPr/>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Classifier</a:t>
            </a:r>
            <a:endParaRPr/>
          </a:p>
          <a:p>
            <a:pPr indent="-317500" lvl="1" marL="914400" rtl="0" algn="l">
              <a:spcBef>
                <a:spcPts val="0"/>
              </a:spcBef>
              <a:spcAft>
                <a:spcPts val="0"/>
              </a:spcAft>
              <a:buSzPts val="1400"/>
              <a:buChar char="○"/>
            </a:pPr>
            <a:r>
              <a:rPr lang="en"/>
              <a:t>ImageNet</a:t>
            </a:r>
            <a:endParaRPr/>
          </a:p>
          <a:p>
            <a:pPr indent="-342900" lvl="0" marL="457200" rtl="0" algn="l">
              <a:spcBef>
                <a:spcPts val="0"/>
              </a:spcBef>
              <a:spcAft>
                <a:spcPts val="0"/>
              </a:spcAft>
              <a:buSzPts val="1800"/>
              <a:buChar char="●"/>
            </a:pPr>
            <a:r>
              <a:rPr lang="en"/>
              <a:t>RNN</a:t>
            </a:r>
            <a:endParaRPr/>
          </a:p>
          <a:p>
            <a:pPr indent="-317500" lvl="1" marL="914400" rtl="0" algn="l">
              <a:spcBef>
                <a:spcPts val="0"/>
              </a:spcBef>
              <a:spcAft>
                <a:spcPts val="0"/>
              </a:spcAft>
              <a:buSzPts val="1400"/>
              <a:buChar char="○"/>
            </a:pPr>
            <a:r>
              <a:rPr lang="en"/>
              <a:t>Kaggle classical literature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Combined flow</a:t>
            </a:r>
            <a:endParaRPr/>
          </a:p>
        </p:txBody>
      </p:sp>
      <p:pic>
        <p:nvPicPr>
          <p:cNvPr id="136" name="Google Shape;136;p21"/>
          <p:cNvPicPr preferRelativeResize="0"/>
          <p:nvPr/>
        </p:nvPicPr>
        <p:blipFill>
          <a:blip r:embed="rId3">
            <a:alphaModFix/>
          </a:blip>
          <a:stretch>
            <a:fillRect/>
          </a:stretch>
        </p:blipFill>
        <p:spPr>
          <a:xfrm>
            <a:off x="1042988" y="1527750"/>
            <a:ext cx="7058025" cy="217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