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Montserrat"/>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Montserrat-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897661ae8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897661ae8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888b7a667b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888b7a667b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888b7a667b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888b7a667b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897661ae8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897661ae8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888b7a667b_6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888b7a667b_6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888d08008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888d08008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897661ae8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897661ae8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888d08008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888d08008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897661ae8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897661ae8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888d08008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888d08008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888b7a667b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888b7a667b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888b7a667b_6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888b7a667b_6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g888b7a667b_8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888b7a667b_8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888d08008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888d08008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89632af019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89632af019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888b7a667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888b7a667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89632af019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89632af019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897661ae8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897661ae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897661ae8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897661ae8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888b7a667b_7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888b7a667b_7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89763b7331_0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89763b7331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2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8.png"/><Relationship Id="rId6"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jpg"/><Relationship Id="rId4" Type="http://schemas.openxmlformats.org/officeDocument/2006/relationships/image" Target="../media/image9.jpg"/><Relationship Id="rId5" Type="http://schemas.openxmlformats.org/officeDocument/2006/relationships/image" Target="../media/image10.jpg"/><Relationship Id="rId6"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5.png"/><Relationship Id="rId4" Type="http://schemas.openxmlformats.org/officeDocument/2006/relationships/image" Target="../media/image14.png"/><Relationship Id="rId5" Type="http://schemas.openxmlformats.org/officeDocument/2006/relationships/image" Target="../media/image13.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5.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jpg"/><Relationship Id="rId7" Type="http://schemas.openxmlformats.org/officeDocument/2006/relationships/image" Target="../media/image21.jpg"/><Relationship Id="rId8" Type="http://schemas.openxmlformats.org/officeDocument/2006/relationships/image" Target="../media/image24.jpg"/></Relationships>
</file>

<file path=ppt/slides/_rels/slide2.xml.rels><?xml version="1.0" encoding="UTF-8" standalone="yes"?><Relationships xmlns="http://schemas.openxmlformats.org/package/2006/relationships"><Relationship Id="rId11" Type="http://schemas.openxmlformats.org/officeDocument/2006/relationships/slide" Target="/ppt/slides/slide13.xml"/><Relationship Id="rId10" Type="http://schemas.openxmlformats.org/officeDocument/2006/relationships/slide" Target="/ppt/slides/slide11.xml"/><Relationship Id="rId13" Type="http://schemas.openxmlformats.org/officeDocument/2006/relationships/slide" Target="/ppt/slides/slide16.xml"/><Relationship Id="rId12" Type="http://schemas.openxmlformats.org/officeDocument/2006/relationships/slide" Target="/ppt/slides/slide14.xml"/><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4.xml"/><Relationship Id="rId9" Type="http://schemas.openxmlformats.org/officeDocument/2006/relationships/slide" Target="/ppt/slides/slide10.xml"/><Relationship Id="rId15" Type="http://schemas.openxmlformats.org/officeDocument/2006/relationships/slide" Target="/ppt/slides/slide18.xml"/><Relationship Id="rId14" Type="http://schemas.openxmlformats.org/officeDocument/2006/relationships/slide" Target="/ppt/slides/slide17.xml"/><Relationship Id="rId17" Type="http://schemas.openxmlformats.org/officeDocument/2006/relationships/slide" Target="/ppt/slides/slide21.xml"/><Relationship Id="rId16" Type="http://schemas.openxmlformats.org/officeDocument/2006/relationships/slide" Target="/ppt/slides/slide19.xml"/><Relationship Id="rId5" Type="http://schemas.openxmlformats.org/officeDocument/2006/relationships/slide" Target="/ppt/slides/slide5.xml"/><Relationship Id="rId19" Type="http://schemas.openxmlformats.org/officeDocument/2006/relationships/image" Target="../media/image25.png"/><Relationship Id="rId6" Type="http://schemas.openxmlformats.org/officeDocument/2006/relationships/slide" Target="/ppt/slides/slide6.xml"/><Relationship Id="rId18" Type="http://schemas.openxmlformats.org/officeDocument/2006/relationships/slide" Target="/ppt/slides/slide22.xml"/><Relationship Id="rId7" Type="http://schemas.openxmlformats.org/officeDocument/2006/relationships/slide" Target="/ppt/slides/slide7.xml"/><Relationship Id="rId8" Type="http://schemas.openxmlformats.org/officeDocument/2006/relationships/slide" Target="/ppt/slides/slide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2.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5.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GNR_652 : Course Project</a:t>
            </a:r>
            <a:endParaRPr/>
          </a:p>
          <a:p>
            <a:pPr indent="0" lvl="0" marL="0" rtl="0" algn="l">
              <a:spcBef>
                <a:spcPts val="0"/>
              </a:spcBef>
              <a:spcAft>
                <a:spcPts val="0"/>
              </a:spcAft>
              <a:buNone/>
            </a:pPr>
            <a:r>
              <a:t/>
            </a:r>
            <a:endParaRPr sz="1000"/>
          </a:p>
        </p:txBody>
      </p:sp>
      <p:sp>
        <p:nvSpPr>
          <p:cNvPr id="135" name="Google Shape;135;p13"/>
          <p:cNvSpPr txBox="1"/>
          <p:nvPr>
            <p:ph idx="1" type="body"/>
          </p:nvPr>
        </p:nvSpPr>
        <p:spPr>
          <a:xfrm>
            <a:off x="1297625" y="1168000"/>
            <a:ext cx="7038900" cy="331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latin typeface="Times New Roman"/>
                <a:ea typeface="Times New Roman"/>
                <a:cs typeface="Times New Roman"/>
                <a:sym typeface="Times New Roman"/>
              </a:rPr>
              <a:t>Topic : Adversarial Training (Attack and Defence) on Mnist dataset</a:t>
            </a:r>
            <a:endParaRPr b="1" sz="1700">
              <a:latin typeface="Times New Roman"/>
              <a:ea typeface="Times New Roman"/>
              <a:cs typeface="Times New Roman"/>
              <a:sym typeface="Times New Roman"/>
            </a:endParaRPr>
          </a:p>
          <a:p>
            <a:pPr indent="0" lvl="0" marL="0" rtl="0" algn="l">
              <a:spcBef>
                <a:spcPts val="1600"/>
              </a:spcBef>
              <a:spcAft>
                <a:spcPts val="0"/>
              </a:spcAft>
              <a:buNone/>
            </a:pPr>
            <a:r>
              <a:rPr lang="en"/>
              <a:t>Team Members :</a:t>
            </a:r>
            <a:endParaRPr/>
          </a:p>
          <a:p>
            <a:pPr indent="-311150" lvl="0" marL="457200" rtl="0" algn="l">
              <a:spcBef>
                <a:spcPts val="1600"/>
              </a:spcBef>
              <a:spcAft>
                <a:spcPts val="0"/>
              </a:spcAft>
              <a:buSzPts val="1300"/>
              <a:buAutoNum type="arabicParenR"/>
            </a:pPr>
            <a:r>
              <a:rPr lang="en"/>
              <a:t>Jay Tukaram Sawant (18D070050)</a:t>
            </a:r>
            <a:endParaRPr/>
          </a:p>
          <a:p>
            <a:pPr indent="-311150" lvl="0" marL="457200" rtl="0" algn="l">
              <a:spcBef>
                <a:spcPts val="0"/>
              </a:spcBef>
              <a:spcAft>
                <a:spcPts val="0"/>
              </a:spcAft>
              <a:buSzPts val="1300"/>
              <a:buAutoNum type="arabicParenR"/>
            </a:pPr>
            <a:r>
              <a:rPr lang="en"/>
              <a:t>Lokesh Sudam Pawar (18D170017)</a:t>
            </a:r>
            <a:endParaRPr/>
          </a:p>
          <a:p>
            <a:pPr indent="-311150" lvl="0" marL="457200" rtl="0" algn="l">
              <a:spcBef>
                <a:spcPts val="0"/>
              </a:spcBef>
              <a:spcAft>
                <a:spcPts val="0"/>
              </a:spcAft>
              <a:buSzPts val="1300"/>
              <a:buAutoNum type="arabicParenR"/>
            </a:pPr>
            <a:r>
              <a:rPr lang="en"/>
              <a:t>Prashil Pramod Patil (18D070059)</a:t>
            </a:r>
            <a:endParaRPr/>
          </a:p>
          <a:p>
            <a:pPr indent="-311150" lvl="0" marL="457200" rtl="0" algn="l">
              <a:spcBef>
                <a:spcPts val="0"/>
              </a:spcBef>
              <a:spcAft>
                <a:spcPts val="0"/>
              </a:spcAft>
              <a:buSzPts val="1300"/>
              <a:buAutoNum type="arabicParenR"/>
            </a:pPr>
            <a:r>
              <a:rPr lang="en"/>
              <a:t>Yash Vinesh Gadhia (180100130)</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i="1" lang="en" sz="1400"/>
              <a:t>Course Instructor : Prof. Biplab Banerjee</a:t>
            </a:r>
            <a:endParaRPr i="1" sz="1400"/>
          </a:p>
        </p:txBody>
      </p:sp>
      <p:pic>
        <p:nvPicPr>
          <p:cNvPr id="136" name="Google Shape;136;p13"/>
          <p:cNvPicPr preferRelativeResize="0"/>
          <p:nvPr/>
        </p:nvPicPr>
        <p:blipFill>
          <a:blip r:embed="rId3">
            <a:alphaModFix/>
          </a:blip>
          <a:stretch>
            <a:fillRect/>
          </a:stretch>
        </p:blipFill>
        <p:spPr>
          <a:xfrm>
            <a:off x="7636875" y="147800"/>
            <a:ext cx="1322074" cy="126720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Generating Adversarial Example </a:t>
            </a:r>
            <a:endParaRPr/>
          </a:p>
        </p:txBody>
      </p:sp>
      <p:sp>
        <p:nvSpPr>
          <p:cNvPr id="254" name="Google Shape;254;p22"/>
          <p:cNvSpPr txBox="1"/>
          <p:nvPr>
            <p:ph idx="1" type="body"/>
          </p:nvPr>
        </p:nvSpPr>
        <p:spPr>
          <a:xfrm>
            <a:off x="1297500" y="953675"/>
            <a:ext cx="7661700" cy="370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Fast Gradient Sign Method</a:t>
            </a:r>
            <a:endParaRPr b="1" sz="1500"/>
          </a:p>
          <a:p>
            <a:pPr indent="0" lvl="0" marL="0" rtl="0" algn="l">
              <a:spcBef>
                <a:spcPts val="1600"/>
              </a:spcBef>
              <a:spcAft>
                <a:spcPts val="0"/>
              </a:spcAft>
              <a:buNone/>
            </a:pPr>
            <a:r>
              <a:rPr lang="en"/>
              <a:t>The Fast gradient sign method works by using the gradients of the neural network to create an adversarial example. For an input image, the method uses the gradient of the loss with respect to the image to create a new image that maximizes the loss.</a:t>
            </a:r>
            <a:endParaRPr/>
          </a:p>
          <a:p>
            <a:pPr indent="0" lvl="0" marL="457200" rtl="0" algn="l">
              <a:spcBef>
                <a:spcPts val="1600"/>
              </a:spcBef>
              <a:spcAft>
                <a:spcPts val="0"/>
              </a:spcAft>
              <a:buNone/>
            </a:pPr>
            <a:r>
              <a:rPr lang="en"/>
              <a:t>		Adversarial_image  =  x   +   ε  *  sign(∇</a:t>
            </a:r>
            <a:r>
              <a:rPr baseline="-25000" lang="en"/>
              <a:t>x</a:t>
            </a:r>
            <a:r>
              <a:rPr lang="en"/>
              <a:t>J(ፀ,x,y))</a:t>
            </a:r>
            <a:endParaRPr/>
          </a:p>
          <a:p>
            <a:pPr indent="0" lvl="0" marL="0" rtl="0" algn="l">
              <a:spcBef>
                <a:spcPts val="1600"/>
              </a:spcBef>
              <a:spcAft>
                <a:spcPts val="0"/>
              </a:spcAft>
              <a:buNone/>
            </a:pPr>
            <a:r>
              <a:rPr lang="en"/>
              <a:t>where,</a:t>
            </a:r>
            <a:endParaRPr/>
          </a:p>
          <a:p>
            <a:pPr indent="0" lvl="0" marL="0" rtl="0" algn="l">
              <a:spcBef>
                <a:spcPts val="1600"/>
              </a:spcBef>
              <a:spcAft>
                <a:spcPts val="0"/>
              </a:spcAft>
              <a:buNone/>
            </a:pPr>
            <a:r>
              <a:rPr lang="en"/>
              <a:t>x</a:t>
            </a:r>
            <a:r>
              <a:rPr lang="en"/>
              <a:t>  =  Original Input Image                                                                    </a:t>
            </a:r>
            <a:r>
              <a:rPr lang="en"/>
              <a:t>θ  =  Model Parameters</a:t>
            </a:r>
            <a:endParaRPr/>
          </a:p>
          <a:p>
            <a:pPr indent="0" lvl="0" marL="0" rtl="0" algn="l">
              <a:spcBef>
                <a:spcPts val="1600"/>
              </a:spcBef>
              <a:spcAft>
                <a:spcPts val="0"/>
              </a:spcAft>
              <a:buNone/>
            </a:pPr>
            <a:r>
              <a:rPr lang="en"/>
              <a:t>y</a:t>
            </a:r>
            <a:r>
              <a:rPr lang="en"/>
              <a:t>  =  Original input label</a:t>
            </a:r>
            <a:endParaRPr/>
          </a:p>
          <a:p>
            <a:pPr indent="0" lvl="0" marL="0" rtl="0" algn="l">
              <a:spcBef>
                <a:spcPts val="1600"/>
              </a:spcBef>
              <a:spcAft>
                <a:spcPts val="0"/>
              </a:spcAft>
              <a:buNone/>
            </a:pPr>
            <a:r>
              <a:rPr lang="en"/>
              <a:t>ε</a:t>
            </a:r>
            <a:r>
              <a:rPr lang="en"/>
              <a:t>  =  Multiplier to ensure perturbations are small</a:t>
            </a:r>
            <a:endParaRPr/>
          </a:p>
          <a:p>
            <a:pPr indent="0" lvl="0" marL="0" rtl="0" algn="l">
              <a:spcBef>
                <a:spcPts val="1600"/>
              </a:spcBef>
              <a:spcAft>
                <a:spcPts val="0"/>
              </a:spcAft>
              <a:buNone/>
            </a:pPr>
            <a:r>
              <a:rPr lang="en"/>
              <a:t>J  =  Loss function</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	</a:t>
            </a:r>
            <a:endParaRPr/>
          </a:p>
        </p:txBody>
      </p:sp>
      <p:pic>
        <p:nvPicPr>
          <p:cNvPr id="255" name="Google Shape;255;p22"/>
          <p:cNvPicPr preferRelativeResize="0"/>
          <p:nvPr/>
        </p:nvPicPr>
        <p:blipFill>
          <a:blip r:embed="rId3">
            <a:alphaModFix/>
          </a:blip>
          <a:stretch>
            <a:fillRect/>
          </a:stretch>
        </p:blipFill>
        <p:spPr>
          <a:xfrm>
            <a:off x="7636875" y="147800"/>
            <a:ext cx="1322074" cy="126720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Underlying Equations in FGSM</a:t>
            </a:r>
            <a:endParaRPr/>
          </a:p>
        </p:txBody>
      </p:sp>
      <p:sp>
        <p:nvSpPr>
          <p:cNvPr id="261" name="Google Shape;261;p23"/>
          <p:cNvSpPr txBox="1"/>
          <p:nvPr>
            <p:ph idx="1" type="body"/>
          </p:nvPr>
        </p:nvSpPr>
        <p:spPr>
          <a:xfrm>
            <a:off x="1297500" y="1011900"/>
            <a:ext cx="7038900" cy="580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First Order Taylor Approximation of Cost function for Adversarial Image</a:t>
            </a:r>
            <a:endParaRPr/>
          </a:p>
        </p:txBody>
      </p:sp>
      <p:pic>
        <p:nvPicPr>
          <p:cNvPr id="262" name="Google Shape;262;p23"/>
          <p:cNvPicPr preferRelativeResize="0"/>
          <p:nvPr/>
        </p:nvPicPr>
        <p:blipFill>
          <a:blip r:embed="rId3">
            <a:alphaModFix/>
          </a:blip>
          <a:stretch>
            <a:fillRect/>
          </a:stretch>
        </p:blipFill>
        <p:spPr>
          <a:xfrm>
            <a:off x="1438675" y="1388825"/>
            <a:ext cx="5744099" cy="664675"/>
          </a:xfrm>
          <a:prstGeom prst="rect">
            <a:avLst/>
          </a:prstGeom>
          <a:noFill/>
          <a:ln>
            <a:noFill/>
          </a:ln>
        </p:spPr>
      </p:pic>
      <p:sp>
        <p:nvSpPr>
          <p:cNvPr id="263" name="Google Shape;263;p23"/>
          <p:cNvSpPr txBox="1"/>
          <p:nvPr/>
        </p:nvSpPr>
        <p:spPr>
          <a:xfrm>
            <a:off x="1304900" y="2134475"/>
            <a:ext cx="1635300" cy="4311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rgbClr val="FFFFFF"/>
              </a:buClr>
              <a:buSzPts val="1300"/>
              <a:buFont typeface="Lato"/>
              <a:buChar char="●"/>
            </a:pPr>
            <a:r>
              <a:rPr lang="en" sz="1300">
                <a:solidFill>
                  <a:srgbClr val="FFFFFF"/>
                </a:solidFill>
                <a:latin typeface="Lato"/>
                <a:ea typeface="Lato"/>
                <a:cs typeface="Lato"/>
                <a:sym typeface="Lato"/>
              </a:rPr>
              <a:t>Maximize</a:t>
            </a:r>
            <a:endParaRPr sz="1300">
              <a:solidFill>
                <a:srgbClr val="FFFFFF"/>
              </a:solidFill>
              <a:latin typeface="Lato"/>
              <a:ea typeface="Lato"/>
              <a:cs typeface="Lato"/>
              <a:sym typeface="Lato"/>
            </a:endParaRPr>
          </a:p>
        </p:txBody>
      </p:sp>
      <p:pic>
        <p:nvPicPr>
          <p:cNvPr id="264" name="Google Shape;264;p23"/>
          <p:cNvPicPr preferRelativeResize="0"/>
          <p:nvPr/>
        </p:nvPicPr>
        <p:blipFill>
          <a:blip r:embed="rId4">
            <a:alphaModFix/>
          </a:blip>
          <a:stretch>
            <a:fillRect/>
          </a:stretch>
        </p:blipFill>
        <p:spPr>
          <a:xfrm>
            <a:off x="2408225" y="2547200"/>
            <a:ext cx="3537424" cy="515425"/>
          </a:xfrm>
          <a:prstGeom prst="rect">
            <a:avLst/>
          </a:prstGeom>
          <a:noFill/>
          <a:ln>
            <a:noFill/>
          </a:ln>
        </p:spPr>
      </p:pic>
      <p:sp>
        <p:nvSpPr>
          <p:cNvPr id="265" name="Google Shape;265;p23"/>
          <p:cNvSpPr txBox="1"/>
          <p:nvPr/>
        </p:nvSpPr>
        <p:spPr>
          <a:xfrm>
            <a:off x="1297500" y="3236600"/>
            <a:ext cx="2497500" cy="4311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rgbClr val="FFFFFF"/>
              </a:buClr>
              <a:buSzPts val="1300"/>
              <a:buFont typeface="Lato"/>
              <a:buChar char="●"/>
            </a:pPr>
            <a:r>
              <a:rPr lang="en" sz="1300">
                <a:solidFill>
                  <a:srgbClr val="FFFFFF"/>
                </a:solidFill>
                <a:latin typeface="Lato"/>
                <a:ea typeface="Lato"/>
                <a:cs typeface="Lato"/>
                <a:sym typeface="Lato"/>
              </a:rPr>
              <a:t>Constraint &amp; Solution</a:t>
            </a:r>
            <a:endParaRPr sz="1300">
              <a:solidFill>
                <a:srgbClr val="FFFFFF"/>
              </a:solidFill>
              <a:latin typeface="Lato"/>
              <a:ea typeface="Lato"/>
              <a:cs typeface="Lato"/>
              <a:sym typeface="Lato"/>
            </a:endParaRPr>
          </a:p>
        </p:txBody>
      </p:sp>
      <p:pic>
        <p:nvPicPr>
          <p:cNvPr id="266" name="Google Shape;266;p23"/>
          <p:cNvPicPr preferRelativeResize="0"/>
          <p:nvPr/>
        </p:nvPicPr>
        <p:blipFill>
          <a:blip r:embed="rId5">
            <a:alphaModFix/>
          </a:blip>
          <a:stretch>
            <a:fillRect/>
          </a:stretch>
        </p:blipFill>
        <p:spPr>
          <a:xfrm>
            <a:off x="2252225" y="3556350"/>
            <a:ext cx="3849424" cy="1390475"/>
          </a:xfrm>
          <a:prstGeom prst="rect">
            <a:avLst/>
          </a:prstGeom>
          <a:noFill/>
          <a:ln>
            <a:noFill/>
          </a:ln>
        </p:spPr>
      </p:pic>
      <p:pic>
        <p:nvPicPr>
          <p:cNvPr id="267" name="Google Shape;267;p23"/>
          <p:cNvPicPr preferRelativeResize="0"/>
          <p:nvPr/>
        </p:nvPicPr>
        <p:blipFill>
          <a:blip r:embed="rId6">
            <a:alphaModFix/>
          </a:blip>
          <a:stretch>
            <a:fillRect/>
          </a:stretch>
        </p:blipFill>
        <p:spPr>
          <a:xfrm>
            <a:off x="7636875" y="147800"/>
            <a:ext cx="1322074" cy="126720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24"/>
          <p:cNvSpPr txBox="1"/>
          <p:nvPr>
            <p:ph idx="1" type="body"/>
          </p:nvPr>
        </p:nvSpPr>
        <p:spPr>
          <a:xfrm>
            <a:off x="1297500" y="474600"/>
            <a:ext cx="7038900" cy="4347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Let x be the original image, y the class of x, θ be the weights of the network </a:t>
            </a:r>
            <a:endParaRPr/>
          </a:p>
          <a:p>
            <a:pPr indent="0" lvl="0" marL="457200" rtl="0" algn="l">
              <a:spcBef>
                <a:spcPts val="1600"/>
              </a:spcBef>
              <a:spcAft>
                <a:spcPts val="0"/>
              </a:spcAft>
              <a:buNone/>
            </a:pPr>
            <a:r>
              <a:rPr lang="en"/>
              <a:t>and </a:t>
            </a:r>
            <a:r>
              <a:rPr lang="en"/>
              <a:t> J(ፀ,x,y) the loss function used to train the neural network.</a:t>
            </a:r>
            <a:endParaRPr/>
          </a:p>
          <a:p>
            <a:pPr indent="0" lvl="0" marL="457200" rtl="0" algn="l">
              <a:spcBef>
                <a:spcPts val="1600"/>
              </a:spcBef>
              <a:spcAft>
                <a:spcPts val="0"/>
              </a:spcAft>
              <a:buNone/>
            </a:pPr>
            <a:r>
              <a:t/>
            </a:r>
            <a:endParaRPr/>
          </a:p>
          <a:p>
            <a:pPr indent="-311150" lvl="0" marL="457200" rtl="0" algn="l">
              <a:spcBef>
                <a:spcPts val="1600"/>
              </a:spcBef>
              <a:spcAft>
                <a:spcPts val="0"/>
              </a:spcAft>
              <a:buSzPts val="1300"/>
              <a:buChar char="●"/>
            </a:pPr>
            <a:r>
              <a:rPr lang="en"/>
              <a:t>∇</a:t>
            </a:r>
            <a:r>
              <a:rPr baseline="-25000" lang="en"/>
              <a:t>x</a:t>
            </a:r>
            <a:r>
              <a:rPr lang="en"/>
              <a:t>J(ፀ,x,y) is the gradient of the loss function with respect to the input image. </a:t>
            </a:r>
            <a:endParaRPr/>
          </a:p>
          <a:p>
            <a:pPr indent="0" lvl="0" marL="457200" rtl="0" algn="l">
              <a:spcBef>
                <a:spcPts val="1600"/>
              </a:spcBef>
              <a:spcAft>
                <a:spcPts val="0"/>
              </a:spcAft>
              <a:buNone/>
            </a:pPr>
            <a:r>
              <a:t/>
            </a:r>
            <a:endParaRPr/>
          </a:p>
          <a:p>
            <a:pPr indent="-311150" lvl="0" marL="457200" rtl="0" algn="l">
              <a:spcBef>
                <a:spcPts val="1600"/>
              </a:spcBef>
              <a:spcAft>
                <a:spcPts val="0"/>
              </a:spcAft>
              <a:buSzPts val="1300"/>
              <a:buChar char="●"/>
            </a:pPr>
            <a:r>
              <a:rPr lang="en"/>
              <a:t>We are only interested in the sign of the gradient to know if we want to increase or decrease the pixel value. We multiply this sign by a very small number ε  to ensure that we do not go too far on the loss function surface and that the perturbation will be imperceptible.</a:t>
            </a:r>
            <a:endParaRPr/>
          </a:p>
          <a:p>
            <a:pPr indent="0" lvl="0" marL="457200" rtl="0" algn="l">
              <a:spcBef>
                <a:spcPts val="1600"/>
              </a:spcBef>
              <a:spcAft>
                <a:spcPts val="0"/>
              </a:spcAft>
              <a:buNone/>
            </a:pPr>
            <a:r>
              <a:t/>
            </a:r>
            <a:endParaRPr/>
          </a:p>
          <a:p>
            <a:pPr indent="-311150" lvl="0" marL="457200" rtl="0" algn="l">
              <a:spcBef>
                <a:spcPts val="1600"/>
              </a:spcBef>
              <a:spcAft>
                <a:spcPts val="0"/>
              </a:spcAft>
              <a:buSzPts val="1300"/>
              <a:buChar char="●"/>
            </a:pPr>
            <a:r>
              <a:rPr lang="en"/>
              <a:t>Perturbation = ε * sign(∇</a:t>
            </a:r>
            <a:r>
              <a:rPr baseline="-25000" lang="en"/>
              <a:t>x</a:t>
            </a:r>
            <a:r>
              <a:rPr lang="en"/>
              <a:t>J(ፀ,x,y))  </a:t>
            </a:r>
            <a:endParaRPr/>
          </a:p>
          <a:p>
            <a:pPr indent="0" lvl="0" marL="457200" rtl="0" algn="l">
              <a:spcBef>
                <a:spcPts val="1600"/>
              </a:spcBef>
              <a:spcAft>
                <a:spcPts val="0"/>
              </a:spcAft>
              <a:buNone/>
            </a:pPr>
            <a:r>
              <a:rPr lang="en"/>
              <a:t>X_adv = x + Perturbation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273" name="Google Shape;273;p24"/>
          <p:cNvPicPr preferRelativeResize="0"/>
          <p:nvPr/>
        </p:nvPicPr>
        <p:blipFill>
          <a:blip r:embed="rId3">
            <a:alphaModFix/>
          </a:blip>
          <a:stretch>
            <a:fillRect/>
          </a:stretch>
        </p:blipFill>
        <p:spPr>
          <a:xfrm>
            <a:off x="7636875" y="147800"/>
            <a:ext cx="1322074" cy="126720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t>Adversarial Example</a:t>
            </a:r>
            <a:endParaRPr/>
          </a:p>
        </p:txBody>
      </p:sp>
      <p:sp>
        <p:nvSpPr>
          <p:cNvPr id="279" name="Google Shape;279;p25"/>
          <p:cNvSpPr txBox="1"/>
          <p:nvPr/>
        </p:nvSpPr>
        <p:spPr>
          <a:xfrm>
            <a:off x="5507800" y="2418788"/>
            <a:ext cx="1068000" cy="5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300">
                <a:solidFill>
                  <a:srgbClr val="FFFFFF"/>
                </a:solidFill>
                <a:latin typeface="Lato"/>
                <a:ea typeface="Lato"/>
                <a:cs typeface="Lato"/>
                <a:sym typeface="Lato"/>
              </a:rPr>
              <a:t>      *</a:t>
            </a:r>
            <a:r>
              <a:rPr lang="en" sz="1500">
                <a:solidFill>
                  <a:srgbClr val="FFFFFF"/>
                </a:solidFill>
                <a:latin typeface="Lato"/>
                <a:ea typeface="Lato"/>
                <a:cs typeface="Lato"/>
                <a:sym typeface="Lato"/>
              </a:rPr>
              <a:t>  </a:t>
            </a:r>
            <a:endParaRPr sz="1500">
              <a:solidFill>
                <a:srgbClr val="FFFFFF"/>
              </a:solidFill>
              <a:latin typeface="Lato"/>
              <a:ea typeface="Lato"/>
              <a:cs typeface="Lato"/>
              <a:sym typeface="Lato"/>
            </a:endParaRPr>
          </a:p>
        </p:txBody>
      </p:sp>
      <p:sp>
        <p:nvSpPr>
          <p:cNvPr id="280" name="Google Shape;280;p25"/>
          <p:cNvSpPr txBox="1"/>
          <p:nvPr/>
        </p:nvSpPr>
        <p:spPr>
          <a:xfrm>
            <a:off x="2287475" y="2368500"/>
            <a:ext cx="505500" cy="4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300">
                <a:solidFill>
                  <a:srgbClr val="FFFFFF"/>
                </a:solidFill>
                <a:latin typeface="Lato"/>
                <a:ea typeface="Lato"/>
                <a:cs typeface="Lato"/>
                <a:sym typeface="Lato"/>
              </a:rPr>
              <a:t>=</a:t>
            </a:r>
            <a:endParaRPr sz="3300">
              <a:solidFill>
                <a:srgbClr val="FFFFFF"/>
              </a:solidFill>
              <a:latin typeface="Lato"/>
              <a:ea typeface="Lato"/>
              <a:cs typeface="Lato"/>
              <a:sym typeface="Lato"/>
            </a:endParaRPr>
          </a:p>
        </p:txBody>
      </p:sp>
      <p:sp>
        <p:nvSpPr>
          <p:cNvPr id="281" name="Google Shape;281;p25"/>
          <p:cNvSpPr txBox="1"/>
          <p:nvPr/>
        </p:nvSpPr>
        <p:spPr>
          <a:xfrm>
            <a:off x="4950700" y="2368488"/>
            <a:ext cx="557100" cy="5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FFFFFF"/>
                </a:solidFill>
                <a:latin typeface="Lato"/>
                <a:ea typeface="Lato"/>
                <a:cs typeface="Lato"/>
                <a:sym typeface="Lato"/>
              </a:rPr>
              <a:t>+</a:t>
            </a:r>
            <a:endParaRPr sz="2500">
              <a:solidFill>
                <a:srgbClr val="FFFFFF"/>
              </a:solidFill>
              <a:latin typeface="Lato"/>
              <a:ea typeface="Lato"/>
              <a:cs typeface="Lato"/>
              <a:sym typeface="Lato"/>
            </a:endParaRPr>
          </a:p>
        </p:txBody>
      </p:sp>
      <p:sp>
        <p:nvSpPr>
          <p:cNvPr id="282" name="Google Shape;282;p25"/>
          <p:cNvSpPr txBox="1"/>
          <p:nvPr/>
        </p:nvSpPr>
        <p:spPr>
          <a:xfrm>
            <a:off x="5229250" y="2368500"/>
            <a:ext cx="939300" cy="72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FFFFFF"/>
                </a:solidFill>
                <a:latin typeface="Lato"/>
                <a:ea typeface="Lato"/>
                <a:cs typeface="Lato"/>
                <a:sym typeface="Lato"/>
              </a:rPr>
              <a:t>(</a:t>
            </a:r>
            <a:r>
              <a:rPr lang="en" sz="2300">
                <a:solidFill>
                  <a:srgbClr val="FFFFFF"/>
                </a:solidFill>
                <a:latin typeface="Lato"/>
                <a:ea typeface="Lato"/>
                <a:cs typeface="Lato"/>
                <a:sym typeface="Lato"/>
              </a:rPr>
              <a:t>ε=</a:t>
            </a:r>
            <a:r>
              <a:rPr lang="en" sz="1700">
                <a:solidFill>
                  <a:srgbClr val="FFFFFF"/>
                </a:solidFill>
                <a:latin typeface="Lato"/>
                <a:ea typeface="Lato"/>
                <a:cs typeface="Lato"/>
                <a:sym typeface="Lato"/>
              </a:rPr>
              <a:t>0.1)</a:t>
            </a:r>
            <a:endParaRPr sz="1700">
              <a:solidFill>
                <a:srgbClr val="FFFFFF"/>
              </a:solidFill>
              <a:latin typeface="Lato"/>
              <a:ea typeface="Lato"/>
              <a:cs typeface="Lato"/>
              <a:sym typeface="Lato"/>
            </a:endParaRPr>
          </a:p>
        </p:txBody>
      </p:sp>
      <p:sp>
        <p:nvSpPr>
          <p:cNvPr id="283" name="Google Shape;283;p25"/>
          <p:cNvSpPr txBox="1"/>
          <p:nvPr/>
        </p:nvSpPr>
        <p:spPr>
          <a:xfrm>
            <a:off x="365600" y="3650750"/>
            <a:ext cx="2003700" cy="9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Adversarial Image</a:t>
            </a:r>
            <a:endParaRPr>
              <a:solidFill>
                <a:srgbClr val="FFFFFF"/>
              </a:solidFill>
              <a:latin typeface="Lato"/>
              <a:ea typeface="Lato"/>
              <a:cs typeface="Lato"/>
              <a:sym typeface="Lato"/>
            </a:endParaRPr>
          </a:p>
        </p:txBody>
      </p:sp>
      <p:sp>
        <p:nvSpPr>
          <p:cNvPr id="284" name="Google Shape;284;p25"/>
          <p:cNvSpPr txBox="1"/>
          <p:nvPr/>
        </p:nvSpPr>
        <p:spPr>
          <a:xfrm>
            <a:off x="3000375" y="3650750"/>
            <a:ext cx="2003700" cy="7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Original Input Image</a:t>
            </a:r>
            <a:endParaRPr>
              <a:solidFill>
                <a:srgbClr val="FFFFFF"/>
              </a:solidFill>
              <a:latin typeface="Lato"/>
              <a:ea typeface="Lato"/>
              <a:cs typeface="Lato"/>
              <a:sym typeface="Lato"/>
            </a:endParaRPr>
          </a:p>
        </p:txBody>
      </p:sp>
      <p:sp>
        <p:nvSpPr>
          <p:cNvPr id="285" name="Google Shape;285;p25"/>
          <p:cNvSpPr txBox="1"/>
          <p:nvPr/>
        </p:nvSpPr>
        <p:spPr>
          <a:xfrm>
            <a:off x="6750850" y="3650750"/>
            <a:ext cx="1725300" cy="6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Perturbation</a:t>
            </a:r>
            <a:endParaRPr>
              <a:solidFill>
                <a:srgbClr val="FFFFFF"/>
              </a:solidFill>
              <a:latin typeface="Lato"/>
              <a:ea typeface="Lato"/>
              <a:cs typeface="Lato"/>
              <a:sym typeface="Lato"/>
            </a:endParaRPr>
          </a:p>
        </p:txBody>
      </p:sp>
      <p:pic>
        <p:nvPicPr>
          <p:cNvPr id="286" name="Google Shape;286;p25"/>
          <p:cNvPicPr preferRelativeResize="0"/>
          <p:nvPr/>
        </p:nvPicPr>
        <p:blipFill>
          <a:blip r:embed="rId3">
            <a:alphaModFix/>
          </a:blip>
          <a:stretch>
            <a:fillRect/>
          </a:stretch>
        </p:blipFill>
        <p:spPr>
          <a:xfrm>
            <a:off x="557300" y="1868149"/>
            <a:ext cx="1577775" cy="1589401"/>
          </a:xfrm>
          <a:prstGeom prst="rect">
            <a:avLst/>
          </a:prstGeom>
          <a:noFill/>
          <a:ln>
            <a:noFill/>
          </a:ln>
        </p:spPr>
      </p:pic>
      <p:pic>
        <p:nvPicPr>
          <p:cNvPr id="287" name="Google Shape;287;p25"/>
          <p:cNvPicPr preferRelativeResize="0"/>
          <p:nvPr/>
        </p:nvPicPr>
        <p:blipFill>
          <a:blip r:embed="rId4">
            <a:alphaModFix/>
          </a:blip>
          <a:stretch>
            <a:fillRect/>
          </a:stretch>
        </p:blipFill>
        <p:spPr>
          <a:xfrm>
            <a:off x="3220814" y="1942951"/>
            <a:ext cx="1601186" cy="1589400"/>
          </a:xfrm>
          <a:prstGeom prst="rect">
            <a:avLst/>
          </a:prstGeom>
          <a:noFill/>
          <a:ln>
            <a:noFill/>
          </a:ln>
        </p:spPr>
      </p:pic>
      <p:pic>
        <p:nvPicPr>
          <p:cNvPr id="288" name="Google Shape;288;p25"/>
          <p:cNvPicPr preferRelativeResize="0"/>
          <p:nvPr/>
        </p:nvPicPr>
        <p:blipFill>
          <a:blip r:embed="rId5">
            <a:alphaModFix/>
          </a:blip>
          <a:stretch>
            <a:fillRect/>
          </a:stretch>
        </p:blipFill>
        <p:spPr>
          <a:xfrm>
            <a:off x="6484100" y="1937063"/>
            <a:ext cx="1601175" cy="1601175"/>
          </a:xfrm>
          <a:prstGeom prst="rect">
            <a:avLst/>
          </a:prstGeom>
          <a:noFill/>
          <a:ln>
            <a:noFill/>
          </a:ln>
        </p:spPr>
      </p:pic>
      <p:sp>
        <p:nvSpPr>
          <p:cNvPr id="289" name="Google Shape;289;p25"/>
          <p:cNvSpPr txBox="1"/>
          <p:nvPr>
            <p:ph idx="1" type="body"/>
          </p:nvPr>
        </p:nvSpPr>
        <p:spPr>
          <a:xfrm>
            <a:off x="3487412" y="1422150"/>
            <a:ext cx="1068000" cy="406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Predicted: 9</a:t>
            </a:r>
            <a:endParaRPr/>
          </a:p>
        </p:txBody>
      </p:sp>
      <p:sp>
        <p:nvSpPr>
          <p:cNvPr id="290" name="Google Shape;290;p25"/>
          <p:cNvSpPr txBox="1"/>
          <p:nvPr/>
        </p:nvSpPr>
        <p:spPr>
          <a:xfrm>
            <a:off x="716900" y="1404400"/>
            <a:ext cx="1301100" cy="36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Predicted: 4</a:t>
            </a:r>
            <a:endParaRPr>
              <a:solidFill>
                <a:srgbClr val="FFFFFF"/>
              </a:solidFill>
              <a:latin typeface="Lato"/>
              <a:ea typeface="Lato"/>
              <a:cs typeface="Lato"/>
              <a:sym typeface="Lato"/>
            </a:endParaRPr>
          </a:p>
        </p:txBody>
      </p:sp>
      <p:pic>
        <p:nvPicPr>
          <p:cNvPr id="291" name="Google Shape;291;p25"/>
          <p:cNvPicPr preferRelativeResize="0"/>
          <p:nvPr/>
        </p:nvPicPr>
        <p:blipFill>
          <a:blip r:embed="rId6">
            <a:alphaModFix/>
          </a:blip>
          <a:stretch>
            <a:fillRect/>
          </a:stretch>
        </p:blipFill>
        <p:spPr>
          <a:xfrm>
            <a:off x="7636875" y="147800"/>
            <a:ext cx="1322074" cy="126720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Adversarial Attacks</a:t>
            </a:r>
            <a:endParaRPr/>
          </a:p>
        </p:txBody>
      </p:sp>
      <p:sp>
        <p:nvSpPr>
          <p:cNvPr id="297" name="Google Shape;297;p2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400"/>
              <a:t>Classification 1</a:t>
            </a:r>
            <a:r>
              <a:rPr lang="en"/>
              <a:t>:</a:t>
            </a:r>
            <a:endParaRPr/>
          </a:p>
          <a:p>
            <a:pPr indent="-298450" lvl="1" marL="914400" rtl="0" algn="l">
              <a:spcBef>
                <a:spcPts val="1000"/>
              </a:spcBef>
              <a:spcAft>
                <a:spcPts val="0"/>
              </a:spcAft>
              <a:buSzPts val="1100"/>
              <a:buChar char="○"/>
            </a:pPr>
            <a:r>
              <a:rPr b="1" lang="en" sz="1200" u="sng"/>
              <a:t>White-Box Attack </a:t>
            </a:r>
            <a:r>
              <a:rPr lang="en"/>
              <a:t>: In case of a white box attack, the attacker has complete access to the parameters &amp; gradients of the model.</a:t>
            </a:r>
            <a:endParaRPr/>
          </a:p>
          <a:p>
            <a:pPr indent="-298450" lvl="1" marL="914400" rtl="0" algn="l">
              <a:spcBef>
                <a:spcPts val="1000"/>
              </a:spcBef>
              <a:spcAft>
                <a:spcPts val="0"/>
              </a:spcAft>
              <a:buSzPts val="1100"/>
              <a:buChar char="○"/>
            </a:pPr>
            <a:r>
              <a:rPr b="1" lang="en" sz="1200" u="sng"/>
              <a:t>Black-Box Attack </a:t>
            </a:r>
            <a:r>
              <a:rPr lang="en"/>
              <a:t>: The type of attack where the attacker has no information about the model, or has no access to the gradients/parameters of the model.</a:t>
            </a:r>
            <a:endParaRPr/>
          </a:p>
          <a:p>
            <a:pPr indent="-311150" lvl="0" marL="457200" rtl="0" algn="l">
              <a:spcBef>
                <a:spcPts val="1000"/>
              </a:spcBef>
              <a:spcAft>
                <a:spcPts val="0"/>
              </a:spcAft>
              <a:buSzPts val="1300"/>
              <a:buChar char="●"/>
            </a:pPr>
            <a:r>
              <a:rPr lang="en" sz="1400"/>
              <a:t>Classification 2</a:t>
            </a:r>
            <a:r>
              <a:rPr lang="en"/>
              <a:t>:</a:t>
            </a:r>
            <a:endParaRPr/>
          </a:p>
          <a:p>
            <a:pPr indent="-298450" lvl="1" marL="914400" rtl="0" algn="l">
              <a:spcBef>
                <a:spcPts val="1000"/>
              </a:spcBef>
              <a:spcAft>
                <a:spcPts val="0"/>
              </a:spcAft>
              <a:buSzPts val="1100"/>
              <a:buChar char="○"/>
            </a:pPr>
            <a:r>
              <a:rPr b="1" lang="en" sz="1200" u="sng"/>
              <a:t>Targeted Attack </a:t>
            </a:r>
            <a:r>
              <a:rPr lang="en"/>
              <a:t>: A targeted attack is one where the attacker perturbs the input image in a way such that the model predicts a specific target class.</a:t>
            </a:r>
            <a:endParaRPr/>
          </a:p>
          <a:p>
            <a:pPr indent="-298450" lvl="1" marL="914400" rtl="0" algn="l">
              <a:spcBef>
                <a:spcPts val="1000"/>
              </a:spcBef>
              <a:spcAft>
                <a:spcPts val="0"/>
              </a:spcAft>
              <a:buSzPts val="1100"/>
              <a:buChar char="○"/>
            </a:pPr>
            <a:r>
              <a:rPr b="1" lang="en" sz="1200" u="sng"/>
              <a:t>Untargeted Attack </a:t>
            </a:r>
            <a:r>
              <a:rPr lang="en"/>
              <a:t>: An untargeted attack is one where the attacker perturbs the input image such as to make the model predict any class other than the true class.</a:t>
            </a:r>
            <a:endParaRPr/>
          </a:p>
          <a:p>
            <a:pPr indent="0" lvl="0" marL="0" rtl="0" algn="l">
              <a:spcBef>
                <a:spcPts val="10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27"/>
          <p:cNvSpPr txBox="1"/>
          <p:nvPr>
            <p:ph type="title"/>
          </p:nvPr>
        </p:nvSpPr>
        <p:spPr>
          <a:xfrm>
            <a:off x="1136700" y="3818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Adversarial Example for different values </a:t>
            </a:r>
            <a:endParaRPr/>
          </a:p>
          <a:p>
            <a:pPr indent="0" lvl="0" marL="0" rtl="0" algn="l">
              <a:spcBef>
                <a:spcPts val="0"/>
              </a:spcBef>
              <a:spcAft>
                <a:spcPts val="0"/>
              </a:spcAft>
              <a:buNone/>
            </a:pPr>
            <a:r>
              <a:rPr lang="en"/>
              <a:t>of Epsilon</a:t>
            </a:r>
            <a:endParaRPr/>
          </a:p>
        </p:txBody>
      </p:sp>
      <p:sp>
        <p:nvSpPr>
          <p:cNvPr id="303" name="Google Shape;303;p27"/>
          <p:cNvSpPr txBox="1"/>
          <p:nvPr>
            <p:ph idx="1" type="body"/>
          </p:nvPr>
        </p:nvSpPr>
        <p:spPr>
          <a:xfrm>
            <a:off x="1230288" y="4072800"/>
            <a:ext cx="7232700" cy="620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Epsilon = 0.05                                                       Epsilon = 0.1                                                       Epsilon = 0.15</a:t>
            </a:r>
            <a:endParaRPr/>
          </a:p>
        </p:txBody>
      </p:sp>
      <p:pic>
        <p:nvPicPr>
          <p:cNvPr id="304" name="Google Shape;304;p27"/>
          <p:cNvPicPr preferRelativeResize="0"/>
          <p:nvPr/>
        </p:nvPicPr>
        <p:blipFill>
          <a:blip r:embed="rId3">
            <a:alphaModFix/>
          </a:blip>
          <a:stretch>
            <a:fillRect/>
          </a:stretch>
        </p:blipFill>
        <p:spPr>
          <a:xfrm>
            <a:off x="3639525" y="2104588"/>
            <a:ext cx="1938575" cy="1900687"/>
          </a:xfrm>
          <a:prstGeom prst="rect">
            <a:avLst/>
          </a:prstGeom>
          <a:noFill/>
          <a:ln>
            <a:noFill/>
          </a:ln>
        </p:spPr>
      </p:pic>
      <p:pic>
        <p:nvPicPr>
          <p:cNvPr id="305" name="Google Shape;305;p27"/>
          <p:cNvPicPr preferRelativeResize="0"/>
          <p:nvPr/>
        </p:nvPicPr>
        <p:blipFill>
          <a:blip r:embed="rId4">
            <a:alphaModFix/>
          </a:blip>
          <a:stretch>
            <a:fillRect/>
          </a:stretch>
        </p:blipFill>
        <p:spPr>
          <a:xfrm>
            <a:off x="945116" y="2101437"/>
            <a:ext cx="1938584" cy="1907000"/>
          </a:xfrm>
          <a:prstGeom prst="rect">
            <a:avLst/>
          </a:prstGeom>
          <a:noFill/>
          <a:ln>
            <a:noFill/>
          </a:ln>
        </p:spPr>
      </p:pic>
      <p:pic>
        <p:nvPicPr>
          <p:cNvPr id="306" name="Google Shape;306;p27"/>
          <p:cNvPicPr preferRelativeResize="0"/>
          <p:nvPr/>
        </p:nvPicPr>
        <p:blipFill>
          <a:blip r:embed="rId5">
            <a:alphaModFix/>
          </a:blip>
          <a:stretch>
            <a:fillRect/>
          </a:stretch>
        </p:blipFill>
        <p:spPr>
          <a:xfrm>
            <a:off x="6333925" y="2107611"/>
            <a:ext cx="1938575" cy="1894651"/>
          </a:xfrm>
          <a:prstGeom prst="rect">
            <a:avLst/>
          </a:prstGeom>
          <a:noFill/>
          <a:ln>
            <a:noFill/>
          </a:ln>
        </p:spPr>
      </p:pic>
      <p:pic>
        <p:nvPicPr>
          <p:cNvPr id="307" name="Google Shape;307;p27"/>
          <p:cNvPicPr preferRelativeResize="0"/>
          <p:nvPr/>
        </p:nvPicPr>
        <p:blipFill>
          <a:blip r:embed="rId6">
            <a:alphaModFix/>
          </a:blip>
          <a:stretch>
            <a:fillRect/>
          </a:stretch>
        </p:blipFill>
        <p:spPr>
          <a:xfrm>
            <a:off x="7636875" y="147800"/>
            <a:ext cx="1322074" cy="126720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 of the Original Model on Adversarial Examples</a:t>
            </a:r>
            <a:endParaRPr/>
          </a:p>
          <a:p>
            <a:pPr indent="0" lvl="0" marL="0" rtl="0" algn="l">
              <a:spcBef>
                <a:spcPts val="0"/>
              </a:spcBef>
              <a:spcAft>
                <a:spcPts val="0"/>
              </a:spcAft>
              <a:buNone/>
            </a:pPr>
            <a:r>
              <a:t/>
            </a:r>
            <a:endParaRPr/>
          </a:p>
        </p:txBody>
      </p:sp>
      <p:sp>
        <p:nvSpPr>
          <p:cNvPr id="313" name="Google Shape;313;p28"/>
          <p:cNvSpPr txBox="1"/>
          <p:nvPr>
            <p:ph idx="1" type="body"/>
          </p:nvPr>
        </p:nvSpPr>
        <p:spPr>
          <a:xfrm>
            <a:off x="852575" y="1535400"/>
            <a:ext cx="8041500" cy="3061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Adversarial examples were created for each example in the test set.   </a:t>
            </a:r>
            <a:endParaRPr/>
          </a:p>
          <a:p>
            <a:pPr indent="-311150" lvl="0" marL="457200" rtl="0" algn="l">
              <a:spcBef>
                <a:spcPts val="0"/>
              </a:spcBef>
              <a:spcAft>
                <a:spcPts val="0"/>
              </a:spcAft>
              <a:buSzPts val="1300"/>
              <a:buChar char="●"/>
            </a:pPr>
            <a:r>
              <a:rPr lang="en"/>
              <a:t>For evaluation of original model, White-Box attack is carried out in both cases by accessing model parameters &amp; taking gradient.</a:t>
            </a:r>
            <a:endParaRPr/>
          </a:p>
          <a:p>
            <a:pPr indent="-311150" lvl="0" marL="457200" rtl="0" algn="l">
              <a:spcBef>
                <a:spcPts val="0"/>
              </a:spcBef>
              <a:spcAft>
                <a:spcPts val="0"/>
              </a:spcAft>
              <a:buSzPts val="1300"/>
              <a:buChar char="●"/>
            </a:pPr>
            <a:r>
              <a:rPr lang="en"/>
              <a:t>The Model was tested for different values of epsilons (0.05, 0.10 and 0.15)</a:t>
            </a:r>
            <a:endParaRPr/>
          </a:p>
          <a:p>
            <a:pPr indent="-311150" lvl="0" marL="457200" rtl="0" algn="l">
              <a:spcBef>
                <a:spcPts val="0"/>
              </a:spcBef>
              <a:spcAft>
                <a:spcPts val="0"/>
              </a:spcAft>
              <a:buSzPts val="1300"/>
              <a:buChar char="●"/>
            </a:pPr>
            <a:r>
              <a:rPr lang="en"/>
              <a:t>Model’s accuracy on the Adversarial examples of the test set is as follows:</a:t>
            </a:r>
            <a:endParaRPr/>
          </a:p>
          <a:p>
            <a:pPr indent="-336550" lvl="1" marL="914400" rtl="0" algn="l">
              <a:spcBef>
                <a:spcPts val="0"/>
              </a:spcBef>
              <a:spcAft>
                <a:spcPts val="0"/>
              </a:spcAft>
              <a:buSzPts val="1700"/>
              <a:buChar char="○"/>
            </a:pPr>
            <a:r>
              <a:rPr lang="en" sz="1700"/>
              <a:t>ε </a:t>
            </a:r>
            <a:r>
              <a:rPr lang="en"/>
              <a:t>=  0.05  (Model 1) → Accuracy  =  </a:t>
            </a:r>
            <a:r>
              <a:rPr lang="en">
                <a:solidFill>
                  <a:srgbClr val="00FF00"/>
                </a:solidFill>
              </a:rPr>
              <a:t>93.72 %</a:t>
            </a:r>
            <a:r>
              <a:rPr lang="en"/>
              <a:t>                             </a:t>
            </a:r>
            <a:r>
              <a:rPr lang="en" sz="1700"/>
              <a:t>ε </a:t>
            </a:r>
            <a:r>
              <a:rPr lang="en"/>
              <a:t>=  0.05  (Model 2) → Accuracy  = </a:t>
            </a:r>
            <a:r>
              <a:rPr lang="en">
                <a:solidFill>
                  <a:srgbClr val="00FF00"/>
                </a:solidFill>
              </a:rPr>
              <a:t>92.19%</a:t>
            </a:r>
            <a:endParaRPr>
              <a:solidFill>
                <a:srgbClr val="00FF00"/>
              </a:solidFill>
            </a:endParaRPr>
          </a:p>
          <a:p>
            <a:pPr indent="-336550" lvl="1" marL="914400" rtl="0" algn="l">
              <a:spcBef>
                <a:spcPts val="0"/>
              </a:spcBef>
              <a:spcAft>
                <a:spcPts val="0"/>
              </a:spcAft>
              <a:buSzPts val="1700"/>
              <a:buChar char="○"/>
            </a:pPr>
            <a:r>
              <a:rPr lang="en" sz="1700"/>
              <a:t>ε </a:t>
            </a:r>
            <a:r>
              <a:rPr lang="en"/>
              <a:t>= 0 .10  (Model 1) → Accuracy  =  </a:t>
            </a:r>
            <a:r>
              <a:rPr lang="en">
                <a:solidFill>
                  <a:srgbClr val="FFFF00"/>
                </a:solidFill>
              </a:rPr>
              <a:t>77.88 %</a:t>
            </a:r>
            <a:r>
              <a:rPr lang="en"/>
              <a:t>                             </a:t>
            </a:r>
            <a:r>
              <a:rPr lang="en" sz="1700"/>
              <a:t>ε </a:t>
            </a:r>
            <a:r>
              <a:rPr lang="en"/>
              <a:t>=  0.10  (Model 2) → Accuracy  = </a:t>
            </a:r>
            <a:r>
              <a:rPr lang="en">
                <a:solidFill>
                  <a:srgbClr val="FFFF00"/>
                </a:solidFill>
              </a:rPr>
              <a:t>65.54%</a:t>
            </a:r>
            <a:endParaRPr>
              <a:solidFill>
                <a:srgbClr val="FFFF00"/>
              </a:solidFill>
            </a:endParaRPr>
          </a:p>
          <a:p>
            <a:pPr indent="-336550" lvl="1" marL="914400" rtl="0" algn="l">
              <a:spcBef>
                <a:spcPts val="0"/>
              </a:spcBef>
              <a:spcAft>
                <a:spcPts val="0"/>
              </a:spcAft>
              <a:buSzPts val="1700"/>
              <a:buChar char="○"/>
            </a:pPr>
            <a:r>
              <a:rPr lang="en" sz="1700"/>
              <a:t>ε </a:t>
            </a:r>
            <a:r>
              <a:rPr lang="en"/>
              <a:t>= 0.15   (Model 1) → Accuracy  =  </a:t>
            </a:r>
            <a:r>
              <a:rPr lang="en">
                <a:solidFill>
                  <a:srgbClr val="FF0000"/>
                </a:solidFill>
              </a:rPr>
              <a:t>55.98 %  </a:t>
            </a:r>
            <a:r>
              <a:rPr lang="en"/>
              <a:t>                           </a:t>
            </a:r>
            <a:r>
              <a:rPr lang="en" sz="1700"/>
              <a:t>ε </a:t>
            </a:r>
            <a:r>
              <a:rPr lang="en"/>
              <a:t>=  0.15  (Model 2) → Accuracy  = </a:t>
            </a:r>
            <a:r>
              <a:rPr lang="en">
                <a:solidFill>
                  <a:srgbClr val="FF0000"/>
                </a:solidFill>
              </a:rPr>
              <a:t>34.47%</a:t>
            </a:r>
            <a:endParaRPr>
              <a:solidFill>
                <a:srgbClr val="FF0000"/>
              </a:solidFill>
            </a:endParaRPr>
          </a:p>
        </p:txBody>
      </p:sp>
      <p:pic>
        <p:nvPicPr>
          <p:cNvPr id="314" name="Google Shape;314;p28"/>
          <p:cNvPicPr preferRelativeResize="0"/>
          <p:nvPr/>
        </p:nvPicPr>
        <p:blipFill>
          <a:blip r:embed="rId3">
            <a:alphaModFix/>
          </a:blip>
          <a:stretch>
            <a:fillRect/>
          </a:stretch>
        </p:blipFill>
        <p:spPr>
          <a:xfrm>
            <a:off x="7636875" y="147800"/>
            <a:ext cx="1322074" cy="1267202"/>
          </a:xfrm>
          <a:prstGeom prst="rect">
            <a:avLst/>
          </a:prstGeom>
          <a:noFill/>
          <a:ln>
            <a:noFill/>
          </a:ln>
        </p:spPr>
      </p:pic>
      <p:pic>
        <p:nvPicPr>
          <p:cNvPr id="315" name="Google Shape;315;p28"/>
          <p:cNvPicPr preferRelativeResize="0"/>
          <p:nvPr/>
        </p:nvPicPr>
        <p:blipFill>
          <a:blip r:embed="rId4">
            <a:alphaModFix/>
          </a:blip>
          <a:stretch>
            <a:fillRect/>
          </a:stretch>
        </p:blipFill>
        <p:spPr>
          <a:xfrm>
            <a:off x="5237325" y="3619350"/>
            <a:ext cx="1524000" cy="779700"/>
          </a:xfrm>
          <a:prstGeom prst="rect">
            <a:avLst/>
          </a:prstGeom>
          <a:noFill/>
          <a:ln>
            <a:noFill/>
          </a:ln>
        </p:spPr>
      </p:pic>
      <p:pic>
        <p:nvPicPr>
          <p:cNvPr id="316" name="Google Shape;316;p28"/>
          <p:cNvPicPr preferRelativeResize="0"/>
          <p:nvPr/>
        </p:nvPicPr>
        <p:blipFill>
          <a:blip r:embed="rId5">
            <a:alphaModFix/>
          </a:blip>
          <a:stretch>
            <a:fillRect/>
          </a:stretch>
        </p:blipFill>
        <p:spPr>
          <a:xfrm>
            <a:off x="6761325" y="3619350"/>
            <a:ext cx="1895475" cy="779700"/>
          </a:xfrm>
          <a:prstGeom prst="rect">
            <a:avLst/>
          </a:prstGeom>
          <a:noFill/>
          <a:ln>
            <a:noFill/>
          </a:ln>
        </p:spPr>
      </p:pic>
      <p:pic>
        <p:nvPicPr>
          <p:cNvPr id="317" name="Google Shape;317;p28"/>
          <p:cNvPicPr preferRelativeResize="0"/>
          <p:nvPr/>
        </p:nvPicPr>
        <p:blipFill>
          <a:blip r:embed="rId6">
            <a:alphaModFix/>
          </a:blip>
          <a:stretch>
            <a:fillRect/>
          </a:stretch>
        </p:blipFill>
        <p:spPr>
          <a:xfrm>
            <a:off x="1326075" y="3619350"/>
            <a:ext cx="3467100" cy="238125"/>
          </a:xfrm>
          <a:prstGeom prst="rect">
            <a:avLst/>
          </a:prstGeom>
          <a:noFill/>
          <a:ln>
            <a:noFill/>
          </a:ln>
        </p:spPr>
      </p:pic>
      <p:pic>
        <p:nvPicPr>
          <p:cNvPr id="318" name="Google Shape;318;p28"/>
          <p:cNvPicPr preferRelativeResize="0"/>
          <p:nvPr/>
        </p:nvPicPr>
        <p:blipFill>
          <a:blip r:embed="rId7">
            <a:alphaModFix/>
          </a:blip>
          <a:stretch>
            <a:fillRect/>
          </a:stretch>
        </p:blipFill>
        <p:spPr>
          <a:xfrm>
            <a:off x="1326075" y="3890138"/>
            <a:ext cx="3467100" cy="238125"/>
          </a:xfrm>
          <a:prstGeom prst="rect">
            <a:avLst/>
          </a:prstGeom>
          <a:noFill/>
          <a:ln>
            <a:noFill/>
          </a:ln>
        </p:spPr>
      </p:pic>
      <p:pic>
        <p:nvPicPr>
          <p:cNvPr id="319" name="Google Shape;319;p28"/>
          <p:cNvPicPr preferRelativeResize="0"/>
          <p:nvPr/>
        </p:nvPicPr>
        <p:blipFill>
          <a:blip r:embed="rId8">
            <a:alphaModFix/>
          </a:blip>
          <a:stretch>
            <a:fillRect/>
          </a:stretch>
        </p:blipFill>
        <p:spPr>
          <a:xfrm>
            <a:off x="1326075" y="4160950"/>
            <a:ext cx="3467100" cy="238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Observation and Inference :</a:t>
            </a:r>
            <a:endParaRPr/>
          </a:p>
          <a:p>
            <a:pPr indent="0" lvl="0" marL="0" rtl="0" algn="l">
              <a:spcBef>
                <a:spcPts val="0"/>
              </a:spcBef>
              <a:spcAft>
                <a:spcPts val="0"/>
              </a:spcAft>
              <a:buNone/>
            </a:pPr>
            <a:r>
              <a:t/>
            </a:r>
            <a:endParaRPr/>
          </a:p>
        </p:txBody>
      </p:sp>
      <p:sp>
        <p:nvSpPr>
          <p:cNvPr id="325" name="Google Shape;325;p29"/>
          <p:cNvSpPr txBox="1"/>
          <p:nvPr>
            <p:ph idx="1" type="body"/>
          </p:nvPr>
        </p:nvSpPr>
        <p:spPr>
          <a:xfrm>
            <a:off x="1297500" y="1521625"/>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It can be observed that as the value of epsilon increases the Accuracy of the Model decreases significantly.</a:t>
            </a:r>
            <a:endParaRPr/>
          </a:p>
          <a:p>
            <a:pPr indent="-311150" lvl="0" marL="457200" rtl="0" algn="l">
              <a:spcBef>
                <a:spcPts val="1000"/>
              </a:spcBef>
              <a:spcAft>
                <a:spcPts val="0"/>
              </a:spcAft>
              <a:buSzPts val="1300"/>
              <a:buChar char="●"/>
            </a:pPr>
            <a:r>
              <a:rPr lang="en"/>
              <a:t>As the value of epsilon increases, the addition of the noise to the original image increases, thus becoming difficult even for a human to recognize the digit. Hence, accuracy is expected to drop.</a:t>
            </a:r>
            <a:endParaRPr/>
          </a:p>
          <a:p>
            <a:pPr indent="-311150" lvl="0" marL="457200" rtl="0" algn="l">
              <a:spcBef>
                <a:spcPts val="1000"/>
              </a:spcBef>
              <a:spcAft>
                <a:spcPts val="0"/>
              </a:spcAft>
              <a:buSzPts val="1300"/>
              <a:buChar char="●"/>
            </a:pPr>
            <a:r>
              <a:rPr lang="en"/>
              <a:t>For small epsilon  the image is still the same for the human eyes but the model mis-classifies it.</a:t>
            </a:r>
            <a:endParaRPr/>
          </a:p>
          <a:p>
            <a:pPr indent="-311150" lvl="0" marL="457200" rtl="0" algn="l">
              <a:spcBef>
                <a:spcPts val="1000"/>
              </a:spcBef>
              <a:spcAft>
                <a:spcPts val="0"/>
              </a:spcAft>
              <a:buSzPts val="1300"/>
              <a:buChar char="●"/>
            </a:pPr>
            <a:r>
              <a:rPr lang="en"/>
              <a:t>Hence, a more robust model is needed to rectify this error .</a:t>
            </a:r>
            <a:endParaRPr/>
          </a:p>
          <a:p>
            <a:pPr indent="0" lvl="0" marL="0" rtl="0" algn="l">
              <a:spcBef>
                <a:spcPts val="1600"/>
              </a:spcBef>
              <a:spcAft>
                <a:spcPts val="1600"/>
              </a:spcAft>
              <a:buNone/>
            </a:pPr>
            <a:r>
              <a:t/>
            </a:r>
            <a:endParaRPr/>
          </a:p>
        </p:txBody>
      </p:sp>
      <p:pic>
        <p:nvPicPr>
          <p:cNvPr id="326" name="Google Shape;326;p29"/>
          <p:cNvPicPr preferRelativeResize="0"/>
          <p:nvPr/>
        </p:nvPicPr>
        <p:blipFill>
          <a:blip r:embed="rId3">
            <a:alphaModFix/>
          </a:blip>
          <a:stretch>
            <a:fillRect/>
          </a:stretch>
        </p:blipFill>
        <p:spPr>
          <a:xfrm>
            <a:off x="7636875" y="147800"/>
            <a:ext cx="1322074" cy="126720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30"/>
          <p:cNvSpPr txBox="1"/>
          <p:nvPr>
            <p:ph type="title"/>
          </p:nvPr>
        </p:nvSpPr>
        <p:spPr>
          <a:xfrm>
            <a:off x="1190350" y="3243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Adversarial training</a:t>
            </a:r>
            <a:endParaRPr/>
          </a:p>
          <a:p>
            <a:pPr indent="0" lvl="0" marL="0" rtl="0" algn="l">
              <a:spcBef>
                <a:spcPts val="0"/>
              </a:spcBef>
              <a:spcAft>
                <a:spcPts val="0"/>
              </a:spcAft>
              <a:buNone/>
            </a:pPr>
            <a:r>
              <a:rPr lang="en"/>
              <a:t> </a:t>
            </a:r>
            <a:endParaRPr/>
          </a:p>
        </p:txBody>
      </p:sp>
      <p:sp>
        <p:nvSpPr>
          <p:cNvPr id="332" name="Google Shape;332;p30"/>
          <p:cNvSpPr txBox="1"/>
          <p:nvPr>
            <p:ph idx="1" type="body"/>
          </p:nvPr>
        </p:nvSpPr>
        <p:spPr>
          <a:xfrm>
            <a:off x="1018650" y="964925"/>
            <a:ext cx="7106700" cy="20247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b="1" lang="en" sz="1400"/>
              <a:t>Training of Model 1 (Tensorflow) (Black-Box Attack)</a:t>
            </a:r>
            <a:r>
              <a:rPr b="1" lang="en" sz="1500"/>
              <a:t> </a:t>
            </a:r>
            <a:r>
              <a:rPr lang="en"/>
              <a:t>:</a:t>
            </a:r>
            <a:endParaRPr/>
          </a:p>
          <a:p>
            <a:pPr indent="-330200" lvl="1" marL="914400" rtl="0" algn="l">
              <a:spcBef>
                <a:spcPts val="0"/>
              </a:spcBef>
              <a:spcAft>
                <a:spcPts val="0"/>
              </a:spcAft>
              <a:buSzPts val="1600"/>
              <a:buChar char="○"/>
            </a:pPr>
            <a:r>
              <a:rPr lang="en" sz="1200"/>
              <a:t>The adversarial examples of the original training set are generated using  the FGSM for various values of </a:t>
            </a:r>
            <a:r>
              <a:rPr lang="en" sz="1600"/>
              <a:t>ε</a:t>
            </a:r>
            <a:r>
              <a:rPr lang="en" sz="1700"/>
              <a:t> </a:t>
            </a:r>
            <a:r>
              <a:rPr lang="en" sz="1300"/>
              <a:t>.</a:t>
            </a:r>
            <a:endParaRPr/>
          </a:p>
          <a:p>
            <a:pPr indent="-330200" lvl="1" marL="914400" rtl="0" algn="l">
              <a:spcBef>
                <a:spcPts val="0"/>
              </a:spcBef>
              <a:spcAft>
                <a:spcPts val="0"/>
              </a:spcAft>
              <a:buSzPts val="1600"/>
              <a:buChar char="○"/>
            </a:pPr>
            <a:r>
              <a:rPr lang="en" sz="1200"/>
              <a:t>The examples with </a:t>
            </a:r>
            <a:r>
              <a:rPr lang="en" sz="1800"/>
              <a:t>ε </a:t>
            </a:r>
            <a:r>
              <a:rPr lang="en" sz="1300"/>
              <a:t>= 0.1</a:t>
            </a:r>
            <a:r>
              <a:rPr lang="en" sz="1200"/>
              <a:t> are added to the original training set. Now we have 120,000 training examples.</a:t>
            </a:r>
            <a:endParaRPr sz="1200"/>
          </a:p>
          <a:p>
            <a:pPr indent="-330200" lvl="1" marL="914400" rtl="0" algn="l">
              <a:spcBef>
                <a:spcPts val="0"/>
              </a:spcBef>
              <a:spcAft>
                <a:spcPts val="0"/>
              </a:spcAft>
              <a:buSzPts val="1600"/>
              <a:buChar char="○"/>
            </a:pPr>
            <a:r>
              <a:rPr lang="en" sz="1200"/>
              <a:t>New model is trained using this training set. This model is tested on the adversarial examples of the test set generated using previous model </a:t>
            </a:r>
            <a:r>
              <a:rPr lang="en" sz="1700"/>
              <a:t> </a:t>
            </a:r>
            <a:r>
              <a:rPr lang="en" sz="1200"/>
              <a:t>i</a:t>
            </a:r>
            <a:r>
              <a:rPr lang="en" sz="1700"/>
              <a:t>.</a:t>
            </a:r>
            <a:r>
              <a:rPr lang="en" sz="1200"/>
              <a:t>e Black Box Attack</a:t>
            </a:r>
            <a:endParaRPr sz="1200"/>
          </a:p>
          <a:p>
            <a:pPr indent="0" lvl="0" marL="0" rtl="0" algn="l">
              <a:spcBef>
                <a:spcPts val="1600"/>
              </a:spcBef>
              <a:spcAft>
                <a:spcPts val="0"/>
              </a:spcAft>
              <a:buNone/>
            </a:pPr>
            <a:r>
              <a:t/>
            </a:r>
            <a:endParaRPr sz="1200"/>
          </a:p>
          <a:p>
            <a:pPr indent="0" lvl="0" marL="914400" rtl="0" algn="l">
              <a:spcBef>
                <a:spcPts val="1600"/>
              </a:spcBef>
              <a:spcAft>
                <a:spcPts val="0"/>
              </a:spcAft>
              <a:buNone/>
            </a:pPr>
            <a:r>
              <a:t/>
            </a:r>
            <a:endParaRPr/>
          </a:p>
          <a:p>
            <a:pPr indent="0" lvl="0" marL="0" rtl="0" algn="l">
              <a:spcBef>
                <a:spcPts val="1600"/>
              </a:spcBef>
              <a:spcAft>
                <a:spcPts val="1600"/>
              </a:spcAft>
              <a:buNone/>
            </a:pPr>
            <a:r>
              <a:t/>
            </a:r>
            <a:endParaRPr sz="1700"/>
          </a:p>
        </p:txBody>
      </p:sp>
      <p:pic>
        <p:nvPicPr>
          <p:cNvPr id="333" name="Google Shape;333;p30"/>
          <p:cNvPicPr preferRelativeResize="0"/>
          <p:nvPr/>
        </p:nvPicPr>
        <p:blipFill>
          <a:blip r:embed="rId3">
            <a:alphaModFix/>
          </a:blip>
          <a:stretch>
            <a:fillRect/>
          </a:stretch>
        </p:blipFill>
        <p:spPr>
          <a:xfrm>
            <a:off x="7636875" y="147800"/>
            <a:ext cx="1322074" cy="1267202"/>
          </a:xfrm>
          <a:prstGeom prst="rect">
            <a:avLst/>
          </a:prstGeom>
          <a:noFill/>
          <a:ln>
            <a:noFill/>
          </a:ln>
        </p:spPr>
      </p:pic>
      <p:sp>
        <p:nvSpPr>
          <p:cNvPr id="334" name="Google Shape;334;p30"/>
          <p:cNvSpPr txBox="1"/>
          <p:nvPr/>
        </p:nvSpPr>
        <p:spPr>
          <a:xfrm>
            <a:off x="1052550" y="2936050"/>
            <a:ext cx="7038900" cy="18537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lt1"/>
              </a:buClr>
              <a:buSzPts val="1500"/>
              <a:buFont typeface="Lato"/>
              <a:buChar char="●"/>
            </a:pPr>
            <a:r>
              <a:rPr b="1" lang="en">
                <a:solidFill>
                  <a:schemeClr val="lt1"/>
                </a:solidFill>
                <a:latin typeface="Lato"/>
                <a:ea typeface="Lato"/>
                <a:cs typeface="Lato"/>
                <a:sym typeface="Lato"/>
              </a:rPr>
              <a:t>Training of Model 2 (PyTorch) (White-Box Attack)</a:t>
            </a:r>
            <a:r>
              <a:rPr lang="en">
                <a:solidFill>
                  <a:schemeClr val="lt1"/>
                </a:solidFill>
                <a:latin typeface="Lato"/>
                <a:ea typeface="Lato"/>
                <a:cs typeface="Lato"/>
                <a:sym typeface="Lato"/>
              </a:rPr>
              <a:t> </a:t>
            </a:r>
            <a:r>
              <a:rPr lang="en" sz="1500">
                <a:solidFill>
                  <a:schemeClr val="lt1"/>
                </a:solidFill>
                <a:latin typeface="Lato"/>
                <a:ea typeface="Lato"/>
                <a:cs typeface="Lato"/>
                <a:sym typeface="Lato"/>
              </a:rPr>
              <a:t>:</a:t>
            </a:r>
            <a:endParaRPr sz="1500">
              <a:solidFill>
                <a:schemeClr val="lt1"/>
              </a:solidFill>
              <a:latin typeface="Lato"/>
              <a:ea typeface="Lato"/>
              <a:cs typeface="Lato"/>
              <a:sym typeface="Lato"/>
            </a:endParaRPr>
          </a:p>
          <a:p>
            <a:pPr indent="-330200" lvl="1" marL="914400" rtl="0" algn="l">
              <a:lnSpc>
                <a:spcPct val="115000"/>
              </a:lnSpc>
              <a:spcBef>
                <a:spcPts val="0"/>
              </a:spcBef>
              <a:spcAft>
                <a:spcPts val="0"/>
              </a:spcAft>
              <a:buClr>
                <a:schemeClr val="lt1"/>
              </a:buClr>
              <a:buSzPts val="1600"/>
              <a:buFont typeface="Lato"/>
              <a:buChar char="○"/>
            </a:pPr>
            <a:r>
              <a:rPr lang="en" sz="1200">
                <a:solidFill>
                  <a:schemeClr val="lt1"/>
                </a:solidFill>
                <a:latin typeface="Lato"/>
                <a:ea typeface="Lato"/>
                <a:cs typeface="Lato"/>
                <a:sym typeface="Lato"/>
              </a:rPr>
              <a:t>For this approach adversarial examples are generated for the entire training set for two different values of epsilon i.e. 0.05 &amp; 0.1.</a:t>
            </a:r>
            <a:endParaRPr sz="1200">
              <a:solidFill>
                <a:schemeClr val="lt1"/>
              </a:solidFill>
              <a:latin typeface="Lato"/>
              <a:ea typeface="Lato"/>
              <a:cs typeface="Lato"/>
              <a:sym typeface="Lato"/>
            </a:endParaRPr>
          </a:p>
          <a:p>
            <a:pPr indent="-330200" lvl="1" marL="914400" rtl="0" algn="l">
              <a:lnSpc>
                <a:spcPct val="115000"/>
              </a:lnSpc>
              <a:spcBef>
                <a:spcPts val="1000"/>
              </a:spcBef>
              <a:spcAft>
                <a:spcPts val="0"/>
              </a:spcAft>
              <a:buClr>
                <a:schemeClr val="lt1"/>
              </a:buClr>
              <a:buSzPts val="1600"/>
              <a:buFont typeface="Lato"/>
              <a:buChar char="○"/>
            </a:pPr>
            <a:r>
              <a:rPr lang="en" sz="1200">
                <a:solidFill>
                  <a:schemeClr val="lt1"/>
                </a:solidFill>
                <a:latin typeface="Lato"/>
                <a:ea typeface="Lato"/>
                <a:cs typeface="Lato"/>
                <a:sym typeface="Lato"/>
              </a:rPr>
              <a:t>Then only the adversarial examples are used to fine tune the previously trained model so that it can also classify adversarial inputs.</a:t>
            </a:r>
            <a:endParaRPr sz="1200">
              <a:solidFill>
                <a:schemeClr val="lt1"/>
              </a:solidFill>
              <a:latin typeface="Lato"/>
              <a:ea typeface="Lato"/>
              <a:cs typeface="Lato"/>
              <a:sym typeface="Lato"/>
            </a:endParaRPr>
          </a:p>
          <a:p>
            <a:pPr indent="-330200" lvl="1" marL="914400" rtl="0" algn="l">
              <a:lnSpc>
                <a:spcPct val="115000"/>
              </a:lnSpc>
              <a:spcBef>
                <a:spcPts val="0"/>
              </a:spcBef>
              <a:spcAft>
                <a:spcPts val="1000"/>
              </a:spcAft>
              <a:buClr>
                <a:schemeClr val="lt1"/>
              </a:buClr>
              <a:buSzPts val="1600"/>
              <a:buFont typeface="Lato"/>
              <a:buChar char="○"/>
            </a:pPr>
            <a:r>
              <a:rPr lang="en" sz="1200">
                <a:solidFill>
                  <a:schemeClr val="lt1"/>
                </a:solidFill>
                <a:latin typeface="Lato"/>
                <a:ea typeface="Lato"/>
                <a:cs typeface="Lato"/>
                <a:sym typeface="Lato"/>
              </a:rPr>
              <a:t>Finally for testing, FGSM is again carried out with new parameters of the model i.e White-Box Attack.</a:t>
            </a:r>
            <a:endParaRPr sz="1500">
              <a:solidFill>
                <a:schemeClr val="lt1"/>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 of New Models on Adversarial Examples</a:t>
            </a:r>
            <a:endParaRPr/>
          </a:p>
        </p:txBody>
      </p:sp>
      <p:sp>
        <p:nvSpPr>
          <p:cNvPr id="340" name="Google Shape;340;p31"/>
          <p:cNvSpPr txBox="1"/>
          <p:nvPr>
            <p:ph idx="1" type="body"/>
          </p:nvPr>
        </p:nvSpPr>
        <p:spPr>
          <a:xfrm>
            <a:off x="1136775" y="1243575"/>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Model’s accuracy on the Adversarial examples of the test set is as follows:</a:t>
            </a:r>
            <a:endParaRPr/>
          </a:p>
          <a:p>
            <a:pPr indent="-298450" lvl="1" marL="914400" rtl="0" algn="l">
              <a:spcBef>
                <a:spcPts val="0"/>
              </a:spcBef>
              <a:spcAft>
                <a:spcPts val="0"/>
              </a:spcAft>
              <a:buSzPts val="1100"/>
              <a:buChar char="○"/>
            </a:pPr>
            <a:r>
              <a:rPr b="1" lang="en"/>
              <a:t>Black-Box Attack                                                                 White-Box Attack </a:t>
            </a:r>
            <a:endParaRPr b="1"/>
          </a:p>
          <a:p>
            <a:pPr indent="-298450" lvl="1" marL="914400" rtl="0" algn="l">
              <a:spcBef>
                <a:spcPts val="0"/>
              </a:spcBef>
              <a:spcAft>
                <a:spcPts val="0"/>
              </a:spcAft>
              <a:buSzPts val="1100"/>
              <a:buChar char="○"/>
            </a:pPr>
            <a:r>
              <a:rPr lang="en" sz="1700"/>
              <a:t>ε </a:t>
            </a:r>
            <a:r>
              <a:rPr lang="en"/>
              <a:t>=  0.05  (Model 1) → Accuracy  =   </a:t>
            </a:r>
            <a:r>
              <a:rPr lang="en">
                <a:solidFill>
                  <a:srgbClr val="00FF00"/>
                </a:solidFill>
              </a:rPr>
              <a:t>99.65 % </a:t>
            </a:r>
            <a:r>
              <a:rPr lang="en"/>
              <a:t>       </a:t>
            </a:r>
            <a:r>
              <a:rPr lang="en" sz="1700"/>
              <a:t>ε </a:t>
            </a:r>
            <a:r>
              <a:rPr lang="en"/>
              <a:t>=  0.05  (Model 2) → Accuracy  = </a:t>
            </a:r>
            <a:r>
              <a:rPr lang="en">
                <a:solidFill>
                  <a:srgbClr val="00FF00"/>
                </a:solidFill>
              </a:rPr>
              <a:t>95.57%</a:t>
            </a:r>
            <a:r>
              <a:rPr lang="en"/>
              <a:t>   </a:t>
            </a:r>
            <a:endParaRPr/>
          </a:p>
          <a:p>
            <a:pPr indent="-298450" lvl="1" marL="914400" rtl="0" algn="l">
              <a:spcBef>
                <a:spcPts val="0"/>
              </a:spcBef>
              <a:spcAft>
                <a:spcPts val="0"/>
              </a:spcAft>
              <a:buSzPts val="1100"/>
              <a:buChar char="○"/>
            </a:pPr>
            <a:r>
              <a:rPr lang="en" sz="1700"/>
              <a:t>ε </a:t>
            </a:r>
            <a:r>
              <a:rPr lang="en"/>
              <a:t>=  0.10  (Model 1) → Accuracy  =   </a:t>
            </a:r>
            <a:r>
              <a:rPr lang="en">
                <a:solidFill>
                  <a:srgbClr val="00FF00"/>
                </a:solidFill>
              </a:rPr>
              <a:t>99.77%</a:t>
            </a:r>
            <a:r>
              <a:rPr lang="en"/>
              <a:t>         </a:t>
            </a:r>
            <a:r>
              <a:rPr lang="en" sz="1700"/>
              <a:t>ε </a:t>
            </a:r>
            <a:r>
              <a:rPr lang="en"/>
              <a:t>=  0.10  (Model 2) → Accuracy  = </a:t>
            </a:r>
            <a:r>
              <a:rPr lang="en">
                <a:solidFill>
                  <a:srgbClr val="00FF00"/>
                </a:solidFill>
              </a:rPr>
              <a:t>86.21%</a:t>
            </a:r>
            <a:endParaRPr>
              <a:solidFill>
                <a:srgbClr val="00FF00"/>
              </a:solidFill>
            </a:endParaRPr>
          </a:p>
          <a:p>
            <a:pPr indent="-298450" lvl="1" marL="914400" rtl="0" algn="l">
              <a:spcBef>
                <a:spcPts val="0"/>
              </a:spcBef>
              <a:spcAft>
                <a:spcPts val="0"/>
              </a:spcAft>
              <a:buSzPts val="1100"/>
              <a:buChar char="○"/>
            </a:pPr>
            <a:r>
              <a:rPr lang="en" sz="1700"/>
              <a:t>ε </a:t>
            </a:r>
            <a:r>
              <a:rPr lang="en"/>
              <a:t>=  0.15  (Model 1) → Accuracy  =   </a:t>
            </a:r>
            <a:r>
              <a:rPr lang="en">
                <a:solidFill>
                  <a:srgbClr val="00FF00"/>
                </a:solidFill>
              </a:rPr>
              <a:t>99.7% </a:t>
            </a:r>
            <a:r>
              <a:rPr lang="en"/>
              <a:t>        </a:t>
            </a:r>
            <a:r>
              <a:rPr lang="en" sz="1700"/>
              <a:t>ε </a:t>
            </a:r>
            <a:r>
              <a:rPr lang="en"/>
              <a:t>=  0.15  (Model 2) → Accuracy  = </a:t>
            </a:r>
            <a:r>
              <a:rPr lang="en">
                <a:solidFill>
                  <a:srgbClr val="00FF00"/>
                </a:solidFill>
              </a:rPr>
              <a:t>66.89%</a:t>
            </a:r>
            <a:endParaRPr>
              <a:solidFill>
                <a:srgbClr val="00FF00"/>
              </a:solidFill>
            </a:endParaRPr>
          </a:p>
          <a:p>
            <a:pPr indent="0" lvl="0" marL="0" rtl="0" algn="l">
              <a:spcBef>
                <a:spcPts val="1600"/>
              </a:spcBef>
              <a:spcAft>
                <a:spcPts val="1600"/>
              </a:spcAft>
              <a:buNone/>
            </a:pPr>
            <a:r>
              <a:t/>
            </a:r>
            <a:endParaRPr/>
          </a:p>
        </p:txBody>
      </p:sp>
      <p:pic>
        <p:nvPicPr>
          <p:cNvPr id="341" name="Google Shape;341;p31"/>
          <p:cNvPicPr preferRelativeResize="0"/>
          <p:nvPr/>
        </p:nvPicPr>
        <p:blipFill>
          <a:blip r:embed="rId3">
            <a:alphaModFix/>
          </a:blip>
          <a:stretch>
            <a:fillRect/>
          </a:stretch>
        </p:blipFill>
        <p:spPr>
          <a:xfrm>
            <a:off x="7636875" y="147800"/>
            <a:ext cx="1322074" cy="1267202"/>
          </a:xfrm>
          <a:prstGeom prst="rect">
            <a:avLst/>
          </a:prstGeom>
          <a:noFill/>
          <a:ln>
            <a:noFill/>
          </a:ln>
        </p:spPr>
      </p:pic>
      <p:pic>
        <p:nvPicPr>
          <p:cNvPr id="342" name="Google Shape;342;p31"/>
          <p:cNvPicPr preferRelativeResize="0"/>
          <p:nvPr/>
        </p:nvPicPr>
        <p:blipFill>
          <a:blip r:embed="rId4">
            <a:alphaModFix/>
          </a:blip>
          <a:stretch>
            <a:fillRect/>
          </a:stretch>
        </p:blipFill>
        <p:spPr>
          <a:xfrm>
            <a:off x="5013000" y="2969850"/>
            <a:ext cx="1381125" cy="666750"/>
          </a:xfrm>
          <a:prstGeom prst="rect">
            <a:avLst/>
          </a:prstGeom>
          <a:noFill/>
          <a:ln>
            <a:noFill/>
          </a:ln>
        </p:spPr>
      </p:pic>
      <p:pic>
        <p:nvPicPr>
          <p:cNvPr id="343" name="Google Shape;343;p31"/>
          <p:cNvPicPr preferRelativeResize="0"/>
          <p:nvPr/>
        </p:nvPicPr>
        <p:blipFill>
          <a:blip r:embed="rId5">
            <a:alphaModFix/>
          </a:blip>
          <a:stretch>
            <a:fillRect/>
          </a:stretch>
        </p:blipFill>
        <p:spPr>
          <a:xfrm>
            <a:off x="6394125" y="2969850"/>
            <a:ext cx="1885950" cy="666750"/>
          </a:xfrm>
          <a:prstGeom prst="rect">
            <a:avLst/>
          </a:prstGeom>
          <a:noFill/>
          <a:ln>
            <a:noFill/>
          </a:ln>
        </p:spPr>
      </p:pic>
      <p:pic>
        <p:nvPicPr>
          <p:cNvPr id="344" name="Google Shape;344;p31"/>
          <p:cNvPicPr preferRelativeResize="0"/>
          <p:nvPr/>
        </p:nvPicPr>
        <p:blipFill>
          <a:blip r:embed="rId6">
            <a:alphaModFix/>
          </a:blip>
          <a:stretch>
            <a:fillRect/>
          </a:stretch>
        </p:blipFill>
        <p:spPr>
          <a:xfrm>
            <a:off x="1223975" y="2969850"/>
            <a:ext cx="3200400" cy="228600"/>
          </a:xfrm>
          <a:prstGeom prst="rect">
            <a:avLst/>
          </a:prstGeom>
          <a:noFill/>
          <a:ln>
            <a:noFill/>
          </a:ln>
        </p:spPr>
      </p:pic>
      <p:pic>
        <p:nvPicPr>
          <p:cNvPr id="345" name="Google Shape;345;p31"/>
          <p:cNvPicPr preferRelativeResize="0"/>
          <p:nvPr/>
        </p:nvPicPr>
        <p:blipFill>
          <a:blip r:embed="rId7">
            <a:alphaModFix/>
          </a:blip>
          <a:stretch>
            <a:fillRect/>
          </a:stretch>
        </p:blipFill>
        <p:spPr>
          <a:xfrm>
            <a:off x="1223975" y="3203229"/>
            <a:ext cx="3200400" cy="228600"/>
          </a:xfrm>
          <a:prstGeom prst="rect">
            <a:avLst/>
          </a:prstGeom>
          <a:noFill/>
          <a:ln>
            <a:noFill/>
          </a:ln>
        </p:spPr>
      </p:pic>
      <p:pic>
        <p:nvPicPr>
          <p:cNvPr id="346" name="Google Shape;346;p31"/>
          <p:cNvPicPr preferRelativeResize="0"/>
          <p:nvPr/>
        </p:nvPicPr>
        <p:blipFill>
          <a:blip r:embed="rId8">
            <a:alphaModFix/>
          </a:blip>
          <a:stretch>
            <a:fillRect/>
          </a:stretch>
        </p:blipFill>
        <p:spPr>
          <a:xfrm>
            <a:off x="1223975" y="3436600"/>
            <a:ext cx="3200400" cy="20743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243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INDEX :</a:t>
            </a:r>
            <a:endParaRPr/>
          </a:p>
        </p:txBody>
      </p:sp>
      <p:sp>
        <p:nvSpPr>
          <p:cNvPr id="142" name="Google Shape;142;p14"/>
          <p:cNvSpPr txBox="1"/>
          <p:nvPr>
            <p:ph idx="1" type="body"/>
          </p:nvPr>
        </p:nvSpPr>
        <p:spPr>
          <a:xfrm>
            <a:off x="1297500" y="776100"/>
            <a:ext cx="7038900" cy="4010700"/>
          </a:xfrm>
          <a:prstGeom prst="rect">
            <a:avLst/>
          </a:prstGeom>
        </p:spPr>
        <p:txBody>
          <a:bodyPr anchorCtr="0" anchor="t" bIns="91425" lIns="91425" spcFirstLastPara="1" rIns="91425" wrap="square" tIns="91425">
            <a:noAutofit/>
          </a:bodyPr>
          <a:lstStyle/>
          <a:p>
            <a:pPr indent="-336550" lvl="0" marL="457200" rtl="0" algn="l">
              <a:lnSpc>
                <a:spcPct val="100000"/>
              </a:lnSpc>
              <a:spcBef>
                <a:spcPts val="0"/>
              </a:spcBef>
              <a:spcAft>
                <a:spcPts val="0"/>
              </a:spcAft>
              <a:buClr>
                <a:srgbClr val="9FC5E8"/>
              </a:buClr>
              <a:buSzPts val="1700"/>
              <a:buFont typeface="Montserrat"/>
              <a:buChar char="●"/>
            </a:pPr>
            <a:r>
              <a:rPr lang="en" sz="1700" u="sng">
                <a:solidFill>
                  <a:srgbClr val="9FC5E8"/>
                </a:solidFill>
                <a:latin typeface="Montserrat"/>
                <a:ea typeface="Montserrat"/>
                <a:cs typeface="Montserrat"/>
                <a:sym typeface="Montserrat"/>
                <a:hlinkClick action="ppaction://hlinksldjump" r:id="rId3"/>
              </a:rPr>
              <a:t>Problem Statement</a:t>
            </a:r>
            <a:endParaRPr sz="1700">
              <a:solidFill>
                <a:srgbClr val="9FC5E8"/>
              </a:solidFill>
              <a:latin typeface="Montserrat"/>
              <a:ea typeface="Montserrat"/>
              <a:cs typeface="Montserrat"/>
              <a:sym typeface="Montserrat"/>
            </a:endParaRPr>
          </a:p>
          <a:p>
            <a:pPr indent="-336550" lvl="0" marL="457200" rtl="0" algn="l">
              <a:lnSpc>
                <a:spcPct val="100000"/>
              </a:lnSpc>
              <a:spcBef>
                <a:spcPts val="0"/>
              </a:spcBef>
              <a:spcAft>
                <a:spcPts val="0"/>
              </a:spcAft>
              <a:buClr>
                <a:srgbClr val="9FC5E8"/>
              </a:buClr>
              <a:buSzPts val="1700"/>
              <a:buFont typeface="Montserrat"/>
              <a:buChar char="●"/>
            </a:pPr>
            <a:r>
              <a:rPr lang="en" sz="1700" u="sng">
                <a:solidFill>
                  <a:srgbClr val="9FC5E8"/>
                </a:solidFill>
                <a:latin typeface="Montserrat"/>
                <a:ea typeface="Montserrat"/>
                <a:cs typeface="Montserrat"/>
                <a:sym typeface="Montserrat"/>
                <a:hlinkClick action="ppaction://hlinksldjump" r:id="rId4"/>
              </a:rPr>
              <a:t>Motivation</a:t>
            </a:r>
            <a:endParaRPr sz="1700">
              <a:solidFill>
                <a:srgbClr val="9FC5E8"/>
              </a:solidFill>
              <a:latin typeface="Montserrat"/>
              <a:ea typeface="Montserrat"/>
              <a:cs typeface="Montserrat"/>
              <a:sym typeface="Montserrat"/>
            </a:endParaRPr>
          </a:p>
          <a:p>
            <a:pPr indent="-336550" lvl="0" marL="457200" rtl="0" algn="l">
              <a:lnSpc>
                <a:spcPct val="100000"/>
              </a:lnSpc>
              <a:spcBef>
                <a:spcPts val="0"/>
              </a:spcBef>
              <a:spcAft>
                <a:spcPts val="0"/>
              </a:spcAft>
              <a:buClr>
                <a:srgbClr val="9FC5E8"/>
              </a:buClr>
              <a:buSzPts val="1700"/>
              <a:buFont typeface="Montserrat"/>
              <a:buChar char="●"/>
            </a:pPr>
            <a:r>
              <a:rPr lang="en" sz="1700" u="sng">
                <a:solidFill>
                  <a:srgbClr val="9FC5E8"/>
                </a:solidFill>
                <a:latin typeface="Montserrat"/>
                <a:ea typeface="Montserrat"/>
                <a:cs typeface="Montserrat"/>
                <a:sym typeface="Montserrat"/>
                <a:hlinkClick action="ppaction://hlinksldjump" r:id="rId5"/>
              </a:rPr>
              <a:t>Workflow</a:t>
            </a:r>
            <a:endParaRPr sz="1700">
              <a:solidFill>
                <a:srgbClr val="9FC5E8"/>
              </a:solidFill>
              <a:latin typeface="Montserrat"/>
              <a:ea typeface="Montserrat"/>
              <a:cs typeface="Montserrat"/>
              <a:sym typeface="Montserrat"/>
            </a:endParaRPr>
          </a:p>
          <a:p>
            <a:pPr indent="-336550" lvl="0" marL="457200" rtl="0" algn="l">
              <a:lnSpc>
                <a:spcPct val="100000"/>
              </a:lnSpc>
              <a:spcBef>
                <a:spcPts val="0"/>
              </a:spcBef>
              <a:spcAft>
                <a:spcPts val="0"/>
              </a:spcAft>
              <a:buClr>
                <a:srgbClr val="9FC5E8"/>
              </a:buClr>
              <a:buSzPts val="1700"/>
              <a:buFont typeface="Montserrat"/>
              <a:buChar char="●"/>
            </a:pPr>
            <a:r>
              <a:rPr lang="en" sz="1700" u="sng">
                <a:solidFill>
                  <a:srgbClr val="9FC5E8"/>
                </a:solidFill>
                <a:latin typeface="Montserrat"/>
                <a:ea typeface="Montserrat"/>
                <a:cs typeface="Montserrat"/>
                <a:sym typeface="Montserrat"/>
                <a:hlinkClick action="ppaction://hlinksldjump" r:id="rId6"/>
              </a:rPr>
              <a:t>Dataset</a:t>
            </a:r>
            <a:endParaRPr sz="1700">
              <a:solidFill>
                <a:srgbClr val="9FC5E8"/>
              </a:solidFill>
              <a:latin typeface="Montserrat"/>
              <a:ea typeface="Montserrat"/>
              <a:cs typeface="Montserrat"/>
              <a:sym typeface="Montserrat"/>
            </a:endParaRPr>
          </a:p>
          <a:p>
            <a:pPr indent="-336550" lvl="0" marL="457200" rtl="0" algn="l">
              <a:lnSpc>
                <a:spcPct val="100000"/>
              </a:lnSpc>
              <a:spcBef>
                <a:spcPts val="0"/>
              </a:spcBef>
              <a:spcAft>
                <a:spcPts val="0"/>
              </a:spcAft>
              <a:buClr>
                <a:srgbClr val="9FC5E8"/>
              </a:buClr>
              <a:buSzPts val="1700"/>
              <a:buFont typeface="Montserrat"/>
              <a:buChar char="●"/>
            </a:pPr>
            <a:r>
              <a:rPr lang="en" sz="1700" u="sng">
                <a:solidFill>
                  <a:srgbClr val="9FC5E8"/>
                </a:solidFill>
                <a:latin typeface="Montserrat"/>
                <a:ea typeface="Montserrat"/>
                <a:cs typeface="Montserrat"/>
                <a:sym typeface="Montserrat"/>
                <a:hlinkClick action="ppaction://hlinksldjump" r:id="rId7"/>
              </a:rPr>
              <a:t>Architecture</a:t>
            </a:r>
            <a:endParaRPr sz="1700">
              <a:solidFill>
                <a:srgbClr val="9FC5E8"/>
              </a:solidFill>
              <a:latin typeface="Montserrat"/>
              <a:ea typeface="Montserrat"/>
              <a:cs typeface="Montserrat"/>
              <a:sym typeface="Montserrat"/>
            </a:endParaRPr>
          </a:p>
          <a:p>
            <a:pPr indent="-336550" lvl="0" marL="457200" rtl="0" algn="l">
              <a:lnSpc>
                <a:spcPct val="100000"/>
              </a:lnSpc>
              <a:spcBef>
                <a:spcPts val="0"/>
              </a:spcBef>
              <a:spcAft>
                <a:spcPts val="0"/>
              </a:spcAft>
              <a:buClr>
                <a:srgbClr val="9FC5E8"/>
              </a:buClr>
              <a:buSzPts val="1700"/>
              <a:buFont typeface="Montserrat"/>
              <a:buChar char="●"/>
            </a:pPr>
            <a:r>
              <a:rPr lang="en" sz="1700" u="sng">
                <a:solidFill>
                  <a:srgbClr val="9FC5E8"/>
                </a:solidFill>
                <a:latin typeface="Montserrat"/>
                <a:ea typeface="Montserrat"/>
                <a:cs typeface="Montserrat"/>
                <a:sym typeface="Montserrat"/>
                <a:hlinkClick action="ppaction://hlinksldjump" r:id="rId8"/>
              </a:rPr>
              <a:t>Training</a:t>
            </a:r>
            <a:endParaRPr sz="1700">
              <a:solidFill>
                <a:srgbClr val="9FC5E8"/>
              </a:solidFill>
              <a:latin typeface="Montserrat"/>
              <a:ea typeface="Montserrat"/>
              <a:cs typeface="Montserrat"/>
              <a:sym typeface="Montserrat"/>
            </a:endParaRPr>
          </a:p>
          <a:p>
            <a:pPr indent="-336550" lvl="0" marL="457200" rtl="0" algn="l">
              <a:lnSpc>
                <a:spcPct val="100000"/>
              </a:lnSpc>
              <a:spcBef>
                <a:spcPts val="0"/>
              </a:spcBef>
              <a:spcAft>
                <a:spcPts val="0"/>
              </a:spcAft>
              <a:buClr>
                <a:srgbClr val="9FC5E8"/>
              </a:buClr>
              <a:buSzPts val="1700"/>
              <a:buFont typeface="Montserrat"/>
              <a:buChar char="●"/>
            </a:pPr>
            <a:r>
              <a:rPr lang="en" sz="1700" u="sng">
                <a:solidFill>
                  <a:srgbClr val="9FC5E8"/>
                </a:solidFill>
                <a:latin typeface="Montserrat"/>
                <a:ea typeface="Montserrat"/>
                <a:cs typeface="Montserrat"/>
                <a:sym typeface="Montserrat"/>
                <a:hlinkClick action="ppaction://hlinksldjump" r:id="rId9"/>
              </a:rPr>
              <a:t>Generating Adversarial Examples</a:t>
            </a:r>
            <a:endParaRPr sz="1700">
              <a:solidFill>
                <a:srgbClr val="9FC5E8"/>
              </a:solidFill>
              <a:latin typeface="Montserrat"/>
              <a:ea typeface="Montserrat"/>
              <a:cs typeface="Montserrat"/>
              <a:sym typeface="Montserrat"/>
            </a:endParaRPr>
          </a:p>
          <a:p>
            <a:pPr indent="-336550" lvl="0" marL="457200" rtl="0" algn="l">
              <a:lnSpc>
                <a:spcPct val="100000"/>
              </a:lnSpc>
              <a:spcBef>
                <a:spcPts val="0"/>
              </a:spcBef>
              <a:spcAft>
                <a:spcPts val="0"/>
              </a:spcAft>
              <a:buClr>
                <a:srgbClr val="9FC5E8"/>
              </a:buClr>
              <a:buSzPts val="1700"/>
              <a:buFont typeface="Montserrat"/>
              <a:buChar char="●"/>
            </a:pPr>
            <a:r>
              <a:rPr lang="en" sz="1700" u="sng">
                <a:solidFill>
                  <a:srgbClr val="9FC5E8"/>
                </a:solidFill>
                <a:latin typeface="Montserrat"/>
                <a:ea typeface="Montserrat"/>
                <a:cs typeface="Montserrat"/>
                <a:sym typeface="Montserrat"/>
                <a:hlinkClick action="ppaction://hlinksldjump" r:id="rId10"/>
              </a:rPr>
              <a:t>Equations</a:t>
            </a:r>
            <a:endParaRPr sz="1700">
              <a:solidFill>
                <a:srgbClr val="9FC5E8"/>
              </a:solidFill>
              <a:latin typeface="Montserrat"/>
              <a:ea typeface="Montserrat"/>
              <a:cs typeface="Montserrat"/>
              <a:sym typeface="Montserrat"/>
            </a:endParaRPr>
          </a:p>
          <a:p>
            <a:pPr indent="-336550" lvl="0" marL="457200" rtl="0" algn="l">
              <a:lnSpc>
                <a:spcPct val="100000"/>
              </a:lnSpc>
              <a:spcBef>
                <a:spcPts val="0"/>
              </a:spcBef>
              <a:spcAft>
                <a:spcPts val="0"/>
              </a:spcAft>
              <a:buClr>
                <a:srgbClr val="9FC5E8"/>
              </a:buClr>
              <a:buSzPts val="1700"/>
              <a:buFont typeface="Montserrat"/>
              <a:buChar char="●"/>
            </a:pPr>
            <a:r>
              <a:rPr lang="en" sz="1700" u="sng">
                <a:solidFill>
                  <a:srgbClr val="9FC5E8"/>
                </a:solidFill>
                <a:latin typeface="Montserrat"/>
                <a:ea typeface="Montserrat"/>
                <a:cs typeface="Montserrat"/>
                <a:sym typeface="Montserrat"/>
                <a:hlinkClick action="ppaction://hlinksldjump" r:id="rId11"/>
              </a:rPr>
              <a:t>Visualization</a:t>
            </a:r>
            <a:endParaRPr sz="1700">
              <a:solidFill>
                <a:srgbClr val="9FC5E8"/>
              </a:solidFill>
              <a:latin typeface="Montserrat"/>
              <a:ea typeface="Montserrat"/>
              <a:cs typeface="Montserrat"/>
              <a:sym typeface="Montserrat"/>
            </a:endParaRPr>
          </a:p>
          <a:p>
            <a:pPr indent="-336550" lvl="0" marL="457200" rtl="0" algn="l">
              <a:lnSpc>
                <a:spcPct val="100000"/>
              </a:lnSpc>
              <a:spcBef>
                <a:spcPts val="0"/>
              </a:spcBef>
              <a:spcAft>
                <a:spcPts val="0"/>
              </a:spcAft>
              <a:buClr>
                <a:srgbClr val="9FC5E8"/>
              </a:buClr>
              <a:buSzPts val="1700"/>
              <a:buFont typeface="Montserrat"/>
              <a:buChar char="●"/>
            </a:pPr>
            <a:r>
              <a:rPr lang="en" sz="1700" u="sng">
                <a:solidFill>
                  <a:srgbClr val="9FC5E8"/>
                </a:solidFill>
                <a:latin typeface="Montserrat"/>
                <a:ea typeface="Montserrat"/>
                <a:cs typeface="Montserrat"/>
                <a:sym typeface="Montserrat"/>
                <a:hlinkClick action="ppaction://hlinksldjump" r:id="rId12"/>
              </a:rPr>
              <a:t>Types of Adversarial Attacks</a:t>
            </a:r>
            <a:endParaRPr sz="1700">
              <a:solidFill>
                <a:srgbClr val="9FC5E8"/>
              </a:solidFill>
              <a:latin typeface="Montserrat"/>
              <a:ea typeface="Montserrat"/>
              <a:cs typeface="Montserrat"/>
              <a:sym typeface="Montserrat"/>
            </a:endParaRPr>
          </a:p>
          <a:p>
            <a:pPr indent="-336550" lvl="0" marL="457200" rtl="0" algn="l">
              <a:lnSpc>
                <a:spcPct val="100000"/>
              </a:lnSpc>
              <a:spcBef>
                <a:spcPts val="0"/>
              </a:spcBef>
              <a:spcAft>
                <a:spcPts val="0"/>
              </a:spcAft>
              <a:buClr>
                <a:srgbClr val="9FC5E8"/>
              </a:buClr>
              <a:buSzPts val="1700"/>
              <a:buFont typeface="Montserrat"/>
              <a:buChar char="●"/>
            </a:pPr>
            <a:r>
              <a:rPr lang="en" sz="1700" u="sng">
                <a:solidFill>
                  <a:srgbClr val="9FC5E8"/>
                </a:solidFill>
                <a:latin typeface="Montserrat"/>
                <a:ea typeface="Montserrat"/>
                <a:cs typeface="Montserrat"/>
                <a:sym typeface="Montserrat"/>
                <a:hlinkClick action="ppaction://hlinksldjump" r:id="rId13"/>
              </a:rPr>
              <a:t>Testing on Adversarial Examples</a:t>
            </a:r>
            <a:endParaRPr sz="1700">
              <a:solidFill>
                <a:srgbClr val="9FC5E8"/>
              </a:solidFill>
              <a:latin typeface="Montserrat"/>
              <a:ea typeface="Montserrat"/>
              <a:cs typeface="Montserrat"/>
              <a:sym typeface="Montserrat"/>
            </a:endParaRPr>
          </a:p>
          <a:p>
            <a:pPr indent="-336550" lvl="0" marL="457200" rtl="0" algn="l">
              <a:lnSpc>
                <a:spcPct val="100000"/>
              </a:lnSpc>
              <a:spcBef>
                <a:spcPts val="0"/>
              </a:spcBef>
              <a:spcAft>
                <a:spcPts val="0"/>
              </a:spcAft>
              <a:buClr>
                <a:srgbClr val="9FC5E8"/>
              </a:buClr>
              <a:buSzPts val="1700"/>
              <a:buFont typeface="Montserrat"/>
              <a:buChar char="●"/>
            </a:pPr>
            <a:r>
              <a:rPr lang="en" sz="1700" u="sng">
                <a:solidFill>
                  <a:srgbClr val="9FC5E8"/>
                </a:solidFill>
                <a:latin typeface="Montserrat"/>
                <a:ea typeface="Montserrat"/>
                <a:cs typeface="Montserrat"/>
                <a:sym typeface="Montserrat"/>
                <a:hlinkClick action="ppaction://hlinksldjump" r:id="rId14"/>
              </a:rPr>
              <a:t>Observations and inferences</a:t>
            </a:r>
            <a:endParaRPr sz="1700">
              <a:solidFill>
                <a:srgbClr val="9FC5E8"/>
              </a:solidFill>
              <a:latin typeface="Montserrat"/>
              <a:ea typeface="Montserrat"/>
              <a:cs typeface="Montserrat"/>
              <a:sym typeface="Montserrat"/>
            </a:endParaRPr>
          </a:p>
          <a:p>
            <a:pPr indent="-336550" lvl="0" marL="457200" rtl="0" algn="l">
              <a:lnSpc>
                <a:spcPct val="100000"/>
              </a:lnSpc>
              <a:spcBef>
                <a:spcPts val="0"/>
              </a:spcBef>
              <a:spcAft>
                <a:spcPts val="0"/>
              </a:spcAft>
              <a:buClr>
                <a:srgbClr val="9FC5E8"/>
              </a:buClr>
              <a:buSzPts val="1700"/>
              <a:buFont typeface="Montserrat"/>
              <a:buChar char="●"/>
            </a:pPr>
            <a:r>
              <a:rPr lang="en" sz="1700" u="sng">
                <a:solidFill>
                  <a:srgbClr val="9FC5E8"/>
                </a:solidFill>
                <a:latin typeface="Montserrat"/>
                <a:ea typeface="Montserrat"/>
                <a:cs typeface="Montserrat"/>
                <a:sym typeface="Montserrat"/>
                <a:hlinkClick action="ppaction://hlinksldjump" r:id="rId15"/>
              </a:rPr>
              <a:t>Adversarial Training</a:t>
            </a:r>
            <a:endParaRPr sz="1700">
              <a:solidFill>
                <a:srgbClr val="9FC5E8"/>
              </a:solidFill>
              <a:latin typeface="Montserrat"/>
              <a:ea typeface="Montserrat"/>
              <a:cs typeface="Montserrat"/>
              <a:sym typeface="Montserrat"/>
            </a:endParaRPr>
          </a:p>
          <a:p>
            <a:pPr indent="-336550" lvl="0" marL="457200" rtl="0" algn="l">
              <a:lnSpc>
                <a:spcPct val="100000"/>
              </a:lnSpc>
              <a:spcBef>
                <a:spcPts val="0"/>
              </a:spcBef>
              <a:spcAft>
                <a:spcPts val="0"/>
              </a:spcAft>
              <a:buClr>
                <a:srgbClr val="9FC5E8"/>
              </a:buClr>
              <a:buSzPts val="1700"/>
              <a:buFont typeface="Montserrat"/>
              <a:buChar char="●"/>
            </a:pPr>
            <a:r>
              <a:rPr lang="en" sz="1700" u="sng">
                <a:solidFill>
                  <a:srgbClr val="9FC5E8"/>
                </a:solidFill>
                <a:latin typeface="Montserrat"/>
                <a:ea typeface="Montserrat"/>
                <a:cs typeface="Montserrat"/>
                <a:sym typeface="Montserrat"/>
                <a:hlinkClick action="ppaction://hlinksldjump" r:id="rId16"/>
              </a:rPr>
              <a:t>Testing on Robust Models</a:t>
            </a:r>
            <a:endParaRPr sz="1700">
              <a:solidFill>
                <a:srgbClr val="9FC5E8"/>
              </a:solidFill>
              <a:latin typeface="Montserrat"/>
              <a:ea typeface="Montserrat"/>
              <a:cs typeface="Montserrat"/>
              <a:sym typeface="Montserrat"/>
            </a:endParaRPr>
          </a:p>
          <a:p>
            <a:pPr indent="-336550" lvl="0" marL="457200" rtl="0" algn="l">
              <a:lnSpc>
                <a:spcPct val="100000"/>
              </a:lnSpc>
              <a:spcBef>
                <a:spcPts val="0"/>
              </a:spcBef>
              <a:spcAft>
                <a:spcPts val="0"/>
              </a:spcAft>
              <a:buClr>
                <a:srgbClr val="9FC5E8"/>
              </a:buClr>
              <a:buSzPts val="1700"/>
              <a:buFont typeface="Montserrat"/>
              <a:buChar char="●"/>
            </a:pPr>
            <a:r>
              <a:rPr lang="en" sz="1700" u="sng">
                <a:solidFill>
                  <a:srgbClr val="9FC5E8"/>
                </a:solidFill>
                <a:latin typeface="Montserrat"/>
                <a:ea typeface="Montserrat"/>
                <a:cs typeface="Montserrat"/>
                <a:sym typeface="Montserrat"/>
                <a:hlinkClick action="ppaction://hlinksldjump" r:id="rId17"/>
              </a:rPr>
              <a:t>Conclusion</a:t>
            </a:r>
            <a:endParaRPr sz="1700">
              <a:solidFill>
                <a:srgbClr val="9FC5E8"/>
              </a:solidFill>
              <a:latin typeface="Montserrat"/>
              <a:ea typeface="Montserrat"/>
              <a:cs typeface="Montserrat"/>
              <a:sym typeface="Montserrat"/>
            </a:endParaRPr>
          </a:p>
          <a:p>
            <a:pPr indent="-336550" lvl="0" marL="457200" rtl="0" algn="l">
              <a:lnSpc>
                <a:spcPct val="100000"/>
              </a:lnSpc>
              <a:spcBef>
                <a:spcPts val="0"/>
              </a:spcBef>
              <a:spcAft>
                <a:spcPts val="0"/>
              </a:spcAft>
              <a:buClr>
                <a:srgbClr val="9FC5E8"/>
              </a:buClr>
              <a:buSzPts val="1700"/>
              <a:buFont typeface="Montserrat"/>
              <a:buChar char="●"/>
            </a:pPr>
            <a:r>
              <a:rPr lang="en" sz="1700" u="sng">
                <a:solidFill>
                  <a:srgbClr val="9FC5E8"/>
                </a:solidFill>
                <a:latin typeface="Montserrat"/>
                <a:ea typeface="Montserrat"/>
                <a:cs typeface="Montserrat"/>
                <a:sym typeface="Montserrat"/>
                <a:hlinkClick action="ppaction://hlinksldjump" r:id="rId18"/>
              </a:rPr>
              <a:t>Team Contributions</a:t>
            </a:r>
            <a:endParaRPr sz="1700">
              <a:solidFill>
                <a:srgbClr val="9FC5E8"/>
              </a:solidFill>
              <a:latin typeface="Montserrat"/>
              <a:ea typeface="Montserrat"/>
              <a:cs typeface="Montserrat"/>
              <a:sym typeface="Montserrat"/>
            </a:endParaRPr>
          </a:p>
        </p:txBody>
      </p:sp>
      <p:pic>
        <p:nvPicPr>
          <p:cNvPr id="143" name="Google Shape;143;p14"/>
          <p:cNvPicPr preferRelativeResize="0"/>
          <p:nvPr/>
        </p:nvPicPr>
        <p:blipFill>
          <a:blip r:embed="rId19">
            <a:alphaModFix/>
          </a:blip>
          <a:stretch>
            <a:fillRect/>
          </a:stretch>
        </p:blipFill>
        <p:spPr>
          <a:xfrm>
            <a:off x="7636875" y="147800"/>
            <a:ext cx="1322074" cy="126720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3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Accuracy vs Epsilon Plots(White-Box Attack)</a:t>
            </a:r>
            <a:endParaRPr/>
          </a:p>
        </p:txBody>
      </p:sp>
      <p:sp>
        <p:nvSpPr>
          <p:cNvPr id="352" name="Google Shape;352;p32"/>
          <p:cNvSpPr txBox="1"/>
          <p:nvPr>
            <p:ph idx="1" type="body"/>
          </p:nvPr>
        </p:nvSpPr>
        <p:spPr>
          <a:xfrm>
            <a:off x="1297488" y="1307850"/>
            <a:ext cx="35376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Initial                                                                                      </a:t>
            </a:r>
            <a:endParaRPr/>
          </a:p>
        </p:txBody>
      </p:sp>
      <p:sp>
        <p:nvSpPr>
          <p:cNvPr id="353" name="Google Shape;353;p32"/>
          <p:cNvSpPr txBox="1"/>
          <p:nvPr/>
        </p:nvSpPr>
        <p:spPr>
          <a:xfrm>
            <a:off x="4937975" y="1307850"/>
            <a:ext cx="3398400" cy="29112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rgbClr val="FFFFFF"/>
              </a:buClr>
              <a:buSzPts val="1300"/>
              <a:buFont typeface="Lato"/>
              <a:buChar char="●"/>
            </a:pPr>
            <a:r>
              <a:rPr lang="en" sz="1300">
                <a:solidFill>
                  <a:srgbClr val="FFFFFF"/>
                </a:solidFill>
                <a:latin typeface="Lato"/>
                <a:ea typeface="Lato"/>
                <a:cs typeface="Lato"/>
                <a:sym typeface="Lato"/>
              </a:rPr>
              <a:t>Final</a:t>
            </a:r>
            <a:endParaRPr sz="1300">
              <a:solidFill>
                <a:srgbClr val="FFFFFF"/>
              </a:solidFill>
              <a:latin typeface="Lato"/>
              <a:ea typeface="Lato"/>
              <a:cs typeface="Lato"/>
              <a:sym typeface="Lato"/>
            </a:endParaRPr>
          </a:p>
        </p:txBody>
      </p:sp>
      <p:pic>
        <p:nvPicPr>
          <p:cNvPr id="354" name="Google Shape;354;p32"/>
          <p:cNvPicPr preferRelativeResize="0"/>
          <p:nvPr/>
        </p:nvPicPr>
        <p:blipFill>
          <a:blip r:embed="rId3">
            <a:alphaModFix/>
          </a:blip>
          <a:stretch>
            <a:fillRect/>
          </a:stretch>
        </p:blipFill>
        <p:spPr>
          <a:xfrm>
            <a:off x="1547950" y="1799000"/>
            <a:ext cx="3036725" cy="2956984"/>
          </a:xfrm>
          <a:prstGeom prst="rect">
            <a:avLst/>
          </a:prstGeom>
          <a:noFill/>
          <a:ln>
            <a:noFill/>
          </a:ln>
        </p:spPr>
      </p:pic>
      <p:pic>
        <p:nvPicPr>
          <p:cNvPr id="355" name="Google Shape;355;p32"/>
          <p:cNvPicPr preferRelativeResize="0"/>
          <p:nvPr/>
        </p:nvPicPr>
        <p:blipFill>
          <a:blip r:embed="rId4">
            <a:alphaModFix/>
          </a:blip>
          <a:stretch>
            <a:fillRect/>
          </a:stretch>
        </p:blipFill>
        <p:spPr>
          <a:xfrm>
            <a:off x="5178210" y="1799000"/>
            <a:ext cx="2917916" cy="29569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3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Observation &amp; Conclusion</a:t>
            </a:r>
            <a:endParaRPr/>
          </a:p>
        </p:txBody>
      </p:sp>
      <p:sp>
        <p:nvSpPr>
          <p:cNvPr id="361" name="Google Shape;361;p33"/>
          <p:cNvSpPr txBox="1"/>
          <p:nvPr>
            <p:ph idx="1" type="body"/>
          </p:nvPr>
        </p:nvSpPr>
        <p:spPr>
          <a:xfrm>
            <a:off x="1297500" y="1361425"/>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In case of White-Box Adversarial Attack on original model, as expected, the accuracy quickly decreases as epsilon is increased &amp; the models are not naturally robust.</a:t>
            </a:r>
            <a:endParaRPr/>
          </a:p>
          <a:p>
            <a:pPr indent="-311150" lvl="0" marL="457200" rtl="0" algn="l">
              <a:spcBef>
                <a:spcPts val="1000"/>
              </a:spcBef>
              <a:spcAft>
                <a:spcPts val="0"/>
              </a:spcAft>
              <a:buSzPts val="1300"/>
              <a:buChar char="●"/>
            </a:pPr>
            <a:r>
              <a:rPr lang="en"/>
              <a:t>By including Adversarial examples in training, it is seen that the new model is quite resistant to Black-Box Attack giving an accuracy greater than 99% for epsilon values of 0.05, 0.1 &amp; 0.15.</a:t>
            </a:r>
            <a:endParaRPr/>
          </a:p>
          <a:p>
            <a:pPr indent="-311150" lvl="0" marL="457200" rtl="0" algn="l">
              <a:spcBef>
                <a:spcPts val="1600"/>
              </a:spcBef>
              <a:spcAft>
                <a:spcPts val="0"/>
              </a:spcAft>
              <a:buSzPts val="1300"/>
              <a:buChar char="●"/>
            </a:pPr>
            <a:r>
              <a:rPr lang="en"/>
              <a:t>On the other hand for White-Box attack, after fine tuning on adversarial examples, though the model gives a higher accuracy than the previous case for every epsilon&gt;0, the improvement is lesser as compared to Black-Box Attack.</a:t>
            </a:r>
            <a:endParaRPr/>
          </a:p>
          <a:p>
            <a:pPr indent="-311150" lvl="0" marL="457200" rtl="0" algn="l">
              <a:spcBef>
                <a:spcPts val="1600"/>
              </a:spcBef>
              <a:spcAft>
                <a:spcPts val="1600"/>
              </a:spcAft>
              <a:buSzPts val="1300"/>
              <a:buChar char="●"/>
            </a:pPr>
            <a:r>
              <a:rPr lang="en"/>
              <a:t>As expected, Black-Box Attacks are easier to defend than White-Box attacks &amp; there is a need to explore more advanced techniques for protection against White-Box attacks.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3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Contributions</a:t>
            </a:r>
            <a:endParaRPr/>
          </a:p>
        </p:txBody>
      </p:sp>
      <p:sp>
        <p:nvSpPr>
          <p:cNvPr id="367" name="Google Shape;367;p34"/>
          <p:cNvSpPr txBox="1"/>
          <p:nvPr>
            <p:ph idx="1" type="body"/>
          </p:nvPr>
        </p:nvSpPr>
        <p:spPr>
          <a:xfrm>
            <a:off x="891600" y="1415000"/>
            <a:ext cx="73608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b="1" lang="en" sz="1400"/>
              <a:t>Yash Gadhia</a:t>
            </a:r>
            <a:r>
              <a:rPr lang="en"/>
              <a:t> : </a:t>
            </a:r>
            <a:r>
              <a:rPr lang="en"/>
              <a:t>Creation of Adversarial Examples and Adversarial training (White Box Attack) in PyTorch, including presentation making work.</a:t>
            </a:r>
            <a:endParaRPr/>
          </a:p>
          <a:p>
            <a:pPr indent="-311150" lvl="0" marL="457200" rtl="0" algn="l">
              <a:spcBef>
                <a:spcPts val="0"/>
              </a:spcBef>
              <a:spcAft>
                <a:spcPts val="0"/>
              </a:spcAft>
              <a:buSzPts val="1300"/>
              <a:buAutoNum type="arabicPeriod"/>
            </a:pPr>
            <a:r>
              <a:rPr b="1" lang="en" sz="1400"/>
              <a:t>Prashi Patil</a:t>
            </a:r>
            <a:r>
              <a:rPr lang="en"/>
              <a:t> : Creation of Adversarial Examples and Adversarial training (Black Box Attack) in   Tensorflow, including presentation making work.</a:t>
            </a:r>
            <a:endParaRPr/>
          </a:p>
          <a:p>
            <a:pPr indent="-311150" lvl="0" marL="457200" rtl="0" algn="l">
              <a:spcBef>
                <a:spcPts val="0"/>
              </a:spcBef>
              <a:spcAft>
                <a:spcPts val="0"/>
              </a:spcAft>
              <a:buSzPts val="1300"/>
              <a:buAutoNum type="arabicPeriod"/>
            </a:pPr>
            <a:r>
              <a:rPr b="1" lang="en" sz="1400"/>
              <a:t>Jay Sawant </a:t>
            </a:r>
            <a:r>
              <a:rPr lang="en"/>
              <a:t>: Architecture of CNN Model, training of the Original Model in Tensorflow,  including presentation making work.</a:t>
            </a:r>
            <a:endParaRPr/>
          </a:p>
          <a:p>
            <a:pPr indent="-311150" lvl="0" marL="457200" rtl="0" algn="l">
              <a:spcBef>
                <a:spcPts val="0"/>
              </a:spcBef>
              <a:spcAft>
                <a:spcPts val="0"/>
              </a:spcAft>
              <a:buSzPts val="1300"/>
              <a:buAutoNum type="arabicPeriod"/>
            </a:pPr>
            <a:r>
              <a:rPr b="1" lang="en" sz="1400"/>
              <a:t>Lokesh Pawar</a:t>
            </a:r>
            <a:r>
              <a:rPr lang="en"/>
              <a:t> : Training of the Original Model in PyTorch, including presentation making work.</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368" name="Google Shape;368;p34"/>
          <p:cNvPicPr preferRelativeResize="0"/>
          <p:nvPr/>
        </p:nvPicPr>
        <p:blipFill>
          <a:blip r:embed="rId3">
            <a:alphaModFix/>
          </a:blip>
          <a:stretch>
            <a:fillRect/>
          </a:stretch>
        </p:blipFill>
        <p:spPr>
          <a:xfrm>
            <a:off x="7636875" y="147800"/>
            <a:ext cx="1322074" cy="126720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149" name="Google Shape;149;p15"/>
          <p:cNvSpPr txBox="1"/>
          <p:nvPr>
            <p:ph idx="1" type="body"/>
          </p:nvPr>
        </p:nvSpPr>
        <p:spPr>
          <a:xfrm>
            <a:off x="1297500" y="1307850"/>
            <a:ext cx="7038900" cy="349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
            </a:r>
            <a:r>
              <a:rPr lang="en"/>
              <a:t>ost existing machine learning classifiers are highly vulnerable to adversarial examples.             An adversarial example is a sample of input data which has been modified very slightly in a way that is intended to cause a machine learning classifier to misclassify it. In many cases, these modifications can be so subtle that a human observer does not even notice the modification at all, yet the classifier still makes a mistake. </a:t>
            </a:r>
            <a:endParaRPr/>
          </a:p>
          <a:p>
            <a:pPr indent="0" lvl="0" marL="0" rtl="0" algn="l">
              <a:spcBef>
                <a:spcPts val="1600"/>
              </a:spcBef>
              <a:spcAft>
                <a:spcPts val="0"/>
              </a:spcAft>
              <a:buNone/>
            </a:pPr>
            <a:r>
              <a:rPr lang="en"/>
              <a:t>Aim : </a:t>
            </a:r>
            <a:endParaRPr/>
          </a:p>
          <a:p>
            <a:pPr indent="0" lvl="0" marL="0" rtl="0" algn="l">
              <a:spcBef>
                <a:spcPts val="1600"/>
              </a:spcBef>
              <a:spcAft>
                <a:spcPts val="0"/>
              </a:spcAft>
              <a:buNone/>
            </a:pPr>
            <a:r>
              <a:rPr lang="en"/>
              <a:t>To build an accurate deep learning model and investigate methods to attack &amp; defend it using adversarial examples. More broadly, the goal is to explore about the current techniques towards an adversarially robust machine learning system.</a:t>
            </a:r>
            <a:endParaRPr/>
          </a:p>
          <a:p>
            <a:pPr indent="0" lvl="0" marL="0" rtl="0" algn="l">
              <a:spcBef>
                <a:spcPts val="1600"/>
              </a:spcBef>
              <a:spcAft>
                <a:spcPts val="0"/>
              </a:spcAft>
              <a:buNone/>
            </a:pPr>
            <a:r>
              <a:rPr lang="en"/>
              <a:t>Dataset used:</a:t>
            </a:r>
            <a:endParaRPr/>
          </a:p>
          <a:p>
            <a:pPr indent="0" lvl="0" marL="0" rtl="0" algn="l">
              <a:spcBef>
                <a:spcPts val="1600"/>
              </a:spcBef>
              <a:spcAft>
                <a:spcPts val="0"/>
              </a:spcAft>
              <a:buNone/>
            </a:pPr>
            <a:r>
              <a:rPr lang="en"/>
              <a:t>MNIST handwritten digit classification dataset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50" name="Google Shape;150;p15"/>
          <p:cNvPicPr preferRelativeResize="0"/>
          <p:nvPr/>
        </p:nvPicPr>
        <p:blipFill>
          <a:blip r:embed="rId3">
            <a:alphaModFix/>
          </a:blip>
          <a:stretch>
            <a:fillRect/>
          </a:stretch>
        </p:blipFill>
        <p:spPr>
          <a:xfrm>
            <a:off x="7636875" y="147800"/>
            <a:ext cx="1322074" cy="126720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 for the Project</a:t>
            </a:r>
            <a:endParaRPr/>
          </a:p>
        </p:txBody>
      </p:sp>
      <p:sp>
        <p:nvSpPr>
          <p:cNvPr id="156" name="Google Shape;156;p16"/>
          <p:cNvSpPr txBox="1"/>
          <p:nvPr>
            <p:ph idx="1" type="body"/>
          </p:nvPr>
        </p:nvSpPr>
        <p:spPr>
          <a:xfrm>
            <a:off x="1052550" y="1307850"/>
            <a:ext cx="6781800" cy="3309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Though today(in 2020) we have state of the art Machine Learning Systems which even surpass human level performance on certain tasks, these models can be easily fooled (even if the adversary has no access to the underlying model) by carefully tweaking the input image &amp; thus adversarial examples pose a serious security threat to AI systems.</a:t>
            </a:r>
            <a:endParaRPr/>
          </a:p>
          <a:p>
            <a:pPr indent="-311150" lvl="0" marL="457200" rtl="0" algn="l">
              <a:spcBef>
                <a:spcPts val="1000"/>
              </a:spcBef>
              <a:spcAft>
                <a:spcPts val="0"/>
              </a:spcAft>
              <a:buSzPts val="1300"/>
              <a:buChar char="●"/>
            </a:pPr>
            <a:r>
              <a:rPr lang="en"/>
              <a:t>For example, Tesla has come a long way in building self driving cars. However, recently it was seen that the models used by Tesla can be fooled by simple stickers(adversarial patches) on the road, which the car interprets as lane diverging, causing it to drive into oncoming traffic.</a:t>
            </a:r>
            <a:endParaRPr/>
          </a:p>
          <a:p>
            <a:pPr indent="-311150" lvl="0" marL="457200" rtl="0" algn="l">
              <a:spcBef>
                <a:spcPts val="1600"/>
              </a:spcBef>
              <a:spcAft>
                <a:spcPts val="1600"/>
              </a:spcAft>
              <a:buSzPts val="1300"/>
              <a:buChar char="●"/>
            </a:pPr>
            <a:r>
              <a:rPr lang="en"/>
              <a:t>Apart from adversarial training being an important field, another motivation we have is that this is a currently active research area in the machine learning community &amp; after getting a kick-start through this project we would wish to further explore our interest in Adversarial Machine Learning &amp; AI Security.</a:t>
            </a:r>
            <a:r>
              <a:rPr lang="en" sz="1650">
                <a:solidFill>
                  <a:srgbClr val="3C484E"/>
                </a:solidFill>
                <a:highlight>
                  <a:srgbClr val="FFFFFF"/>
                </a:highlight>
              </a:rPr>
              <a:t> </a:t>
            </a:r>
            <a:endParaRPr/>
          </a:p>
        </p:txBody>
      </p:sp>
      <p:pic>
        <p:nvPicPr>
          <p:cNvPr id="157" name="Google Shape;157;p16"/>
          <p:cNvPicPr preferRelativeResize="0"/>
          <p:nvPr/>
        </p:nvPicPr>
        <p:blipFill>
          <a:blip r:embed="rId3">
            <a:alphaModFix/>
          </a:blip>
          <a:stretch>
            <a:fillRect/>
          </a:stretch>
        </p:blipFill>
        <p:spPr>
          <a:xfrm>
            <a:off x="7636875" y="147800"/>
            <a:ext cx="1322074" cy="126720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Workflow of the Project</a:t>
            </a:r>
            <a:endParaRPr/>
          </a:p>
        </p:txBody>
      </p:sp>
      <p:sp>
        <p:nvSpPr>
          <p:cNvPr id="163" name="Google Shape;163;p17"/>
          <p:cNvSpPr txBox="1"/>
          <p:nvPr>
            <p:ph idx="1" type="body"/>
          </p:nvPr>
        </p:nvSpPr>
        <p:spPr>
          <a:xfrm>
            <a:off x="1297500" y="1567550"/>
            <a:ext cx="7038900" cy="3036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Building a Deep CNN Model for MNIST Handwritten Digit Classification.</a:t>
            </a:r>
            <a:endParaRPr/>
          </a:p>
          <a:p>
            <a:pPr indent="-311150" lvl="0" marL="457200" rtl="0" algn="l">
              <a:spcBef>
                <a:spcPts val="0"/>
              </a:spcBef>
              <a:spcAft>
                <a:spcPts val="0"/>
              </a:spcAft>
              <a:buSzPts val="1300"/>
              <a:buAutoNum type="arabicPeriod"/>
            </a:pPr>
            <a:r>
              <a:rPr lang="en"/>
              <a:t>Evaluation of the accuracy of the above model.</a:t>
            </a:r>
            <a:endParaRPr/>
          </a:p>
          <a:p>
            <a:pPr indent="-311150" lvl="0" marL="457200" rtl="0" algn="l">
              <a:spcBef>
                <a:spcPts val="0"/>
              </a:spcBef>
              <a:spcAft>
                <a:spcPts val="0"/>
              </a:spcAft>
              <a:buSzPts val="1300"/>
              <a:buAutoNum type="arabicPeriod"/>
            </a:pPr>
            <a:r>
              <a:rPr lang="en"/>
              <a:t>Generation of Adversarial Examples using FGSM (Fast Gradient Sign Method)</a:t>
            </a:r>
            <a:endParaRPr/>
          </a:p>
          <a:p>
            <a:pPr indent="-311150" lvl="0" marL="457200" rtl="0" algn="l">
              <a:spcBef>
                <a:spcPts val="0"/>
              </a:spcBef>
              <a:spcAft>
                <a:spcPts val="0"/>
              </a:spcAft>
              <a:buSzPts val="1300"/>
              <a:buAutoNum type="arabicPeriod"/>
            </a:pPr>
            <a:r>
              <a:rPr lang="en"/>
              <a:t>Evaluation of the accuracy of the model on Adversarial examples</a:t>
            </a:r>
            <a:endParaRPr/>
          </a:p>
          <a:p>
            <a:pPr indent="-311150" lvl="0" marL="457200" rtl="0" algn="l">
              <a:spcBef>
                <a:spcPts val="0"/>
              </a:spcBef>
              <a:spcAft>
                <a:spcPts val="0"/>
              </a:spcAft>
              <a:buSzPts val="1300"/>
              <a:buAutoNum type="arabicPeriod"/>
            </a:pPr>
            <a:r>
              <a:rPr lang="en"/>
              <a:t>Retraining the model with adversarial examples</a:t>
            </a:r>
            <a:endParaRPr/>
          </a:p>
          <a:p>
            <a:pPr indent="-311150" lvl="0" marL="457200" rtl="0" algn="l">
              <a:spcBef>
                <a:spcPts val="0"/>
              </a:spcBef>
              <a:spcAft>
                <a:spcPts val="0"/>
              </a:spcAft>
              <a:buSzPts val="1300"/>
              <a:buAutoNum type="arabicPeriod"/>
            </a:pPr>
            <a:r>
              <a:rPr lang="en"/>
              <a:t>Comparing the robustness of the new model with the original</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u="sng"/>
              <a:t>Note</a:t>
            </a:r>
            <a:r>
              <a:rPr lang="en"/>
              <a:t> : We wanted to explore two different approaches for Adversarial Defense &amp; retraining. One approach is to defend against black-box attack while other is to defend against white-box attack. Thus we have two different versions &amp; we implemented them in different frameworks, one in Tensorflow &amp; the other in PyTorch so as to learn both of them.</a:t>
            </a:r>
            <a:endParaRPr/>
          </a:p>
          <a:p>
            <a:pPr indent="0" lvl="0" marL="0" rtl="0" algn="l">
              <a:spcBef>
                <a:spcPts val="1600"/>
              </a:spcBef>
              <a:spcAft>
                <a:spcPts val="1600"/>
              </a:spcAft>
              <a:buNone/>
            </a:pPr>
            <a:r>
              <a:rPr lang="en"/>
              <a:t> </a:t>
            </a:r>
            <a:endParaRPr/>
          </a:p>
        </p:txBody>
      </p:sp>
      <p:pic>
        <p:nvPicPr>
          <p:cNvPr id="164" name="Google Shape;164;p17"/>
          <p:cNvPicPr preferRelativeResize="0"/>
          <p:nvPr/>
        </p:nvPicPr>
        <p:blipFill>
          <a:blip r:embed="rId3">
            <a:alphaModFix/>
          </a:blip>
          <a:stretch>
            <a:fillRect/>
          </a:stretch>
        </p:blipFill>
        <p:spPr>
          <a:xfrm>
            <a:off x="7636875" y="147800"/>
            <a:ext cx="1322074" cy="126720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Mnist Dataset</a:t>
            </a:r>
            <a:endParaRPr/>
          </a:p>
        </p:txBody>
      </p:sp>
      <p:sp>
        <p:nvSpPr>
          <p:cNvPr id="170" name="Google Shape;170;p18"/>
          <p:cNvSpPr txBox="1"/>
          <p:nvPr>
            <p:ph idx="1" type="body"/>
          </p:nvPr>
        </p:nvSpPr>
        <p:spPr>
          <a:xfrm>
            <a:off x="1297500" y="1181775"/>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Below are some of the examples from the Mnist dataset.</a:t>
            </a:r>
            <a:endParaRPr/>
          </a:p>
          <a:p>
            <a:pPr indent="-311150" lvl="0" marL="457200" rtl="0" algn="l">
              <a:spcBef>
                <a:spcPts val="0"/>
              </a:spcBef>
              <a:spcAft>
                <a:spcPts val="0"/>
              </a:spcAft>
              <a:buSzPts val="1300"/>
              <a:buChar char="●"/>
            </a:pPr>
            <a:r>
              <a:rPr lang="en"/>
              <a:t>Each image is a 28x28 pixels, grayscale image</a:t>
            </a:r>
            <a:endParaRPr/>
          </a:p>
          <a:p>
            <a:pPr indent="-311150" lvl="0" marL="457200" rtl="0" algn="l">
              <a:spcBef>
                <a:spcPts val="0"/>
              </a:spcBef>
              <a:spcAft>
                <a:spcPts val="0"/>
              </a:spcAft>
              <a:buSzPts val="1300"/>
              <a:buChar char="●"/>
            </a:pPr>
            <a:r>
              <a:rPr lang="en"/>
              <a:t>There are a total of 60000 images in the training set </a:t>
            </a:r>
            <a:endParaRPr/>
          </a:p>
          <a:p>
            <a:pPr indent="-311150" lvl="0" marL="457200" rtl="0" algn="l">
              <a:spcBef>
                <a:spcPts val="0"/>
              </a:spcBef>
              <a:spcAft>
                <a:spcPts val="0"/>
              </a:spcAft>
              <a:buSzPts val="1300"/>
              <a:buChar char="●"/>
            </a:pPr>
            <a:r>
              <a:rPr lang="en"/>
              <a:t>There are a total of 10000 images in the test set</a:t>
            </a:r>
            <a:endParaRPr/>
          </a:p>
          <a:p>
            <a:pPr indent="-311150" lvl="0" marL="457200" rtl="0" algn="l">
              <a:spcBef>
                <a:spcPts val="0"/>
              </a:spcBef>
              <a:spcAft>
                <a:spcPts val="0"/>
              </a:spcAft>
              <a:buSzPts val="1300"/>
              <a:buChar char="●"/>
            </a:pPr>
            <a:r>
              <a:rPr lang="en"/>
              <a:t>There are 10 output classes each representing a digit from 0 to 9.</a:t>
            </a:r>
            <a:endParaRPr/>
          </a:p>
          <a:p>
            <a:pPr indent="0" lvl="0" marL="0" rtl="0" algn="l">
              <a:spcBef>
                <a:spcPts val="1600"/>
              </a:spcBef>
              <a:spcAft>
                <a:spcPts val="1600"/>
              </a:spcAft>
              <a:buNone/>
            </a:pPr>
            <a:r>
              <a:t/>
            </a:r>
            <a:endParaRPr/>
          </a:p>
        </p:txBody>
      </p:sp>
      <p:pic>
        <p:nvPicPr>
          <p:cNvPr id="171" name="Google Shape;171;p18"/>
          <p:cNvPicPr preferRelativeResize="0"/>
          <p:nvPr/>
        </p:nvPicPr>
        <p:blipFill>
          <a:blip r:embed="rId3">
            <a:alphaModFix/>
          </a:blip>
          <a:stretch>
            <a:fillRect/>
          </a:stretch>
        </p:blipFill>
        <p:spPr>
          <a:xfrm>
            <a:off x="1476075" y="2622425"/>
            <a:ext cx="5989150" cy="2032925"/>
          </a:xfrm>
          <a:prstGeom prst="rect">
            <a:avLst/>
          </a:prstGeom>
          <a:noFill/>
          <a:ln>
            <a:noFill/>
          </a:ln>
        </p:spPr>
      </p:pic>
      <p:pic>
        <p:nvPicPr>
          <p:cNvPr id="172" name="Google Shape;172;p18"/>
          <p:cNvPicPr preferRelativeResize="0"/>
          <p:nvPr/>
        </p:nvPicPr>
        <p:blipFill>
          <a:blip r:embed="rId4">
            <a:alphaModFix/>
          </a:blip>
          <a:stretch>
            <a:fillRect/>
          </a:stretch>
        </p:blipFill>
        <p:spPr>
          <a:xfrm>
            <a:off x="7636875" y="147800"/>
            <a:ext cx="1322074" cy="126720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19"/>
          <p:cNvSpPr txBox="1"/>
          <p:nvPr>
            <p:ph type="title"/>
          </p:nvPr>
        </p:nvSpPr>
        <p:spPr>
          <a:xfrm>
            <a:off x="931800" y="372500"/>
            <a:ext cx="7038900" cy="9141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Mnist Digit Classifier </a:t>
            </a:r>
            <a:endParaRPr/>
          </a:p>
        </p:txBody>
      </p:sp>
      <p:sp>
        <p:nvSpPr>
          <p:cNvPr id="178" name="Google Shape;178;p19"/>
          <p:cNvSpPr txBox="1"/>
          <p:nvPr>
            <p:ph idx="1" type="body"/>
          </p:nvPr>
        </p:nvSpPr>
        <p:spPr>
          <a:xfrm>
            <a:off x="1297500" y="1101225"/>
            <a:ext cx="6498000" cy="1021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We use the below Convolutional Neural Network Architecture for our Model.</a:t>
            </a:r>
            <a:endParaRPr/>
          </a:p>
          <a:p>
            <a:pPr indent="-311150" lvl="0" marL="457200" rtl="0" algn="l">
              <a:spcBef>
                <a:spcPts val="0"/>
              </a:spcBef>
              <a:spcAft>
                <a:spcPts val="0"/>
              </a:spcAft>
              <a:buSzPts val="1300"/>
              <a:buChar char="●"/>
            </a:pPr>
            <a:r>
              <a:rPr lang="en"/>
              <a:t>Our Network Architecture is inspired from LeNet-5.</a:t>
            </a:r>
            <a:endParaRPr/>
          </a:p>
          <a:p>
            <a:pPr indent="-311150" lvl="0" marL="457200" rtl="0" algn="l">
              <a:spcBef>
                <a:spcPts val="0"/>
              </a:spcBef>
              <a:spcAft>
                <a:spcPts val="0"/>
              </a:spcAft>
              <a:buSzPts val="1300"/>
              <a:buChar char="●"/>
            </a:pPr>
            <a:r>
              <a:rPr lang="en"/>
              <a:t>Each activation function in the convolutional layer is ReLU</a:t>
            </a:r>
            <a:endParaRPr/>
          </a:p>
          <a:p>
            <a:pPr indent="-311150" lvl="0" marL="457200" rtl="0" algn="l">
              <a:spcBef>
                <a:spcPts val="0"/>
              </a:spcBef>
              <a:spcAft>
                <a:spcPts val="0"/>
              </a:spcAft>
              <a:buSzPts val="1300"/>
              <a:buChar char="●"/>
            </a:pPr>
            <a:r>
              <a:rPr lang="en"/>
              <a:t>We use Dropout Regularization technique in the Fully connected layers.</a:t>
            </a:r>
            <a:endParaRPr/>
          </a:p>
          <a:p>
            <a:pPr indent="0" lvl="0" marL="0" rtl="0" algn="l">
              <a:spcBef>
                <a:spcPts val="1600"/>
              </a:spcBef>
              <a:spcAft>
                <a:spcPts val="1600"/>
              </a:spcAft>
              <a:buNone/>
            </a:pPr>
            <a:r>
              <a:t/>
            </a:r>
            <a:endParaRPr/>
          </a:p>
        </p:txBody>
      </p:sp>
      <p:sp>
        <p:nvSpPr>
          <p:cNvPr id="179" name="Google Shape;179;p19"/>
          <p:cNvSpPr/>
          <p:nvPr/>
        </p:nvSpPr>
        <p:spPr>
          <a:xfrm>
            <a:off x="1494875" y="2534450"/>
            <a:ext cx="1361100" cy="58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Conv Layer</a:t>
            </a:r>
            <a:endParaRPr sz="1200"/>
          </a:p>
          <a:p>
            <a:pPr indent="0" lvl="0" marL="0" rtl="0" algn="l">
              <a:spcBef>
                <a:spcPts val="0"/>
              </a:spcBef>
              <a:spcAft>
                <a:spcPts val="0"/>
              </a:spcAft>
              <a:buNone/>
            </a:pPr>
            <a:r>
              <a:rPr lang="en" sz="1200"/>
              <a:t>32 (3x3) filters padding = ‘valid’</a:t>
            </a:r>
            <a:endParaRPr sz="1200"/>
          </a:p>
        </p:txBody>
      </p:sp>
      <p:sp>
        <p:nvSpPr>
          <p:cNvPr id="180" name="Google Shape;180;p19"/>
          <p:cNvSpPr/>
          <p:nvPr/>
        </p:nvSpPr>
        <p:spPr>
          <a:xfrm>
            <a:off x="5901500" y="2534450"/>
            <a:ext cx="1405500" cy="58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Conv Layer</a:t>
            </a:r>
            <a:endParaRPr sz="1200"/>
          </a:p>
          <a:p>
            <a:pPr indent="0" lvl="0" marL="0" rtl="0" algn="l">
              <a:spcBef>
                <a:spcPts val="0"/>
              </a:spcBef>
              <a:spcAft>
                <a:spcPts val="0"/>
              </a:spcAft>
              <a:buNone/>
            </a:pPr>
            <a:r>
              <a:rPr lang="en" sz="1200"/>
              <a:t>64 (3x3) filters</a:t>
            </a:r>
            <a:endParaRPr sz="1200"/>
          </a:p>
          <a:p>
            <a:pPr indent="0" lvl="0" marL="0" rtl="0" algn="l">
              <a:spcBef>
                <a:spcPts val="0"/>
              </a:spcBef>
              <a:spcAft>
                <a:spcPts val="0"/>
              </a:spcAft>
              <a:buNone/>
            </a:pPr>
            <a:r>
              <a:rPr lang="en" sz="1200"/>
              <a:t>Padding = ‘valid’ </a:t>
            </a:r>
            <a:endParaRPr sz="1200"/>
          </a:p>
        </p:txBody>
      </p:sp>
      <p:sp>
        <p:nvSpPr>
          <p:cNvPr id="181" name="Google Shape;181;p19"/>
          <p:cNvSpPr/>
          <p:nvPr/>
        </p:nvSpPr>
        <p:spPr>
          <a:xfrm>
            <a:off x="3798150" y="2534450"/>
            <a:ext cx="1075200" cy="58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MaxPool (2,2)</a:t>
            </a:r>
            <a:endParaRPr sz="1200"/>
          </a:p>
          <a:p>
            <a:pPr indent="0" lvl="0" marL="0" rtl="0" algn="l">
              <a:spcBef>
                <a:spcPts val="0"/>
              </a:spcBef>
              <a:spcAft>
                <a:spcPts val="0"/>
              </a:spcAft>
              <a:buNone/>
            </a:pPr>
            <a:r>
              <a:rPr lang="en" sz="1200"/>
              <a:t>Stride = (2,2)</a:t>
            </a:r>
            <a:endParaRPr sz="1200"/>
          </a:p>
        </p:txBody>
      </p:sp>
      <p:sp>
        <p:nvSpPr>
          <p:cNvPr id="182" name="Google Shape;182;p19"/>
          <p:cNvSpPr/>
          <p:nvPr/>
        </p:nvSpPr>
        <p:spPr>
          <a:xfrm>
            <a:off x="1368750" y="3924575"/>
            <a:ext cx="1133400" cy="58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MaxPool (2,2)</a:t>
            </a:r>
            <a:endParaRPr sz="1200"/>
          </a:p>
          <a:p>
            <a:pPr indent="0" lvl="0" marL="0" rtl="0" algn="l">
              <a:spcBef>
                <a:spcPts val="0"/>
              </a:spcBef>
              <a:spcAft>
                <a:spcPts val="0"/>
              </a:spcAft>
              <a:buNone/>
            </a:pPr>
            <a:r>
              <a:rPr lang="en" sz="1200"/>
              <a:t>Stride = (2,2)</a:t>
            </a:r>
            <a:endParaRPr sz="1200"/>
          </a:p>
          <a:p>
            <a:pPr indent="0" lvl="0" marL="0" rtl="0" algn="l">
              <a:spcBef>
                <a:spcPts val="0"/>
              </a:spcBef>
              <a:spcAft>
                <a:spcPts val="0"/>
              </a:spcAft>
              <a:buNone/>
            </a:pPr>
            <a:r>
              <a:t/>
            </a:r>
            <a:endParaRPr sz="1200"/>
          </a:p>
        </p:txBody>
      </p:sp>
      <p:sp>
        <p:nvSpPr>
          <p:cNvPr id="183" name="Google Shape;183;p19"/>
          <p:cNvSpPr txBox="1"/>
          <p:nvPr/>
        </p:nvSpPr>
        <p:spPr>
          <a:xfrm>
            <a:off x="235250" y="2523625"/>
            <a:ext cx="1000200" cy="44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Lato"/>
                <a:ea typeface="Lato"/>
                <a:cs typeface="Lato"/>
                <a:sym typeface="Lato"/>
              </a:rPr>
              <a:t>Input image</a:t>
            </a:r>
            <a:endParaRPr sz="1200">
              <a:solidFill>
                <a:srgbClr val="FFFFFF"/>
              </a:solidFill>
              <a:latin typeface="Lato"/>
              <a:ea typeface="Lato"/>
              <a:cs typeface="Lato"/>
              <a:sym typeface="Lato"/>
            </a:endParaRPr>
          </a:p>
          <a:p>
            <a:pPr indent="0" lvl="0" marL="0" rtl="0" algn="l">
              <a:spcBef>
                <a:spcPts val="0"/>
              </a:spcBef>
              <a:spcAft>
                <a:spcPts val="0"/>
              </a:spcAft>
              <a:buNone/>
            </a:pPr>
            <a:r>
              <a:rPr lang="en" sz="1200">
                <a:solidFill>
                  <a:srgbClr val="FFFFFF"/>
                </a:solidFill>
                <a:latin typeface="Lato"/>
                <a:ea typeface="Lato"/>
                <a:cs typeface="Lato"/>
                <a:sym typeface="Lato"/>
              </a:rPr>
              <a:t>28x28x1</a:t>
            </a:r>
            <a:endParaRPr sz="1200">
              <a:solidFill>
                <a:srgbClr val="FFFFFF"/>
              </a:solidFill>
              <a:latin typeface="Lato"/>
              <a:ea typeface="Lato"/>
              <a:cs typeface="Lato"/>
              <a:sym typeface="Lato"/>
            </a:endParaRPr>
          </a:p>
        </p:txBody>
      </p:sp>
      <p:sp>
        <p:nvSpPr>
          <p:cNvPr id="184" name="Google Shape;184;p19"/>
          <p:cNvSpPr/>
          <p:nvPr/>
        </p:nvSpPr>
        <p:spPr>
          <a:xfrm>
            <a:off x="1165575" y="2748200"/>
            <a:ext cx="278100" cy="160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9"/>
          <p:cNvSpPr/>
          <p:nvPr/>
        </p:nvSpPr>
        <p:spPr>
          <a:xfrm>
            <a:off x="2907163" y="2748200"/>
            <a:ext cx="844800" cy="160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9"/>
          <p:cNvSpPr txBox="1"/>
          <p:nvPr/>
        </p:nvSpPr>
        <p:spPr>
          <a:xfrm>
            <a:off x="2907175" y="2461525"/>
            <a:ext cx="1075200" cy="3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FFFF"/>
                </a:solidFill>
                <a:latin typeface="Lato"/>
                <a:ea typeface="Lato"/>
                <a:cs typeface="Lato"/>
                <a:sym typeface="Lato"/>
              </a:rPr>
              <a:t>26x26x32</a:t>
            </a:r>
            <a:endParaRPr sz="1100">
              <a:solidFill>
                <a:srgbClr val="FFFFFF"/>
              </a:solidFill>
              <a:latin typeface="Lato"/>
              <a:ea typeface="Lato"/>
              <a:cs typeface="Lato"/>
              <a:sym typeface="Lato"/>
            </a:endParaRPr>
          </a:p>
        </p:txBody>
      </p:sp>
      <p:sp>
        <p:nvSpPr>
          <p:cNvPr id="187" name="Google Shape;187;p19"/>
          <p:cNvSpPr/>
          <p:nvPr/>
        </p:nvSpPr>
        <p:spPr>
          <a:xfrm>
            <a:off x="4951025" y="2780275"/>
            <a:ext cx="844800" cy="160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9"/>
          <p:cNvSpPr txBox="1"/>
          <p:nvPr/>
        </p:nvSpPr>
        <p:spPr>
          <a:xfrm>
            <a:off x="4919525" y="2523625"/>
            <a:ext cx="876300" cy="26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FFFF"/>
                </a:solidFill>
                <a:latin typeface="Lato"/>
                <a:ea typeface="Lato"/>
                <a:cs typeface="Lato"/>
                <a:sym typeface="Lato"/>
              </a:rPr>
              <a:t>13x13x32</a:t>
            </a:r>
            <a:endParaRPr sz="1100">
              <a:solidFill>
                <a:srgbClr val="FFFFFF"/>
              </a:solidFill>
              <a:latin typeface="Lato"/>
              <a:ea typeface="Lato"/>
              <a:cs typeface="Lato"/>
              <a:sym typeface="Lato"/>
            </a:endParaRPr>
          </a:p>
        </p:txBody>
      </p:sp>
      <p:sp>
        <p:nvSpPr>
          <p:cNvPr id="189" name="Google Shape;189;p19"/>
          <p:cNvSpPr/>
          <p:nvPr/>
        </p:nvSpPr>
        <p:spPr>
          <a:xfrm>
            <a:off x="7431875" y="2790975"/>
            <a:ext cx="904500" cy="160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9"/>
          <p:cNvSpPr/>
          <p:nvPr/>
        </p:nvSpPr>
        <p:spPr>
          <a:xfrm>
            <a:off x="395650" y="4138325"/>
            <a:ext cx="876300" cy="160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9"/>
          <p:cNvSpPr txBox="1"/>
          <p:nvPr/>
        </p:nvSpPr>
        <p:spPr>
          <a:xfrm>
            <a:off x="7485350" y="2519400"/>
            <a:ext cx="876300" cy="26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FFFF"/>
                </a:solidFill>
                <a:latin typeface="Lato"/>
                <a:ea typeface="Lato"/>
                <a:cs typeface="Lato"/>
                <a:sym typeface="Lato"/>
              </a:rPr>
              <a:t>11x11x64</a:t>
            </a:r>
            <a:endParaRPr sz="1100">
              <a:solidFill>
                <a:srgbClr val="FFFFFF"/>
              </a:solidFill>
              <a:latin typeface="Lato"/>
              <a:ea typeface="Lato"/>
              <a:cs typeface="Lato"/>
              <a:sym typeface="Lato"/>
            </a:endParaRPr>
          </a:p>
        </p:txBody>
      </p:sp>
      <p:sp>
        <p:nvSpPr>
          <p:cNvPr id="192" name="Google Shape;192;p19"/>
          <p:cNvSpPr txBox="1"/>
          <p:nvPr/>
        </p:nvSpPr>
        <p:spPr>
          <a:xfrm>
            <a:off x="411400" y="3877325"/>
            <a:ext cx="844800" cy="26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FFFF"/>
                </a:solidFill>
                <a:latin typeface="Lato"/>
                <a:ea typeface="Lato"/>
                <a:cs typeface="Lato"/>
                <a:sym typeface="Lato"/>
              </a:rPr>
              <a:t>11x11x64</a:t>
            </a:r>
            <a:endParaRPr sz="1100">
              <a:solidFill>
                <a:srgbClr val="FFFFFF"/>
              </a:solidFill>
              <a:latin typeface="Lato"/>
              <a:ea typeface="Lato"/>
              <a:cs typeface="Lato"/>
              <a:sym typeface="Lato"/>
            </a:endParaRPr>
          </a:p>
        </p:txBody>
      </p:sp>
      <p:sp>
        <p:nvSpPr>
          <p:cNvPr id="193" name="Google Shape;193;p19"/>
          <p:cNvSpPr/>
          <p:nvPr/>
        </p:nvSpPr>
        <p:spPr>
          <a:xfrm>
            <a:off x="2662650" y="4138325"/>
            <a:ext cx="844800" cy="160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9"/>
          <p:cNvSpPr txBox="1"/>
          <p:nvPr/>
        </p:nvSpPr>
        <p:spPr>
          <a:xfrm>
            <a:off x="2748200" y="3902375"/>
            <a:ext cx="904500" cy="21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FFFF"/>
                </a:solidFill>
                <a:latin typeface="Lato"/>
                <a:ea typeface="Lato"/>
                <a:cs typeface="Lato"/>
                <a:sym typeface="Lato"/>
              </a:rPr>
              <a:t>5x5x64</a:t>
            </a:r>
            <a:endParaRPr sz="1100">
              <a:solidFill>
                <a:srgbClr val="FFFFFF"/>
              </a:solidFill>
              <a:latin typeface="Lato"/>
              <a:ea typeface="Lato"/>
              <a:cs typeface="Lato"/>
              <a:sym typeface="Lato"/>
            </a:endParaRPr>
          </a:p>
        </p:txBody>
      </p:sp>
      <p:sp>
        <p:nvSpPr>
          <p:cNvPr id="195" name="Google Shape;195;p19"/>
          <p:cNvSpPr txBox="1"/>
          <p:nvPr/>
        </p:nvSpPr>
        <p:spPr>
          <a:xfrm>
            <a:off x="2700350" y="4188500"/>
            <a:ext cx="1000200" cy="33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FFFF"/>
                </a:solidFill>
                <a:latin typeface="Lato"/>
                <a:ea typeface="Lato"/>
                <a:cs typeface="Lato"/>
                <a:sym typeface="Lato"/>
              </a:rPr>
              <a:t>Flattening</a:t>
            </a:r>
            <a:endParaRPr sz="1100">
              <a:solidFill>
                <a:srgbClr val="FFFFFF"/>
              </a:solidFill>
              <a:latin typeface="Lato"/>
              <a:ea typeface="Lato"/>
              <a:cs typeface="Lato"/>
              <a:sym typeface="Lato"/>
            </a:endParaRPr>
          </a:p>
        </p:txBody>
      </p:sp>
      <p:sp>
        <p:nvSpPr>
          <p:cNvPr id="196" name="Google Shape;196;p19"/>
          <p:cNvSpPr/>
          <p:nvPr/>
        </p:nvSpPr>
        <p:spPr>
          <a:xfrm>
            <a:off x="3602063" y="3710600"/>
            <a:ext cx="771600" cy="115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1600</a:t>
            </a:r>
            <a:endParaRPr sz="800"/>
          </a:p>
          <a:p>
            <a:pPr indent="0" lvl="0" marL="0" rtl="0" algn="l">
              <a:spcBef>
                <a:spcPts val="0"/>
              </a:spcBef>
              <a:spcAft>
                <a:spcPts val="0"/>
              </a:spcAft>
              <a:buNone/>
            </a:pPr>
            <a:r>
              <a:rPr lang="en" sz="800"/>
              <a:t>Input features</a:t>
            </a:r>
            <a:endParaRPr sz="800"/>
          </a:p>
          <a:p>
            <a:pPr indent="0" lvl="0" marL="0" rtl="0" algn="l">
              <a:spcBef>
                <a:spcPts val="0"/>
              </a:spcBef>
              <a:spcAft>
                <a:spcPts val="0"/>
              </a:spcAft>
              <a:buNone/>
            </a:pPr>
            <a:r>
              <a:rPr lang="en" sz="800"/>
              <a:t>(Dropout:</a:t>
            </a:r>
            <a:endParaRPr sz="800"/>
          </a:p>
          <a:p>
            <a:pPr indent="0" lvl="0" marL="0" rtl="0" algn="l">
              <a:spcBef>
                <a:spcPts val="0"/>
              </a:spcBef>
              <a:spcAft>
                <a:spcPts val="0"/>
              </a:spcAft>
              <a:buNone/>
            </a:pPr>
            <a:r>
              <a:rPr lang="en" sz="800"/>
              <a:t>Keep_probs = 0.3)</a:t>
            </a:r>
            <a:endParaRPr sz="800"/>
          </a:p>
        </p:txBody>
      </p:sp>
      <p:sp>
        <p:nvSpPr>
          <p:cNvPr id="197" name="Google Shape;197;p19"/>
          <p:cNvSpPr/>
          <p:nvPr/>
        </p:nvSpPr>
        <p:spPr>
          <a:xfrm>
            <a:off x="4469825" y="4191800"/>
            <a:ext cx="1075200" cy="160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9"/>
          <p:cNvSpPr txBox="1"/>
          <p:nvPr/>
        </p:nvSpPr>
        <p:spPr>
          <a:xfrm>
            <a:off x="4469825" y="3781775"/>
            <a:ext cx="1405500" cy="33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FFFF"/>
                </a:solidFill>
                <a:latin typeface="Lato"/>
                <a:ea typeface="Lato"/>
                <a:cs typeface="Lato"/>
                <a:sym typeface="Lato"/>
              </a:rPr>
              <a:t>Fully connected layer</a:t>
            </a:r>
            <a:endParaRPr sz="1100">
              <a:solidFill>
                <a:srgbClr val="FFFFFF"/>
              </a:solidFill>
              <a:latin typeface="Lato"/>
              <a:ea typeface="Lato"/>
              <a:cs typeface="Lato"/>
              <a:sym typeface="Lato"/>
            </a:endParaRPr>
          </a:p>
        </p:txBody>
      </p:sp>
      <p:sp>
        <p:nvSpPr>
          <p:cNvPr id="199" name="Google Shape;199;p19"/>
          <p:cNvSpPr/>
          <p:nvPr/>
        </p:nvSpPr>
        <p:spPr>
          <a:xfrm>
            <a:off x="5753025" y="3678500"/>
            <a:ext cx="641700" cy="115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128 neurons</a:t>
            </a:r>
            <a:endParaRPr sz="800"/>
          </a:p>
          <a:p>
            <a:pPr indent="0" lvl="0" marL="0" rtl="0" algn="l">
              <a:spcBef>
                <a:spcPts val="0"/>
              </a:spcBef>
              <a:spcAft>
                <a:spcPts val="0"/>
              </a:spcAft>
              <a:buNone/>
            </a:pPr>
            <a:r>
              <a:rPr lang="en" sz="800"/>
              <a:t>With Relu</a:t>
            </a:r>
            <a:endParaRPr sz="800"/>
          </a:p>
          <a:p>
            <a:pPr indent="0" lvl="0" marL="0" rtl="0" algn="l">
              <a:spcBef>
                <a:spcPts val="0"/>
              </a:spcBef>
              <a:spcAft>
                <a:spcPts val="0"/>
              </a:spcAft>
              <a:buNone/>
            </a:pPr>
            <a:r>
              <a:rPr lang="en" sz="800"/>
              <a:t>Activation</a:t>
            </a:r>
            <a:endParaRPr sz="800"/>
          </a:p>
          <a:p>
            <a:pPr indent="0" lvl="0" marL="0" rtl="0" algn="l">
              <a:spcBef>
                <a:spcPts val="0"/>
              </a:spcBef>
              <a:spcAft>
                <a:spcPts val="0"/>
              </a:spcAft>
              <a:buNone/>
            </a:pPr>
            <a:r>
              <a:rPr lang="en" sz="800"/>
              <a:t>(Dropout:</a:t>
            </a:r>
            <a:endParaRPr sz="800"/>
          </a:p>
          <a:p>
            <a:pPr indent="0" lvl="0" marL="0" rtl="0" algn="l">
              <a:spcBef>
                <a:spcPts val="0"/>
              </a:spcBef>
              <a:spcAft>
                <a:spcPts val="0"/>
              </a:spcAft>
              <a:buNone/>
            </a:pPr>
            <a:r>
              <a:rPr lang="en" sz="800"/>
              <a:t>Keep_probs = 0.3)</a:t>
            </a:r>
            <a:endParaRPr sz="800"/>
          </a:p>
          <a:p>
            <a:pPr indent="0" lvl="0" marL="0" rtl="0" algn="l">
              <a:spcBef>
                <a:spcPts val="0"/>
              </a:spcBef>
              <a:spcAft>
                <a:spcPts val="0"/>
              </a:spcAft>
              <a:buNone/>
            </a:pPr>
            <a:r>
              <a:t/>
            </a:r>
            <a:endParaRPr sz="800"/>
          </a:p>
        </p:txBody>
      </p:sp>
      <p:sp>
        <p:nvSpPr>
          <p:cNvPr id="200" name="Google Shape;200;p19"/>
          <p:cNvSpPr/>
          <p:nvPr/>
        </p:nvSpPr>
        <p:spPr>
          <a:xfrm>
            <a:off x="6533625" y="4170400"/>
            <a:ext cx="1000200" cy="210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9"/>
          <p:cNvSpPr/>
          <p:nvPr/>
        </p:nvSpPr>
        <p:spPr>
          <a:xfrm>
            <a:off x="7602975" y="3710525"/>
            <a:ext cx="641700" cy="115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10 neurons with </a:t>
            </a:r>
            <a:endParaRPr sz="800"/>
          </a:p>
          <a:p>
            <a:pPr indent="0" lvl="0" marL="0" rtl="0" algn="l">
              <a:spcBef>
                <a:spcPts val="0"/>
              </a:spcBef>
              <a:spcAft>
                <a:spcPts val="0"/>
              </a:spcAft>
              <a:buNone/>
            </a:pPr>
            <a:r>
              <a:rPr lang="en" sz="800"/>
              <a:t>Sofmax</a:t>
            </a:r>
            <a:endParaRPr sz="800"/>
          </a:p>
          <a:p>
            <a:pPr indent="0" lvl="0" marL="0" rtl="0" algn="l">
              <a:spcBef>
                <a:spcPts val="0"/>
              </a:spcBef>
              <a:spcAft>
                <a:spcPts val="0"/>
              </a:spcAft>
              <a:buNone/>
            </a:pPr>
            <a:r>
              <a:rPr lang="en" sz="800"/>
              <a:t>Activation</a:t>
            </a:r>
            <a:endParaRPr sz="800"/>
          </a:p>
        </p:txBody>
      </p:sp>
      <p:sp>
        <p:nvSpPr>
          <p:cNvPr id="202" name="Google Shape;202;p19"/>
          <p:cNvSpPr txBox="1"/>
          <p:nvPr/>
        </p:nvSpPr>
        <p:spPr>
          <a:xfrm>
            <a:off x="6480175" y="3722975"/>
            <a:ext cx="1237200" cy="44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FFFF"/>
                </a:solidFill>
                <a:latin typeface="Lato"/>
                <a:ea typeface="Lato"/>
                <a:cs typeface="Lato"/>
                <a:sym typeface="Lato"/>
              </a:rPr>
              <a:t>Fully connected Layer</a:t>
            </a:r>
            <a:endParaRPr sz="1100">
              <a:solidFill>
                <a:srgbClr val="FFFFFF"/>
              </a:solidFill>
              <a:latin typeface="Lato"/>
              <a:ea typeface="Lato"/>
              <a:cs typeface="Lato"/>
              <a:sym typeface="Lato"/>
            </a:endParaRPr>
          </a:p>
        </p:txBody>
      </p:sp>
      <p:pic>
        <p:nvPicPr>
          <p:cNvPr id="203" name="Google Shape;203;p19"/>
          <p:cNvPicPr preferRelativeResize="0"/>
          <p:nvPr/>
        </p:nvPicPr>
        <p:blipFill>
          <a:blip r:embed="rId3">
            <a:alphaModFix/>
          </a:blip>
          <a:stretch>
            <a:fillRect/>
          </a:stretch>
        </p:blipFill>
        <p:spPr>
          <a:xfrm>
            <a:off x="7636875" y="147800"/>
            <a:ext cx="1322074" cy="1267202"/>
          </a:xfrm>
          <a:prstGeom prst="rect">
            <a:avLst/>
          </a:prstGeom>
          <a:noFill/>
          <a:ln>
            <a:noFill/>
          </a:ln>
        </p:spPr>
      </p:pic>
      <p:sp>
        <p:nvSpPr>
          <p:cNvPr id="204" name="Google Shape;204;p19"/>
          <p:cNvSpPr txBox="1"/>
          <p:nvPr/>
        </p:nvSpPr>
        <p:spPr>
          <a:xfrm>
            <a:off x="235250" y="2144225"/>
            <a:ext cx="3009000" cy="2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FFFFFF"/>
                </a:solidFill>
                <a:latin typeface="Lato"/>
                <a:ea typeface="Lato"/>
                <a:cs typeface="Lato"/>
                <a:sym typeface="Lato"/>
              </a:rPr>
              <a:t>CNN Architecture used in Tensorflow :</a:t>
            </a:r>
            <a:endParaRPr b="1" sz="1300">
              <a:solidFill>
                <a:srgbClr val="FFFFFF"/>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0"/>
          <p:cNvSpPr txBox="1"/>
          <p:nvPr>
            <p:ph type="title"/>
          </p:nvPr>
        </p:nvSpPr>
        <p:spPr>
          <a:xfrm>
            <a:off x="1297500" y="393750"/>
            <a:ext cx="3957600" cy="44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t>Mnist Digit Classifier </a:t>
            </a:r>
            <a:endParaRPr/>
          </a:p>
        </p:txBody>
      </p:sp>
      <p:sp>
        <p:nvSpPr>
          <p:cNvPr id="210" name="Google Shape;210;p20"/>
          <p:cNvSpPr/>
          <p:nvPr/>
        </p:nvSpPr>
        <p:spPr>
          <a:xfrm>
            <a:off x="1798813" y="2136713"/>
            <a:ext cx="1361100" cy="58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Conv Layer</a:t>
            </a:r>
            <a:endParaRPr sz="1200"/>
          </a:p>
          <a:p>
            <a:pPr indent="0" lvl="0" marL="0" rtl="0" algn="l">
              <a:spcBef>
                <a:spcPts val="0"/>
              </a:spcBef>
              <a:spcAft>
                <a:spcPts val="0"/>
              </a:spcAft>
              <a:buNone/>
            </a:pPr>
            <a:r>
              <a:rPr lang="en" sz="1200"/>
              <a:t>32 (5x5) filters padding = ‘same’</a:t>
            </a:r>
            <a:endParaRPr sz="1200"/>
          </a:p>
        </p:txBody>
      </p:sp>
      <p:sp>
        <p:nvSpPr>
          <p:cNvPr id="211" name="Google Shape;211;p20"/>
          <p:cNvSpPr/>
          <p:nvPr/>
        </p:nvSpPr>
        <p:spPr>
          <a:xfrm>
            <a:off x="6205438" y="2136713"/>
            <a:ext cx="1405500" cy="58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Conv Layer</a:t>
            </a:r>
            <a:endParaRPr sz="1200"/>
          </a:p>
          <a:p>
            <a:pPr indent="0" lvl="0" marL="0" rtl="0" algn="l">
              <a:spcBef>
                <a:spcPts val="0"/>
              </a:spcBef>
              <a:spcAft>
                <a:spcPts val="0"/>
              </a:spcAft>
              <a:buNone/>
            </a:pPr>
            <a:r>
              <a:rPr lang="en" sz="1200"/>
              <a:t>64 (5x5) filters</a:t>
            </a:r>
            <a:endParaRPr sz="1200"/>
          </a:p>
          <a:p>
            <a:pPr indent="0" lvl="0" marL="0" rtl="0" algn="l">
              <a:spcBef>
                <a:spcPts val="0"/>
              </a:spcBef>
              <a:spcAft>
                <a:spcPts val="0"/>
              </a:spcAft>
              <a:buNone/>
            </a:pPr>
            <a:r>
              <a:rPr lang="en" sz="1200"/>
              <a:t>Padding = ‘same’ </a:t>
            </a:r>
            <a:endParaRPr sz="1200"/>
          </a:p>
        </p:txBody>
      </p:sp>
      <p:sp>
        <p:nvSpPr>
          <p:cNvPr id="212" name="Google Shape;212;p20"/>
          <p:cNvSpPr/>
          <p:nvPr/>
        </p:nvSpPr>
        <p:spPr>
          <a:xfrm>
            <a:off x="4102088" y="2136713"/>
            <a:ext cx="1075200" cy="58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MaxPool (2,2)</a:t>
            </a:r>
            <a:endParaRPr sz="1200"/>
          </a:p>
          <a:p>
            <a:pPr indent="0" lvl="0" marL="0" rtl="0" algn="l">
              <a:spcBef>
                <a:spcPts val="0"/>
              </a:spcBef>
              <a:spcAft>
                <a:spcPts val="0"/>
              </a:spcAft>
              <a:buNone/>
            </a:pPr>
            <a:r>
              <a:rPr lang="en" sz="1200"/>
              <a:t>Stride = (2,2)</a:t>
            </a:r>
            <a:endParaRPr sz="1200"/>
          </a:p>
        </p:txBody>
      </p:sp>
      <p:sp>
        <p:nvSpPr>
          <p:cNvPr id="213" name="Google Shape;213;p20"/>
          <p:cNvSpPr/>
          <p:nvPr/>
        </p:nvSpPr>
        <p:spPr>
          <a:xfrm>
            <a:off x="1672688" y="3526838"/>
            <a:ext cx="1133400" cy="58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MaxPool (2,2)</a:t>
            </a:r>
            <a:endParaRPr sz="1200"/>
          </a:p>
          <a:p>
            <a:pPr indent="0" lvl="0" marL="0" rtl="0" algn="l">
              <a:spcBef>
                <a:spcPts val="0"/>
              </a:spcBef>
              <a:spcAft>
                <a:spcPts val="0"/>
              </a:spcAft>
              <a:buNone/>
            </a:pPr>
            <a:r>
              <a:rPr lang="en" sz="1200"/>
              <a:t>Stride = (2,2)</a:t>
            </a:r>
            <a:endParaRPr sz="1200"/>
          </a:p>
          <a:p>
            <a:pPr indent="0" lvl="0" marL="0" rtl="0" algn="l">
              <a:spcBef>
                <a:spcPts val="0"/>
              </a:spcBef>
              <a:spcAft>
                <a:spcPts val="0"/>
              </a:spcAft>
              <a:buNone/>
            </a:pPr>
            <a:r>
              <a:t/>
            </a:r>
            <a:endParaRPr sz="1200"/>
          </a:p>
        </p:txBody>
      </p:sp>
      <p:sp>
        <p:nvSpPr>
          <p:cNvPr id="214" name="Google Shape;214;p20"/>
          <p:cNvSpPr txBox="1"/>
          <p:nvPr/>
        </p:nvSpPr>
        <p:spPr>
          <a:xfrm>
            <a:off x="539188" y="2125888"/>
            <a:ext cx="1000200" cy="44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Lato"/>
                <a:ea typeface="Lato"/>
                <a:cs typeface="Lato"/>
                <a:sym typeface="Lato"/>
              </a:rPr>
              <a:t>Input image</a:t>
            </a:r>
            <a:endParaRPr sz="1200">
              <a:solidFill>
                <a:srgbClr val="FFFFFF"/>
              </a:solidFill>
              <a:latin typeface="Lato"/>
              <a:ea typeface="Lato"/>
              <a:cs typeface="Lato"/>
              <a:sym typeface="Lato"/>
            </a:endParaRPr>
          </a:p>
          <a:p>
            <a:pPr indent="0" lvl="0" marL="0" rtl="0" algn="l">
              <a:spcBef>
                <a:spcPts val="0"/>
              </a:spcBef>
              <a:spcAft>
                <a:spcPts val="0"/>
              </a:spcAft>
              <a:buNone/>
            </a:pPr>
            <a:r>
              <a:rPr lang="en" sz="1200">
                <a:solidFill>
                  <a:srgbClr val="FFFFFF"/>
                </a:solidFill>
                <a:latin typeface="Lato"/>
                <a:ea typeface="Lato"/>
                <a:cs typeface="Lato"/>
                <a:sym typeface="Lato"/>
              </a:rPr>
              <a:t>28x28x1</a:t>
            </a:r>
            <a:endParaRPr sz="1200">
              <a:solidFill>
                <a:srgbClr val="FFFFFF"/>
              </a:solidFill>
              <a:latin typeface="Lato"/>
              <a:ea typeface="Lato"/>
              <a:cs typeface="Lato"/>
              <a:sym typeface="Lato"/>
            </a:endParaRPr>
          </a:p>
        </p:txBody>
      </p:sp>
      <p:sp>
        <p:nvSpPr>
          <p:cNvPr id="215" name="Google Shape;215;p20"/>
          <p:cNvSpPr/>
          <p:nvPr/>
        </p:nvSpPr>
        <p:spPr>
          <a:xfrm>
            <a:off x="1469513" y="2350463"/>
            <a:ext cx="278100" cy="160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0"/>
          <p:cNvSpPr/>
          <p:nvPr/>
        </p:nvSpPr>
        <p:spPr>
          <a:xfrm>
            <a:off x="3211100" y="2350463"/>
            <a:ext cx="844800" cy="160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0"/>
          <p:cNvSpPr txBox="1"/>
          <p:nvPr/>
        </p:nvSpPr>
        <p:spPr>
          <a:xfrm>
            <a:off x="3211122" y="2063800"/>
            <a:ext cx="771600" cy="3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FFFF"/>
                </a:solidFill>
                <a:latin typeface="Lato"/>
                <a:ea typeface="Lato"/>
                <a:cs typeface="Lato"/>
                <a:sym typeface="Lato"/>
              </a:rPr>
              <a:t>    Batch  </a:t>
            </a:r>
            <a:endParaRPr sz="1100">
              <a:solidFill>
                <a:srgbClr val="FFFFFF"/>
              </a:solidFill>
              <a:latin typeface="Lato"/>
              <a:ea typeface="Lato"/>
              <a:cs typeface="Lato"/>
              <a:sym typeface="Lato"/>
            </a:endParaRPr>
          </a:p>
        </p:txBody>
      </p:sp>
      <p:sp>
        <p:nvSpPr>
          <p:cNvPr id="218" name="Google Shape;218;p20"/>
          <p:cNvSpPr/>
          <p:nvPr/>
        </p:nvSpPr>
        <p:spPr>
          <a:xfrm>
            <a:off x="5254963" y="2382538"/>
            <a:ext cx="844800" cy="160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0"/>
          <p:cNvSpPr txBox="1"/>
          <p:nvPr/>
        </p:nvSpPr>
        <p:spPr>
          <a:xfrm>
            <a:off x="5223463" y="2125888"/>
            <a:ext cx="876300" cy="26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FFFF"/>
                </a:solidFill>
                <a:latin typeface="Lato"/>
                <a:ea typeface="Lato"/>
                <a:cs typeface="Lato"/>
                <a:sym typeface="Lato"/>
              </a:rPr>
              <a:t>14x14x32</a:t>
            </a:r>
            <a:endParaRPr sz="1100">
              <a:solidFill>
                <a:srgbClr val="FFFFFF"/>
              </a:solidFill>
              <a:latin typeface="Lato"/>
              <a:ea typeface="Lato"/>
              <a:cs typeface="Lato"/>
              <a:sym typeface="Lato"/>
            </a:endParaRPr>
          </a:p>
        </p:txBody>
      </p:sp>
      <p:sp>
        <p:nvSpPr>
          <p:cNvPr id="220" name="Google Shape;220;p20"/>
          <p:cNvSpPr/>
          <p:nvPr/>
        </p:nvSpPr>
        <p:spPr>
          <a:xfrm>
            <a:off x="7735813" y="2393238"/>
            <a:ext cx="904500" cy="160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0"/>
          <p:cNvSpPr/>
          <p:nvPr/>
        </p:nvSpPr>
        <p:spPr>
          <a:xfrm>
            <a:off x="699588" y="3740588"/>
            <a:ext cx="876300" cy="160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0"/>
          <p:cNvSpPr txBox="1"/>
          <p:nvPr/>
        </p:nvSpPr>
        <p:spPr>
          <a:xfrm>
            <a:off x="7789288" y="2121663"/>
            <a:ext cx="876300" cy="26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FFFF"/>
                </a:solidFill>
                <a:latin typeface="Lato"/>
                <a:ea typeface="Lato"/>
                <a:cs typeface="Lato"/>
                <a:sym typeface="Lato"/>
              </a:rPr>
              <a:t>    Batch</a:t>
            </a:r>
            <a:endParaRPr sz="1100">
              <a:solidFill>
                <a:srgbClr val="FFFFFF"/>
              </a:solidFill>
              <a:latin typeface="Lato"/>
              <a:ea typeface="Lato"/>
              <a:cs typeface="Lato"/>
              <a:sym typeface="Lato"/>
            </a:endParaRPr>
          </a:p>
        </p:txBody>
      </p:sp>
      <p:sp>
        <p:nvSpPr>
          <p:cNvPr id="223" name="Google Shape;223;p20"/>
          <p:cNvSpPr txBox="1"/>
          <p:nvPr/>
        </p:nvSpPr>
        <p:spPr>
          <a:xfrm>
            <a:off x="715338" y="3479588"/>
            <a:ext cx="844800" cy="26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FFFF"/>
                </a:solidFill>
                <a:latin typeface="Lato"/>
                <a:ea typeface="Lato"/>
                <a:cs typeface="Lato"/>
                <a:sym typeface="Lato"/>
              </a:rPr>
              <a:t>14x14x64</a:t>
            </a:r>
            <a:endParaRPr sz="1100">
              <a:solidFill>
                <a:srgbClr val="FFFFFF"/>
              </a:solidFill>
              <a:latin typeface="Lato"/>
              <a:ea typeface="Lato"/>
              <a:cs typeface="Lato"/>
              <a:sym typeface="Lato"/>
            </a:endParaRPr>
          </a:p>
        </p:txBody>
      </p:sp>
      <p:sp>
        <p:nvSpPr>
          <p:cNvPr id="224" name="Google Shape;224;p20"/>
          <p:cNvSpPr/>
          <p:nvPr/>
        </p:nvSpPr>
        <p:spPr>
          <a:xfrm>
            <a:off x="2966588" y="3740588"/>
            <a:ext cx="844800" cy="160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0"/>
          <p:cNvSpPr txBox="1"/>
          <p:nvPr/>
        </p:nvSpPr>
        <p:spPr>
          <a:xfrm>
            <a:off x="3052138" y="3504638"/>
            <a:ext cx="904500" cy="21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FFFF"/>
                </a:solidFill>
                <a:latin typeface="Lato"/>
                <a:ea typeface="Lato"/>
                <a:cs typeface="Lato"/>
                <a:sym typeface="Lato"/>
              </a:rPr>
              <a:t>7</a:t>
            </a:r>
            <a:r>
              <a:rPr lang="en" sz="1100">
                <a:solidFill>
                  <a:srgbClr val="FFFFFF"/>
                </a:solidFill>
                <a:latin typeface="Lato"/>
                <a:ea typeface="Lato"/>
                <a:cs typeface="Lato"/>
                <a:sym typeface="Lato"/>
              </a:rPr>
              <a:t>x7x64</a:t>
            </a:r>
            <a:endParaRPr sz="1100">
              <a:solidFill>
                <a:srgbClr val="FFFFFF"/>
              </a:solidFill>
              <a:latin typeface="Lato"/>
              <a:ea typeface="Lato"/>
              <a:cs typeface="Lato"/>
              <a:sym typeface="Lato"/>
            </a:endParaRPr>
          </a:p>
        </p:txBody>
      </p:sp>
      <p:sp>
        <p:nvSpPr>
          <p:cNvPr id="226" name="Google Shape;226;p20"/>
          <p:cNvSpPr txBox="1"/>
          <p:nvPr/>
        </p:nvSpPr>
        <p:spPr>
          <a:xfrm>
            <a:off x="2767325" y="3790775"/>
            <a:ext cx="1237200" cy="58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FFFF"/>
                </a:solidFill>
                <a:latin typeface="Lato"/>
                <a:ea typeface="Lato"/>
                <a:cs typeface="Lato"/>
                <a:sym typeface="Lato"/>
              </a:rPr>
              <a:t>Dropout 2d(0.4)</a:t>
            </a:r>
            <a:endParaRPr sz="1100">
              <a:solidFill>
                <a:srgbClr val="FFFFFF"/>
              </a:solidFill>
              <a:latin typeface="Lato"/>
              <a:ea typeface="Lato"/>
              <a:cs typeface="Lato"/>
              <a:sym typeface="Lato"/>
            </a:endParaRPr>
          </a:p>
          <a:p>
            <a:pPr indent="0" lvl="0" marL="0" rtl="0" algn="l">
              <a:spcBef>
                <a:spcPts val="0"/>
              </a:spcBef>
              <a:spcAft>
                <a:spcPts val="0"/>
              </a:spcAft>
              <a:buNone/>
            </a:pPr>
            <a:r>
              <a:rPr lang="en" sz="1100">
                <a:solidFill>
                  <a:srgbClr val="FFFFFF"/>
                </a:solidFill>
                <a:latin typeface="Lato"/>
                <a:ea typeface="Lato"/>
                <a:cs typeface="Lato"/>
                <a:sym typeface="Lato"/>
              </a:rPr>
              <a:t>       Flattening</a:t>
            </a:r>
            <a:endParaRPr sz="1100">
              <a:solidFill>
                <a:srgbClr val="FFFFFF"/>
              </a:solidFill>
              <a:latin typeface="Lato"/>
              <a:ea typeface="Lato"/>
              <a:cs typeface="Lato"/>
              <a:sym typeface="Lato"/>
            </a:endParaRPr>
          </a:p>
          <a:p>
            <a:pPr indent="0" lvl="0" marL="0" rtl="0" algn="l">
              <a:spcBef>
                <a:spcPts val="0"/>
              </a:spcBef>
              <a:spcAft>
                <a:spcPts val="0"/>
              </a:spcAft>
              <a:buNone/>
            </a:pPr>
            <a:r>
              <a:t/>
            </a:r>
            <a:endParaRPr sz="1100">
              <a:solidFill>
                <a:srgbClr val="FFFFFF"/>
              </a:solidFill>
              <a:latin typeface="Lato"/>
              <a:ea typeface="Lato"/>
              <a:cs typeface="Lato"/>
              <a:sym typeface="Lato"/>
            </a:endParaRPr>
          </a:p>
        </p:txBody>
      </p:sp>
      <p:sp>
        <p:nvSpPr>
          <p:cNvPr id="227" name="Google Shape;227;p20"/>
          <p:cNvSpPr/>
          <p:nvPr/>
        </p:nvSpPr>
        <p:spPr>
          <a:xfrm>
            <a:off x="3906000" y="3312873"/>
            <a:ext cx="771600" cy="93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3136</a:t>
            </a:r>
            <a:endParaRPr sz="800"/>
          </a:p>
          <a:p>
            <a:pPr indent="0" lvl="0" marL="0" rtl="0" algn="l">
              <a:spcBef>
                <a:spcPts val="0"/>
              </a:spcBef>
              <a:spcAft>
                <a:spcPts val="0"/>
              </a:spcAft>
              <a:buNone/>
            </a:pPr>
            <a:r>
              <a:rPr lang="en" sz="800"/>
              <a:t>Input features</a:t>
            </a:r>
            <a:endParaRPr sz="800"/>
          </a:p>
          <a:p>
            <a:pPr indent="0" lvl="0" marL="0" rtl="0" algn="l">
              <a:spcBef>
                <a:spcPts val="0"/>
              </a:spcBef>
              <a:spcAft>
                <a:spcPts val="0"/>
              </a:spcAft>
              <a:buNone/>
            </a:pPr>
            <a:r>
              <a:rPr lang="en" sz="800"/>
              <a:t>(Batch Norm)</a:t>
            </a:r>
            <a:endParaRPr sz="800"/>
          </a:p>
        </p:txBody>
      </p:sp>
      <p:sp>
        <p:nvSpPr>
          <p:cNvPr id="228" name="Google Shape;228;p20"/>
          <p:cNvSpPr/>
          <p:nvPr/>
        </p:nvSpPr>
        <p:spPr>
          <a:xfrm>
            <a:off x="4773763" y="3794063"/>
            <a:ext cx="1075200" cy="160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0"/>
          <p:cNvSpPr txBox="1"/>
          <p:nvPr/>
        </p:nvSpPr>
        <p:spPr>
          <a:xfrm>
            <a:off x="4773763" y="3384038"/>
            <a:ext cx="1405500" cy="33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FFFF"/>
                </a:solidFill>
                <a:latin typeface="Lato"/>
                <a:ea typeface="Lato"/>
                <a:cs typeface="Lato"/>
                <a:sym typeface="Lato"/>
              </a:rPr>
              <a:t>Fully connected layer</a:t>
            </a:r>
            <a:endParaRPr sz="1100">
              <a:solidFill>
                <a:srgbClr val="FFFFFF"/>
              </a:solidFill>
              <a:latin typeface="Lato"/>
              <a:ea typeface="Lato"/>
              <a:cs typeface="Lato"/>
              <a:sym typeface="Lato"/>
            </a:endParaRPr>
          </a:p>
        </p:txBody>
      </p:sp>
      <p:sp>
        <p:nvSpPr>
          <p:cNvPr id="230" name="Google Shape;230;p20"/>
          <p:cNvSpPr/>
          <p:nvPr/>
        </p:nvSpPr>
        <p:spPr>
          <a:xfrm>
            <a:off x="6056975" y="3280775"/>
            <a:ext cx="641700" cy="93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128 neurons</a:t>
            </a:r>
            <a:endParaRPr sz="800"/>
          </a:p>
          <a:p>
            <a:pPr indent="0" lvl="0" marL="0" rtl="0" algn="l">
              <a:spcBef>
                <a:spcPts val="0"/>
              </a:spcBef>
              <a:spcAft>
                <a:spcPts val="0"/>
              </a:spcAft>
              <a:buNone/>
            </a:pPr>
            <a:r>
              <a:rPr lang="en" sz="800"/>
              <a:t>With Relu</a:t>
            </a:r>
            <a:endParaRPr sz="800"/>
          </a:p>
          <a:p>
            <a:pPr indent="0" lvl="0" marL="0" rtl="0" algn="l">
              <a:spcBef>
                <a:spcPts val="0"/>
              </a:spcBef>
              <a:spcAft>
                <a:spcPts val="0"/>
              </a:spcAft>
              <a:buNone/>
            </a:pPr>
            <a:r>
              <a:rPr lang="en" sz="800"/>
              <a:t>Activation</a:t>
            </a:r>
            <a:endParaRPr sz="800"/>
          </a:p>
          <a:p>
            <a:pPr indent="0" lvl="0" marL="0" rtl="0" algn="l">
              <a:spcBef>
                <a:spcPts val="0"/>
              </a:spcBef>
              <a:spcAft>
                <a:spcPts val="0"/>
              </a:spcAft>
              <a:buNone/>
            </a:pPr>
            <a:r>
              <a:t/>
            </a:r>
            <a:endParaRPr sz="800"/>
          </a:p>
          <a:p>
            <a:pPr indent="0" lvl="0" marL="0" rtl="0" algn="l">
              <a:spcBef>
                <a:spcPts val="0"/>
              </a:spcBef>
              <a:spcAft>
                <a:spcPts val="0"/>
              </a:spcAft>
              <a:buNone/>
            </a:pPr>
            <a:r>
              <a:t/>
            </a:r>
            <a:endParaRPr sz="800"/>
          </a:p>
        </p:txBody>
      </p:sp>
      <p:sp>
        <p:nvSpPr>
          <p:cNvPr id="231" name="Google Shape;231;p20"/>
          <p:cNvSpPr/>
          <p:nvPr/>
        </p:nvSpPr>
        <p:spPr>
          <a:xfrm>
            <a:off x="6837563" y="3772663"/>
            <a:ext cx="1000200" cy="210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0"/>
          <p:cNvSpPr/>
          <p:nvPr/>
        </p:nvSpPr>
        <p:spPr>
          <a:xfrm>
            <a:off x="7906925" y="3280775"/>
            <a:ext cx="641700" cy="93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10 neurons with </a:t>
            </a:r>
            <a:endParaRPr sz="800"/>
          </a:p>
          <a:p>
            <a:pPr indent="0" lvl="0" marL="0" rtl="0" algn="l">
              <a:spcBef>
                <a:spcPts val="0"/>
              </a:spcBef>
              <a:spcAft>
                <a:spcPts val="0"/>
              </a:spcAft>
              <a:buNone/>
            </a:pPr>
            <a:r>
              <a:rPr lang="en" sz="800"/>
              <a:t>Sofmax</a:t>
            </a:r>
            <a:endParaRPr sz="800"/>
          </a:p>
          <a:p>
            <a:pPr indent="0" lvl="0" marL="0" rtl="0" algn="l">
              <a:spcBef>
                <a:spcPts val="0"/>
              </a:spcBef>
              <a:spcAft>
                <a:spcPts val="0"/>
              </a:spcAft>
              <a:buNone/>
            </a:pPr>
            <a:r>
              <a:rPr lang="en" sz="800"/>
              <a:t>Activation</a:t>
            </a:r>
            <a:endParaRPr sz="800"/>
          </a:p>
        </p:txBody>
      </p:sp>
      <p:sp>
        <p:nvSpPr>
          <p:cNvPr id="233" name="Google Shape;233;p20"/>
          <p:cNvSpPr txBox="1"/>
          <p:nvPr/>
        </p:nvSpPr>
        <p:spPr>
          <a:xfrm>
            <a:off x="6784113" y="3325238"/>
            <a:ext cx="1237200" cy="44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FFFF"/>
                </a:solidFill>
                <a:latin typeface="Lato"/>
                <a:ea typeface="Lato"/>
                <a:cs typeface="Lato"/>
                <a:sym typeface="Lato"/>
              </a:rPr>
              <a:t>Fully connected Layer</a:t>
            </a:r>
            <a:endParaRPr sz="1100">
              <a:solidFill>
                <a:srgbClr val="FFFFFF"/>
              </a:solidFill>
              <a:latin typeface="Lato"/>
              <a:ea typeface="Lato"/>
              <a:cs typeface="Lato"/>
              <a:sym typeface="Lato"/>
            </a:endParaRPr>
          </a:p>
        </p:txBody>
      </p:sp>
      <p:pic>
        <p:nvPicPr>
          <p:cNvPr id="234" name="Google Shape;234;p20"/>
          <p:cNvPicPr preferRelativeResize="0"/>
          <p:nvPr/>
        </p:nvPicPr>
        <p:blipFill>
          <a:blip r:embed="rId3">
            <a:alphaModFix/>
          </a:blip>
          <a:stretch>
            <a:fillRect/>
          </a:stretch>
        </p:blipFill>
        <p:spPr>
          <a:xfrm>
            <a:off x="7636875" y="147800"/>
            <a:ext cx="1322074" cy="1267202"/>
          </a:xfrm>
          <a:prstGeom prst="rect">
            <a:avLst/>
          </a:prstGeom>
          <a:noFill/>
          <a:ln>
            <a:noFill/>
          </a:ln>
        </p:spPr>
      </p:pic>
      <p:sp>
        <p:nvSpPr>
          <p:cNvPr id="235" name="Google Shape;235;p20"/>
          <p:cNvSpPr txBox="1"/>
          <p:nvPr/>
        </p:nvSpPr>
        <p:spPr>
          <a:xfrm>
            <a:off x="539188" y="1681250"/>
            <a:ext cx="3009000" cy="2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FFFFFF"/>
                </a:solidFill>
                <a:latin typeface="Lato"/>
                <a:ea typeface="Lato"/>
                <a:cs typeface="Lato"/>
                <a:sym typeface="Lato"/>
              </a:rPr>
              <a:t>CNN Architecture used in PyTorch :</a:t>
            </a:r>
            <a:endParaRPr b="1" sz="1300">
              <a:solidFill>
                <a:srgbClr val="FFFFFF"/>
              </a:solidFill>
              <a:latin typeface="Lato"/>
              <a:ea typeface="Lato"/>
              <a:cs typeface="Lato"/>
              <a:sym typeface="Lato"/>
            </a:endParaRPr>
          </a:p>
        </p:txBody>
      </p:sp>
      <p:sp>
        <p:nvSpPr>
          <p:cNvPr id="236" name="Google Shape;236;p20"/>
          <p:cNvSpPr txBox="1"/>
          <p:nvPr/>
        </p:nvSpPr>
        <p:spPr>
          <a:xfrm>
            <a:off x="3295425" y="2446850"/>
            <a:ext cx="729000" cy="58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Lato"/>
                <a:ea typeface="Lato"/>
                <a:cs typeface="Lato"/>
                <a:sym typeface="Lato"/>
              </a:rPr>
              <a:t>Norm</a:t>
            </a:r>
            <a:endParaRPr sz="1300">
              <a:solidFill>
                <a:srgbClr val="FFFFFF"/>
              </a:solidFill>
              <a:latin typeface="Lato"/>
              <a:ea typeface="Lato"/>
              <a:cs typeface="Lato"/>
              <a:sym typeface="Lato"/>
            </a:endParaRPr>
          </a:p>
        </p:txBody>
      </p:sp>
      <p:sp>
        <p:nvSpPr>
          <p:cNvPr id="237" name="Google Shape;237;p20"/>
          <p:cNvSpPr txBox="1"/>
          <p:nvPr/>
        </p:nvSpPr>
        <p:spPr>
          <a:xfrm>
            <a:off x="7802275" y="2510975"/>
            <a:ext cx="771600" cy="2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Lato"/>
                <a:ea typeface="Lato"/>
                <a:cs typeface="Lato"/>
                <a:sym typeface="Lato"/>
              </a:rPr>
              <a:t> Norm</a:t>
            </a:r>
            <a:endParaRPr sz="1300">
              <a:solidFill>
                <a:srgbClr val="FFFFFF"/>
              </a:solidFill>
              <a:latin typeface="Lato"/>
              <a:ea typeface="Lato"/>
              <a:cs typeface="Lato"/>
              <a:sym typeface="Lato"/>
            </a:endParaRPr>
          </a:p>
        </p:txBody>
      </p:sp>
      <p:sp>
        <p:nvSpPr>
          <p:cNvPr id="238" name="Google Shape;238;p20"/>
          <p:cNvSpPr txBox="1"/>
          <p:nvPr/>
        </p:nvSpPr>
        <p:spPr>
          <a:xfrm>
            <a:off x="4744675" y="3919025"/>
            <a:ext cx="1133400" cy="33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Lato"/>
                <a:ea typeface="Lato"/>
                <a:cs typeface="Lato"/>
                <a:sym typeface="Lato"/>
              </a:rPr>
              <a:t>Dropout(0.3)</a:t>
            </a:r>
            <a:endParaRPr sz="1300">
              <a:solidFill>
                <a:srgbClr val="FFFFFF"/>
              </a:solidFill>
              <a:latin typeface="Lato"/>
              <a:ea typeface="Lato"/>
              <a:cs typeface="Lato"/>
              <a:sym typeface="Lato"/>
            </a:endParaRPr>
          </a:p>
        </p:txBody>
      </p:sp>
      <p:sp>
        <p:nvSpPr>
          <p:cNvPr id="239" name="Google Shape;239;p20"/>
          <p:cNvSpPr txBox="1"/>
          <p:nvPr/>
        </p:nvSpPr>
        <p:spPr>
          <a:xfrm>
            <a:off x="1405225" y="890325"/>
            <a:ext cx="6078900" cy="7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Lato"/>
                <a:ea typeface="Lato"/>
                <a:cs typeface="Lato"/>
                <a:sym typeface="Lato"/>
              </a:rPr>
              <a:t>For this model, Data augmentation was used where each image in the training set is rotated by four different angles which were randomly chosen between -20° to 20°.  Batch Normalization is also utilized.</a:t>
            </a:r>
            <a:endParaRPr sz="1300">
              <a:solidFill>
                <a:srgbClr val="FFFFFF"/>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21"/>
          <p:cNvSpPr txBox="1"/>
          <p:nvPr>
            <p:ph type="title"/>
          </p:nvPr>
        </p:nvSpPr>
        <p:spPr>
          <a:xfrm>
            <a:off x="105255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t>Mnist Digit Classifier</a:t>
            </a:r>
            <a:endParaRPr/>
          </a:p>
          <a:p>
            <a:pPr indent="0" lvl="0" marL="0" rtl="0" algn="l">
              <a:spcBef>
                <a:spcPts val="0"/>
              </a:spcBef>
              <a:spcAft>
                <a:spcPts val="0"/>
              </a:spcAft>
              <a:buNone/>
            </a:pPr>
            <a:r>
              <a:t/>
            </a:r>
            <a:endParaRPr/>
          </a:p>
        </p:txBody>
      </p:sp>
      <p:sp>
        <p:nvSpPr>
          <p:cNvPr id="245" name="Google Shape;245;p21"/>
          <p:cNvSpPr txBox="1"/>
          <p:nvPr>
            <p:ph idx="1" type="body"/>
          </p:nvPr>
        </p:nvSpPr>
        <p:spPr>
          <a:xfrm>
            <a:off x="1052550" y="1307850"/>
            <a:ext cx="7038900" cy="3171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We have developed two different classifiers, one in Tensorflow+Keras (Model-1) and the other in Pytorch (Model-2) for classifying the digits . </a:t>
            </a:r>
            <a:endParaRPr/>
          </a:p>
          <a:p>
            <a:pPr indent="-311150" lvl="0" marL="457200" rtl="0" algn="l">
              <a:spcBef>
                <a:spcPts val="0"/>
              </a:spcBef>
              <a:spcAft>
                <a:spcPts val="0"/>
              </a:spcAft>
              <a:buSzPts val="1300"/>
              <a:buChar char="●"/>
            </a:pPr>
            <a:r>
              <a:rPr lang="en"/>
              <a:t>Adam optimizer is used for the minimization of the Loss Function.</a:t>
            </a:r>
            <a:endParaRPr/>
          </a:p>
          <a:p>
            <a:pPr indent="-311150" lvl="0" marL="457200" rtl="0" algn="l">
              <a:spcBef>
                <a:spcPts val="0"/>
              </a:spcBef>
              <a:spcAft>
                <a:spcPts val="0"/>
              </a:spcAft>
              <a:buSzPts val="1300"/>
              <a:buChar char="●"/>
            </a:pPr>
            <a:r>
              <a:rPr lang="en"/>
              <a:t>Training Accuracy  :  </a:t>
            </a:r>
            <a:endParaRPr/>
          </a:p>
          <a:p>
            <a:pPr indent="-311150" lvl="0" marL="457200" rtl="0" algn="l">
              <a:spcBef>
                <a:spcPts val="0"/>
              </a:spcBef>
              <a:spcAft>
                <a:spcPts val="0"/>
              </a:spcAft>
              <a:buSzPts val="1300"/>
              <a:buChar char="●"/>
            </a:pPr>
            <a:r>
              <a:rPr lang="en"/>
              <a:t>Model-1: </a:t>
            </a:r>
            <a:r>
              <a:rPr lang="en">
                <a:solidFill>
                  <a:srgbClr val="00FF00"/>
                </a:solidFill>
              </a:rPr>
              <a:t>98.76 %</a:t>
            </a:r>
            <a:r>
              <a:rPr lang="en"/>
              <a:t>                                                      Model-2 : </a:t>
            </a:r>
            <a:r>
              <a:rPr lang="en">
                <a:solidFill>
                  <a:srgbClr val="00FF00"/>
                </a:solidFill>
              </a:rPr>
              <a:t>99.95%</a:t>
            </a:r>
            <a:endParaRPr>
              <a:solidFill>
                <a:srgbClr val="00FF00"/>
              </a:solidFill>
            </a:endParaRPr>
          </a:p>
          <a:p>
            <a:pPr indent="-311150" lvl="0" marL="457200" rtl="0" algn="l">
              <a:spcBef>
                <a:spcPts val="0"/>
              </a:spcBef>
              <a:spcAft>
                <a:spcPts val="0"/>
              </a:spcAft>
              <a:buSzPts val="1300"/>
              <a:buChar char="●"/>
            </a:pPr>
            <a:r>
              <a:rPr lang="en"/>
              <a:t>Test Accuracy :</a:t>
            </a:r>
            <a:endParaRPr/>
          </a:p>
          <a:p>
            <a:pPr indent="-311150" lvl="0" marL="457200" rtl="0" algn="l">
              <a:spcBef>
                <a:spcPts val="0"/>
              </a:spcBef>
              <a:spcAft>
                <a:spcPts val="0"/>
              </a:spcAft>
              <a:buSzPts val="1300"/>
              <a:buChar char="●"/>
            </a:pPr>
            <a:r>
              <a:rPr lang="en"/>
              <a:t>Model-1: </a:t>
            </a:r>
            <a:r>
              <a:rPr lang="en">
                <a:solidFill>
                  <a:srgbClr val="00FF00"/>
                </a:solidFill>
              </a:rPr>
              <a:t>99.27 %</a:t>
            </a:r>
            <a:r>
              <a:rPr lang="en"/>
              <a:t>                                                      Model-2:  </a:t>
            </a:r>
            <a:r>
              <a:rPr lang="en">
                <a:solidFill>
                  <a:srgbClr val="00FF00"/>
                </a:solidFill>
              </a:rPr>
              <a:t>99.33%</a:t>
            </a:r>
            <a:endParaRPr>
              <a:solidFill>
                <a:srgbClr val="00FF00"/>
              </a:solidFill>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246" name="Google Shape;246;p21"/>
          <p:cNvPicPr preferRelativeResize="0"/>
          <p:nvPr/>
        </p:nvPicPr>
        <p:blipFill>
          <a:blip r:embed="rId3">
            <a:alphaModFix/>
          </a:blip>
          <a:stretch>
            <a:fillRect/>
          </a:stretch>
        </p:blipFill>
        <p:spPr>
          <a:xfrm>
            <a:off x="4572000" y="3315852"/>
            <a:ext cx="3195750" cy="829450"/>
          </a:xfrm>
          <a:prstGeom prst="rect">
            <a:avLst/>
          </a:prstGeom>
          <a:noFill/>
          <a:ln>
            <a:noFill/>
          </a:ln>
        </p:spPr>
      </p:pic>
      <p:pic>
        <p:nvPicPr>
          <p:cNvPr id="247" name="Google Shape;247;p21"/>
          <p:cNvPicPr preferRelativeResize="0"/>
          <p:nvPr/>
        </p:nvPicPr>
        <p:blipFill>
          <a:blip r:embed="rId4">
            <a:alphaModFix/>
          </a:blip>
          <a:stretch>
            <a:fillRect/>
          </a:stretch>
        </p:blipFill>
        <p:spPr>
          <a:xfrm>
            <a:off x="7636875" y="147800"/>
            <a:ext cx="1322074" cy="1267202"/>
          </a:xfrm>
          <a:prstGeom prst="rect">
            <a:avLst/>
          </a:prstGeom>
          <a:noFill/>
          <a:ln>
            <a:noFill/>
          </a:ln>
        </p:spPr>
      </p:pic>
      <p:pic>
        <p:nvPicPr>
          <p:cNvPr id="248" name="Google Shape;248;p21"/>
          <p:cNvPicPr preferRelativeResize="0"/>
          <p:nvPr/>
        </p:nvPicPr>
        <p:blipFill>
          <a:blip r:embed="rId5">
            <a:alphaModFix/>
          </a:blip>
          <a:stretch>
            <a:fillRect/>
          </a:stretch>
        </p:blipFill>
        <p:spPr>
          <a:xfrm>
            <a:off x="1052550" y="3315850"/>
            <a:ext cx="3195750" cy="829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