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a7fe4567_0_6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2a7fe4567_0_6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8141657c_0_9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28141657c_0_9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8141657c_0_11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28141657c_0_11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52915d67_1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2652915d67_1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652915d67_1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2652915d67_1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2a7fe4567_0_4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2a7fe4567_0_4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8c993250_0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228c993250_0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28141657c_0_12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228141657c_0_12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52915d67_0_1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2652915d67_0_1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8141657c_0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28141657c_0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8141657c_0_2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228141657c_0_2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8141657c_0_4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28141657c_0_4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8141657c_0_14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28141657c_0_14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8141657c_0_5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28141657c_0_5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8141657c_0_8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28141657c_0_8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8141657c_0_7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28141657c_0_7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0" y="139877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77532" y="954797"/>
            <a:ext cx="3679190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406394" y="3321988"/>
            <a:ext cx="640714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29768" y="3321988"/>
            <a:ext cx="67691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FFC2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275556" y="3321988"/>
            <a:ext cx="278129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0" y="139877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406394" y="3321988"/>
            <a:ext cx="640714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29768" y="3321988"/>
            <a:ext cx="67691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FFC2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75556" y="3321988"/>
            <a:ext cx="278129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0" y="139877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406394" y="3321988"/>
            <a:ext cx="640714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29768" y="3321988"/>
            <a:ext cx="67691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FFC2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275556" y="3321988"/>
            <a:ext cx="278129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406394" y="3321988"/>
            <a:ext cx="640714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29768" y="3321988"/>
            <a:ext cx="67691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FFC2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4275556" y="3321988"/>
            <a:ext cx="278129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0" y="139877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406394" y="3321988"/>
            <a:ext cx="640714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29768" y="3321988"/>
            <a:ext cx="67691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FFC2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4275556" y="3321988"/>
            <a:ext cx="278129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0" y="139877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77532" y="954797"/>
            <a:ext cx="3679190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06394" y="3321988"/>
            <a:ext cx="640714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29768" y="3321988"/>
            <a:ext cx="676910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FFC2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275556" y="3321988"/>
            <a:ext cx="278129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20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hyperlink" Target="https://www.parashospitals.com/press-releases/paras-hospitals-gurgaon-uses-the-neuronavigation-technique-to-remove-brain-tumor-from-7-year-old-kashmiri-girl" TargetMode="External"/><Relationship Id="rId5" Type="http://schemas.openxmlformats.org/officeDocument/2006/relationships/hyperlink" Target="https://www.goutamneurocare.com/neuro-endoscopy-treatment-hyderabad.html" TargetMode="External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hyperlink" Target="https://healthcare-in-europe.com/en/news/challenges-in-brain-tumour-segmentation.html" TargetMode="External"/><Relationship Id="rId5" Type="http://schemas.openxmlformats.org/officeDocument/2006/relationships/hyperlink" Target="https://www.ncbi.nlm.nih.gov/pmc/articles/PMC3357627/figure/fig4/" TargetMode="External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007.09479.pdf" TargetMode="External"/><Relationship Id="rId4" Type="http://schemas.openxmlformats.org/officeDocument/2006/relationships/hyperlink" Target="https://link.springer.com/content/pdf/10.1007/978-3-030-11726-9_4.pdf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.cancerimagingarchive.net/display/Public/TCGA-LGG#53091882996b59483ec40a4b6af44c454f1c395" TargetMode="External"/><Relationship Id="rId4" Type="http://schemas.openxmlformats.org/officeDocument/2006/relationships/hyperlink" Target="https://www.kaggle.com/datasets/mateuszbuda/lgg-mri-segment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128487" y="696301"/>
            <a:ext cx="4351017" cy="392682"/>
            <a:chOff x="87743" y="677265"/>
            <a:chExt cx="4483736" cy="955430"/>
          </a:xfrm>
        </p:grpSpPr>
        <p:sp>
          <p:nvSpPr>
            <p:cNvPr id="46" name="Google Shape;46;p7"/>
            <p:cNvSpPr/>
            <p:nvPr/>
          </p:nvSpPr>
          <p:spPr>
            <a:xfrm>
              <a:off x="87743" y="677265"/>
              <a:ext cx="4432935" cy="82550"/>
            </a:xfrm>
            <a:custGeom>
              <a:rect b="b" l="l" r="r" t="t"/>
              <a:pathLst>
                <a:path extrusionOk="0" h="82550" w="4432935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138544" y="740520"/>
              <a:ext cx="4432935" cy="892175"/>
            </a:xfrm>
            <a:custGeom>
              <a:rect b="b" l="l" r="r" t="t"/>
              <a:pathLst>
                <a:path extrusionOk="0" h="892175" w="4432935">
                  <a:moveTo>
                    <a:pt x="4432566" y="0"/>
                  </a:moveTo>
                  <a:lnTo>
                    <a:pt x="0" y="0"/>
                  </a:lnTo>
                  <a:lnTo>
                    <a:pt x="0" y="891913"/>
                  </a:lnTo>
                  <a:lnTo>
                    <a:pt x="4432566" y="8919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87743" y="721682"/>
              <a:ext cx="4432935" cy="860425"/>
            </a:xfrm>
            <a:custGeom>
              <a:rect b="b" l="l" r="r" t="t"/>
              <a:pathLst>
                <a:path extrusionOk="0" h="860425" w="4432935">
                  <a:moveTo>
                    <a:pt x="4432567" y="0"/>
                  </a:moveTo>
                  <a:lnTo>
                    <a:pt x="0" y="0"/>
                  </a:lnTo>
                  <a:lnTo>
                    <a:pt x="0" y="809150"/>
                  </a:lnTo>
                  <a:lnTo>
                    <a:pt x="4008" y="828874"/>
                  </a:lnTo>
                  <a:lnTo>
                    <a:pt x="14922" y="845027"/>
                  </a:lnTo>
                  <a:lnTo>
                    <a:pt x="31075" y="855941"/>
                  </a:lnTo>
                  <a:lnTo>
                    <a:pt x="50800" y="859950"/>
                  </a:lnTo>
                  <a:lnTo>
                    <a:pt x="4381767" y="859950"/>
                  </a:lnTo>
                  <a:lnTo>
                    <a:pt x="4401492" y="855941"/>
                  </a:lnTo>
                  <a:lnTo>
                    <a:pt x="4417644" y="845027"/>
                  </a:lnTo>
                  <a:lnTo>
                    <a:pt x="4428558" y="828874"/>
                  </a:lnTo>
                  <a:lnTo>
                    <a:pt x="4432567" y="80915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317106" y="783600"/>
            <a:ext cx="39738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065" marR="5080" rtl="0" algn="ctr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Brain MRI Segmentation using CNNs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679149" y="1207850"/>
            <a:ext cx="31515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Jay Sawant - 18D070050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Shreshtha Singh - 18D070029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Ruchir Chheda - 18D100016</a:t>
            </a:r>
            <a:endParaRPr sz="1100"/>
          </a:p>
          <a:p>
            <a:pPr indent="-635" lvl="0" marL="12700" marR="5080" rtl="0" algn="ctr">
              <a:lnSpc>
                <a:spcPct val="11875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Guide: </a:t>
            </a:r>
            <a:r>
              <a:rPr lang="en-US" sz="900"/>
              <a:t>Prof. Suyash Awate</a:t>
            </a:r>
            <a:endParaRPr sz="900"/>
          </a:p>
          <a:p>
            <a:pPr indent="-635" lvl="0" marL="12700" marR="5080" rtl="0" algn="ctr">
              <a:lnSpc>
                <a:spcPct val="11875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  Indian Institute of Technology, Bombay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April 28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202</a:t>
            </a:r>
            <a:r>
              <a:rPr lang="en-US" sz="1000"/>
              <a:t>2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0" y="3346450"/>
            <a:ext cx="4608017" cy="109855"/>
            <a:chOff x="0" y="3346450"/>
            <a:chExt cx="4608017" cy="109855"/>
          </a:xfrm>
        </p:grpSpPr>
        <p:sp>
          <p:nvSpPr>
            <p:cNvPr id="52" name="Google Shape;52;p7"/>
            <p:cNvSpPr/>
            <p:nvPr/>
          </p:nvSpPr>
          <p:spPr>
            <a:xfrm>
              <a:off x="0" y="3346450"/>
              <a:ext cx="1536065" cy="109855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535976" y="3346450"/>
              <a:ext cx="1536065" cy="10985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071952" y="3346450"/>
              <a:ext cx="1536065" cy="10985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78818" y="3332213"/>
            <a:ext cx="676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1794350" y="3322000"/>
            <a:ext cx="12099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/>
              </a:rPr>
              <a:t>presentation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175687" y="333300"/>
            <a:ext cx="22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CS736: Course Project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- Loss Function</a:t>
            </a:r>
            <a:endParaRPr/>
          </a:p>
        </p:txBody>
      </p:sp>
      <p:grpSp>
        <p:nvGrpSpPr>
          <p:cNvPr id="203" name="Google Shape;203;p16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204" name="Google Shape;204;p16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7" name="Google Shape;207;p16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9" name="Google Shape;209;p16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9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84225" y="626950"/>
            <a:ext cx="40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Relation between Dice Loss (Harder version) and IoU: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965650"/>
            <a:ext cx="3233100" cy="16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 txBox="1"/>
          <p:nvPr/>
        </p:nvSpPr>
        <p:spPr>
          <a:xfrm>
            <a:off x="284225" y="2649325"/>
            <a:ext cx="370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Dice Loss = 1 - Dice = 1 - [2.IoU/(IoU+1)]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Hence, Dice Loss (hard) is monotonically decreasing function of IoU in the range [0,1]</a:t>
            </a:r>
            <a:endParaRPr sz="11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and Validation Loss Curves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220" name="Google Shape;220;p17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3" name="Google Shape;223;p17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4257550" y="3322000"/>
            <a:ext cx="2961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10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" y="1862775"/>
            <a:ext cx="3647476" cy="13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25" y="614550"/>
            <a:ext cx="3724974" cy="1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Evaluation</a:t>
            </a:r>
            <a:endParaRPr/>
          </a:p>
        </p:txBody>
      </p:sp>
      <p:grpSp>
        <p:nvGrpSpPr>
          <p:cNvPr id="235" name="Google Shape;235;p18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236" name="Google Shape;236;p18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9" name="Google Shape;239;p18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1" name="Google Shape;241;p18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4257552" y="3322000"/>
            <a:ext cx="295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11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25" y="444076"/>
            <a:ext cx="1327175" cy="13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550" y="1885000"/>
            <a:ext cx="1660815" cy="1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21" y="1816763"/>
            <a:ext cx="1591529" cy="1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Evaluation</a:t>
            </a:r>
            <a:endParaRPr/>
          </a:p>
        </p:txBody>
      </p:sp>
      <p:grpSp>
        <p:nvGrpSpPr>
          <p:cNvPr id="252" name="Google Shape;252;p19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253" name="Google Shape;253;p19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6" name="Google Shape;256;p19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8" name="Google Shape;258;p19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4265477" y="3322000"/>
            <a:ext cx="2880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12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75" y="1810050"/>
            <a:ext cx="1439900" cy="13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675" y="1810051"/>
            <a:ext cx="1478904" cy="13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100325" y="752063"/>
            <a:ext cx="147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Case where predicted and original segmentation mask don’t show any tumour labels</a:t>
            </a:r>
            <a:endParaRPr sz="900"/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826" y="495350"/>
            <a:ext cx="1248450" cy="125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Evaluation</a:t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271" name="Google Shape;271;p20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4" name="Google Shape;274;p20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6" name="Google Shape;276;p20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4281350" y="3322000"/>
            <a:ext cx="2721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13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75" y="549475"/>
            <a:ext cx="1362850" cy="135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900" y="1935725"/>
            <a:ext cx="1520714" cy="13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650" y="1935725"/>
            <a:ext cx="1471538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Evaluation</a:t>
            </a:r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288" name="Google Shape;288;p21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1" name="Google Shape;291;p21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3" name="Google Shape;293;p21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4281350" y="3322000"/>
            <a:ext cx="2721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13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259150" y="727250"/>
            <a:ext cx="3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of </a:t>
            </a:r>
            <a:r>
              <a:rPr lang="en-US"/>
              <a:t>classification</a:t>
            </a:r>
            <a:r>
              <a:rPr lang="en-US"/>
              <a:t> of tumour presence: </a:t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950"/>
            <a:ext cx="4305299" cy="43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9273"/>
            <a:ext cx="4305301" cy="38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305" name="Google Shape;305;p22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8" name="Google Shape;308;p22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0" name="Google Shape;310;p22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4281351" y="3322000"/>
            <a:ext cx="2721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14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146200" y="862350"/>
            <a:ext cx="4229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The U-net architecture achieves very good performance on biomedical segmentation applications.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E</a:t>
            </a:r>
            <a:r>
              <a:rPr lang="en-US" sz="1200">
                <a:solidFill>
                  <a:schemeClr val="dk1"/>
                </a:solidFill>
              </a:rPr>
              <a:t>valuating the performance of the model from classification point of view achieves a very good accuracy of about 96.7% on Validation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From the training and validation loss curves, we conclude that we achieve a high IoU between predicted and original segmentation mask as the Dice loss is inversely proportional to the IoU.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319" name="Google Shape;319;p23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2" name="Google Shape;322;p23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4" name="Google Shape;324;p23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4277375" y="3322000"/>
            <a:ext cx="2763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15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146200" y="862350"/>
            <a:ext cx="42297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[1] [Ronneberger, Fischer, &amp; Brox, 2015] "U-net: Convolutional networks for biomedical image segmentation". </a:t>
            </a:r>
            <a:r>
              <a:rPr i="1" lang="en-US" sz="1200">
                <a:solidFill>
                  <a:srgbClr val="24292F"/>
                </a:solidFill>
                <a:highlight>
                  <a:srgbClr val="FFFFFF"/>
                </a:highlight>
              </a:rPr>
              <a:t>International Conference on Medical image computing and computer-assisted intervention</a:t>
            </a: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[2] [Milletari, Navab, &amp; Ahmadi, 2016] "V-net: Fully convolutional neural networks for volumetric medical image segmentation". </a:t>
            </a:r>
            <a:r>
              <a:rPr i="1" lang="en-US" sz="1200">
                <a:solidFill>
                  <a:srgbClr val="24292F"/>
                </a:solidFill>
                <a:highlight>
                  <a:srgbClr val="FFFFFF"/>
                </a:highlight>
              </a:rPr>
              <a:t>International Conference on 3D Vision</a:t>
            </a: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0" y="139877"/>
            <a:ext cx="46101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66" name="Google Shape;66;p8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42976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2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243604" y="780375"/>
            <a:ext cx="1841100" cy="15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Brain tumor segmentation is widely used for applications:-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Surgical planning and simulation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Treatment planning for radiation therapy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Therapy evaluation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Image Neurosurgery</a:t>
            </a:r>
            <a:endParaRPr i="0"/>
          </a:p>
        </p:txBody>
      </p:sp>
      <p:pic>
        <p:nvPicPr>
          <p:cNvPr id="74" name="Google Shape;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75" y="464267"/>
            <a:ext cx="997500" cy="107408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0" y="3075700"/>
            <a:ext cx="46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u="sng">
                <a:solidFill>
                  <a:schemeClr val="hlink"/>
                </a:solidFill>
                <a:hlinkClick r:id="rId4"/>
              </a:rPr>
              <a:t>https://www.parashospitals.com/press-releases/paras-hospitals-gurgaon-uses-the-neuronavigation-technique-to-remove-brain-tumor-from-7-year-old-kashmiri-girl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u="sng">
                <a:solidFill>
                  <a:schemeClr val="hlink"/>
                </a:solidFill>
                <a:hlinkClick r:id="rId5"/>
              </a:rPr>
              <a:t>https://www.goutamneurocare.com/neuro-endoscopy-treatment-hyderabad.html</a:t>
            </a:r>
            <a:endParaRPr sz="400"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2718" y="1632449"/>
            <a:ext cx="1554957" cy="1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0" y="139877"/>
            <a:ext cx="46101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83" name="Google Shape;83;p9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" name="Google Shape;86;p9"/>
          <p:cNvSpPr txBox="1"/>
          <p:nvPr>
            <p:ph idx="10" type="dt"/>
          </p:nvPr>
        </p:nvSpPr>
        <p:spPr>
          <a:xfrm>
            <a:off x="42976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3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250" y="1691965"/>
            <a:ext cx="1427950" cy="13091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0" y="3075700"/>
            <a:ext cx="46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u="sng">
                <a:solidFill>
                  <a:schemeClr val="hlink"/>
                </a:solidFill>
                <a:hlinkClick r:id="rId4"/>
              </a:rPr>
              <a:t>https://healthcare-in-europe.com/en/news/challenges-in-brain-tumour-segmentation.html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" u="sng">
                <a:solidFill>
                  <a:schemeClr val="hlink"/>
                </a:solidFill>
                <a:hlinkClick r:id="rId5"/>
              </a:rPr>
              <a:t>https://www.ncbi.nlm.nih.gov/pmc/articles/PMC3357627/figure/fig4/</a:t>
            </a:r>
            <a:endParaRPr sz="400"/>
          </a:p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230500" y="795975"/>
            <a:ext cx="2622000" cy="18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Challenges in this domain:- 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Manual labelling is a highly skill intensive and laborious task.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The </a:t>
            </a:r>
            <a:r>
              <a:rPr i="0" lang="en-US"/>
              <a:t>diagnosis</a:t>
            </a:r>
            <a:r>
              <a:rPr i="0" lang="en-US"/>
              <a:t> is qualitative so  accurate, quantitative thresholds are not determined.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The datasets are limited because of the nature of the domain.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The datasets are diverse in terms of location, shapes and sizes.</a:t>
            </a:r>
            <a:endParaRPr i="0"/>
          </a:p>
        </p:txBody>
      </p:sp>
      <p:pic>
        <p:nvPicPr>
          <p:cNvPr id="93" name="Google Shape;9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250" y="651571"/>
            <a:ext cx="1427950" cy="96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0" y="139877"/>
            <a:ext cx="46101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Works</a:t>
            </a: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100" name="Google Shape;100;p10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42976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4 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0" y="3075700"/>
            <a:ext cx="46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u="sng">
                <a:solidFill>
                  <a:schemeClr val="hlink"/>
                </a:solidFill>
                <a:hlinkClick r:id="rId3"/>
              </a:rPr>
              <a:t>https://arxiv.org/pdf/2007.09479.pdf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u="sng">
                <a:solidFill>
                  <a:schemeClr val="hlink"/>
                </a:solidFill>
                <a:hlinkClick r:id="rId4"/>
              </a:rPr>
              <a:t>https://link.springer.com/content/pdf/10.1007/978-3-030-11726-9_4.pdf</a:t>
            </a:r>
            <a:r>
              <a:rPr lang="en-US" sz="400"/>
              <a:t> </a:t>
            </a:r>
            <a:endParaRPr sz="400"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238782" y="835847"/>
            <a:ext cx="3679200" cy="8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Deep Learning based Brain Segmentation:-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Designing Effective Segmentation Network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Dealing with Imbalance Condition</a:t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0" lang="en-US"/>
              <a:t>Learning from Multi Modalities</a:t>
            </a:r>
            <a:endParaRPr i="0"/>
          </a:p>
        </p:txBody>
      </p:sp>
      <p:pic>
        <p:nvPicPr>
          <p:cNvPr id="109" name="Google Shape;10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00" y="1834422"/>
            <a:ext cx="1757700" cy="741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/>
        </p:nvSpPr>
        <p:spPr>
          <a:xfrm>
            <a:off x="160700" y="2608450"/>
            <a:ext cx="175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Fusion of multi-modal inputs like T1C, T2-weighted, FLAIR using attention based modules.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Tongxue Zhou, Su Ruan, Yu Guo, Stephane Canu</a:t>
            </a:r>
            <a:endParaRPr b="1"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11" name="Google Shape;11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4393" y="1796150"/>
            <a:ext cx="2181482" cy="7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2273238" y="2608450"/>
            <a:ext cx="19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Multi-task learning methods, to increase the learning of features for better segmentation.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</a:rPr>
              <a:t>Adel Kermi, Issam Mahmoudi, Mohamed Tarek Khadir</a:t>
            </a:r>
            <a:endParaRPr b="1"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Used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119" name="Google Shape;119;p11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" name="Google Shape;122;p11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125" name="Google Shape;125;p11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5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131975" y="725875"/>
            <a:ext cx="4120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000"/>
              <a:t>We use the pre-processed version of the </a:t>
            </a:r>
            <a:r>
              <a:rPr lang="en-US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The Cancer Imaging Archive (TCIA)</a:t>
            </a:r>
            <a:r>
              <a:rPr lang="en-US" sz="1000"/>
              <a:t> Dataset available on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kaggle_3m</a:t>
            </a:r>
            <a:r>
              <a:rPr lang="en-US" sz="1000"/>
              <a:t>. </a:t>
            </a:r>
            <a:r>
              <a:rPr lang="en-US" sz="1000">
                <a:solidFill>
                  <a:srgbClr val="24292F"/>
                </a:solidFill>
                <a:highlight>
                  <a:srgbClr val="FFFFFF"/>
                </a:highlight>
              </a:rPr>
              <a:t>They correspond to 110 patients included in The Cancer Genome Atlas (TCGA) lower-grade glioma collection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000">
                <a:solidFill>
                  <a:srgbClr val="24292F"/>
                </a:solidFill>
                <a:highlight>
                  <a:srgbClr val="FFFFFF"/>
                </a:highlight>
              </a:rPr>
              <a:t>Each patient has a different number of slices per volume, ranging from 20 to 88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00"/>
              <a:buAutoNum type="arabicPeriod"/>
            </a:pPr>
            <a:r>
              <a:rPr lang="en-US" sz="1000">
                <a:solidFill>
                  <a:srgbClr val="24292F"/>
                </a:solidFill>
                <a:highlight>
                  <a:srgbClr val="FFFFFF"/>
                </a:highlight>
              </a:rPr>
              <a:t>Each slice is a 3 channeled image of size 256x256x3 and </a:t>
            </a:r>
            <a:r>
              <a:rPr lang="en-US" sz="1000">
                <a:solidFill>
                  <a:srgbClr val="24292F"/>
                </a:solidFill>
                <a:highlight>
                  <a:srgbClr val="FFFFFF"/>
                </a:highlight>
              </a:rPr>
              <a:t>correspond</a:t>
            </a:r>
            <a:r>
              <a:rPr lang="en-US" sz="1000">
                <a:solidFill>
                  <a:srgbClr val="24292F"/>
                </a:solidFill>
                <a:highlight>
                  <a:srgbClr val="FFFFFF"/>
                </a:highlight>
              </a:rPr>
              <a:t> to it we have a binary segmentation mask where 1’s represent the tumour area in the MRI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00"/>
              <a:buAutoNum type="arabicPeriod"/>
            </a:pPr>
            <a:r>
              <a:rPr lang="en-US" sz="1000">
                <a:solidFill>
                  <a:srgbClr val="24292F"/>
                </a:solidFill>
                <a:highlight>
                  <a:srgbClr val="FFFFFF"/>
                </a:highlight>
              </a:rPr>
              <a:t>Total number of slices available in the dataset is 3929 and we do a train-validation split of 70% and 30% after performing a random shuffle.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Used</a:t>
            </a:r>
            <a:endParaRPr/>
          </a:p>
        </p:txBody>
      </p:sp>
      <p:grpSp>
        <p:nvGrpSpPr>
          <p:cNvPr id="132" name="Google Shape;132;p12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133" name="Google Shape;133;p12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" name="Google Shape;136;p12"/>
          <p:cNvSpPr txBox="1"/>
          <p:nvPr>
            <p:ph idx="10" type="dt"/>
          </p:nvPr>
        </p:nvSpPr>
        <p:spPr>
          <a:xfrm>
            <a:off x="839368" y="33383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1999050" y="33384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8" name="Google Shape;138;p12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6 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132075" y="592125"/>
            <a:ext cx="418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Sample images and their segmentation masks/labels from the dataset: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9" y="2134612"/>
            <a:ext cx="1070700" cy="115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148" y="930825"/>
            <a:ext cx="1070700" cy="115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125" y="2122298"/>
            <a:ext cx="1070700" cy="115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8125" y="922625"/>
            <a:ext cx="1070700" cy="115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- Model Architecture</a:t>
            </a: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151" name="Google Shape;151;p13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" name="Google Shape;154;p13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7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267500" y="601875"/>
            <a:ext cx="40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We use the popular U-Net architecture for bio-medical segmentation purpose. The following figure illustrates a U-Net Architecture:</a:t>
            </a:r>
            <a:endParaRPr sz="1000"/>
          </a:p>
        </p:txBody>
      </p:sp>
      <p:pic>
        <p:nvPicPr>
          <p:cNvPr id="160" name="Google Shape;1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62" y="1012388"/>
            <a:ext cx="2882301" cy="175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/>
        </p:nvSpPr>
        <p:spPr>
          <a:xfrm>
            <a:off x="426325" y="2909025"/>
            <a:ext cx="37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number of channels is denoted on top of the box</a:t>
            </a:r>
            <a:endParaRPr sz="10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- Training Algorithm</a:t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168" name="Google Shape;168;p14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" name="Google Shape;171;p14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3" name="Google Shape;173;p14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8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275850" y="677100"/>
            <a:ext cx="40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7" name="Google Shape;177;p14"/>
          <p:cNvSpPr txBox="1"/>
          <p:nvPr/>
        </p:nvSpPr>
        <p:spPr>
          <a:xfrm>
            <a:off x="250775" y="685475"/>
            <a:ext cx="409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For a batch of size 8 in training set, do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Pre-process each image by the application of </a:t>
            </a:r>
            <a:r>
              <a:rPr lang="en-US" sz="1000">
                <a:solidFill>
                  <a:schemeClr val="dk1"/>
                </a:solidFill>
              </a:rPr>
              <a:t>percentile</a:t>
            </a:r>
            <a:r>
              <a:rPr lang="en-US" sz="1000">
                <a:solidFill>
                  <a:schemeClr val="dk1"/>
                </a:solidFill>
              </a:rPr>
              <a:t> </a:t>
            </a:r>
            <a:r>
              <a:rPr lang="en-US" sz="1000">
                <a:solidFill>
                  <a:schemeClr val="dk1"/>
                </a:solidFill>
              </a:rPr>
              <a:t>stretching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y_pred = U_Net_model(batch)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Dice_loss = Dice_loss(y_pred,y_true)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AutoNum type="arabicPeriod"/>
            </a:pPr>
            <a:r>
              <a:rPr lang="en-US" sz="1000">
                <a:solidFill>
                  <a:srgbClr val="202122"/>
                </a:solidFill>
                <a:highlight>
                  <a:schemeClr val="lt1"/>
                </a:highlight>
              </a:rPr>
              <a:t>Calculate gradients and update parameters of the U_Net_model using Adam optimizer with lr=1e-4 and MultiStep learning rate scheduler</a:t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AutoNum type="arabicPeriod"/>
            </a:pPr>
            <a:r>
              <a:rPr lang="en-US" sz="1000">
                <a:solidFill>
                  <a:srgbClr val="202122"/>
                </a:solidFill>
                <a:highlight>
                  <a:schemeClr val="lt1"/>
                </a:highlight>
              </a:rPr>
              <a:t>Keep track of training and validation losses</a:t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AutoNum type="arabicPeriod"/>
            </a:pPr>
            <a:r>
              <a:rPr lang="en-US" sz="1000">
                <a:solidFill>
                  <a:srgbClr val="202122"/>
                </a:solidFill>
                <a:highlight>
                  <a:schemeClr val="lt1"/>
                </a:highlight>
              </a:rPr>
              <a:t>Repeat steps 1 to 6 for n=150 epochs</a:t>
            </a:r>
            <a:endParaRPr sz="10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0" y="139877"/>
            <a:ext cx="4608300" cy="2931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- Loss Function</a:t>
            </a:r>
            <a:endParaRPr/>
          </a:p>
        </p:txBody>
      </p:sp>
      <p:grpSp>
        <p:nvGrpSpPr>
          <p:cNvPr id="183" name="Google Shape;183;p15"/>
          <p:cNvGrpSpPr/>
          <p:nvPr/>
        </p:nvGrpSpPr>
        <p:grpSpPr>
          <a:xfrm>
            <a:off x="0" y="3346450"/>
            <a:ext cx="4608016" cy="109854"/>
            <a:chOff x="0" y="3346450"/>
            <a:chExt cx="4608016" cy="109854"/>
          </a:xfrm>
        </p:grpSpPr>
        <p:sp>
          <p:nvSpPr>
            <p:cNvPr id="184" name="Google Shape;184;p15"/>
            <p:cNvSpPr/>
            <p:nvPr/>
          </p:nvSpPr>
          <p:spPr>
            <a:xfrm>
              <a:off x="0" y="3346450"/>
              <a:ext cx="1536065" cy="109854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535976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71952" y="3346450"/>
              <a:ext cx="1536064" cy="109854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7" name="Google Shape;187;p15"/>
          <p:cNvSpPr txBox="1"/>
          <p:nvPr>
            <p:ph idx="10" type="dt"/>
          </p:nvPr>
        </p:nvSpPr>
        <p:spPr>
          <a:xfrm>
            <a:off x="622018" y="3321988"/>
            <a:ext cx="676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CS736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1781700" y="3322000"/>
            <a:ext cx="1070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Course Project </a:t>
            </a:r>
            <a:r>
              <a:rPr lang="en-US" sz="600">
                <a:solidFill>
                  <a:schemeClr val="hlink"/>
                </a:solidFill>
                <a:uFill>
                  <a:noFill/>
                </a:uFill>
                <a:hlinkClick/>
              </a:rPr>
              <a:t>presentation</a:t>
            </a:r>
            <a:endParaRPr sz="6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89" name="Google Shape;189;p15"/>
          <p:cNvSpPr txBox="1"/>
          <p:nvPr>
            <p:ph idx="11" type="ftr"/>
          </p:nvPr>
        </p:nvSpPr>
        <p:spPr>
          <a:xfrm>
            <a:off x="3406394" y="3321988"/>
            <a:ext cx="6408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28, 2022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4315866" y="3321988"/>
            <a:ext cx="2376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7A"/>
                </a:solidFill>
              </a:rPr>
              <a:t>9</a:t>
            </a:r>
            <a:r>
              <a:rPr lang="en-US" sz="600">
                <a:solidFill>
                  <a:srgbClr val="00007A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600">
                <a:solidFill>
                  <a:srgbClr val="00007A"/>
                </a:solidFill>
              </a:rPr>
              <a:t>15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146200" y="862350"/>
            <a:ext cx="4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284225" y="626950"/>
            <a:ext cx="403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medical image segmentation, the extreme scarcity of foreground examples in an image will force the network to have a strong bias to the background. The above problem exists in the cross-entropy loss function.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Hence, </a:t>
            </a:r>
            <a:r>
              <a:rPr b="1" lang="en-US" sz="1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Dice Loss </a:t>
            </a: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(softer version)  is proposed to balance the foreground and the background, which is formulated as follows: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50" y="1889050"/>
            <a:ext cx="2031300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/>
        </p:nvSpPr>
        <p:spPr>
          <a:xfrm>
            <a:off x="284225" y="2457625"/>
            <a:ext cx="40917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Here,      is the predicted probability of the       pixel/voxel and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</a:t>
            </a:r>
            <a:r>
              <a:rPr lang="en-US" sz="1000"/>
              <a:t>_i is the ground truth label of the</a:t>
            </a:r>
            <a:r>
              <a:rPr lang="en-US" sz="1000">
                <a:solidFill>
                  <a:schemeClr val="dk1"/>
                </a:solidFill>
              </a:rPr>
              <a:t> </a:t>
            </a:r>
            <a:r>
              <a:rPr lang="en-US" sz="1000"/>
              <a:t>        pixel/voxel in the MRI image</a:t>
            </a:r>
            <a:endParaRPr sz="1000"/>
          </a:p>
        </p:txBody>
      </p:sp>
      <p:pic>
        <p:nvPicPr>
          <p:cNvPr id="195" name="Google Shape;195;p15" title="[0,0,0,&quot;https://www.codecogs.com/eqnedit.php?latex=p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25" y="2547172"/>
            <a:ext cx="135126" cy="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 title="[0,0,0,&quot;https://www.codecogs.com/eqnedit.php?latex=i%5E%7Bth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650" y="2559513"/>
            <a:ext cx="135125" cy="116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 title="[0,0,0,&quot;https://www.codecogs.com/eqnedit.php?latex=i%5E%7Bth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2400" y="2663875"/>
            <a:ext cx="237600" cy="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