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9144000" cy="5143500"/>
  <p:notesSz cx="6858000" cy="9144000"/>
  <p:embeddedFontLst>
    <p:embeddedFont>
      <p:font typeface="Roboto" panose="02000000000000000000"/>
      <p:regular r:id="rId32"/>
    </p:embeddedFont>
    <p:embeddedFont>
      <p:font typeface="Didact Gothic" panose="00000500000000000000"/>
      <p:regular r:id="rId33"/>
    </p:embeddedFont>
    <p:embeddedFont>
      <p:font typeface="Roboto Mono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font" Target="fonts/font6.fntdata"/><Relationship Id="rId36" Type="http://schemas.openxmlformats.org/officeDocument/2006/relationships/font" Target="fonts/font5.fntdata"/><Relationship Id="rId35" Type="http://schemas.openxmlformats.org/officeDocument/2006/relationships/font" Target="fonts/font4.fntdata"/><Relationship Id="rId34" Type="http://schemas.openxmlformats.org/officeDocument/2006/relationships/font" Target="fonts/font3.fntdata"/><Relationship Id="rId33" Type="http://schemas.openxmlformats.org/officeDocument/2006/relationships/font" Target="fonts/font2.fntdata"/><Relationship Id="rId32" Type="http://schemas.openxmlformats.org/officeDocument/2006/relationships/font" Target="fonts/font1.fntdata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3c4614144_0_3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3c4614144_0_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3c4614144_0_4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3c4614144_0_4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3c4614144_0_4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3c4614144_0_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3c4614144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3c4614144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3c4614144_0_7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3c4614144_0_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3c4614144_0_5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3c4614144_0_5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0f058c1fd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0f058c1fd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0f058c1fd_0_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0f058c1fd_0_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0f058c1fd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0f058c1fd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0f058c1fd_0_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0f058c1fd_0_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f0abbd975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f0abbd975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3c4614144_0_7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3c4614144_0_7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0f058c1fd_0_4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0f058c1fd_0_4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3c4614144_0_8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3c4614144_0_8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3c4614144_0_9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3c4614144_0_9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0f058c1fd_0_4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0f058c1fd_0_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1e95ee831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1e95ee831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3c4614144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3c4614144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3c4614144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3c4614144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3c4614144_0_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3c4614144_0_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3c4614144_0_3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3c4614144_0_3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3c4614144_0_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3c4614144_0_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3c4614144_0_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3c4614144_0_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3c4614144_0_2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3c4614144_0_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Didact Gothic" panose="00000500000000000000"/>
              <a:buNone/>
              <a:defRPr sz="5200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Didact Gothic" panose="00000500000000000000"/>
              <a:buNone/>
              <a:defRPr sz="5200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Didact Gothic" panose="00000500000000000000"/>
              <a:buNone/>
              <a:defRPr sz="5200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Didact Gothic" panose="00000500000000000000"/>
              <a:buNone/>
              <a:defRPr sz="5200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Didact Gothic" panose="00000500000000000000"/>
              <a:buNone/>
              <a:defRPr sz="5200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Didact Gothic" panose="00000500000000000000"/>
              <a:buNone/>
              <a:defRPr sz="5200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Didact Gothic" panose="00000500000000000000"/>
              <a:buNone/>
              <a:defRPr sz="5200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Didact Gothic" panose="00000500000000000000"/>
              <a:buNone/>
              <a:defRPr sz="5200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Didact Gothic" panose="00000500000000000000"/>
              <a:buNone/>
              <a:defRPr sz="5200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idact Gothic" panose="00000500000000000000"/>
              <a:buNone/>
              <a:defRPr sz="2800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Didact Gothic" panose="00000500000000000000"/>
              <a:buNone/>
              <a:defRPr sz="12000" b="1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Didact Gothic" panose="00000500000000000000"/>
              <a:buNone/>
              <a:defRPr sz="12000" b="1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Didact Gothic" panose="00000500000000000000"/>
              <a:buNone/>
              <a:defRPr sz="12000" b="1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Didact Gothic" panose="00000500000000000000"/>
              <a:buNone/>
              <a:defRPr sz="12000" b="1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Didact Gothic" panose="00000500000000000000"/>
              <a:buNone/>
              <a:defRPr sz="12000" b="1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Didact Gothic" panose="00000500000000000000"/>
              <a:buNone/>
              <a:defRPr sz="12000" b="1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Didact Gothic" panose="00000500000000000000"/>
              <a:buNone/>
              <a:defRPr sz="12000" b="1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Didact Gothic" panose="00000500000000000000"/>
              <a:buNone/>
              <a:defRPr sz="12000" b="1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Didact Gothic" panose="00000500000000000000"/>
              <a:buNone/>
              <a:defRPr sz="12000" b="1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Didact Gothic" panose="00000500000000000000"/>
              <a:buNone/>
              <a:defRPr sz="3600" b="1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Didact Gothic" panose="00000500000000000000"/>
              <a:buNone/>
              <a:defRPr sz="3600" b="1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Didact Gothic" panose="00000500000000000000"/>
              <a:buNone/>
              <a:defRPr sz="3600" b="1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Didact Gothic" panose="00000500000000000000"/>
              <a:buNone/>
              <a:defRPr sz="3600" b="1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Didact Gothic" panose="00000500000000000000"/>
              <a:buNone/>
              <a:defRPr sz="3600" b="1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Didact Gothic" panose="00000500000000000000"/>
              <a:buNone/>
              <a:defRPr sz="3600" b="1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Didact Gothic" panose="00000500000000000000"/>
              <a:buNone/>
              <a:defRPr sz="3600" b="1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Didact Gothic" panose="00000500000000000000"/>
              <a:buNone/>
              <a:defRPr sz="3600" b="1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Didact Gothic" panose="00000500000000000000"/>
              <a:buNone/>
              <a:defRPr sz="3600" b="1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Didact Gothic" panose="00000500000000000000"/>
              <a:buNone/>
              <a:defRPr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Didact Gothic" panose="00000500000000000000"/>
              <a:buChar char="●"/>
              <a:defRPr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Didact Gothic" panose="00000500000000000000"/>
              <a:buChar char="○"/>
              <a:defRPr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Didact Gothic" panose="00000500000000000000"/>
              <a:buChar char="■"/>
              <a:defRPr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Didact Gothic" panose="00000500000000000000"/>
              <a:buChar char="●"/>
              <a:defRPr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Didact Gothic" panose="00000500000000000000"/>
              <a:buChar char="○"/>
              <a:defRPr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Didact Gothic" panose="00000500000000000000"/>
              <a:buChar char="■"/>
              <a:defRPr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Didact Gothic" panose="00000500000000000000"/>
              <a:buChar char="●"/>
              <a:defRPr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Didact Gothic" panose="00000500000000000000"/>
              <a:buChar char="○"/>
              <a:defRPr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Didact Gothic" panose="00000500000000000000"/>
              <a:buChar char="■"/>
              <a:defRPr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Didact Gothic" panose="00000500000000000000"/>
              <a:buNone/>
              <a:defRPr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idact Gothic" panose="00000500000000000000"/>
              <a:buNone/>
              <a:defRPr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idact Gothic" panose="00000500000000000000"/>
              <a:buNone/>
              <a:defRPr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idact Gothic" panose="00000500000000000000"/>
              <a:buNone/>
              <a:defRPr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idact Gothic" panose="00000500000000000000"/>
              <a:buNone/>
              <a:defRPr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idact Gothic" panose="00000500000000000000"/>
              <a:buNone/>
              <a:defRPr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idact Gothic" panose="00000500000000000000"/>
              <a:buNone/>
              <a:defRPr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idact Gothic" panose="00000500000000000000"/>
              <a:buNone/>
              <a:defRPr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idact Gothic" panose="00000500000000000000"/>
              <a:buNone/>
              <a:defRPr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Didact Gothic" panose="00000500000000000000"/>
              <a:buChar char="●"/>
              <a:defRPr sz="1400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Didact Gothic" panose="00000500000000000000"/>
              <a:buChar char="○"/>
              <a:defRPr sz="1200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Didact Gothic" panose="00000500000000000000"/>
              <a:buChar char="■"/>
              <a:defRPr sz="1200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Didact Gothic" panose="00000500000000000000"/>
              <a:buChar char="●"/>
              <a:defRPr sz="1200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Didact Gothic" panose="00000500000000000000"/>
              <a:buChar char="○"/>
              <a:defRPr sz="1200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Didact Gothic" panose="00000500000000000000"/>
              <a:buChar char="■"/>
              <a:defRPr sz="1200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Didact Gothic" panose="00000500000000000000"/>
              <a:buChar char="●"/>
              <a:defRPr sz="1200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Didact Gothic" panose="00000500000000000000"/>
              <a:buChar char="○"/>
              <a:defRPr sz="1200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Didact Gothic" panose="00000500000000000000"/>
              <a:buChar char="■"/>
              <a:defRPr sz="1200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Didact Gothic" panose="00000500000000000000"/>
              <a:buChar char="●"/>
              <a:defRPr sz="1400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Didact Gothic" panose="00000500000000000000"/>
              <a:buChar char="○"/>
              <a:defRPr sz="1200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Didact Gothic" panose="00000500000000000000"/>
              <a:buChar char="■"/>
              <a:defRPr sz="1200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Didact Gothic" panose="00000500000000000000"/>
              <a:buChar char="●"/>
              <a:defRPr sz="1200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Didact Gothic" panose="00000500000000000000"/>
              <a:buChar char="○"/>
              <a:defRPr sz="1200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Didact Gothic" panose="00000500000000000000"/>
              <a:buChar char="■"/>
              <a:defRPr sz="1200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Didact Gothic" panose="00000500000000000000"/>
              <a:buChar char="●"/>
              <a:defRPr sz="1200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Didact Gothic" panose="00000500000000000000"/>
              <a:buChar char="○"/>
              <a:defRPr sz="1200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Didact Gothic" panose="00000500000000000000"/>
              <a:buChar char="■"/>
              <a:defRPr sz="1200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Didact Gothic" panose="00000500000000000000"/>
              <a:buNone/>
              <a:defRPr b="1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28" name="Google Shape;28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Didact Gothic" panose="00000500000000000000"/>
              <a:buNone/>
              <a:defRPr sz="4800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Didact Gothic" panose="00000500000000000000"/>
              <a:buNone/>
              <a:defRPr sz="4800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Didact Gothic" panose="00000500000000000000"/>
              <a:buNone/>
              <a:defRPr sz="4800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Didact Gothic" panose="00000500000000000000"/>
              <a:buNone/>
              <a:defRPr sz="4800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Didact Gothic" panose="00000500000000000000"/>
              <a:buNone/>
              <a:defRPr sz="4800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Didact Gothic" panose="00000500000000000000"/>
              <a:buNone/>
              <a:defRPr sz="4800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Didact Gothic" panose="00000500000000000000"/>
              <a:buNone/>
              <a:defRPr sz="4800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Didact Gothic" panose="00000500000000000000"/>
              <a:buNone/>
              <a:defRPr sz="4800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Didact Gothic" panose="00000500000000000000"/>
              <a:buNone/>
              <a:defRPr sz="4800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 panose="00000500000000000000"/>
              <a:ea typeface="Didact Gothic" panose="00000500000000000000"/>
              <a:cs typeface="Didact Gothic" panose="00000500000000000000"/>
              <a:sym typeface="Didact Gothic" panose="00000500000000000000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Font typeface="Didact Gothic" panose="00000500000000000000"/>
              <a:buNone/>
              <a:defRPr sz="4200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idact Gothic" panose="00000500000000000000"/>
              <a:buNone/>
              <a:defRPr sz="4200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idact Gothic" panose="00000500000000000000"/>
              <a:buNone/>
              <a:defRPr sz="4200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idact Gothic" panose="00000500000000000000"/>
              <a:buNone/>
              <a:defRPr sz="4200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idact Gothic" panose="00000500000000000000"/>
              <a:buNone/>
              <a:defRPr sz="4200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idact Gothic" panose="00000500000000000000"/>
              <a:buNone/>
              <a:defRPr sz="4200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idact Gothic" panose="00000500000000000000"/>
              <a:buNone/>
              <a:defRPr sz="4200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idact Gothic" panose="00000500000000000000"/>
              <a:buNone/>
              <a:defRPr sz="4200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idact Gothic" panose="00000500000000000000"/>
              <a:buNone/>
              <a:defRPr sz="4200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 panose="00000500000000000000"/>
              <a:buNone/>
              <a:defRPr sz="2100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 panose="00000500000000000000"/>
              <a:buNone/>
              <a:defRPr sz="2100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 panose="00000500000000000000"/>
              <a:buNone/>
              <a:defRPr sz="2100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 panose="00000500000000000000"/>
              <a:buNone/>
              <a:defRPr sz="2100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 panose="00000500000000000000"/>
              <a:buNone/>
              <a:defRPr sz="2100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 panose="00000500000000000000"/>
              <a:buNone/>
              <a:defRPr sz="2100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 panose="00000500000000000000"/>
              <a:buNone/>
              <a:defRPr sz="2100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 panose="00000500000000000000"/>
              <a:buNone/>
              <a:defRPr sz="2100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 panose="00000500000000000000"/>
              <a:buNone/>
              <a:defRPr sz="2100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 panose="00000500000000000000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 panose="00000500000000000000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640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 panose="02000000000000000000"/>
              <a:buNone/>
              <a:defRPr sz="2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 panose="02000000000000000000"/>
              <a:buNone/>
              <a:defRPr sz="2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 panose="02000000000000000000"/>
              <a:buNone/>
              <a:defRPr sz="2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 panose="02000000000000000000"/>
              <a:buNone/>
              <a:defRPr sz="2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 panose="02000000000000000000"/>
              <a:buNone/>
              <a:defRPr sz="2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 panose="02000000000000000000"/>
              <a:buNone/>
              <a:defRPr sz="2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 panose="02000000000000000000"/>
              <a:buNone/>
              <a:defRPr sz="2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 panose="02000000000000000000"/>
              <a:buNone/>
              <a:defRPr sz="2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 panose="02000000000000000000"/>
              <a:buNone/>
              <a:defRPr sz="2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 panose="02000000000000000000"/>
              <a:buChar char="●"/>
              <a:defRPr sz="18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●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●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>
            <a:off x="0" y="5096621"/>
            <a:ext cx="9144000" cy="49500"/>
          </a:xfrm>
          <a:prstGeom prst="rect">
            <a:avLst/>
          </a:prstGeom>
          <a:solidFill>
            <a:srgbClr val="4FC0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github.com/vuejs/vue-class-component/tree/nex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github.com/Planning-nl/vuge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github.com/vuejs/vue-test-utils-next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640"/>
        </a:solidFill>
        <a:effectLst/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2192300"/>
            <a:ext cx="8520600" cy="9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Vue状态</a:t>
            </a:r>
            <a:endParaRPr lang="en-GB" sz="3600"/>
          </a:p>
        </p:txBody>
      </p:sp>
      <p:sp>
        <p:nvSpPr>
          <p:cNvPr id="56" name="Google Shape;56;p13"/>
          <p:cNvSpPr txBox="1"/>
          <p:nvPr>
            <p:ph type="subTitle" idx="1"/>
          </p:nvPr>
        </p:nvSpPr>
        <p:spPr>
          <a:xfrm>
            <a:off x="311700" y="3215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ym typeface="+mn-ea"/>
              </a:rPr>
              <a:t>ThisDot Online Meetup</a:t>
            </a:r>
            <a:endParaRPr 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Apr 16th, 2020</a:t>
            </a:r>
            <a:endParaRPr sz="1400" b="1">
              <a:latin typeface="Didact Gothic" panose="00000500000000000000"/>
              <a:ea typeface="Didact Gothic" panose="00000500000000000000"/>
              <a:cs typeface="Didact Gothic" panose="00000500000000000000"/>
              <a:sym typeface="Didact Gothic" panose="00000500000000000000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338528" y="388875"/>
            <a:ext cx="2465674" cy="246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type="ctrTitle"/>
          </p:nvPr>
        </p:nvSpPr>
        <p:spPr>
          <a:xfrm>
            <a:off x="311700" y="966450"/>
            <a:ext cx="8520600" cy="32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Teleport 传送组件</a:t>
            </a:r>
            <a:endParaRPr lang="en-GB" sz="36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以前称为 &lt;Portal&gt;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更多细节将由@Linusborg分享</a:t>
            </a:r>
            <a:endParaRPr lang="en-GB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type="ctrTitle"/>
          </p:nvPr>
        </p:nvSpPr>
        <p:spPr>
          <a:xfrm>
            <a:off x="311700" y="966450"/>
            <a:ext cx="8520600" cy="32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&lt;Suspense&gt;&lt;悬念&gt;</a:t>
            </a:r>
            <a:endParaRPr lang="en-GB" sz="36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可在嵌套层级中等待嵌套的异步依赖项</a:t>
            </a:r>
            <a:endParaRPr lang="en-GB"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CN" altLang="en-GB" sz="2400"/>
              <a:t>支持</a:t>
            </a:r>
            <a:r>
              <a:rPr lang="en-GB" sz="2400"/>
              <a:t> </a:t>
            </a:r>
            <a:r>
              <a:rPr lang="en-GB" sz="2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async setup()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CN" altLang="en-GB" sz="2400"/>
              <a:t>支持异步组件</a:t>
            </a:r>
            <a:endParaRPr lang="zh-CN" altLang="en-GB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/>
          <p:nvPr>
            <p:ph type="ctrTitle"/>
          </p:nvPr>
        </p:nvSpPr>
        <p:spPr>
          <a:xfrm>
            <a:off x="311700" y="966450"/>
            <a:ext cx="8520600" cy="32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更好的 TypeScript 支持</a:t>
            </a:r>
            <a:endParaRPr lang="en-GB" sz="36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用TS w/自动生成的类型定义编写的代码库</a:t>
            </a:r>
            <a:endParaRPr lang="en-GB"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API在JS和TS中是相同的</a:t>
            </a:r>
            <a:endParaRPr lang="en-GB"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事实上，代码在很大程度上也是一样的</a:t>
            </a:r>
            <a:endParaRPr lang="en-GB"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TSX 的支持</a:t>
            </a:r>
            <a:endParaRPr lang="en-GB"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Class component 类组件仍受支持 (</a:t>
            </a:r>
            <a:r>
              <a:rPr lang="en-GB" sz="2400" u="sng">
                <a:solidFill>
                  <a:schemeClr val="hlink"/>
                </a:solidFill>
                <a:hlinkClick r:id="rId1"/>
              </a:rPr>
              <a:t>vue-class-component@next</a:t>
            </a:r>
            <a:r>
              <a:rPr lang="en-GB" sz="2400"/>
              <a:t> 目前处于alpha测试阶段)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/>
          <p:nvPr>
            <p:ph type="ctrTitle"/>
          </p:nvPr>
        </p:nvSpPr>
        <p:spPr>
          <a:xfrm>
            <a:off x="311700" y="966450"/>
            <a:ext cx="8520600" cy="32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探索性类型检查在SFC模板由@znck</a:t>
            </a:r>
            <a:endParaRPr lang="en-GB" sz="2400"/>
          </a:p>
        </p:txBody>
      </p:sp>
      <p:pic>
        <p:nvPicPr>
          <p:cNvPr id="119" name="Google Shape;119;p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79350" y="1563400"/>
            <a:ext cx="8029724" cy="24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>
            <p:ph type="ctrTitle"/>
          </p:nvPr>
        </p:nvSpPr>
        <p:spPr>
          <a:xfrm>
            <a:off x="311700" y="966450"/>
            <a:ext cx="8520600" cy="32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Custom Renderer API自定义渲染器API</a:t>
            </a:r>
            <a:endParaRPr lang="en-GB" sz="36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NativeScript Vue集成正在进行 </a:t>
            </a:r>
            <a:r>
              <a:rPr lang="en-GB" sz="2400">
                <a:solidFill>
                  <a:srgbClr val="4FC08D"/>
                </a:solidFill>
              </a:rPr>
              <a:t>@rigor789</a:t>
            </a:r>
            <a:endParaRPr sz="2400">
              <a:solidFill>
                <a:srgbClr val="4FC08D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GB" sz="2400">
                <a:solidFill>
                  <a:srgbClr val="FFFFFF"/>
                </a:solidFill>
              </a:rPr>
              <a:t>用户已经在试验w/ WebGL自定义渲染器，它可以与普通的Vue应用程序(Vugel)一起使用 (</a:t>
            </a:r>
            <a:r>
              <a:rPr lang="en-GB" sz="2400" u="sng">
                <a:solidFill>
                  <a:schemeClr val="hlink"/>
                </a:solidFill>
                <a:hlinkClick r:id="rId1"/>
              </a:rPr>
              <a:t>Vugel</a:t>
            </a:r>
            <a:r>
              <a:rPr lang="en-GB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type="ctrTitle"/>
          </p:nvPr>
        </p:nvSpPr>
        <p:spPr>
          <a:xfrm>
            <a:off x="311700" y="896975"/>
            <a:ext cx="8520600" cy="6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还剩下什么?</a:t>
            </a:r>
            <a:endParaRPr lang="en-GB" sz="3600"/>
          </a:p>
        </p:txBody>
      </p:sp>
      <p:sp>
        <p:nvSpPr>
          <p:cNvPr id="130" name="Google Shape;130;p27"/>
          <p:cNvSpPr txBox="1"/>
          <p:nvPr>
            <p:ph type="ctrTitle"/>
          </p:nvPr>
        </p:nvSpPr>
        <p:spPr>
          <a:xfrm>
            <a:off x="2111875" y="2011275"/>
            <a:ext cx="5770800" cy="24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GB" sz="2400">
                <a:solidFill>
                  <a:srgbClr val="FFFFFF"/>
                </a:solidFill>
              </a:rPr>
              <a:t>文档和迁移工具/指南</a:t>
            </a:r>
            <a:endParaRPr lang="en-GB" sz="240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GB" sz="2400">
                <a:solidFill>
                  <a:srgbClr val="FFFFFF"/>
                </a:solidFill>
              </a:rPr>
              <a:t>Router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GB" sz="2400">
                <a:solidFill>
                  <a:srgbClr val="FFFFFF"/>
                </a:solidFill>
              </a:rPr>
              <a:t>Vuex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GB" sz="2400">
                <a:solidFill>
                  <a:srgbClr val="FFFFFF"/>
                </a:solidFill>
              </a:rPr>
              <a:t>CLI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GB" sz="2400">
                <a:solidFill>
                  <a:srgbClr val="FFFFFF"/>
                </a:solidFill>
              </a:rPr>
              <a:t>DevTools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GB" sz="2400">
                <a:solidFill>
                  <a:srgbClr val="FFFFFF"/>
                </a:solidFill>
              </a:rPr>
              <a:t>IE11兼容性构建</a:t>
            </a:r>
            <a:endParaRPr lang="en-GB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>
            <p:ph type="ctrTitle"/>
          </p:nvPr>
        </p:nvSpPr>
        <p:spPr>
          <a:xfrm>
            <a:off x="311700" y="896975"/>
            <a:ext cx="8520600" cy="6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文档和迁移指南</a:t>
            </a:r>
            <a:endParaRPr lang="en-GB" sz="3600"/>
          </a:p>
        </p:txBody>
      </p:sp>
      <p:sp>
        <p:nvSpPr>
          <p:cNvPr id="136" name="Google Shape;136;p28"/>
          <p:cNvSpPr txBox="1"/>
          <p:nvPr>
            <p:ph type="ctrTitle"/>
          </p:nvPr>
        </p:nvSpPr>
        <p:spPr>
          <a:xfrm>
            <a:off x="2111875" y="1782675"/>
            <a:ext cx="5770800" cy="24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GB" sz="2400">
                <a:solidFill>
                  <a:srgbClr val="FFFFFF"/>
                </a:solidFill>
              </a:rPr>
              <a:t>新的文档编写交由 </a:t>
            </a:r>
            <a:r>
              <a:rPr lang="en-GB" sz="2400">
                <a:solidFill>
                  <a:srgbClr val="4FC08D"/>
                </a:solidFill>
              </a:rPr>
              <a:t>@NataliaTepluhina</a:t>
            </a:r>
            <a:r>
              <a:rPr lang="en-GB" sz="2400">
                <a:solidFill>
                  <a:srgbClr val="FFFFFF"/>
                </a:solidFill>
              </a:rPr>
              <a:t>, </a:t>
            </a:r>
            <a:r>
              <a:rPr lang="en-GB" sz="2400">
                <a:solidFill>
                  <a:srgbClr val="4FC08D"/>
                </a:solidFill>
              </a:rPr>
              <a:t>@sdras</a:t>
            </a:r>
            <a:r>
              <a:rPr lang="en-GB" sz="2400">
                <a:solidFill>
                  <a:srgbClr val="FFFFFF"/>
                </a:solidFill>
              </a:rPr>
              <a:t>, </a:t>
            </a:r>
            <a:r>
              <a:rPr lang="en-GB" sz="2400">
                <a:solidFill>
                  <a:srgbClr val="4FC08D"/>
                </a:solidFill>
              </a:rPr>
              <a:t>@bencodezen</a:t>
            </a:r>
            <a:r>
              <a:rPr lang="en-GB" sz="2400">
                <a:solidFill>
                  <a:srgbClr val="FFFFFF"/>
                </a:solidFill>
              </a:rPr>
              <a:t> &amp; </a:t>
            </a:r>
            <a:r>
              <a:rPr lang="en-GB" sz="2400">
                <a:solidFill>
                  <a:srgbClr val="4FC08D"/>
                </a:solidFill>
              </a:rPr>
              <a:t>@phanan</a:t>
            </a:r>
            <a:endParaRPr sz="2400">
              <a:solidFill>
                <a:srgbClr val="4FC08D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GB" sz="2400">
                <a:solidFill>
                  <a:srgbClr val="4FC08D"/>
                </a:solidFill>
              </a:rPr>
              <a:t>@sdras</a:t>
            </a:r>
            <a:r>
              <a:rPr lang="en-GB" sz="2400">
                <a:solidFill>
                  <a:srgbClr val="FFFFFF"/>
                </a:solidFill>
              </a:rPr>
              <a:t> 开始编写迁移指南</a:t>
            </a:r>
            <a:endParaRPr lang="en-GB" sz="240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GB" sz="2400">
                <a:solidFill>
                  <a:srgbClr val="4FC08D"/>
                </a:solidFill>
              </a:rPr>
              <a:t>@sodatea</a:t>
            </a:r>
            <a:r>
              <a:rPr lang="en-GB" sz="2400">
                <a:solidFill>
                  <a:srgbClr val="FFFFFF"/>
                </a:solidFill>
              </a:rPr>
              <a:t> 已经开始研究CodeMods</a:t>
            </a:r>
            <a:endParaRPr lang="en-GB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>
            <p:ph type="ctrTitle"/>
          </p:nvPr>
        </p:nvSpPr>
        <p:spPr>
          <a:xfrm>
            <a:off x="311700" y="896975"/>
            <a:ext cx="8520600" cy="6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Router</a:t>
            </a:r>
            <a:endParaRPr sz="3600"/>
          </a:p>
        </p:txBody>
      </p:sp>
      <p:sp>
        <p:nvSpPr>
          <p:cNvPr id="142" name="Google Shape;142;p29"/>
          <p:cNvSpPr txBox="1"/>
          <p:nvPr>
            <p:ph type="ctrTitle"/>
          </p:nvPr>
        </p:nvSpPr>
        <p:spPr>
          <a:xfrm>
            <a:off x="1654675" y="2011275"/>
            <a:ext cx="5770800" cy="24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GB" sz="2400"/>
              <a:t>vue-router@next已在alpha阶段，感谢@posva</a:t>
            </a:r>
            <a:endParaRPr lang="en-GB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type="ctrTitle"/>
          </p:nvPr>
        </p:nvSpPr>
        <p:spPr>
          <a:xfrm>
            <a:off x="311700" y="896975"/>
            <a:ext cx="8520600" cy="6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Vuex</a:t>
            </a:r>
            <a:endParaRPr sz="3600"/>
          </a:p>
        </p:txBody>
      </p:sp>
      <p:sp>
        <p:nvSpPr>
          <p:cNvPr id="148" name="Google Shape;148;p30"/>
          <p:cNvSpPr txBox="1"/>
          <p:nvPr>
            <p:ph type="ctrTitle"/>
          </p:nvPr>
        </p:nvSpPr>
        <p:spPr>
          <a:xfrm>
            <a:off x="1654675" y="2011275"/>
            <a:ext cx="5770800" cy="24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GB" sz="2400"/>
              <a:t>vuex@next(与Vue 3 compat相同的API)目前处于alpha测试阶段，感谢@KiaKing的工作</a:t>
            </a:r>
            <a:endParaRPr lang="en-GB"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团队正在为下一个迭代测试Vuex API简化</a:t>
            </a:r>
            <a:endParaRPr lang="en-GB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type="ctrTitle"/>
          </p:nvPr>
        </p:nvSpPr>
        <p:spPr>
          <a:xfrm>
            <a:off x="311700" y="896975"/>
            <a:ext cx="8520600" cy="6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CLI</a:t>
            </a:r>
            <a:endParaRPr sz="3600"/>
          </a:p>
        </p:txBody>
      </p:sp>
      <p:sp>
        <p:nvSpPr>
          <p:cNvPr id="154" name="Google Shape;154;p31"/>
          <p:cNvSpPr txBox="1"/>
          <p:nvPr>
            <p:ph type="ctrTitle"/>
          </p:nvPr>
        </p:nvSpPr>
        <p:spPr>
          <a:xfrm>
            <a:off x="1654675" y="2011275"/>
            <a:ext cx="5770800" cy="24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CLI插件：vue-cli-plugin-vue-nextby @sodatea</a:t>
            </a:r>
            <a:endParaRPr lang="en-GB"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(wip) CodeMods 代码支持升级Vue 2应用程序</a:t>
            </a:r>
            <a:endParaRPr lang="en-GB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25950"/>
            <a:ext cx="8520600" cy="132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Vue 3 core 核心状态:beta就绪</a:t>
            </a:r>
            <a:endParaRPr lang="en-GB"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/>
          <p:nvPr>
            <p:ph type="ctrTitle"/>
          </p:nvPr>
        </p:nvSpPr>
        <p:spPr>
          <a:xfrm>
            <a:off x="311700" y="896975"/>
            <a:ext cx="8520600" cy="6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vue-test-utils</a:t>
            </a:r>
            <a:endParaRPr sz="3600"/>
          </a:p>
        </p:txBody>
      </p:sp>
      <p:sp>
        <p:nvSpPr>
          <p:cNvPr id="160" name="Google Shape;160;p32"/>
          <p:cNvSpPr txBox="1"/>
          <p:nvPr>
            <p:ph type="ctrTitle"/>
          </p:nvPr>
        </p:nvSpPr>
        <p:spPr>
          <a:xfrm>
            <a:off x="1686600" y="1881750"/>
            <a:ext cx="5770800" cy="24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 u="sng">
                <a:solidFill>
                  <a:schemeClr val="hlink"/>
                </a:solidFill>
                <a:hlinkClick r:id="rId1"/>
              </a:rPr>
              <a:t>test-utils@next</a:t>
            </a:r>
            <a:r>
              <a:rPr lang="en-GB" sz="2400">
                <a:solidFill>
                  <a:srgbClr val="FFFFFF"/>
                </a:solidFill>
              </a:rPr>
              <a:t> being worked on by </a:t>
            </a:r>
            <a:r>
              <a:rPr lang="en-GB" sz="2400">
                <a:solidFill>
                  <a:srgbClr val="4FC08D"/>
                </a:solidFill>
              </a:rPr>
              <a:t>@lmiller1990</a:t>
            </a:r>
            <a:r>
              <a:rPr lang="en-GB" sz="2400">
                <a:solidFill>
                  <a:srgbClr val="FFFFFF"/>
                </a:solidFill>
              </a:rPr>
              <a:t>, </a:t>
            </a:r>
            <a:r>
              <a:rPr lang="en-GB" sz="2400">
                <a:solidFill>
                  <a:srgbClr val="4FC08D"/>
                </a:solidFill>
              </a:rPr>
              <a:t>@dobromir-hristov</a:t>
            </a:r>
            <a:r>
              <a:rPr lang="en-GB" sz="2400">
                <a:solidFill>
                  <a:srgbClr val="FFFFFF"/>
                </a:solidFill>
              </a:rPr>
              <a:t>, </a:t>
            </a:r>
            <a:r>
              <a:rPr lang="en-GB" sz="2400">
                <a:solidFill>
                  <a:srgbClr val="4FC08D"/>
                </a:solidFill>
              </a:rPr>
              <a:t>@afontcu </a:t>
            </a:r>
            <a:r>
              <a:rPr lang="en-GB" sz="2400">
                <a:solidFill>
                  <a:srgbClr val="FFFFFF"/>
                </a:solidFill>
              </a:rPr>
              <a:t>&amp;</a:t>
            </a:r>
            <a:r>
              <a:rPr lang="en-GB" sz="2400">
                <a:solidFill>
                  <a:srgbClr val="4FC08D"/>
                </a:solidFill>
              </a:rPr>
              <a:t> @JessicaSachs</a:t>
            </a:r>
            <a:endParaRPr sz="2400">
              <a:solidFill>
                <a:srgbClr val="4FC08D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/>
          <p:nvPr>
            <p:ph type="ctrTitle"/>
          </p:nvPr>
        </p:nvSpPr>
        <p:spPr>
          <a:xfrm>
            <a:off x="311700" y="896975"/>
            <a:ext cx="8520600" cy="6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DevTools</a:t>
            </a:r>
            <a:endParaRPr sz="3600"/>
          </a:p>
        </p:txBody>
      </p:sp>
      <p:sp>
        <p:nvSpPr>
          <p:cNvPr id="166" name="Google Shape;166;p33"/>
          <p:cNvSpPr txBox="1"/>
          <p:nvPr>
            <p:ph type="ctrTitle"/>
          </p:nvPr>
        </p:nvSpPr>
        <p:spPr>
          <a:xfrm>
            <a:off x="1654675" y="2011275"/>
            <a:ext cx="5770800" cy="24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早期的原型已经由@Akryum完成，完整的集成将在我们到达beta阶段时完成</a:t>
            </a:r>
            <a:endParaRPr lang="en-GB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4"/>
          <p:cNvSpPr txBox="1"/>
          <p:nvPr>
            <p:ph type="ctrTitle"/>
          </p:nvPr>
        </p:nvSpPr>
        <p:spPr>
          <a:xfrm>
            <a:off x="311700" y="896975"/>
            <a:ext cx="8520600" cy="6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IDE支持(Vetur)</a:t>
            </a:r>
            <a:endParaRPr lang="en-GB" sz="3600"/>
          </a:p>
        </p:txBody>
      </p:sp>
      <p:sp>
        <p:nvSpPr>
          <p:cNvPr id="172" name="Google Shape;172;p34"/>
          <p:cNvSpPr txBox="1"/>
          <p:nvPr>
            <p:ph type="ctrTitle"/>
          </p:nvPr>
        </p:nvSpPr>
        <p:spPr>
          <a:xfrm>
            <a:off x="1654675" y="2011275"/>
            <a:ext cx="5770800" cy="24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GB" sz="2400"/>
              <a:t>@znck目前正在测试模板的类型检查</a:t>
            </a:r>
            <a:endParaRPr lang="en-GB"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GB" sz="2400"/>
              <a:t>@octref将在5月份致力于Vue 3的Vetur集成</a:t>
            </a:r>
            <a:endParaRPr lang="en-GB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type="ctrTitle"/>
          </p:nvPr>
        </p:nvSpPr>
        <p:spPr>
          <a:xfrm>
            <a:off x="311700" y="966450"/>
            <a:ext cx="8520600" cy="32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Btw…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Nuxt团队正在致力于Vue 3的集成，并且已经有了工作原型.</a:t>
            </a:r>
            <a:endParaRPr sz="3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type="ctrTitle"/>
          </p:nvPr>
        </p:nvSpPr>
        <p:spPr>
          <a:xfrm>
            <a:off x="311700" y="896975"/>
            <a:ext cx="8520600" cy="6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What About 2.x?</a:t>
            </a:r>
            <a:endParaRPr sz="3600"/>
          </a:p>
        </p:txBody>
      </p:sp>
      <p:sp>
        <p:nvSpPr>
          <p:cNvPr id="183" name="Google Shape;183;p36"/>
          <p:cNvSpPr txBox="1"/>
          <p:nvPr>
            <p:ph type="ctrTitle"/>
          </p:nvPr>
        </p:nvSpPr>
        <p:spPr>
          <a:xfrm>
            <a:off x="1654675" y="2011275"/>
            <a:ext cx="5770800" cy="24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>
                <a:solidFill>
                  <a:srgbClr val="FFFFFF"/>
                </a:solidFill>
              </a:rPr>
              <a:t>还有最后一个小版本(2.7)</a:t>
            </a:r>
            <a:endParaRPr lang="en-GB" sz="240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GB" sz="2400">
                <a:solidFill>
                  <a:srgbClr val="FFFFFF"/>
                </a:solidFill>
              </a:rPr>
              <a:t>从3.0支持兼容改进</a:t>
            </a:r>
            <a:endParaRPr lang="en-GB" sz="240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GB" sz="2400">
                <a:solidFill>
                  <a:srgbClr val="FFFFFF"/>
                </a:solidFill>
              </a:rPr>
              <a:t>对于3.0中删除的特性的弃用警告</a:t>
            </a:r>
            <a:endParaRPr lang="en-GB" sz="240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GB" sz="2400">
                <a:solidFill>
                  <a:srgbClr val="FFFFFF"/>
                </a:solidFill>
              </a:rPr>
              <a:t>LTS 为期18个月</a:t>
            </a:r>
            <a:endParaRPr lang="en-GB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type="ctrTitle"/>
          </p:nvPr>
        </p:nvSpPr>
        <p:spPr>
          <a:xfrm>
            <a:off x="311700" y="973175"/>
            <a:ext cx="8520600" cy="19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/>
              <a:t>Thank you!</a:t>
            </a:r>
            <a:endParaRPr sz="48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0" y="1525950"/>
            <a:ext cx="8520600" cy="132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这意味着什么:</a:t>
            </a:r>
            <a:endParaRPr sz="3600"/>
          </a:p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所有计划都将在全新RFCs文档合并和实施</a:t>
            </a:r>
            <a:endParaRPr lang="en-GB" sz="2400"/>
          </a:p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现在的重点是保证稳定性和推进各类库集成</a:t>
            </a:r>
            <a:endParaRPr lang="en-GB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0" y="966450"/>
            <a:ext cx="8520600" cy="32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亮点:</a:t>
            </a:r>
            <a:endParaRPr sz="36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CN" sz="2400"/>
              <a:t>性能比</a:t>
            </a:r>
            <a:r>
              <a:rPr lang="en-US" altLang="zh-CN" sz="2400"/>
              <a:t>Vue2.x</a:t>
            </a:r>
            <a:r>
              <a:rPr lang="zh-CN" altLang="en-US" sz="2400"/>
              <a:t>强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Tree-shaking </a:t>
            </a:r>
            <a:r>
              <a:rPr lang="zh-CN" altLang="en-GB" sz="2400"/>
              <a:t>的支持，仅打包所需的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Composition API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altLang="en-GB" sz="2400"/>
              <a:t>“</a:t>
            </a:r>
            <a:r>
              <a:rPr lang="zh-CN" altLang="en-US" sz="2400"/>
              <a:t>片段</a:t>
            </a:r>
            <a:r>
              <a:rPr lang="en-US" altLang="en-GB" sz="2400"/>
              <a:t>”</a:t>
            </a:r>
            <a:r>
              <a:rPr lang="en-GB" sz="2400"/>
              <a:t>, Teleport</a:t>
            </a:r>
            <a:r>
              <a:rPr lang="zh-CN" altLang="en-GB" sz="2400">
                <a:ea typeface="宋体" panose="02010600030101010101" pitchFamily="2" charset="-122"/>
              </a:rPr>
              <a:t>（传送）</a:t>
            </a:r>
            <a:r>
              <a:rPr lang="en-GB" sz="2400"/>
              <a:t>, Suspense</a:t>
            </a:r>
            <a:r>
              <a:rPr lang="zh-CN" altLang="en-GB" sz="2400">
                <a:ea typeface="宋体" panose="02010600030101010101" pitchFamily="2" charset="-122"/>
              </a:rPr>
              <a:t>（传送）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CN" altLang="en-GB" sz="2400"/>
              <a:t>更好的</a:t>
            </a:r>
            <a:r>
              <a:rPr lang="en-GB" sz="2400"/>
              <a:t> TypeScript </a:t>
            </a:r>
            <a:r>
              <a:rPr lang="zh-CN" altLang="en-GB" sz="2400"/>
              <a:t>支持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自定义渲染器API</a:t>
            </a:r>
            <a:endParaRPr lang="en-GB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ctrTitle"/>
          </p:nvPr>
        </p:nvSpPr>
        <p:spPr>
          <a:xfrm>
            <a:off x="311700" y="966450"/>
            <a:ext cx="8520600" cy="32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性能</a:t>
            </a:r>
            <a:endParaRPr lang="en-GB" sz="36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重写虚拟dom实现</a:t>
            </a:r>
            <a:endParaRPr lang="en-GB"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Compiler-informed快速路径</a:t>
            </a:r>
            <a:r>
              <a:rPr lang="zh-CN" altLang="en-GB" sz="2400">
                <a:ea typeface="宋体" panose="02010600030101010101" pitchFamily="2" charset="-122"/>
              </a:rPr>
              <a:t>（编译模板的优化）</a:t>
            </a:r>
            <a:endParaRPr lang="en-GB"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更高效的组件初始化</a:t>
            </a:r>
            <a:endParaRPr lang="en-GB"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1.3~2x </a:t>
            </a:r>
            <a:r>
              <a:rPr lang="zh-CN" altLang="en-GB" sz="2400"/>
              <a:t>更好的 更新性能</a:t>
            </a:r>
            <a:r>
              <a:rPr lang="en-GB" sz="2400"/>
              <a:t>*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2~3x </a:t>
            </a:r>
            <a:r>
              <a:rPr lang="zh-CN" altLang="en-GB" sz="2400"/>
              <a:t>更快的</a:t>
            </a:r>
            <a:r>
              <a:rPr lang="en-GB" sz="2400"/>
              <a:t>SSR*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*</a:t>
            </a:r>
            <a:r>
              <a:rPr lang="en-GB" sz="1800"/>
              <a:t>基于模拟典型场景的基准，可能会因实际应用而有所不同</a:t>
            </a:r>
            <a:endParaRPr lang="en-GB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1086725"/>
            <a:ext cx="8839201" cy="2866768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/>
          <p:nvPr/>
        </p:nvSpPr>
        <p:spPr>
          <a:xfrm>
            <a:off x="138775" y="3034300"/>
            <a:ext cx="8899500" cy="286800"/>
          </a:xfrm>
          <a:prstGeom prst="rect">
            <a:avLst/>
          </a:prstGeom>
          <a:noFill/>
          <a:ln w="28575" cap="flat" cmpd="sng">
            <a:solidFill>
              <a:srgbClr val="FF53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ctrTitle"/>
          </p:nvPr>
        </p:nvSpPr>
        <p:spPr>
          <a:xfrm>
            <a:off x="311700" y="966450"/>
            <a:ext cx="8520600" cy="32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Tree-shaking</a:t>
            </a:r>
            <a:endParaRPr sz="36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sz="2400"/>
              <a:t>让更多的特性实现了对 Tree-shaking 的支持 (例如 v-model, &lt;transition&gt;)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Bare-bone HelloWorld size: </a:t>
            </a:r>
            <a:r>
              <a:rPr lang="en-GB" sz="2400" b="1">
                <a:solidFill>
                  <a:srgbClr val="C3E88D"/>
                </a:solidFill>
              </a:rPr>
              <a:t>13.5kb</a:t>
            </a:r>
            <a:endParaRPr sz="2400" b="1">
              <a:solidFill>
                <a:srgbClr val="C3E88D"/>
              </a:solidFill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11.75kb 只支持 Composition API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CN" altLang="en-GB" sz="2400"/>
              <a:t>包含所有运行时特性</a:t>
            </a:r>
            <a:r>
              <a:rPr lang="en-GB" sz="2400"/>
              <a:t>: </a:t>
            </a:r>
            <a:r>
              <a:rPr lang="en-GB" sz="2400" b="1">
                <a:solidFill>
                  <a:srgbClr val="4FC08D"/>
                </a:solidFill>
              </a:rPr>
              <a:t>22.5kb</a:t>
            </a:r>
            <a:endParaRPr sz="2400" b="1">
              <a:solidFill>
                <a:srgbClr val="4FC08D"/>
              </a:solidFill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更多的功能，但仍然比Vue 2轻</a:t>
            </a:r>
            <a:endParaRPr lang="en-GB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ctrTitle"/>
          </p:nvPr>
        </p:nvSpPr>
        <p:spPr>
          <a:xfrm>
            <a:off x="311700" y="966450"/>
            <a:ext cx="8520600" cy="32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构成API</a:t>
            </a:r>
            <a:endParaRPr lang="en-GB" sz="36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可与现有选项API一起使用</a:t>
            </a:r>
            <a:endParaRPr lang="en-GB"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灵活的逻辑组合和重用</a:t>
            </a:r>
            <a:endParaRPr lang="en-GB"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CN" altLang="en-US" sz="2400"/>
              <a:t>响应模块可以作为一个独立的库使用</a:t>
            </a:r>
            <a:endParaRPr lang="zh-CN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ctrTitle"/>
          </p:nvPr>
        </p:nvSpPr>
        <p:spPr>
          <a:xfrm>
            <a:off x="311700" y="966450"/>
            <a:ext cx="8520600" cy="32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Fragments</a:t>
            </a:r>
            <a:endParaRPr sz="36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不再局限于模板中的单个根节点</a:t>
            </a:r>
            <a:endParaRPr lang="en-GB"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render 函数也可以返回数组了</a:t>
            </a:r>
            <a:endParaRPr lang="en-GB"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“Just works”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1611</Words>
  <Application>WPS 演示</Application>
  <PresentationFormat/>
  <Paragraphs>122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Arial</vt:lpstr>
      <vt:lpstr>宋体</vt:lpstr>
      <vt:lpstr>Wingdings</vt:lpstr>
      <vt:lpstr>Arial</vt:lpstr>
      <vt:lpstr>Roboto</vt:lpstr>
      <vt:lpstr>Didact Gothic</vt:lpstr>
      <vt:lpstr>微软雅黑</vt:lpstr>
      <vt:lpstr>Arial Unicode MS</vt:lpstr>
      <vt:lpstr>Roboto Mono</vt:lpstr>
      <vt:lpstr>Simple Dark</vt:lpstr>
      <vt:lpstr>Vue状态</vt:lpstr>
      <vt:lpstr>Vue 3 core 核心状态:beta就绪</vt:lpstr>
      <vt:lpstr>现在的重点是保证稳定性和推进各类库集成</vt:lpstr>
      <vt:lpstr>自定义渲染器API</vt:lpstr>
      <vt:lpstr>*基于模拟典型场景的基准，可能会因实际应用而有所不同</vt:lpstr>
      <vt:lpstr>PowerPoint 演示文稿</vt:lpstr>
      <vt:lpstr>更多的功能，但仍然比Vue 2轻</vt:lpstr>
      <vt:lpstr>响应模块可以作为一个独立的库使用</vt:lpstr>
      <vt:lpstr>“Just works”</vt:lpstr>
      <vt:lpstr>更多细节将由@Linusborg分享</vt:lpstr>
      <vt:lpstr>支持异步组件</vt:lpstr>
      <vt:lpstr>Class component 类组件仍受支持 (vue-class-component@next 目前处于alpha测试阶段)</vt:lpstr>
      <vt:lpstr>探索性类型检查在SFC模板由@znck</vt:lpstr>
      <vt:lpstr>用户已经在试验w/ WebGL自定义渲染器，它可以与普通的Vue应用程序(Vugel)一起使用 (Vugel)</vt:lpstr>
      <vt:lpstr>IE11兼容性构建</vt:lpstr>
      <vt:lpstr>@sodatea 已经开始研究CodeMods</vt:lpstr>
      <vt:lpstr>vue-router@next已在alpha阶段，感谢@posva</vt:lpstr>
      <vt:lpstr>团队正在为下一个迭代测试Vuex API简化</vt:lpstr>
      <vt:lpstr>(wip) CodeMods 代码支持升级Vue 2应用程序</vt:lpstr>
      <vt:lpstr>test-utils@next being worked on by @lmiller1990, @dobromir-hristov, @afontcu &amp; @JessicaSachs</vt:lpstr>
      <vt:lpstr>早期的原型已经由@Akryum完成，完整的集成将在我们到达beta阶段时完成</vt:lpstr>
      <vt:lpstr>@octref将在5月份致力于Vue 3的Vetur集成</vt:lpstr>
      <vt:lpstr>Nuxt团队正在致力于Vue 3的集成，并且已经有了工作原型.</vt:lpstr>
      <vt:lpstr>LTS 为期18个月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Vue状态</dc:title>
  <dc:creator/>
  <cp:lastModifiedBy>小达</cp:lastModifiedBy>
  <cp:revision>4</cp:revision>
  <dcterms:created xsi:type="dcterms:W3CDTF">2020-05-23T00:14:00Z</dcterms:created>
  <dcterms:modified xsi:type="dcterms:W3CDTF">2020-05-23T23:25:00Z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