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Didact Gothic"/>
      <p:regular r:id="rId34"/>
    </p:embeddedFont>
    <p:embeddedFont>
      <p:font typeface="Roboto Mon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7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6.xml"/><Relationship Id="rId32" Type="http://schemas.openxmlformats.org/officeDocument/2006/relationships/font" Target="fonts/Roboto-italic.fntdata"/><Relationship Id="rId13" Type="http://schemas.openxmlformats.org/officeDocument/2006/relationships/slide" Target="slides/slide9.xml"/><Relationship Id="rId35" Type="http://schemas.openxmlformats.org/officeDocument/2006/relationships/font" Target="fonts/RobotoMono-regular.fntdata"/><Relationship Id="rId12" Type="http://schemas.openxmlformats.org/officeDocument/2006/relationships/slide" Target="slides/slide8.xml"/><Relationship Id="rId34" Type="http://schemas.openxmlformats.org/officeDocument/2006/relationships/font" Target="fonts/DidactGothic-regular.fntdata"/><Relationship Id="rId15" Type="http://schemas.openxmlformats.org/officeDocument/2006/relationships/slide" Target="slides/slide11.xml"/><Relationship Id="rId37" Type="http://schemas.openxmlformats.org/officeDocument/2006/relationships/font" Target="fonts/RobotoMono-italic.fntdata"/><Relationship Id="rId14" Type="http://schemas.openxmlformats.org/officeDocument/2006/relationships/slide" Target="slides/slide10.xml"/><Relationship Id="rId36" Type="http://schemas.openxmlformats.org/officeDocument/2006/relationships/font" Target="fonts/RobotoMon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RobotoMono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3c461414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3c461414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3c461414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3c461414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3c461414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3c461414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3c461414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3c461414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3c461414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3c461414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3c461414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3c461414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0f058c1f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0f058c1f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0f058c1f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0f058c1f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0f058c1f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0f058c1f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0f058c1f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0f058c1f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f0abbd9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f0abbd9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3c461414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3c461414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0f058c1f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0f058c1f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3c461414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3c461414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3c461414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3c461414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0f058c1f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0f058c1f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1e95ee83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1e95ee83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3c46141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3c46141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3c461414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3c461414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3c461414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3c461414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3c461414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3c461414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3c461414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3c461414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3c461414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3c461414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3c461414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3c461414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Didact Gothic"/>
              <a:buNone/>
              <a:defRPr sz="52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Didact Gothic"/>
              <a:buNone/>
              <a:defRPr sz="52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Didact Gothic"/>
              <a:buNone/>
              <a:defRPr sz="52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Didact Gothic"/>
              <a:buNone/>
              <a:defRPr sz="52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Didact Gothic"/>
              <a:buNone/>
              <a:defRPr sz="52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Didact Gothic"/>
              <a:buNone/>
              <a:defRPr sz="52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Didact Gothic"/>
              <a:buNone/>
              <a:defRPr sz="52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Didact Gothic"/>
              <a:buNone/>
              <a:defRPr sz="52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Didact Gothic"/>
              <a:buNone/>
              <a:defRPr sz="52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 sz="28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Didact Gothic"/>
              <a:buNone/>
              <a:defRPr b="1" sz="120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Didact Gothic"/>
              <a:buNone/>
              <a:defRPr b="1" sz="120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Didact Gothic"/>
              <a:buNone/>
              <a:defRPr b="1" sz="120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Didact Gothic"/>
              <a:buNone/>
              <a:defRPr b="1" sz="120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Didact Gothic"/>
              <a:buNone/>
              <a:defRPr b="1" sz="120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Didact Gothic"/>
              <a:buNone/>
              <a:defRPr b="1" sz="120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Didact Gothic"/>
              <a:buNone/>
              <a:defRPr b="1" sz="120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Didact Gothic"/>
              <a:buNone/>
              <a:defRPr b="1" sz="120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Didact Gothic"/>
              <a:buNone/>
              <a:defRPr b="1" sz="120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Didact Gothic"/>
              <a:buNone/>
              <a:defRPr b="1" sz="36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Didact Gothic"/>
              <a:buNone/>
              <a:defRPr b="1" sz="36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Didact Gothic"/>
              <a:buNone/>
              <a:defRPr b="1" sz="36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Didact Gothic"/>
              <a:buNone/>
              <a:defRPr b="1" sz="36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Didact Gothic"/>
              <a:buNone/>
              <a:defRPr b="1" sz="36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Didact Gothic"/>
              <a:buNone/>
              <a:defRPr b="1" sz="36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Didact Gothic"/>
              <a:buNone/>
              <a:defRPr b="1" sz="36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Didact Gothic"/>
              <a:buNone/>
              <a:defRPr b="1" sz="36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Didact Gothic"/>
              <a:buNone/>
              <a:defRPr b="1" sz="36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Didact Gothic"/>
              <a:buChar char="○"/>
              <a:defRPr sz="1200"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Didact Gothic"/>
              <a:buChar char="■"/>
              <a:defRPr sz="1200"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Didact Gothic"/>
              <a:buChar char="●"/>
              <a:defRPr sz="1200"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Didact Gothic"/>
              <a:buChar char="○"/>
              <a:defRPr sz="1200"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Didact Gothic"/>
              <a:buChar char="■"/>
              <a:defRPr sz="1200"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Didact Gothic"/>
              <a:buChar char="●"/>
              <a:defRPr sz="1200"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Didact Gothic"/>
              <a:buChar char="○"/>
              <a:defRPr sz="1200"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Didact Gothic"/>
              <a:buChar char="■"/>
              <a:defRPr sz="12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Didact Gothic"/>
              <a:buChar char="○"/>
              <a:defRPr sz="1200"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Didact Gothic"/>
              <a:buChar char="■"/>
              <a:defRPr sz="1200"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Didact Gothic"/>
              <a:buChar char="●"/>
              <a:defRPr sz="1200"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Didact Gothic"/>
              <a:buChar char="○"/>
              <a:defRPr sz="1200"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Didact Gothic"/>
              <a:buChar char="■"/>
              <a:defRPr sz="1200"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Didact Gothic"/>
              <a:buChar char="●"/>
              <a:defRPr sz="1200"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Didact Gothic"/>
              <a:buChar char="○"/>
              <a:defRPr sz="1200"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Didact Gothic"/>
              <a:buChar char="■"/>
              <a:defRPr sz="12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 b="1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Didact Gothic"/>
              <a:buNone/>
              <a:defRPr sz="48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Didact Gothic"/>
              <a:buNone/>
              <a:defRPr sz="48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Didact Gothic"/>
              <a:buNone/>
              <a:defRPr sz="48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Didact Gothic"/>
              <a:buNone/>
              <a:defRPr sz="48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Didact Gothic"/>
              <a:buNone/>
              <a:defRPr sz="48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Didact Gothic"/>
              <a:buNone/>
              <a:defRPr sz="48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Didact Gothic"/>
              <a:buNone/>
              <a:defRPr sz="48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Didact Gothic"/>
              <a:buNone/>
              <a:defRPr sz="48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Didact Gothic"/>
              <a:buNone/>
              <a:defRPr sz="48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Didact Gothic"/>
              <a:buNone/>
              <a:defRPr sz="42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idact Gothic"/>
              <a:buNone/>
              <a:defRPr sz="42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idact Gothic"/>
              <a:buNone/>
              <a:defRPr sz="42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idact Gothic"/>
              <a:buNone/>
              <a:defRPr sz="42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idact Gothic"/>
              <a:buNone/>
              <a:defRPr sz="42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idact Gothic"/>
              <a:buNone/>
              <a:defRPr sz="42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idact Gothic"/>
              <a:buNone/>
              <a:defRPr sz="42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idact Gothic"/>
              <a:buNone/>
              <a:defRPr sz="42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idact Gothic"/>
              <a:buNone/>
              <a:defRPr sz="42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rgbClr val="31364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621"/>
            <a:ext cx="9144000" cy="49500"/>
          </a:xfrm>
          <a:prstGeom prst="rect">
            <a:avLst/>
          </a:prstGeom>
          <a:solidFill>
            <a:srgbClr val="4FC0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vuejs/vue-class-component/tree/nex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Planning-nl/vuge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vuejs/vue-router-next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vuejs/vuex/tree/4.0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vuejs/vue-cli-plugin-vue-nex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vuejs/vue-test-utils-next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13640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2192300"/>
            <a:ext cx="8520600" cy="9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State of Vue</a:t>
            </a:r>
            <a:endParaRPr sz="36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215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ThisDot Online Meetup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 16th, 2020</a:t>
            </a:r>
            <a:endParaRPr b="1" sz="14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9163" y="388875"/>
            <a:ext cx="2465674" cy="246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ctrTitle"/>
          </p:nvPr>
        </p:nvSpPr>
        <p:spPr>
          <a:xfrm>
            <a:off x="311700" y="966450"/>
            <a:ext cx="8520600" cy="32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&lt;Teleport&gt;</a:t>
            </a:r>
            <a:endParaRPr sz="36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Previously known as &lt;Portal&gt;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More details to be shared by @Linusborg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type="ctrTitle"/>
          </p:nvPr>
        </p:nvSpPr>
        <p:spPr>
          <a:xfrm>
            <a:off x="311700" y="966450"/>
            <a:ext cx="8520600" cy="32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&lt;Suspense&gt;</a:t>
            </a:r>
            <a:endParaRPr sz="36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Wait on nested async dependencies in a nested tree</a:t>
            </a:r>
            <a:endParaRPr sz="36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Works with </a:t>
            </a:r>
            <a:r>
              <a:rPr lang="en" sz="2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async setup()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Works with Async Components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/>
          <p:nvPr>
            <p:ph type="ctrTitle"/>
          </p:nvPr>
        </p:nvSpPr>
        <p:spPr>
          <a:xfrm>
            <a:off x="311700" y="966450"/>
            <a:ext cx="8520600" cy="32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Better TypeScript Support</a:t>
            </a:r>
            <a:endParaRPr sz="36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Codebase written in TS w/ auto-generated type definitions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API is the same in JS and TS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In fact, code will also be largely the same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TSX support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Class component is still supported (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vue-class-component@next</a:t>
            </a:r>
            <a:r>
              <a:rPr lang="en" sz="2400"/>
              <a:t> is currently in alpha)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/>
          <p:nvPr>
            <p:ph type="ctrTitle"/>
          </p:nvPr>
        </p:nvSpPr>
        <p:spPr>
          <a:xfrm>
            <a:off x="311700" y="966450"/>
            <a:ext cx="8520600" cy="32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Explorative Type Checking in SFC Templates by </a:t>
            </a:r>
            <a:r>
              <a:rPr lang="en" sz="2400">
                <a:solidFill>
                  <a:srgbClr val="4FC08D"/>
                </a:solidFill>
              </a:rPr>
              <a:t>@znck</a:t>
            </a:r>
            <a:endParaRPr sz="2400">
              <a:solidFill>
                <a:srgbClr val="4FC08D"/>
              </a:solidFill>
            </a:endParaRPr>
          </a:p>
        </p:txBody>
      </p:sp>
      <p:pic>
        <p:nvPicPr>
          <p:cNvPr id="119" name="Google Shape;1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350" y="1563400"/>
            <a:ext cx="8029724" cy="24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>
            <p:ph type="ctrTitle"/>
          </p:nvPr>
        </p:nvSpPr>
        <p:spPr>
          <a:xfrm>
            <a:off x="311700" y="966450"/>
            <a:ext cx="8520600" cy="32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Custom Renderer API</a:t>
            </a:r>
            <a:endParaRPr sz="36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NativeScript Vue integration underway by </a:t>
            </a:r>
            <a:r>
              <a:rPr lang="en" sz="2400">
                <a:solidFill>
                  <a:srgbClr val="4FC08D"/>
                </a:solidFill>
              </a:rPr>
              <a:t>@rigor789</a:t>
            </a:r>
            <a:endParaRPr sz="2400">
              <a:solidFill>
                <a:srgbClr val="4FC08D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Users already experimenting w/ WebGL custom renderer that can be used alongside a normal Vue application (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Vugel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ctrTitle"/>
          </p:nvPr>
        </p:nvSpPr>
        <p:spPr>
          <a:xfrm>
            <a:off x="311700" y="896975"/>
            <a:ext cx="85206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What’s Left?</a:t>
            </a:r>
            <a:endParaRPr sz="3600"/>
          </a:p>
        </p:txBody>
      </p:sp>
      <p:sp>
        <p:nvSpPr>
          <p:cNvPr id="130" name="Google Shape;130;p27"/>
          <p:cNvSpPr txBox="1"/>
          <p:nvPr>
            <p:ph type="ctrTitle"/>
          </p:nvPr>
        </p:nvSpPr>
        <p:spPr>
          <a:xfrm>
            <a:off x="2111875" y="2011275"/>
            <a:ext cx="5770800" cy="24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Docs &amp; Migration Tools / Guides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Router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Vuex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CLI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DevTools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IE11 Compatibility build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type="ctrTitle"/>
          </p:nvPr>
        </p:nvSpPr>
        <p:spPr>
          <a:xfrm>
            <a:off x="311700" y="896975"/>
            <a:ext cx="85206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Docs &amp; Migration Guides</a:t>
            </a:r>
            <a:endParaRPr sz="3600"/>
          </a:p>
        </p:txBody>
      </p:sp>
      <p:sp>
        <p:nvSpPr>
          <p:cNvPr id="136" name="Google Shape;136;p28"/>
          <p:cNvSpPr txBox="1"/>
          <p:nvPr>
            <p:ph type="ctrTitle"/>
          </p:nvPr>
        </p:nvSpPr>
        <p:spPr>
          <a:xfrm>
            <a:off x="2111875" y="1782675"/>
            <a:ext cx="5770800" cy="24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New Docs under heavy work by </a:t>
            </a:r>
            <a:r>
              <a:rPr lang="en" sz="2400">
                <a:solidFill>
                  <a:srgbClr val="4FC08D"/>
                </a:solidFill>
              </a:rPr>
              <a:t>@NataliaTepluhina</a:t>
            </a:r>
            <a:r>
              <a:rPr lang="en" sz="2400">
                <a:solidFill>
                  <a:srgbClr val="FFFFFF"/>
                </a:solidFill>
              </a:rPr>
              <a:t>, </a:t>
            </a:r>
            <a:r>
              <a:rPr lang="en" sz="2400">
                <a:solidFill>
                  <a:srgbClr val="4FC08D"/>
                </a:solidFill>
              </a:rPr>
              <a:t>@sdras</a:t>
            </a:r>
            <a:r>
              <a:rPr lang="en" sz="2400">
                <a:solidFill>
                  <a:srgbClr val="FFFFFF"/>
                </a:solidFill>
              </a:rPr>
              <a:t>, </a:t>
            </a:r>
            <a:r>
              <a:rPr lang="en" sz="2400">
                <a:solidFill>
                  <a:srgbClr val="4FC08D"/>
                </a:solidFill>
              </a:rPr>
              <a:t>@bencodezen</a:t>
            </a:r>
            <a:r>
              <a:rPr lang="en" sz="2400">
                <a:solidFill>
                  <a:srgbClr val="FFFFFF"/>
                </a:solidFill>
              </a:rPr>
              <a:t> &amp; </a:t>
            </a:r>
            <a:r>
              <a:rPr lang="en" sz="2400">
                <a:solidFill>
                  <a:srgbClr val="4FC08D"/>
                </a:solidFill>
              </a:rPr>
              <a:t>@phanan</a:t>
            </a:r>
            <a:endParaRPr sz="2400">
              <a:solidFill>
                <a:srgbClr val="4FC08D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4FC08D"/>
                </a:solidFill>
              </a:rPr>
              <a:t>@sdras</a:t>
            </a:r>
            <a:r>
              <a:rPr lang="en" sz="2400">
                <a:solidFill>
                  <a:srgbClr val="FFFFFF"/>
                </a:solidFill>
              </a:rPr>
              <a:t> starting to work on Migration Guide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4FC08D"/>
                </a:solidFill>
              </a:rPr>
              <a:t>@sodatea</a:t>
            </a:r>
            <a:r>
              <a:rPr lang="en" sz="2400">
                <a:solidFill>
                  <a:srgbClr val="FFFFFF"/>
                </a:solidFill>
              </a:rPr>
              <a:t> has started working on CodeMods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type="ctrTitle"/>
          </p:nvPr>
        </p:nvSpPr>
        <p:spPr>
          <a:xfrm>
            <a:off x="311700" y="896975"/>
            <a:ext cx="85206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Router</a:t>
            </a:r>
            <a:endParaRPr sz="3600"/>
          </a:p>
        </p:txBody>
      </p:sp>
      <p:sp>
        <p:nvSpPr>
          <p:cNvPr id="142" name="Google Shape;142;p29"/>
          <p:cNvSpPr txBox="1"/>
          <p:nvPr>
            <p:ph type="ctrTitle"/>
          </p:nvPr>
        </p:nvSpPr>
        <p:spPr>
          <a:xfrm>
            <a:off x="1654675" y="2011275"/>
            <a:ext cx="5770800" cy="24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vue-router@next</a:t>
            </a:r>
            <a:r>
              <a:rPr lang="en" sz="2400">
                <a:solidFill>
                  <a:srgbClr val="FFFFFF"/>
                </a:solidFill>
              </a:rPr>
              <a:t> is currently in alpha, thanks to work by </a:t>
            </a:r>
            <a:r>
              <a:rPr lang="en" sz="2400">
                <a:solidFill>
                  <a:srgbClr val="4FC08D"/>
                </a:solidFill>
              </a:rPr>
              <a:t>@posva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ctrTitle"/>
          </p:nvPr>
        </p:nvSpPr>
        <p:spPr>
          <a:xfrm>
            <a:off x="311700" y="896975"/>
            <a:ext cx="85206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Vuex</a:t>
            </a:r>
            <a:endParaRPr sz="3600"/>
          </a:p>
        </p:txBody>
      </p:sp>
      <p:sp>
        <p:nvSpPr>
          <p:cNvPr id="148" name="Google Shape;148;p30"/>
          <p:cNvSpPr txBox="1"/>
          <p:nvPr>
            <p:ph type="ctrTitle"/>
          </p:nvPr>
        </p:nvSpPr>
        <p:spPr>
          <a:xfrm>
            <a:off x="1654675" y="2011275"/>
            <a:ext cx="5770800" cy="24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vuex@next</a:t>
            </a:r>
            <a:r>
              <a:rPr lang="en" sz="2400">
                <a:solidFill>
                  <a:srgbClr val="FFFFFF"/>
                </a:solidFill>
              </a:rPr>
              <a:t> (same API but with Vue 3 compat) currently in alpha,</a:t>
            </a:r>
            <a:r>
              <a:rPr lang="en" sz="2400">
                <a:solidFill>
                  <a:srgbClr val="FFFFFF"/>
                </a:solidFill>
              </a:rPr>
              <a:t> thanks to work by </a:t>
            </a:r>
            <a:r>
              <a:rPr lang="en" sz="2400">
                <a:solidFill>
                  <a:srgbClr val="4FC08D"/>
                </a:solidFill>
              </a:rPr>
              <a:t>@KiaKing</a:t>
            </a:r>
            <a:endParaRPr sz="2400">
              <a:solidFill>
                <a:srgbClr val="4FC08D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Team is experimenting with Vuex API simplification for the next iteration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ctrTitle"/>
          </p:nvPr>
        </p:nvSpPr>
        <p:spPr>
          <a:xfrm>
            <a:off x="311700" y="896975"/>
            <a:ext cx="85206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CLI</a:t>
            </a:r>
            <a:endParaRPr sz="3600"/>
          </a:p>
        </p:txBody>
      </p:sp>
      <p:sp>
        <p:nvSpPr>
          <p:cNvPr id="154" name="Google Shape;154;p31"/>
          <p:cNvSpPr txBox="1"/>
          <p:nvPr>
            <p:ph type="ctrTitle"/>
          </p:nvPr>
        </p:nvSpPr>
        <p:spPr>
          <a:xfrm>
            <a:off x="1654675" y="2011275"/>
            <a:ext cx="5770800" cy="24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Experimental Support via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vue-cli-plugin-vue-next</a:t>
            </a:r>
            <a:r>
              <a:rPr lang="en" sz="2400"/>
              <a:t> by </a:t>
            </a:r>
            <a:r>
              <a:rPr lang="en" sz="2400">
                <a:solidFill>
                  <a:srgbClr val="4FC08D"/>
                </a:solidFill>
              </a:rPr>
              <a:t>@sodatea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(wip) CodeMods support for upgrading Vue 2 applications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25950"/>
            <a:ext cx="8520600" cy="132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Vue 3 core status: beta ready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/>
          <p:nvPr>
            <p:ph type="ctrTitle"/>
          </p:nvPr>
        </p:nvSpPr>
        <p:spPr>
          <a:xfrm>
            <a:off x="311700" y="896975"/>
            <a:ext cx="85206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vue-test-utils</a:t>
            </a:r>
            <a:endParaRPr sz="3600"/>
          </a:p>
        </p:txBody>
      </p:sp>
      <p:sp>
        <p:nvSpPr>
          <p:cNvPr id="160" name="Google Shape;160;p32"/>
          <p:cNvSpPr txBox="1"/>
          <p:nvPr>
            <p:ph type="ctrTitle"/>
          </p:nvPr>
        </p:nvSpPr>
        <p:spPr>
          <a:xfrm>
            <a:off x="1686600" y="1881750"/>
            <a:ext cx="5770800" cy="24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test-utils@next</a:t>
            </a:r>
            <a:r>
              <a:rPr lang="en" sz="2400">
                <a:solidFill>
                  <a:srgbClr val="FFFFFF"/>
                </a:solidFill>
              </a:rPr>
              <a:t> being worked on by </a:t>
            </a:r>
            <a:r>
              <a:rPr lang="en" sz="2400">
                <a:solidFill>
                  <a:srgbClr val="4FC08D"/>
                </a:solidFill>
              </a:rPr>
              <a:t>@lmiller1990</a:t>
            </a:r>
            <a:r>
              <a:rPr lang="en" sz="2400">
                <a:solidFill>
                  <a:srgbClr val="FFFFFF"/>
                </a:solidFill>
              </a:rPr>
              <a:t>, </a:t>
            </a:r>
            <a:r>
              <a:rPr lang="en" sz="2400">
                <a:solidFill>
                  <a:srgbClr val="4FC08D"/>
                </a:solidFill>
              </a:rPr>
              <a:t>@dobromir-hristov</a:t>
            </a:r>
            <a:r>
              <a:rPr lang="en" sz="2400">
                <a:solidFill>
                  <a:srgbClr val="FFFFFF"/>
                </a:solidFill>
              </a:rPr>
              <a:t>, </a:t>
            </a:r>
            <a:r>
              <a:rPr lang="en" sz="2400">
                <a:solidFill>
                  <a:srgbClr val="4FC08D"/>
                </a:solidFill>
              </a:rPr>
              <a:t>@afontcu </a:t>
            </a:r>
            <a:r>
              <a:rPr lang="en" sz="2400">
                <a:solidFill>
                  <a:srgbClr val="FFFFFF"/>
                </a:solidFill>
              </a:rPr>
              <a:t>&amp;</a:t>
            </a:r>
            <a:r>
              <a:rPr lang="en" sz="2400">
                <a:solidFill>
                  <a:srgbClr val="4FC08D"/>
                </a:solidFill>
              </a:rPr>
              <a:t> @JessicaSachs</a:t>
            </a:r>
            <a:endParaRPr sz="2400">
              <a:solidFill>
                <a:srgbClr val="4FC08D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/>
          <p:nvPr>
            <p:ph type="ctrTitle"/>
          </p:nvPr>
        </p:nvSpPr>
        <p:spPr>
          <a:xfrm>
            <a:off x="311700" y="896975"/>
            <a:ext cx="85206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DevTools</a:t>
            </a:r>
            <a:endParaRPr sz="3600"/>
          </a:p>
        </p:txBody>
      </p:sp>
      <p:sp>
        <p:nvSpPr>
          <p:cNvPr id="166" name="Google Shape;166;p33"/>
          <p:cNvSpPr txBox="1"/>
          <p:nvPr>
            <p:ph type="ctrTitle"/>
          </p:nvPr>
        </p:nvSpPr>
        <p:spPr>
          <a:xfrm>
            <a:off x="1654675" y="2011275"/>
            <a:ext cx="5770800" cy="24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Early prototype already working by </a:t>
            </a:r>
            <a:r>
              <a:rPr lang="en" sz="2400">
                <a:solidFill>
                  <a:srgbClr val="4FC08D"/>
                </a:solidFill>
              </a:rPr>
              <a:t>@Akryum</a:t>
            </a:r>
            <a:r>
              <a:rPr lang="en" sz="2400">
                <a:solidFill>
                  <a:srgbClr val="FFFFFF"/>
                </a:solidFill>
              </a:rPr>
              <a:t>, full integration will be worked on as we reach beta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4"/>
          <p:cNvSpPr txBox="1"/>
          <p:nvPr>
            <p:ph type="ctrTitle"/>
          </p:nvPr>
        </p:nvSpPr>
        <p:spPr>
          <a:xfrm>
            <a:off x="311700" y="896975"/>
            <a:ext cx="85206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IDE Support (Vetur)</a:t>
            </a:r>
            <a:endParaRPr sz="3600"/>
          </a:p>
        </p:txBody>
      </p:sp>
      <p:sp>
        <p:nvSpPr>
          <p:cNvPr id="172" name="Google Shape;172;p34"/>
          <p:cNvSpPr txBox="1"/>
          <p:nvPr>
            <p:ph type="ctrTitle"/>
          </p:nvPr>
        </p:nvSpPr>
        <p:spPr>
          <a:xfrm>
            <a:off x="1654675" y="2011275"/>
            <a:ext cx="5770800" cy="24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4FC08D"/>
                </a:solidFill>
              </a:rPr>
              <a:t>@znck </a:t>
            </a:r>
            <a:r>
              <a:rPr lang="en" sz="2400">
                <a:solidFill>
                  <a:srgbClr val="FFFFFF"/>
                </a:solidFill>
              </a:rPr>
              <a:t>currently experimenting with Type checking for templates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4FC08D"/>
                </a:solidFill>
              </a:rPr>
              <a:t>@octref</a:t>
            </a:r>
            <a:r>
              <a:rPr lang="en" sz="2400"/>
              <a:t> will be working on Vetur integration for Vue 3 in May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type="ctrTitle"/>
          </p:nvPr>
        </p:nvSpPr>
        <p:spPr>
          <a:xfrm>
            <a:off x="311700" y="966450"/>
            <a:ext cx="8520600" cy="32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Btw…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Nuxt team is working on Vue 3 integration and already has working prototype.</a:t>
            </a:r>
            <a:endParaRPr sz="3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type="ctrTitle"/>
          </p:nvPr>
        </p:nvSpPr>
        <p:spPr>
          <a:xfrm>
            <a:off x="311700" y="896975"/>
            <a:ext cx="85206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About 2.x?</a:t>
            </a:r>
            <a:endParaRPr sz="3600"/>
          </a:p>
        </p:txBody>
      </p:sp>
      <p:sp>
        <p:nvSpPr>
          <p:cNvPr id="183" name="Google Shape;183;p36"/>
          <p:cNvSpPr txBox="1"/>
          <p:nvPr>
            <p:ph type="ctrTitle"/>
          </p:nvPr>
        </p:nvSpPr>
        <p:spPr>
          <a:xfrm>
            <a:off x="1654675" y="2011275"/>
            <a:ext cx="5770800" cy="24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There will be one last minor release (2.7)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Backporting compatible improvements from 3.0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Deprecation warnings for features removed in 3.0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LTS for 18 months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type="ctrTitle"/>
          </p:nvPr>
        </p:nvSpPr>
        <p:spPr>
          <a:xfrm>
            <a:off x="311700" y="973175"/>
            <a:ext cx="8520600" cy="19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Thank you!</a:t>
            </a:r>
            <a:endParaRPr b="1"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0" y="1525950"/>
            <a:ext cx="8520600" cy="132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this means:</a:t>
            </a:r>
            <a:endParaRPr sz="3600"/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All planned RFCs merged &amp; implemented</a:t>
            </a:r>
            <a:endParaRPr sz="2400"/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Focus is now on stability and library integrations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0" y="966450"/>
            <a:ext cx="8520600" cy="32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Highlights:</a:t>
            </a:r>
            <a:endParaRPr sz="36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Performance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Tree-shaking support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Composition API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Fragment, Teleport, Suspense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Better TypeScript support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Custom Renderer API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ctrTitle"/>
          </p:nvPr>
        </p:nvSpPr>
        <p:spPr>
          <a:xfrm>
            <a:off x="311700" y="966450"/>
            <a:ext cx="8520600" cy="32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Performance</a:t>
            </a:r>
            <a:endParaRPr sz="36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Rewritten virtual dom implementation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Compiler-informed fast paths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More efficient component initialization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1.3~2x better update performance*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2~3x faster SSR*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*</a:t>
            </a:r>
            <a:r>
              <a:rPr lang="en" sz="1800"/>
              <a:t>based on benchmarks that simulates typical scenarios, may vary based on actual application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6725"/>
            <a:ext cx="8839201" cy="2866768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/>
          <p:nvPr/>
        </p:nvSpPr>
        <p:spPr>
          <a:xfrm>
            <a:off x="138775" y="3034300"/>
            <a:ext cx="8899500" cy="286800"/>
          </a:xfrm>
          <a:prstGeom prst="rect">
            <a:avLst/>
          </a:prstGeom>
          <a:noFill/>
          <a:ln cap="flat" cmpd="sng" w="28575">
            <a:solidFill>
              <a:srgbClr val="FF53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ctrTitle"/>
          </p:nvPr>
        </p:nvSpPr>
        <p:spPr>
          <a:xfrm>
            <a:off x="311700" y="966450"/>
            <a:ext cx="8520600" cy="32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Tree-shaking</a:t>
            </a:r>
            <a:endParaRPr sz="36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Most optional features (e.g. v-model, &lt;transition&gt;) are now tree-shakable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Bare-bone HelloWorld size: </a:t>
            </a:r>
            <a:r>
              <a:rPr b="1" lang="en" sz="2400">
                <a:solidFill>
                  <a:srgbClr val="C3E88D"/>
                </a:solidFill>
              </a:rPr>
              <a:t>13.5kb</a:t>
            </a:r>
            <a:endParaRPr b="1" sz="2400">
              <a:solidFill>
                <a:srgbClr val="C3E88D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11.75kb with only Composition API support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All runtime features included: </a:t>
            </a:r>
            <a:r>
              <a:rPr b="1" lang="en" sz="2400">
                <a:solidFill>
                  <a:srgbClr val="4FC08D"/>
                </a:solidFill>
              </a:rPr>
              <a:t>22.5kb</a:t>
            </a:r>
            <a:endParaRPr b="1" sz="2400">
              <a:solidFill>
                <a:srgbClr val="4FC08D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More features but still lighter than Vue 2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ctrTitle"/>
          </p:nvPr>
        </p:nvSpPr>
        <p:spPr>
          <a:xfrm>
            <a:off x="311700" y="966450"/>
            <a:ext cx="8520600" cy="32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Composition API</a:t>
            </a:r>
            <a:endParaRPr sz="36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Usable alongside existing Options API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Flexible logic composition and reuse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Reactivity module can be used as a standalone library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ctrTitle"/>
          </p:nvPr>
        </p:nvSpPr>
        <p:spPr>
          <a:xfrm>
            <a:off x="311700" y="966450"/>
            <a:ext cx="8520600" cy="32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Fragments</a:t>
            </a:r>
            <a:endParaRPr sz="36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 longer limited to a single root node in templates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Manual render functions can simply return Arrays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“Just works”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