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3" r:id="rId13"/>
    <p:sldId id="274" r:id="rId14"/>
    <p:sldId id="265" r:id="rId15"/>
    <p:sldId id="267" r:id="rId16"/>
    <p:sldId id="269" r:id="rId17"/>
    <p:sldId id="270" r:id="rId18"/>
    <p:sldId id="275" r:id="rId19"/>
    <p:sldId id="268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9F034-59BB-496D-AD93-CB174AFE068B}" v="28" dt="2025-04-28T22:27:18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C03FC-DAA8-4C93-88B5-87B5EEDAB11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757FA-2F57-4ED4-9B33-87F113D5B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66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757FA-2F57-4ED4-9B33-87F113D5B4B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43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893F-557A-CEA1-1177-3C1F266C6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0DDA9-F644-E154-DFBD-69E0CA80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FD444-790B-1CFF-B8AF-B22D2C42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B390-73A0-48B6-8271-4108403E4BB5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C484F-71AF-B2CE-9131-C95F4205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6906-CEE8-7664-D3FF-6D0C3265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9916-0471-4419-8643-E8DB98368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2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488A-B33A-6EC2-F5CB-35587C23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9AB3E-20A8-A801-7F3A-E03B054FF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8936-22D2-8662-030F-8FC022C9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B390-73A0-48B6-8271-4108403E4BB5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472B3-B5D8-E8BB-169F-D64C6B05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5264-F544-79C5-5031-EEE45FBA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9916-0471-4419-8643-E8DB98368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8F620-8213-5E42-1EAD-4E2745B81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0821A-22BE-EAA0-34A9-6B55127B0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97401-8E1B-7251-13C8-E83BF475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B390-73A0-48B6-8271-4108403E4BB5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53163-EAC8-5229-2A34-ABA5813F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9297F-3CE3-79E9-16C6-3827AB20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9916-0471-4419-8643-E8DB98368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8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D278-B46B-9004-659C-31D02DE3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AC74B-6437-D4CF-19F9-E46FDBE0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E59B-CE8C-57CA-1303-477FF454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B390-73A0-48B6-8271-4108403E4BB5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9EE21-1388-EC6C-6C5D-06065B65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144CF-52DD-0DDA-D6EF-44CAB71B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9916-0471-4419-8643-E8DB98368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20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79C0-120B-60A3-E613-56B4F20F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0F670-4B5B-455D-1BDB-9AC001CC0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5F617-82EE-49D8-D0A0-FCA09238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B390-73A0-48B6-8271-4108403E4BB5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63207-4A8C-CB46-758E-AE75AF80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44B26-7A43-B797-2396-4E628BD0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9916-0471-4419-8643-E8DB98368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41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A5F8-437C-F3A9-DD8B-C2E684AD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194D-B3C3-A8D0-3A35-70AB68A7E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4E10B-8278-83B3-E477-CBBDC2CCD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DC102-A8DA-D8B8-FBF8-AB8F4401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B390-73A0-48B6-8271-4108403E4BB5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36A5C-8E5E-3420-2ABF-E04E5F67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EE556-78CA-2A89-DA2A-4EC5EB99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9916-0471-4419-8643-E8DB98368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12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041C-9CD3-A6C2-B31D-0AA0CE1E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0A867-ACAA-6049-FDC3-48A1F3FC2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5EA7D-B596-3AC4-E06B-176185C02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A9DF2-E8D8-C8F0-0D32-91C91CBE7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EFA46-B556-377D-4138-92CDDFF47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E3639-8046-8EDD-18A9-BA5A607A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B390-73A0-48B6-8271-4108403E4BB5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E2302-1961-1E76-794F-AD8A9A8D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494B2-9276-13DC-68CE-1DDD4ED3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9916-0471-4419-8643-E8DB98368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22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17D5-E8A6-5A73-17B6-A624E22B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7045C-1825-3CAD-4BFB-0A5557AC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B390-73A0-48B6-8271-4108403E4BB5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EF3BC-E66D-EFD8-0582-4CF0F551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98199-42E8-AED3-8A5D-CF6EE1B3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9916-0471-4419-8643-E8DB98368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2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3034F-3908-8E6A-FC6D-6061FEB9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B390-73A0-48B6-8271-4108403E4BB5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082B5-3613-F2AF-4C5F-9EE4AFB2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4C3B5-6F06-D6CD-815D-CF617C19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9916-0471-4419-8643-E8DB98368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27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E01B-55D4-1F3B-4A9A-43A8C311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835C-FC5A-6216-1929-8F02557B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CB841-432A-A980-5E6F-49B622A0D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42E88-C49C-9EAD-2B47-6BF25515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B390-73A0-48B6-8271-4108403E4BB5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2126D-A120-3B74-CCDE-ACE0891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32B51-9A3A-263E-0361-F0F4EA2B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9916-0471-4419-8643-E8DB98368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41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86AC-40A5-427D-93F5-CB6D05F4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AD598-D656-5808-65FD-B2FD59078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8ABA6-E700-A2B3-1C67-6143BC798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3966D-AE7D-3B8F-7F96-384FD326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B390-73A0-48B6-8271-4108403E4BB5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F88B2-B411-259C-79F1-A5BDD37C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693D8-AB99-B418-1EBC-65784F6A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9916-0471-4419-8643-E8DB98368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25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84CA0-87CB-CA21-F795-5E133C2C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A3007-B417-F94B-9B10-6FE80E3F9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31358-1929-937E-C00C-87126574E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B390-73A0-48B6-8271-4108403E4BB5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D5179-E21A-BE06-B377-22EE80057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5FA3-D638-CF41-F3C0-462AE52CB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E9916-0471-4419-8643-E8DB98368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08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2.06563.pdf" TargetMode="External"/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nielDaCosta/COVID-19-Analysis/blob/master/README.m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dium.com/pythoneers/mastering-the-seir-model-a-comprehensive-guide-with-python-code-and-real-world-applications-da7584a4fb2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537BDF-EF68-3972-0761-B5D1034AC225}"/>
              </a:ext>
            </a:extLst>
          </p:cNvPr>
          <p:cNvSpPr txBox="1"/>
          <p:nvPr/>
        </p:nvSpPr>
        <p:spPr>
          <a:xfrm>
            <a:off x="689463" y="4590166"/>
            <a:ext cx="31253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Done Under:</a:t>
            </a:r>
          </a:p>
          <a:p>
            <a:r>
              <a:rPr lang="en-US" dirty="0">
                <a:cs typeface="Calibri"/>
              </a:rPr>
              <a:t>Mrs. Usha Chouhan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28864-D46B-F6B2-C4ED-C2BBA1B21CF1}"/>
              </a:ext>
            </a:extLst>
          </p:cNvPr>
          <p:cNvSpPr txBox="1"/>
          <p:nvPr/>
        </p:nvSpPr>
        <p:spPr>
          <a:xfrm>
            <a:off x="8106529" y="4452291"/>
            <a:ext cx="36262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Done By:</a:t>
            </a:r>
          </a:p>
          <a:p>
            <a:r>
              <a:rPr lang="en-US" dirty="0">
                <a:cs typeface="Calibri"/>
              </a:rPr>
              <a:t>Divy Pareek: 2240401121</a:t>
            </a:r>
          </a:p>
          <a:p>
            <a:r>
              <a:rPr lang="en-US" dirty="0">
                <a:cs typeface="Calibri"/>
              </a:rPr>
              <a:t>Jay Gupta: 2240401107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FC75A-05FE-8826-B683-EA5C9963A92C}"/>
              </a:ext>
            </a:extLst>
          </p:cNvPr>
          <p:cNvSpPr txBox="1"/>
          <p:nvPr/>
        </p:nvSpPr>
        <p:spPr>
          <a:xfrm>
            <a:off x="2532529" y="2709336"/>
            <a:ext cx="712543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a typeface="+mn-lt"/>
                <a:cs typeface="+mn-lt"/>
              </a:rPr>
              <a:t>Topic-</a:t>
            </a:r>
            <a:r>
              <a:rPr lang="en-US" sz="3200" dirty="0"/>
              <a:t>Epidemiological Modeling and Forecasting of India's First COVID-19 Wave Using SEIR and MLP Regressor</a:t>
            </a:r>
            <a:endParaRPr lang="en-US" sz="32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96E1B-4A98-6DF1-769E-3A76A9181539}"/>
              </a:ext>
            </a:extLst>
          </p:cNvPr>
          <p:cNvSpPr txBox="1"/>
          <p:nvPr/>
        </p:nvSpPr>
        <p:spPr>
          <a:xfrm>
            <a:off x="2268613" y="1842919"/>
            <a:ext cx="765326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Dept. Name- Mathematics ,Bioinformatics And Computer Applications</a:t>
            </a:r>
            <a:endParaRPr lang="en-US" sz="2400" b="1" dirty="0"/>
          </a:p>
        </p:txBody>
      </p:sp>
      <p:pic>
        <p:nvPicPr>
          <p:cNvPr id="5" name="Picture 4" descr="MANIT Bhopal">
            <a:extLst>
              <a:ext uri="{FF2B5EF4-FFF2-40B4-BE49-F238E27FC236}">
                <a16:creationId xmlns:a16="http://schemas.microsoft.com/office/drawing/2014/main" id="{F4CEF364-906F-CE4B-71DD-7CB9AD71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67" y="40122"/>
            <a:ext cx="1746468" cy="1840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12769D-0060-CFBD-C2AC-09637A31E1FD}"/>
              </a:ext>
            </a:extLst>
          </p:cNvPr>
          <p:cNvSpPr txBox="1"/>
          <p:nvPr/>
        </p:nvSpPr>
        <p:spPr>
          <a:xfrm>
            <a:off x="3276213" y="546036"/>
            <a:ext cx="800852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Calibri"/>
                <a:cs typeface="Calibri"/>
              </a:rPr>
              <a:t>MAULANA AZAD NATIONAL INSTITUTE OF TECHNOLOGY, BHOPAL – 462003 </a:t>
            </a:r>
          </a:p>
        </p:txBody>
      </p:sp>
    </p:spTree>
    <p:extLst>
      <p:ext uri="{BB962C8B-B14F-4D97-AF65-F5344CB8AC3E}">
        <p14:creationId xmlns:p14="http://schemas.microsoft.com/office/powerpoint/2010/main" val="149121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FCC8-5DCC-EFCA-8DCF-8005BE02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96" y="422405"/>
            <a:ext cx="10515600" cy="459333"/>
          </a:xfrm>
        </p:spPr>
        <p:txBody>
          <a:bodyPr>
            <a:noAutofit/>
          </a:bodyPr>
          <a:lstStyle/>
          <a:p>
            <a:r>
              <a:rPr lang="en-IN" sz="3200" dirty="0"/>
              <a:t>Step:3 Preprocessing the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3B0A-CE4B-A425-14DB-62CDF26BE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96" y="1136570"/>
            <a:ext cx="11208270" cy="52990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Handle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Convert cumulative counts to daily 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Set initial values S(0),E(0),I(0),R(0)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3200" dirty="0">
                <a:latin typeface="+mj-lt"/>
              </a:rPr>
              <a:t>Step:4 Parameter Estimation and Fitting the curve</a:t>
            </a:r>
          </a:p>
          <a:p>
            <a:pPr>
              <a:buNone/>
            </a:pPr>
            <a:r>
              <a:rPr lang="en-US" sz="1600" b="1" dirty="0"/>
              <a:t>Parameters to Estimate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Transmission rate (β) : Due to changing transmission behavior of our disease, we have taken 4 initial values of beta (0.3,25,0.2,0.15)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Incubation rate (σ):Initial value (1/5.2)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Recovery rate (γ) (1/10)</a:t>
            </a:r>
          </a:p>
          <a:p>
            <a:pPr>
              <a:buNone/>
            </a:pPr>
            <a:r>
              <a:rPr lang="en-US" sz="1600" b="1" dirty="0"/>
              <a:t>Methods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Literature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Optimization fitting (e.g., least squares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14DE99-4833-FDEE-38F4-54A55CCA15C5}"/>
              </a:ext>
            </a:extLst>
          </p:cNvPr>
          <p:cNvSpPr/>
          <p:nvPr/>
        </p:nvSpPr>
        <p:spPr>
          <a:xfrm>
            <a:off x="329784" y="2593298"/>
            <a:ext cx="7135318" cy="365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04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1D555-17EF-D4FA-8DF0-9AFE4F8B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24" y="946097"/>
            <a:ext cx="5183188" cy="4465351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Step 5:Solve the Model</a:t>
            </a:r>
          </a:p>
          <a:p>
            <a:endParaRPr lang="en-IN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Numerical Method: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Solve ODEs using     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scipy.integrate.odeint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Initial Setup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Initial Conditions (S0,E0,I0,R0)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 vector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4891C-ACC6-A172-088E-921D1DA3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8869" y="781206"/>
            <a:ext cx="5183188" cy="3684588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 6:</a:t>
            </a:r>
            <a:r>
              <a:rPr lang="en-IN" sz="2600" dirty="0"/>
              <a:t> Compare with Real Data</a:t>
            </a:r>
            <a:endParaRPr lang="en-US" sz="2600" dirty="0"/>
          </a:p>
          <a:p>
            <a:pPr>
              <a:buNone/>
            </a:pPr>
            <a:endParaRPr lang="en-US" sz="2600" b="1" dirty="0"/>
          </a:p>
          <a:p>
            <a:pPr>
              <a:buNone/>
            </a:pPr>
            <a:r>
              <a:rPr lang="en-US" sz="2600" b="1" dirty="0"/>
              <a:t>Visualization</a:t>
            </a:r>
            <a:r>
              <a:rPr lang="en-US" sz="2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Plot predicted vs actual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Metrics like Mean Squared Error (MSE)</a:t>
            </a:r>
          </a:p>
          <a:p>
            <a:pPr>
              <a:buNone/>
            </a:pPr>
            <a:r>
              <a:rPr lang="en-US" sz="2600" b="1" dirty="0"/>
              <a:t>Goal</a:t>
            </a:r>
            <a:r>
              <a:rPr lang="en-US" sz="2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Validate model performance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419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D582CA-5E1B-8E81-ECBA-B27F1743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48" y="513451"/>
            <a:ext cx="9063266" cy="58310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793E7-BD42-906C-4224-FF88F48F7F46}"/>
              </a:ext>
            </a:extLst>
          </p:cNvPr>
          <p:cNvSpPr txBox="1"/>
          <p:nvPr/>
        </p:nvSpPr>
        <p:spPr>
          <a:xfrm>
            <a:off x="8983579" y="721895"/>
            <a:ext cx="277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 Excerpt</a:t>
            </a:r>
          </a:p>
        </p:txBody>
      </p:sp>
    </p:spTree>
    <p:extLst>
      <p:ext uri="{BB962C8B-B14F-4D97-AF65-F5344CB8AC3E}">
        <p14:creationId xmlns:p14="http://schemas.microsoft.com/office/powerpoint/2010/main" val="390063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CEC59-694C-1A90-E643-4794EB048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00" y="625642"/>
            <a:ext cx="9208587" cy="545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1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ABD3AC-C073-621C-F452-2F2DC9B93618}"/>
              </a:ext>
            </a:extLst>
          </p:cNvPr>
          <p:cNvSpPr txBox="1"/>
          <p:nvPr/>
        </p:nvSpPr>
        <p:spPr>
          <a:xfrm>
            <a:off x="269823" y="269823"/>
            <a:ext cx="113925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000" dirty="0"/>
          </a:p>
          <a:p>
            <a:endParaRPr lang="en-IN" sz="2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8616D3-813E-AF62-8E9A-FAF2B7C09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4B0CCD-5CB0-D96F-9C44-A196CE65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8" y="714500"/>
            <a:ext cx="10982794" cy="6143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10E933-6995-1582-0E50-10483D3BE312}"/>
              </a:ext>
            </a:extLst>
          </p:cNvPr>
          <p:cNvSpPr txBox="1"/>
          <p:nvPr/>
        </p:nvSpPr>
        <p:spPr>
          <a:xfrm>
            <a:off x="2203554" y="212414"/>
            <a:ext cx="631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52499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C23C-93CE-FBC7-3571-BEC795FB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587" y="329784"/>
            <a:ext cx="10724213" cy="5847179"/>
          </a:xfrm>
        </p:spPr>
        <p:txBody>
          <a:bodyPr/>
          <a:lstStyle/>
          <a:p>
            <a:r>
              <a:rPr lang="en-IN" sz="2400" dirty="0"/>
              <a:t>Now, the data which we got from the mathematical model is used as a training data for our machine learning model for further future forecasting</a:t>
            </a:r>
          </a:p>
          <a:p>
            <a:endParaRPr lang="en-IN" dirty="0"/>
          </a:p>
          <a:p>
            <a:r>
              <a:rPr lang="en-IN" sz="2400" dirty="0"/>
              <a:t>Firstly, we will start with the synthetic data </a:t>
            </a:r>
          </a:p>
          <a:p>
            <a:r>
              <a:rPr lang="en-US" sz="2400" dirty="0"/>
              <a:t>The code runs a synthetic SEIR model for different parameter sets (beta, sigma, gamma) to simulate COVID-19 spread. It generates sequences of past and future data points, which are used to train a Multi-layer Perceptron (MLP) neural network for forecasting. The model is trained with 80% of the data and tested with 20%. Predictions for future cases (Infected, Recovered, etc.) are made using the trained model. The results are then compared visually with the true SEIR model outputs to evaluate the prediction accuracy.</a:t>
            </a:r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500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EF39-EFF2-AA38-58C2-B6AE197D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58D6A-4ACC-A46C-5A78-41025511A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60" y="239843"/>
            <a:ext cx="11580680" cy="5651292"/>
          </a:xfrm>
        </p:spPr>
      </p:pic>
    </p:spTree>
    <p:extLst>
      <p:ext uri="{BB962C8B-B14F-4D97-AF65-F5344CB8AC3E}">
        <p14:creationId xmlns:p14="http://schemas.microsoft.com/office/powerpoint/2010/main" val="1706046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BF1AEC-5F2D-FFF5-F320-35766A930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150"/>
            <a:ext cx="1219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76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72127-07E5-FC32-0E5E-0C33DD8D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9" y="240619"/>
            <a:ext cx="8655742" cy="318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5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F05E-FB4C-2847-4716-A10A7AFF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6" y="374754"/>
            <a:ext cx="10799164" cy="5802209"/>
          </a:xfrm>
        </p:spPr>
        <p:txBody>
          <a:bodyPr/>
          <a:lstStyle/>
          <a:p>
            <a:r>
              <a:rPr lang="en-IN" dirty="0"/>
              <a:t>Now, training with data obtained from mathematical model (real-time Covid-19 data) we get the output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E8F3C4-9D83-219B-D97B-8A5183EFF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6" y="1490009"/>
            <a:ext cx="9631119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1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D23A-8C4A-528F-1E21-048B0DA5F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/>
              <a:t>Epidemiological Modeling and Forecasting of India's First COVID-19 Wave Using SEIR and MLP Regressor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27EF8-9AB0-3AB0-4006-C0A015780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9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8D57-96A4-9B6D-55B2-97A5DC37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15" y="0"/>
            <a:ext cx="10515600" cy="1325563"/>
          </a:xfrm>
        </p:spPr>
        <p:txBody>
          <a:bodyPr/>
          <a:lstStyle/>
          <a:p>
            <a:r>
              <a:rPr lang="en-IN" dirty="0"/>
              <a:t>Acknowledgements: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F18F-BC40-8731-ADFC-670B6F5C7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161143"/>
            <a:ext cx="11495314" cy="5900057"/>
          </a:xfrm>
        </p:spPr>
        <p:txBody>
          <a:bodyPr>
            <a:normAutofit/>
          </a:bodyPr>
          <a:lstStyle/>
          <a:p>
            <a:r>
              <a:rPr lang="en-IN" sz="2400" dirty="0"/>
              <a:t>Repository Link: https://github.com/jay9399/seir_model-</a:t>
            </a:r>
          </a:p>
          <a:p>
            <a:r>
              <a:rPr lang="en-IN" sz="2400" dirty="0"/>
              <a:t>Dataset Links: </a:t>
            </a:r>
            <a:r>
              <a:rPr lang="en-IN" sz="2400" dirty="0">
                <a:hlinkClick r:id="rId2"/>
              </a:rPr>
              <a:t>https://github.com/CSSEGISandData/COVID-19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owner : </a:t>
            </a:r>
            <a:r>
              <a:rPr lang="en-US" sz="2400" dirty="0"/>
              <a:t>Johns Hopkins University Center for Systems Science and Engineering (JHU CSSE</a:t>
            </a:r>
            <a:r>
              <a:rPr lang="en-IN" sz="2400" dirty="0"/>
              <a:t>)</a:t>
            </a:r>
          </a:p>
          <a:p>
            <a:r>
              <a:rPr lang="en-IN" sz="2400" dirty="0"/>
              <a:t>Referenced research papers:</a:t>
            </a:r>
          </a:p>
          <a:p>
            <a:r>
              <a:rPr lang="en-US" sz="2400" dirty="0"/>
              <a:t>Epidemic analysis of COVID-19 in China by dynamical modeling</a:t>
            </a:r>
            <a:endParaRPr lang="en-IN" sz="2400" dirty="0"/>
          </a:p>
          <a:p>
            <a:r>
              <a:rPr lang="en-IN" sz="2400" dirty="0">
                <a:hlinkClick r:id="rId3"/>
              </a:rPr>
              <a:t>https://arxiv.org/pdf/2002.06563.pdf</a:t>
            </a:r>
            <a:r>
              <a:rPr lang="en-IN" sz="2400" dirty="0"/>
              <a:t> </a:t>
            </a:r>
          </a:p>
          <a:p>
            <a:r>
              <a:rPr lang="en-IN" sz="2400" dirty="0"/>
              <a:t>https://www.thelancet.com/journals/langlo/article/PIIS2214-109X(20)30074-7/fulltext</a:t>
            </a:r>
          </a:p>
          <a:p>
            <a:r>
              <a:rPr lang="en-IN" sz="2400" dirty="0"/>
              <a:t>Other Repositories and webpages:</a:t>
            </a:r>
          </a:p>
          <a:p>
            <a:pPr marL="0" indent="0">
              <a:buNone/>
            </a:pPr>
            <a:r>
              <a:rPr lang="en-IN" sz="2400" dirty="0">
                <a:hlinkClick r:id="rId4"/>
              </a:rPr>
              <a:t>https://github.com/DanielDaCosta/COVID-19-Analysis/blob/master/README.md</a:t>
            </a:r>
            <a:endParaRPr lang="en-IN" sz="2400" dirty="0"/>
          </a:p>
          <a:p>
            <a:r>
              <a:rPr lang="en-IN" sz="2400" dirty="0"/>
              <a:t>Various articles on SEIR modelling on medium.com and Wikipedia.org</a:t>
            </a:r>
          </a:p>
        </p:txBody>
      </p:sp>
    </p:spTree>
    <p:extLst>
      <p:ext uri="{BB962C8B-B14F-4D97-AF65-F5344CB8AC3E}">
        <p14:creationId xmlns:p14="http://schemas.microsoft.com/office/powerpoint/2010/main" val="1419355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46AE-02E5-5175-642B-5532F37B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142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C8B1-1898-5B53-4F87-C1F09F24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13" y="174050"/>
            <a:ext cx="10274508" cy="62422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ahnschrift Light Condensed" panose="020B0502040204020203" pitchFamily="34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8548-84E8-76B1-AB1A-408B8E20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3" y="993149"/>
            <a:ext cx="11497456" cy="56908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1. Key Objectives and Problem Statement</a:t>
            </a:r>
            <a:br>
              <a:rPr lang="en-US" sz="2000" dirty="0"/>
            </a:br>
            <a:r>
              <a:rPr lang="en-US" sz="2000" dirty="0"/>
              <a:t>Clearly define the motivation behind the study and the specific problem being addressed.</a:t>
            </a:r>
          </a:p>
          <a:p>
            <a:pPr>
              <a:buNone/>
            </a:pPr>
            <a:r>
              <a:rPr lang="en-US" sz="2000" b="1" dirty="0"/>
              <a:t>2. Terminology and Underlying Theory</a:t>
            </a:r>
            <a:br>
              <a:rPr lang="en-US" sz="2000" dirty="0"/>
            </a:br>
            <a:r>
              <a:rPr lang="en-US" sz="2000" dirty="0"/>
              <a:t>Introduce important terms, notations, and the theoretical foundations relevant to the project.</a:t>
            </a:r>
          </a:p>
          <a:p>
            <a:pPr>
              <a:buNone/>
            </a:pPr>
            <a:r>
              <a:rPr lang="en-US" sz="2000" b="1" dirty="0"/>
              <a:t>3. Project Overview and Workflow Diagram</a:t>
            </a:r>
            <a:br>
              <a:rPr lang="en-US" sz="2000" dirty="0"/>
            </a:br>
            <a:r>
              <a:rPr lang="en-US" sz="2000" dirty="0"/>
              <a:t>Present a high-level summary and the visual representation of the project's phases and interconnections.</a:t>
            </a:r>
          </a:p>
          <a:p>
            <a:pPr>
              <a:buNone/>
            </a:pPr>
            <a:r>
              <a:rPr lang="en-US" sz="2000" b="1" dirty="0"/>
              <a:t>4. Data Analysis, Filtering, and Preprocessing</a:t>
            </a:r>
            <a:br>
              <a:rPr lang="en-US" sz="2000" dirty="0"/>
            </a:br>
            <a:r>
              <a:rPr lang="en-US" sz="2000" dirty="0"/>
              <a:t>Work with real-world COVID-19 datasets to clean, preprocess, and prepare the data for modeling.</a:t>
            </a:r>
          </a:p>
          <a:p>
            <a:pPr>
              <a:buNone/>
            </a:pPr>
            <a:r>
              <a:rPr lang="en-US" sz="2000" b="1" dirty="0"/>
              <a:t>5. Mathematical Modeling: SEIR Model Implementation on Synthetic Data</a:t>
            </a:r>
            <a:br>
              <a:rPr lang="en-US" sz="2000" dirty="0"/>
            </a:br>
            <a:r>
              <a:rPr lang="en-US" sz="2000" dirty="0"/>
              <a:t>Develop and simulate the SEIR epidemiological model using synthetic datasets.</a:t>
            </a:r>
          </a:p>
          <a:p>
            <a:pPr marL="0" indent="0">
              <a:buNone/>
            </a:pPr>
            <a:r>
              <a:rPr lang="en-US" sz="2000" b="1" dirty="0"/>
              <a:t>6. Validation on Real-World COVID-19 Dataset</a:t>
            </a:r>
          </a:p>
          <a:p>
            <a:pPr marL="0" indent="0">
              <a:buNone/>
            </a:pPr>
            <a:r>
              <a:rPr lang="en-US" sz="2000" dirty="0"/>
              <a:t>    Compare the SEIR model outputs with real pandemic data to validate its performance.</a:t>
            </a:r>
          </a:p>
          <a:p>
            <a:pPr>
              <a:buNone/>
            </a:pPr>
            <a:r>
              <a:rPr lang="en-US" sz="2000" b="1" dirty="0"/>
              <a:t>7. Machine Learning Forecasting Using Synthetic Data</a:t>
            </a:r>
            <a:br>
              <a:rPr lang="en-US" sz="2000" dirty="0"/>
            </a:br>
            <a:r>
              <a:rPr lang="en-US" sz="2000" dirty="0"/>
              <a:t>Train an MLP regressor to forecast future states based on SEIR-generated synthetic data.</a:t>
            </a:r>
          </a:p>
          <a:p>
            <a:pPr marL="0" indent="0">
              <a:buNone/>
            </a:pP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3618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0529-FB8C-000E-629D-5A916DF79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568"/>
            <a:ext cx="10674246" cy="568444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8. Validation Using MLP Forecasting</a:t>
            </a:r>
            <a:br>
              <a:rPr lang="en-US" sz="2000" dirty="0"/>
            </a:br>
            <a:r>
              <a:rPr lang="en-US" sz="2000" dirty="0"/>
              <a:t>    Evaluate the accuracy of the ML model by comparing forecasts to actual observed data.</a:t>
            </a:r>
          </a:p>
          <a:p>
            <a:pPr marL="0" indent="0">
              <a:buNone/>
            </a:pPr>
            <a:r>
              <a:rPr lang="en-US" sz="2000" b="1" dirty="0"/>
              <a:t>9. Performance Evaluation and Analysis</a:t>
            </a:r>
            <a:br>
              <a:rPr lang="en-US" sz="2000" dirty="0"/>
            </a:br>
            <a:r>
              <a:rPr lang="en-US" sz="2000" dirty="0"/>
              <a:t>    Assess the effectiveness of both the SEIR mathematical model and the machine learning forecasts              through quantitative metrics and visual comparisons.</a:t>
            </a:r>
          </a:p>
          <a:p>
            <a:pPr marL="0" indent="0">
              <a:buNone/>
            </a:pPr>
            <a:r>
              <a:rPr lang="en-US" sz="2000" b="1" dirty="0"/>
              <a:t>10</a:t>
            </a:r>
            <a:r>
              <a:rPr lang="en-US" sz="2000" dirty="0"/>
              <a:t>. </a:t>
            </a:r>
            <a:r>
              <a:rPr lang="en-US" sz="2000" b="1" dirty="0"/>
              <a:t>Conclusion and Final Statement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EDDD54-7650-4E99-16F0-D58E33CDB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4" y="2854820"/>
            <a:ext cx="10835926" cy="321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9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F2C3-7268-5C41-9CA5-EB52A643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5" y="164892"/>
            <a:ext cx="10515600" cy="824459"/>
          </a:xfrm>
        </p:spPr>
        <p:txBody>
          <a:bodyPr/>
          <a:lstStyle/>
          <a:p>
            <a:r>
              <a:rPr lang="en-IN" dirty="0">
                <a:latin typeface="Bahnschrift Light Condensed" panose="020B0502040204020203" pitchFamily="34" charset="0"/>
              </a:rPr>
              <a:t>Key Objectives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392D-8DBD-453E-14CE-6B08293F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45" y="1139253"/>
            <a:ext cx="10964056" cy="5066674"/>
          </a:xfrm>
        </p:spPr>
        <p:txBody>
          <a:bodyPr/>
          <a:lstStyle/>
          <a:p>
            <a:r>
              <a:rPr lang="en-IN" sz="2000" b="1" dirty="0"/>
              <a:t>Epidemiology</a:t>
            </a:r>
            <a:r>
              <a:rPr lang="en-IN" sz="2000" dirty="0"/>
              <a:t> is the branch of science that studies spread of the disease, its causes ,patterns of health and illness along with risk factors and preventive measures.</a:t>
            </a:r>
          </a:p>
          <a:p>
            <a:r>
              <a:rPr lang="en-IN" sz="2000" dirty="0"/>
              <a:t>It forms the backbone of public health decisions, like planning vaccination drives , managing outbreaks (like COVID-19), or predicting future disease trends.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SEIR (Susceptible–Exposed–Infectious–Recovered Model)</a:t>
            </a:r>
            <a:r>
              <a:rPr lang="en-US" sz="2000" dirty="0"/>
              <a:t> model is a type of compartmental mathematical model used in epidemiology to simulate how a disease spreads through a population over time.</a:t>
            </a:r>
          </a:p>
          <a:p>
            <a:r>
              <a:rPr lang="en-US" sz="2000" dirty="0"/>
              <a:t>The model classifies the population in the following classes -</a:t>
            </a:r>
          </a:p>
          <a:p>
            <a:r>
              <a:rPr lang="en-US" sz="2000" b="1" dirty="0"/>
              <a:t>S (Susceptible):</a:t>
            </a:r>
            <a:r>
              <a:rPr lang="en-US" sz="2000" dirty="0"/>
              <a:t> Individuals who are at risk of contracting the disease.</a:t>
            </a:r>
          </a:p>
          <a:p>
            <a:r>
              <a:rPr lang="en-US" sz="2000" b="1" dirty="0"/>
              <a:t>E (Exposed):</a:t>
            </a:r>
            <a:r>
              <a:rPr lang="en-US" sz="2000" dirty="0"/>
              <a:t> Individuals who have been infected but are not yet infectious (they are in an incubation period</a:t>
            </a:r>
            <a:r>
              <a:rPr lang="en-US" sz="1800" dirty="0"/>
              <a:t>).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(Infectious):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Individuals who are infected and can transmit the disease to susceptible individuals.</a:t>
            </a:r>
          </a:p>
          <a:p>
            <a:r>
              <a:rPr lang="en-US" sz="2000" b="1" dirty="0"/>
              <a:t>R (Recovered):</a:t>
            </a:r>
            <a:r>
              <a:rPr lang="en-US" sz="2000" dirty="0"/>
              <a:t> Individuals who have recovered from the disease and are assumed to have immunity.</a:t>
            </a: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359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A1ED-AD7C-9B2B-8755-4060EB72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Light Condensed" panose="020B0502040204020203" pitchFamily="34" charset="0"/>
              </a:rPr>
              <a:t>SEIR</a:t>
            </a:r>
            <a:r>
              <a:rPr lang="en-US" dirty="0">
                <a:latin typeface="Bahnschrift Light Condensed" panose="020B0502040204020203" pitchFamily="34" charset="0"/>
              </a:rPr>
              <a:t>(Susceptible–Exposed–Infectious–Recovered Model)</a:t>
            </a:r>
            <a:r>
              <a:rPr lang="en-IN" dirty="0">
                <a:latin typeface="Bahnschrift Light Condensed" panose="020B0502040204020203" pitchFamily="34" charset="0"/>
              </a:rPr>
              <a:t> Mathematical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4E4B-B6D0-043F-2EB0-E7374083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690687"/>
            <a:ext cx="11062741" cy="48021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/>
              <a:t>Transitions between these compartments are modeled using differential equations based on parameters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β (beta):</a:t>
            </a:r>
            <a:r>
              <a:rPr lang="en-US" sz="2000" dirty="0"/>
              <a:t> Transmission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σ (sigma):</a:t>
            </a:r>
            <a:r>
              <a:rPr lang="en-US" sz="2000" dirty="0"/>
              <a:t> Rate of progression from exposed to infectious (1/incubation period)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γ (gamma):</a:t>
            </a:r>
            <a:r>
              <a:rPr lang="en-US" sz="2000" dirty="0"/>
              <a:t> Recovery rate (1/infectious period)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sz="1600" dirty="0">
              <a:hlinkClick r:id="rId2"/>
            </a:endParaRPr>
          </a:p>
          <a:p>
            <a:endParaRPr lang="en-IN" sz="1600" dirty="0">
              <a:hlinkClick r:id="rId2"/>
            </a:endParaRPr>
          </a:p>
          <a:p>
            <a:endParaRPr lang="en-IN" sz="1600" dirty="0">
              <a:hlinkClick r:id="rId2"/>
            </a:endParaRPr>
          </a:p>
          <a:p>
            <a:endParaRPr lang="en-IN" sz="1600" dirty="0">
              <a:hlinkClick r:id="rId2"/>
            </a:endParaRPr>
          </a:p>
          <a:p>
            <a:r>
              <a:rPr lang="en-IN" sz="1600" dirty="0">
                <a:hlinkClick r:id="rId2"/>
              </a:rPr>
              <a:t>https://medium.com/pythoneers/mastering-the-seir-model-a-comprehensive-guide-with-python-code-and-real-world-applications-da7584a4fb23</a:t>
            </a:r>
            <a:endParaRPr lang="en-IN" sz="1600" dirty="0"/>
          </a:p>
          <a:p>
            <a:r>
              <a:rPr lang="en-IN" sz="1600" dirty="0"/>
              <a:t>https://arxiv.org/pdf/2002.06563.pdf</a:t>
            </a:r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D5B06-478A-6961-02ED-EE20D972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413" y="2220537"/>
            <a:ext cx="2839387" cy="3140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072041-590D-2916-12E9-32A6BECEF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7" y="3429000"/>
            <a:ext cx="8144259" cy="510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1FECCF-25EC-6BF4-C28D-20DB667F0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570" y="4091781"/>
            <a:ext cx="7133496" cy="92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5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49C2-640C-6BEA-564C-CE0D49A9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Light Condensed" panose="020B0502040204020203" pitchFamily="34" charset="0"/>
              </a:rPr>
              <a:t>Implementing the mathematical model using synthetic data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7AB6-F6B5-CF8B-9B82-29FFE0DA2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r>
              <a:rPr lang="en-IN" sz="2400" dirty="0"/>
              <a:t>Initial parameters:</a:t>
            </a:r>
          </a:p>
          <a:p>
            <a:r>
              <a:rPr lang="en-IN" sz="2400" dirty="0"/>
              <a:t>sigma=0.2</a:t>
            </a:r>
          </a:p>
          <a:p>
            <a:r>
              <a:rPr lang="en-IN" sz="2400" dirty="0"/>
              <a:t>gamma=0.5</a:t>
            </a:r>
          </a:p>
          <a:p>
            <a:r>
              <a:rPr lang="en-IN" sz="2400" dirty="0"/>
              <a:t>beta=1.75</a:t>
            </a:r>
          </a:p>
          <a:p>
            <a:r>
              <a:rPr lang="en-IN" sz="2400" dirty="0"/>
              <a:t>N (initial population)=10000</a:t>
            </a:r>
          </a:p>
          <a:p>
            <a:r>
              <a:rPr lang="en-IN" sz="2400" dirty="0"/>
              <a:t>Total time frame = 100 days</a:t>
            </a:r>
          </a:p>
          <a:p>
            <a:r>
              <a:rPr lang="en-IN" sz="2400" dirty="0"/>
              <a:t>t=0.1*T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7509F-E2FC-97CB-B745-4ADC3F014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60" y="1459288"/>
            <a:ext cx="6448775" cy="483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9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D5A3-8CF6-E2D6-B3B7-0F4F21A4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28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ahnschrift Light Condensed" panose="020B0502040204020203" pitchFamily="34" charset="0"/>
              </a:rPr>
              <a:t>Introducing a new parameter (rho)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0AF0B-6A8C-38EB-A595-A2401671D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27710"/>
            <a:ext cx="98571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ρ (rho)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degree of social activity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in the population.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much people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(and thus how much the disease can spread).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DFD6A-A07B-E9EE-F882-EB00CF891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00" y="2807863"/>
            <a:ext cx="5719400" cy="1522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515C70-B79A-180D-360A-2602363B4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05502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1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0B35-625A-4077-BB5B-0431188B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Implementation of the mathematical model (SEIR) on a real-time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0D9B-ABAF-DD53-BB05-5F98A729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Step-1 : Define the Mathematical Model and get the time series data </a:t>
            </a:r>
            <a:endParaRPr lang="en-IN" dirty="0"/>
          </a:p>
          <a:p>
            <a:pPr>
              <a:buNone/>
            </a:pPr>
            <a:r>
              <a:rPr lang="en-US" sz="2400" b="1" dirty="0"/>
              <a:t>Sources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Johns Hopkins University  (Link: https://github.com/CSSEGISandData/COVID-19)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Our World In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Government Health Portals</a:t>
            </a:r>
          </a:p>
          <a:p>
            <a:pPr>
              <a:buNone/>
            </a:pPr>
            <a:r>
              <a:rPr lang="en-US" sz="2400" b="1" dirty="0"/>
              <a:t>Data Needed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Confirmed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Recovered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Deaths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24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1131</Words>
  <Application>Microsoft Office PowerPoint</Application>
  <PresentationFormat>Widescreen</PresentationFormat>
  <Paragraphs>129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Bahnschrift Condensed</vt:lpstr>
      <vt:lpstr>Bahnschrift Light Condensed</vt:lpstr>
      <vt:lpstr>Calibri</vt:lpstr>
      <vt:lpstr>Calibri Light</vt:lpstr>
      <vt:lpstr>Office Theme</vt:lpstr>
      <vt:lpstr>PowerPoint Presentation</vt:lpstr>
      <vt:lpstr>Epidemiological Modeling and Forecasting of India's First COVID-19 Wave Using SEIR and MLP Regressor</vt:lpstr>
      <vt:lpstr>Index</vt:lpstr>
      <vt:lpstr>PowerPoint Presentation</vt:lpstr>
      <vt:lpstr>Key Objectives and Problem Statement</vt:lpstr>
      <vt:lpstr>SEIR(Susceptible–Exposed–Infectious–Recovered Model) Mathematical model </vt:lpstr>
      <vt:lpstr>Implementing the mathematical model using synthetic data </vt:lpstr>
      <vt:lpstr>Introducing a new parameter (rho)</vt:lpstr>
      <vt:lpstr>Implementation of the mathematical model (SEIR) on a real-time dataset</vt:lpstr>
      <vt:lpstr>Step:3 Preprocessing the missing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 PAREEK</dc:creator>
  <cp:lastModifiedBy>DIVY PAREEK</cp:lastModifiedBy>
  <cp:revision>3</cp:revision>
  <dcterms:created xsi:type="dcterms:W3CDTF">2025-04-28T18:45:05Z</dcterms:created>
  <dcterms:modified xsi:type="dcterms:W3CDTF">2025-04-29T04:46:35Z</dcterms:modified>
</cp:coreProperties>
</file>