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2.jpeg" ContentType="image/jpeg"/>
  <Override PartName="/ppt/media/image21.jpeg" ContentType="image/jpeg"/>
  <Override PartName="/ppt/media/image14.jpeg" ContentType="image/jpeg"/>
  <Override PartName="/ppt/media/image5.png" ContentType="image/png"/>
  <Override PartName="/ppt/media/image3.png" ContentType="image/png"/>
  <Override PartName="/ppt/media/image6.png" ContentType="image/png"/>
  <Override PartName="/ppt/media/image8.png" ContentType="image/png"/>
  <Override PartName="/ppt/media/image2.png" ContentType="image/png"/>
  <Override PartName="/ppt/media/image9.png" ContentType="image/png"/>
  <Override PartName="/ppt/media/image20.png" ContentType="image/png"/>
  <Override PartName="/ppt/media/image19.png" ContentType="image/png"/>
  <Override PartName="/ppt/media/image18.png" ContentType="image/png"/>
  <Override PartName="/ppt/media/image17.png" ContentType="image/png"/>
  <Override PartName="/ppt/media/image4.jpeg" ContentType="image/jpeg"/>
  <Override PartName="/ppt/media/image1.jpeg" ContentType="image/jpeg"/>
  <Override PartName="/ppt/media/image16.png" ContentType="image/png"/>
  <Override PartName="/ppt/media/image7.jpeg" ContentType="image/jpeg"/>
  <Override PartName="/ppt/media/image10.png" ContentType="image/png"/>
  <Override PartName="/ppt/media/image11.png" ContentType="image/png"/>
  <Override PartName="/ppt/media/image12.png" ContentType="image/png"/>
  <Override PartName="/ppt/media/image13.png" ContentType="image/png"/>
  <Override PartName="/ppt/media/image15.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8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8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8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9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9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0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0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0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1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1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1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1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1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1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1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p:blipFill>
        <p:spPr>
          <a:xfrm>
            <a:off x="2076480" y="2922120"/>
            <a:ext cx="4983120" cy="124200"/>
          </a:xfrm>
          <a:prstGeom prst="rect">
            <a:avLst/>
          </a:prstGeom>
          <a:ln>
            <a:noFill/>
          </a:ln>
        </p:spPr>
      </p:pic>
      <p:pic>
        <p:nvPicPr>
          <p:cNvPr id="1" name="Picture 7" descr=""/>
          <p:cNvPicPr/>
          <p:nvPr/>
        </p:nvPicPr>
        <p:blipFill>
          <a:blip r:embed="rId4"/>
          <a:stretch/>
        </p:blipFill>
        <p:spPr>
          <a:xfrm>
            <a:off x="5308920" y="-90360"/>
            <a:ext cx="3942360" cy="2412360"/>
          </a:xfrm>
          <a:prstGeom prst="rect">
            <a:avLst/>
          </a:prstGeom>
          <a:ln>
            <a:noFill/>
          </a:ln>
        </p:spPr>
      </p:pic>
      <p:sp>
        <p:nvSpPr>
          <p:cNvPr id="2" name="PlaceHolder 1"/>
          <p:cNvSpPr>
            <a:spLocks noGrp="1"/>
          </p:cNvSpPr>
          <p:nvPr>
            <p:ph type="title"/>
          </p:nvPr>
        </p:nvSpPr>
        <p:spPr>
          <a:xfrm>
            <a:off x="905040" y="200160"/>
            <a:ext cx="7333560" cy="9518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40" name="Picture 1" descr=""/>
          <p:cNvPicPr/>
          <p:nvPr/>
        </p:nvPicPr>
        <p:blipFill>
          <a:blip r:embed="rId3"/>
          <a:stretch/>
        </p:blipFill>
        <p:spPr>
          <a:xfrm rot="10800000">
            <a:off x="10917000" y="2171160"/>
            <a:ext cx="1773000" cy="1085040"/>
          </a:xfrm>
          <a:prstGeom prst="rect">
            <a:avLst/>
          </a:prstGeom>
          <a:ln>
            <a:noFill/>
          </a:ln>
        </p:spPr>
      </p:pic>
      <p:pic>
        <p:nvPicPr>
          <p:cNvPr id="41" name="Picture 2" descr=""/>
          <p:cNvPicPr/>
          <p:nvPr/>
        </p:nvPicPr>
        <p:blipFill>
          <a:blip r:embed="rId4"/>
          <a:stretch/>
        </p:blipFill>
        <p:spPr>
          <a:xfrm>
            <a:off x="781200" y="1196280"/>
            <a:ext cx="5732640" cy="142920"/>
          </a:xfrm>
          <a:prstGeom prst="rect">
            <a:avLst/>
          </a:prstGeom>
          <a:ln>
            <a:noFill/>
          </a:ln>
        </p:spPr>
      </p:pic>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80" name="Picture 1" descr=""/>
          <p:cNvPicPr/>
          <p:nvPr/>
        </p:nvPicPr>
        <p:blipFill>
          <a:blip r:embed="rId3"/>
          <a:stretch/>
        </p:blipFill>
        <p:spPr>
          <a:xfrm rot="10800000">
            <a:off x="10917000" y="2171160"/>
            <a:ext cx="1773000" cy="1085040"/>
          </a:xfrm>
          <a:prstGeom prst="rect">
            <a:avLst/>
          </a:prstGeom>
          <a:ln>
            <a:noFill/>
          </a:ln>
        </p:spPr>
      </p:pic>
      <p:pic>
        <p:nvPicPr>
          <p:cNvPr id="81" name="Picture 2" descr=""/>
          <p:cNvPicPr/>
          <p:nvPr/>
        </p:nvPicPr>
        <p:blipFill>
          <a:blip r:embed="rId4"/>
          <a:stretch/>
        </p:blipFill>
        <p:spPr>
          <a:xfrm>
            <a:off x="781200" y="1196280"/>
            <a:ext cx="5732640" cy="142920"/>
          </a:xfrm>
          <a:prstGeom prst="rect">
            <a:avLst/>
          </a:prstGeom>
          <a:ln>
            <a:noFill/>
          </a:ln>
        </p:spPr>
      </p:pic>
      <p:sp>
        <p:nvSpPr>
          <p:cNvPr id="82" name="PlaceHolder 1"/>
          <p:cNvSpPr>
            <a:spLocks noGrp="1"/>
          </p:cNvSpPr>
          <p:nvPr>
            <p:ph type="title"/>
          </p:nvPr>
        </p:nvSpPr>
        <p:spPr>
          <a:xfrm>
            <a:off x="457200" y="205200"/>
            <a:ext cx="8229240" cy="8586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8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hyperlink" Target="https://github.com/jayBhagiya/ai-lab/blob/main/Resume_parser.ipynb" TargetMode="External"/><Relationship Id="rId2" Type="http://schemas.openxmlformats.org/officeDocument/2006/relationships/slideLayout" Target="../slideLayouts/slideLayout1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ww.kaggle.com/dataturks/resume-entities-for-ner" TargetMode="External"/><Relationship Id="rId2" Type="http://schemas.openxmlformats.org/officeDocument/2006/relationships/hyperlink" Target="https://drive.google.com/file/d/1uJjBRh5DPrqcSqNZL4dmsTzeQzu47kBz/view?usp=sharing" TargetMode="External"/><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94600" y="1825920"/>
            <a:ext cx="7361640" cy="11343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45" strike="noStrike" cap="all">
                <a:solidFill>
                  <a:srgbClr val="624d3c"/>
                </a:solidFill>
                <a:latin typeface="Kelly Slab"/>
              </a:rPr>
              <a:t>team 33</a:t>
            </a:r>
            <a:endParaRPr b="0" lang="en-IN" sz="3600" spc="-1" strike="noStrike">
              <a:latin typeface="Arial"/>
            </a:endParaRPr>
          </a:p>
        </p:txBody>
      </p:sp>
      <p:sp>
        <p:nvSpPr>
          <p:cNvPr id="121" name="CustomShape 2"/>
          <p:cNvSpPr/>
          <p:nvPr/>
        </p:nvSpPr>
        <p:spPr>
          <a:xfrm>
            <a:off x="894600" y="3091320"/>
            <a:ext cx="7361640" cy="422280"/>
          </a:xfrm>
          <a:prstGeom prst="rect">
            <a:avLst/>
          </a:prstGeom>
          <a:noFill/>
          <a:ln>
            <a:noFill/>
          </a:ln>
        </p:spPr>
        <p:style>
          <a:lnRef idx="0"/>
          <a:fillRef idx="0"/>
          <a:effectRef idx="0"/>
          <a:fontRef idx="minor"/>
        </p:style>
        <p:txBody>
          <a:bodyPr lIns="90000" rIns="90000" tIns="93600" bIns="45000"/>
          <a:p>
            <a:pPr algn="ctr">
              <a:lnSpc>
                <a:spcPct val="100000"/>
              </a:lnSpc>
            </a:pPr>
            <a:r>
              <a:rPr b="1" lang="en-IN" sz="1800" spc="-1" strike="noStrike" cap="all">
                <a:solidFill>
                  <a:srgbClr val="946f53"/>
                </a:solidFill>
                <a:latin typeface="Abel"/>
              </a:rPr>
              <a:t>Personality Prediction System via CV Analysis</a:t>
            </a: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905040" y="200160"/>
            <a:ext cx="7333560" cy="9518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cap="all">
                <a:solidFill>
                  <a:srgbClr val="624d3c"/>
                </a:solidFill>
                <a:latin typeface="Kelly Slab"/>
              </a:rPr>
              <a:t>Dataset after Basic Cleaning</a:t>
            </a:r>
            <a:endParaRPr b="0" lang="en-IN" sz="3200" spc="-1" strike="noStrike">
              <a:latin typeface="Arial"/>
            </a:endParaRPr>
          </a:p>
        </p:txBody>
      </p:sp>
      <p:pic>
        <p:nvPicPr>
          <p:cNvPr id="141" name="" descr=""/>
          <p:cNvPicPr/>
          <p:nvPr/>
        </p:nvPicPr>
        <p:blipFill>
          <a:blip r:embed="rId1"/>
          <a:stretch/>
        </p:blipFill>
        <p:spPr>
          <a:xfrm>
            <a:off x="289080" y="2016000"/>
            <a:ext cx="8664840" cy="21596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905040" y="200160"/>
            <a:ext cx="7333560" cy="9518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cap="all">
                <a:solidFill>
                  <a:srgbClr val="624d3c"/>
                </a:solidFill>
                <a:latin typeface="Kelly Slab"/>
              </a:rPr>
              <a:t>Analysis of the domain v/s its count</a:t>
            </a:r>
            <a:endParaRPr b="0" lang="en-IN" sz="3200" spc="-1" strike="noStrike">
              <a:latin typeface="Arial"/>
            </a:endParaRPr>
          </a:p>
        </p:txBody>
      </p:sp>
      <p:pic>
        <p:nvPicPr>
          <p:cNvPr id="143" name="" descr=""/>
          <p:cNvPicPr/>
          <p:nvPr/>
        </p:nvPicPr>
        <p:blipFill>
          <a:blip r:embed="rId1"/>
          <a:stretch/>
        </p:blipFill>
        <p:spPr>
          <a:xfrm>
            <a:off x="3086640" y="1455120"/>
            <a:ext cx="3465000" cy="35125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905040" y="200160"/>
            <a:ext cx="7333560" cy="9518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cap="all">
                <a:solidFill>
                  <a:srgbClr val="624d3c"/>
                </a:solidFill>
                <a:latin typeface="Kelly Slab"/>
              </a:rPr>
              <a:t>Vector Processing of Text</a:t>
            </a:r>
            <a:endParaRPr b="0" lang="en-IN" sz="3200" spc="-1" strike="noStrike">
              <a:latin typeface="Arial"/>
            </a:endParaRPr>
          </a:p>
        </p:txBody>
      </p:sp>
      <p:sp>
        <p:nvSpPr>
          <p:cNvPr id="145" name="CustomShape 2"/>
          <p:cNvSpPr/>
          <p:nvPr/>
        </p:nvSpPr>
        <p:spPr>
          <a:xfrm>
            <a:off x="905040" y="1307520"/>
            <a:ext cx="7333560" cy="3184560"/>
          </a:xfrm>
          <a:prstGeom prst="rect">
            <a:avLst/>
          </a:prstGeom>
          <a:noFill/>
          <a:ln>
            <a:noFill/>
          </a:ln>
        </p:spPr>
        <p:style>
          <a:lnRef idx="0"/>
          <a:fillRef idx="0"/>
          <a:effectRef idx="0"/>
          <a:fontRef idx="minor"/>
        </p:style>
        <p:txBody>
          <a:bodyPr lIns="90000" rIns="90000" tIns="93600" bIns="45000">
            <a:normAutofit/>
          </a:bodyPr>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ea typeface="Abel"/>
              </a:rPr>
              <a:t>The classifiers and learning algorithms can not directly process the text documents in their original form</a:t>
            </a:r>
            <a:endParaRPr b="0" lang="en-IN" sz="1800" spc="-1" strike="noStrike">
              <a:latin typeface="Arial"/>
            </a:endParaRPr>
          </a:p>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ea typeface="Abel"/>
              </a:rPr>
              <a:t>One common approach for extracting features from text is to use the bag of words model where the presence (and often the frequency) of words is taken into consideration, but the order in which they occur is ignored.</a:t>
            </a:r>
            <a:endParaRPr b="0" lang="en-IN" sz="1800" spc="-1" strike="noStrike">
              <a:latin typeface="Arial"/>
            </a:endParaRPr>
          </a:p>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ea typeface="Abel"/>
              </a:rPr>
              <a:t>Term Frequency and Inverse Document Frequency is used for each document to create the vectors that represent the resume.</a:t>
            </a:r>
            <a:endParaRPr b="0" lang="en-IN"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905040" y="200160"/>
            <a:ext cx="7333560" cy="9518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cap="all">
                <a:solidFill>
                  <a:srgbClr val="624d3c"/>
                </a:solidFill>
                <a:latin typeface="Kelly Slab"/>
              </a:rPr>
              <a:t>Input Representation for models</a:t>
            </a:r>
            <a:endParaRPr b="0" lang="en-IN" sz="3200" spc="-1" strike="noStrike">
              <a:latin typeface="Arial"/>
            </a:endParaRPr>
          </a:p>
        </p:txBody>
      </p:sp>
      <p:sp>
        <p:nvSpPr>
          <p:cNvPr id="147" name="CustomShape 2"/>
          <p:cNvSpPr/>
          <p:nvPr/>
        </p:nvSpPr>
        <p:spPr>
          <a:xfrm>
            <a:off x="905040" y="1307520"/>
            <a:ext cx="7333560" cy="3184560"/>
          </a:xfrm>
          <a:prstGeom prst="rect">
            <a:avLst/>
          </a:prstGeom>
          <a:noFill/>
          <a:ln>
            <a:noFill/>
          </a:ln>
        </p:spPr>
        <p:style>
          <a:lnRef idx="0"/>
          <a:fillRef idx="0"/>
          <a:effectRef idx="0"/>
          <a:fontRef idx="minor"/>
        </p:style>
        <p:txBody>
          <a:bodyPr lIns="90000" rIns="90000" tIns="93600" bIns="45000">
            <a:normAutofit/>
          </a:bodyPr>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ea typeface="Abel"/>
              </a:rPr>
              <a:t>Word Counts with Count Vectorizer: It provides a simple way to tokenize a collection of documents, built a vocabulary of known words, and to encode new documents using that vocabulary</a:t>
            </a:r>
            <a:endParaRPr b="0" lang="en-IN" sz="1800" spc="-1" strike="noStrike">
              <a:latin typeface="Arial"/>
            </a:endParaRPr>
          </a:p>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ea typeface="Abel"/>
              </a:rPr>
              <a:t>Word Frequencies with Tf-Idf Vectorizer: Term frequency summarizes how often a given word occurs within a document and Inverse document frequency down scales words that appear a lot across documents. The Tf-Idf Vectorizer will tokenize documents, learn the vocabulary and inverse document frequency weightings, and allow you to encode new documents</a:t>
            </a:r>
            <a:endParaRPr b="0" lang="en-IN"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905040" y="200160"/>
            <a:ext cx="7333560" cy="9518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cap="all">
                <a:solidFill>
                  <a:srgbClr val="624d3c"/>
                </a:solidFill>
                <a:latin typeface="Kelly Slab"/>
              </a:rPr>
              <a:t>Summarization</a:t>
            </a:r>
            <a:endParaRPr b="0" lang="en-IN" sz="3200" spc="-1" strike="noStrike">
              <a:latin typeface="Arial"/>
            </a:endParaRPr>
          </a:p>
        </p:txBody>
      </p:sp>
      <p:sp>
        <p:nvSpPr>
          <p:cNvPr id="149" name="CustomShape 2"/>
          <p:cNvSpPr/>
          <p:nvPr/>
        </p:nvSpPr>
        <p:spPr>
          <a:xfrm>
            <a:off x="905040" y="1286280"/>
            <a:ext cx="7333560" cy="3699000"/>
          </a:xfrm>
          <a:prstGeom prst="rect">
            <a:avLst/>
          </a:prstGeom>
          <a:noFill/>
          <a:ln>
            <a:noFill/>
          </a:ln>
        </p:spPr>
        <p:style>
          <a:lnRef idx="0"/>
          <a:fillRef idx="0"/>
          <a:effectRef idx="0"/>
          <a:fontRef idx="minor"/>
        </p:style>
        <p:txBody>
          <a:bodyPr lIns="90000" rIns="90000" tIns="93600" bIns="45000">
            <a:normAutofit/>
          </a:bodyPr>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ea typeface="Abel"/>
              </a:rPr>
              <a:t>Lexical token summarizer: It is a summarizer purely based out of scoring the sentences based on the words on the sentences</a:t>
            </a:r>
            <a:endParaRPr b="0" lang="en-IN" sz="1800" spc="-1" strike="noStrike">
              <a:latin typeface="Arial"/>
            </a:endParaRPr>
          </a:p>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ea typeface="Abel"/>
              </a:rPr>
              <a:t>Algorithm Firstly, Sentence tokenization on the resume is carried out, then a frequency distribution of the words across the the resume at hand is generated. It is to be noted that prior to this step, removal of punctuation marks was done to prevent unnecessary noise. This frequency table was used to score the sentence.</a:t>
            </a:r>
            <a:endParaRPr b="0" lang="en-IN" sz="1800" spc="-1" strike="noStrike">
              <a:latin typeface="Arial"/>
            </a:endParaRPr>
          </a:p>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ea typeface="Abel"/>
              </a:rPr>
              <a:t>The score of each sentence = Sum of the scores of each word in the sentence.The score of a word is the frequency count of the word in the resume.Finally, the summarized text is obtained by extracting the most significant sentences in the resume, based on the scores.</a:t>
            </a:r>
            <a:endParaRPr b="0" lang="en-IN"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905040" y="200160"/>
            <a:ext cx="7333560" cy="95184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cap="all">
                <a:solidFill>
                  <a:srgbClr val="624d3c"/>
                </a:solidFill>
                <a:latin typeface="Kelly Slab"/>
              </a:rPr>
              <a:t>Output of Summary</a:t>
            </a:r>
            <a:endParaRPr b="0" lang="en-IN" sz="3200" spc="-1" strike="noStrike">
              <a:latin typeface="Arial"/>
            </a:endParaRPr>
          </a:p>
        </p:txBody>
      </p:sp>
      <p:pic>
        <p:nvPicPr>
          <p:cNvPr id="151" name="" descr=""/>
          <p:cNvPicPr/>
          <p:nvPr/>
        </p:nvPicPr>
        <p:blipFill>
          <a:blip r:embed="rId1"/>
          <a:stretch/>
        </p:blipFill>
        <p:spPr>
          <a:xfrm>
            <a:off x="1224000" y="1423080"/>
            <a:ext cx="6695640" cy="353880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905040" y="200160"/>
            <a:ext cx="7333560" cy="9518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cap="all">
                <a:solidFill>
                  <a:srgbClr val="624d3c"/>
                </a:solidFill>
                <a:latin typeface="Kelly Slab"/>
              </a:rPr>
              <a:t>Preparing the data</a:t>
            </a:r>
            <a:endParaRPr b="0" lang="en-IN" sz="3200" spc="-1" strike="noStrike">
              <a:latin typeface="Arial"/>
            </a:endParaRPr>
          </a:p>
        </p:txBody>
      </p:sp>
      <p:pic>
        <p:nvPicPr>
          <p:cNvPr id="153" name="" descr=""/>
          <p:cNvPicPr/>
          <p:nvPr/>
        </p:nvPicPr>
        <p:blipFill>
          <a:blip r:embed="rId1"/>
          <a:stretch/>
        </p:blipFill>
        <p:spPr>
          <a:xfrm>
            <a:off x="228960" y="1647000"/>
            <a:ext cx="8770680" cy="303264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905040" y="200160"/>
            <a:ext cx="7333560" cy="9518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cap="all">
                <a:solidFill>
                  <a:srgbClr val="624d3c"/>
                </a:solidFill>
                <a:latin typeface="Kelly Slab"/>
              </a:rPr>
              <a:t>Comparison between model</a:t>
            </a:r>
            <a:endParaRPr b="0" lang="en-IN" sz="3200" spc="-1" strike="noStrike">
              <a:latin typeface="Arial"/>
            </a:endParaRPr>
          </a:p>
        </p:txBody>
      </p:sp>
      <p:pic>
        <p:nvPicPr>
          <p:cNvPr id="155" name="" descr=""/>
          <p:cNvPicPr/>
          <p:nvPr/>
        </p:nvPicPr>
        <p:blipFill>
          <a:blip r:embed="rId1"/>
          <a:stretch/>
        </p:blipFill>
        <p:spPr>
          <a:xfrm>
            <a:off x="1152000" y="1440000"/>
            <a:ext cx="6983640" cy="357408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905040" y="200160"/>
            <a:ext cx="7333560" cy="9518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cap="all">
                <a:solidFill>
                  <a:srgbClr val="624d3c"/>
                </a:solidFill>
                <a:latin typeface="Kelly Slab"/>
              </a:rPr>
              <a:t>Model Selection</a:t>
            </a:r>
            <a:endParaRPr b="0" lang="en-IN" sz="3200" spc="-1" strike="noStrike">
              <a:latin typeface="Arial"/>
            </a:endParaRPr>
          </a:p>
        </p:txBody>
      </p:sp>
      <p:sp>
        <p:nvSpPr>
          <p:cNvPr id="157" name="CustomShape 2"/>
          <p:cNvSpPr/>
          <p:nvPr/>
        </p:nvSpPr>
        <p:spPr>
          <a:xfrm>
            <a:off x="905040" y="1307520"/>
            <a:ext cx="7333560" cy="3184560"/>
          </a:xfrm>
          <a:prstGeom prst="rect">
            <a:avLst/>
          </a:prstGeom>
          <a:noFill/>
          <a:ln>
            <a:noFill/>
          </a:ln>
        </p:spPr>
        <p:style>
          <a:lnRef idx="0"/>
          <a:fillRef idx="0"/>
          <a:effectRef idx="0"/>
          <a:fontRef idx="minor"/>
        </p:style>
        <p:txBody>
          <a:bodyPr lIns="90000" rIns="90000" tIns="93600" bIns="45000">
            <a:normAutofit/>
          </a:bodyPr>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ea typeface="Abel"/>
              </a:rPr>
              <a:t>The models we used to compare the results were Support Vector Classifier, Logistic Regression, Naive Bayes and Random Forest. Amongst all the different models Random forest algorithm tends to perform worse and SVC performs the best with an average accuracy of 70%-75%</a:t>
            </a:r>
            <a:endParaRPr b="0" lang="en-IN" sz="1800" spc="-1" strike="noStrike">
              <a:latin typeface="Arial"/>
            </a:endParaRPr>
          </a:p>
        </p:txBody>
      </p:sp>
      <p:pic>
        <p:nvPicPr>
          <p:cNvPr id="158" name="" descr=""/>
          <p:cNvPicPr/>
          <p:nvPr/>
        </p:nvPicPr>
        <p:blipFill>
          <a:blip r:embed="rId1"/>
          <a:stretch/>
        </p:blipFill>
        <p:spPr>
          <a:xfrm>
            <a:off x="2376000" y="3024000"/>
            <a:ext cx="4483440" cy="176904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905040" y="200160"/>
            <a:ext cx="7333560" cy="9518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cap="all">
                <a:solidFill>
                  <a:srgbClr val="624d3c"/>
                </a:solidFill>
                <a:latin typeface="Kelly Slab"/>
              </a:rPr>
              <a:t>Model Accuracy</a:t>
            </a:r>
            <a:endParaRPr b="0" lang="en-IN" sz="3200" spc="-1" strike="noStrike">
              <a:latin typeface="Arial"/>
            </a:endParaRPr>
          </a:p>
        </p:txBody>
      </p:sp>
      <p:sp>
        <p:nvSpPr>
          <p:cNvPr id="160" name="CustomShape 2"/>
          <p:cNvSpPr/>
          <p:nvPr/>
        </p:nvSpPr>
        <p:spPr>
          <a:xfrm>
            <a:off x="905040" y="1307520"/>
            <a:ext cx="7333560" cy="3184560"/>
          </a:xfrm>
          <a:prstGeom prst="rect">
            <a:avLst/>
          </a:prstGeom>
          <a:noFill/>
          <a:ln>
            <a:noFill/>
          </a:ln>
        </p:spPr>
        <p:style>
          <a:lnRef idx="0"/>
          <a:fillRef idx="0"/>
          <a:effectRef idx="0"/>
          <a:fontRef idx="minor"/>
        </p:style>
        <p:txBody>
          <a:bodyPr lIns="90000" rIns="90000" tIns="93600" bIns="45000">
            <a:normAutofit/>
          </a:bodyPr>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ea typeface="Abel"/>
              </a:rPr>
              <a:t>The SVC model from our inference must have performed the best merely due to the topology of this dataset. It does a better job of capturing non linearities than Bayes or Logistic regression. Also the SVM model originated from an optimization problem. This makes it work better than most other models on multivariate numeric data , which is the case with our vector representation of words.</a:t>
            </a:r>
            <a:endParaRPr b="0" lang="en-IN"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905040" y="200160"/>
            <a:ext cx="7333560" cy="9518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cap="all">
                <a:solidFill>
                  <a:srgbClr val="624d3c"/>
                </a:solidFill>
                <a:latin typeface="Kelly Slab"/>
              </a:rPr>
              <a:t>project description</a:t>
            </a:r>
            <a:endParaRPr b="0" lang="en-IN" sz="3200" spc="-1" strike="noStrike">
              <a:latin typeface="Arial"/>
            </a:endParaRPr>
          </a:p>
        </p:txBody>
      </p:sp>
      <p:sp>
        <p:nvSpPr>
          <p:cNvPr id="123" name="CustomShape 2"/>
          <p:cNvSpPr/>
          <p:nvPr/>
        </p:nvSpPr>
        <p:spPr>
          <a:xfrm>
            <a:off x="905040" y="1307520"/>
            <a:ext cx="7333560" cy="3184560"/>
          </a:xfrm>
          <a:prstGeom prst="rect">
            <a:avLst/>
          </a:prstGeom>
          <a:noFill/>
          <a:ln>
            <a:noFill/>
          </a:ln>
        </p:spPr>
        <p:style>
          <a:lnRef idx="0"/>
          <a:fillRef idx="0"/>
          <a:effectRef idx="0"/>
          <a:fontRef idx="minor"/>
        </p:style>
        <p:txBody>
          <a:bodyPr lIns="90000" rIns="90000" tIns="93600" bIns="45000"/>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rPr>
              <a:t>It is a challenging task to shortlisting deserving candidates from a massive pile of CVs. What if there’s a software that can interpret the personality of a candidate by analyzing their CV? This will make the selection process much more manageable. This project aims to create advanced software that can provide a legally justified and fair CV ranking system. </a:t>
            </a:r>
            <a:endParaRPr b="0" lang="en-IN" sz="1800" spc="-1" strike="noStrike">
              <a:latin typeface="Arial"/>
            </a:endParaRPr>
          </a:p>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rPr>
              <a:t>The system will work something like this – candidates will register in the system by entering all the relevant details and upload their CV. They will also take an online test that focuses on personality traits and a candidate’s aptitude. Candidates can also view their test results. </a:t>
            </a:r>
            <a:endParaRPr b="0" lang="en-I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905040" y="200160"/>
            <a:ext cx="7333560" cy="9518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cap="all">
                <a:solidFill>
                  <a:srgbClr val="624d3c"/>
                </a:solidFill>
                <a:latin typeface="Kelly Slab"/>
              </a:rPr>
              <a:t>Training Using linear svc</a:t>
            </a:r>
            <a:endParaRPr b="0" lang="en-IN" sz="3200" spc="-1" strike="noStrike">
              <a:latin typeface="Arial"/>
            </a:endParaRPr>
          </a:p>
        </p:txBody>
      </p:sp>
      <p:pic>
        <p:nvPicPr>
          <p:cNvPr id="162" name="Content Placeholder 3" descr=""/>
          <p:cNvPicPr/>
          <p:nvPr/>
        </p:nvPicPr>
        <p:blipFill>
          <a:blip r:embed="rId1"/>
          <a:stretch/>
        </p:blipFill>
        <p:spPr>
          <a:xfrm>
            <a:off x="905040" y="1788840"/>
            <a:ext cx="7333560" cy="222264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905040" y="72000"/>
            <a:ext cx="7333560" cy="9518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cap="all">
                <a:solidFill>
                  <a:srgbClr val="624d3c"/>
                </a:solidFill>
                <a:latin typeface="Kelly Slab"/>
              </a:rPr>
              <a:t>Final Prediction</a:t>
            </a:r>
            <a:endParaRPr b="0" lang="en-IN" sz="3200" spc="-1" strike="noStrike">
              <a:latin typeface="Arial"/>
            </a:endParaRPr>
          </a:p>
        </p:txBody>
      </p:sp>
      <p:pic>
        <p:nvPicPr>
          <p:cNvPr id="164" name="Content Placeholder 3" descr=""/>
          <p:cNvPicPr/>
          <p:nvPr/>
        </p:nvPicPr>
        <p:blipFill>
          <a:blip r:embed="rId1"/>
          <a:stretch/>
        </p:blipFill>
        <p:spPr>
          <a:xfrm>
            <a:off x="2448000" y="1296000"/>
            <a:ext cx="4751640" cy="374688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457200" y="205200"/>
            <a:ext cx="8229240" cy="858600"/>
          </a:xfrm>
          <a:prstGeom prst="rect">
            <a:avLst/>
          </a:prstGeom>
          <a:noFill/>
          <a:ln>
            <a:noFill/>
          </a:ln>
        </p:spPr>
        <p:txBody>
          <a:bodyPr lIns="0" rIns="0" tIns="0" bIns="0" anchor="ctr"/>
          <a:p>
            <a:pPr algn="ctr"/>
            <a:r>
              <a:rPr b="0" lang="en-IN" sz="3200" spc="-1" strike="noStrike" cap="all">
                <a:solidFill>
                  <a:srgbClr val="624d3c"/>
                </a:solidFill>
                <a:latin typeface="Kelly Slab"/>
              </a:rPr>
              <a:t>GITHUB LinK</a:t>
            </a:r>
            <a:endParaRPr b="0" lang="en-IN" sz="3200" spc="-1" strike="noStrike">
              <a:latin typeface="Arial"/>
            </a:endParaRPr>
          </a:p>
        </p:txBody>
      </p:sp>
      <p:sp>
        <p:nvSpPr>
          <p:cNvPr id="166" name="TextShape 2"/>
          <p:cNvSpPr txBox="1"/>
          <p:nvPr/>
        </p:nvSpPr>
        <p:spPr>
          <a:xfrm>
            <a:off x="457200" y="1203480"/>
            <a:ext cx="8229240" cy="2982960"/>
          </a:xfrm>
          <a:prstGeom prst="rect">
            <a:avLst/>
          </a:prstGeom>
          <a:noFill/>
          <a:ln>
            <a:noFill/>
          </a:ln>
        </p:spPr>
        <p:txBody>
          <a:bodyPr lIns="0" rIns="0" tIns="0" bIns="0" anchor="ctr"/>
          <a:p>
            <a:pPr algn="ctr"/>
            <a:r>
              <a:rPr b="0" lang="en-IN" sz="2000" spc="-1" strike="noStrike">
                <a:latin typeface="Arial"/>
                <a:hlinkClick r:id="rId1"/>
              </a:rPr>
              <a:t>https://github.com/jayBhagiya/ai-lab/blob/main/Resume_parser.ipynb</a:t>
            </a:r>
            <a:endParaRPr b="0" lang="en-IN" sz="20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905040" y="200160"/>
            <a:ext cx="7333560" cy="9518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cap="all">
                <a:solidFill>
                  <a:srgbClr val="624d3c"/>
                </a:solidFill>
                <a:latin typeface="Kelly Slab"/>
              </a:rPr>
              <a:t>Team Members</a:t>
            </a:r>
            <a:endParaRPr b="0" lang="en-IN" sz="3200" spc="-1" strike="noStrike">
              <a:latin typeface="Arial"/>
            </a:endParaRPr>
          </a:p>
        </p:txBody>
      </p:sp>
      <p:sp>
        <p:nvSpPr>
          <p:cNvPr id="168" name="CustomShape 2"/>
          <p:cNvSpPr/>
          <p:nvPr/>
        </p:nvSpPr>
        <p:spPr>
          <a:xfrm>
            <a:off x="905040" y="1307520"/>
            <a:ext cx="7333560" cy="3184560"/>
          </a:xfrm>
          <a:prstGeom prst="rect">
            <a:avLst/>
          </a:prstGeom>
          <a:noFill/>
          <a:ln>
            <a:noFill/>
          </a:ln>
        </p:spPr>
        <p:style>
          <a:lnRef idx="0"/>
          <a:fillRef idx="0"/>
          <a:effectRef idx="0"/>
          <a:fontRef idx="minor"/>
        </p:style>
        <p:txBody>
          <a:bodyPr lIns="90000" rIns="90000" tIns="93600" bIns="45000"/>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rPr>
              <a:t>JEHIL THAKKAR(18BIT043)</a:t>
            </a:r>
            <a:endParaRPr b="0" lang="en-IN" sz="1800" spc="-1" strike="noStrike">
              <a:latin typeface="Arial"/>
            </a:endParaRPr>
          </a:p>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rPr>
              <a:t>JAY BHAGIYA(18BIT040)</a:t>
            </a:r>
            <a:endParaRPr b="0" lang="en-IN" sz="1800" spc="-1" strike="noStrike">
              <a:latin typeface="Arial"/>
            </a:endParaRPr>
          </a:p>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rPr>
              <a:t>KATHAN PATHAK(18BIT051)</a:t>
            </a:r>
            <a:endParaRPr b="0" lang="en-IN" sz="1800" spc="-1" strike="noStrike">
              <a:latin typeface="Arial"/>
            </a:endParaRPr>
          </a:p>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rPr>
              <a:t>DEEP MISTRY(18BIT015)</a:t>
            </a:r>
            <a:endParaRPr b="0" lang="en-IN" sz="1800" spc="-1" strike="noStrike">
              <a:latin typeface="Arial"/>
            </a:endParaRPr>
          </a:p>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rPr>
              <a:t>MANVENDRA SHEKHAWAT(18BIT064)</a:t>
            </a:r>
            <a:endParaRPr b="0" lang="en-IN"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905040" y="200160"/>
            <a:ext cx="7333560" cy="4414680"/>
          </a:xfrm>
          <a:prstGeom prst="rect">
            <a:avLst/>
          </a:prstGeom>
          <a:noFill/>
          <a:ln>
            <a:noFill/>
          </a:ln>
        </p:spPr>
        <p:style>
          <a:lnRef idx="0"/>
          <a:fillRef idx="0"/>
          <a:effectRef idx="0"/>
          <a:fontRef idx="minor"/>
        </p:style>
        <p:txBody>
          <a:bodyPr lIns="0" rIns="0" tIns="0" bIns="0" anchor="ctr"/>
          <a:p>
            <a:pPr algn="ctr">
              <a:lnSpc>
                <a:spcPct val="100000"/>
              </a:lnSpc>
            </a:pPr>
            <a:r>
              <a:rPr b="0" lang="en-IN" sz="4800" spc="-1" strike="noStrike">
                <a:latin typeface="Arial"/>
              </a:rPr>
              <a:t>Thank You</a:t>
            </a:r>
            <a:endParaRPr b="0" lang="en-IN" sz="4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905040" y="200160"/>
            <a:ext cx="7333560" cy="9518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cap="all">
                <a:solidFill>
                  <a:srgbClr val="624d3c"/>
                </a:solidFill>
                <a:latin typeface="Kelly Slab"/>
              </a:rPr>
              <a:t>Project outcome</a:t>
            </a:r>
            <a:endParaRPr b="0" lang="en-IN" sz="3200" spc="-1" strike="noStrike">
              <a:latin typeface="Arial"/>
            </a:endParaRPr>
          </a:p>
        </p:txBody>
      </p:sp>
      <p:sp>
        <p:nvSpPr>
          <p:cNvPr id="125" name="CustomShape 2"/>
          <p:cNvSpPr/>
          <p:nvPr/>
        </p:nvSpPr>
        <p:spPr>
          <a:xfrm>
            <a:off x="905040" y="1307520"/>
            <a:ext cx="7333560" cy="3184560"/>
          </a:xfrm>
          <a:prstGeom prst="rect">
            <a:avLst/>
          </a:prstGeom>
          <a:noFill/>
          <a:ln>
            <a:noFill/>
          </a:ln>
        </p:spPr>
        <p:style>
          <a:lnRef idx="0"/>
          <a:fillRef idx="0"/>
          <a:effectRef idx="0"/>
          <a:fontRef idx="minor"/>
        </p:style>
        <p:txBody>
          <a:bodyPr lIns="90000" rIns="90000" tIns="93600" bIns="45000"/>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rPr>
              <a:t>The system will rank candidates based on their skills and experience for a particular job profile. It will also consider all other crucial aspects, like soft skills, interests, professional certifications, etc. This will eliminate all the unsuitable candidates for a job role and create a list of the most suitable candidates for the same. Together with the online personality test and CV analysis, the system will create a comprehensive picture of the candidates, simplifying the HR department’s job.</a:t>
            </a:r>
            <a:endParaRPr b="0" lang="en-IN"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905040" y="200160"/>
            <a:ext cx="7333560" cy="9518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cap="all">
                <a:solidFill>
                  <a:srgbClr val="624d3c"/>
                </a:solidFill>
                <a:latin typeface="Kelly Slab"/>
              </a:rPr>
              <a:t>Related work - 1</a:t>
            </a:r>
            <a:endParaRPr b="0" lang="en-IN" sz="3200" spc="-1" strike="noStrike">
              <a:latin typeface="Arial"/>
            </a:endParaRPr>
          </a:p>
        </p:txBody>
      </p:sp>
      <p:pic>
        <p:nvPicPr>
          <p:cNvPr id="127" name="Content Placeholder 3" descr=""/>
          <p:cNvPicPr/>
          <p:nvPr/>
        </p:nvPicPr>
        <p:blipFill>
          <a:blip r:embed="rId1"/>
          <a:stretch/>
        </p:blipFill>
        <p:spPr>
          <a:xfrm>
            <a:off x="304920" y="1653480"/>
            <a:ext cx="4997520" cy="3183840"/>
          </a:xfrm>
          <a:prstGeom prst="rect">
            <a:avLst/>
          </a:prstGeom>
          <a:ln>
            <a:noFill/>
          </a:ln>
        </p:spPr>
      </p:pic>
      <p:pic>
        <p:nvPicPr>
          <p:cNvPr id="128" name="Picture 4" descr=""/>
          <p:cNvPicPr/>
          <p:nvPr/>
        </p:nvPicPr>
        <p:blipFill>
          <a:blip r:embed="rId2"/>
          <a:stretch/>
        </p:blipFill>
        <p:spPr>
          <a:xfrm>
            <a:off x="5638680" y="1657440"/>
            <a:ext cx="3170880" cy="31798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905040" y="200160"/>
            <a:ext cx="7333560" cy="9518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cap="all">
                <a:solidFill>
                  <a:srgbClr val="624d3c"/>
                </a:solidFill>
                <a:latin typeface="Kelly Slab"/>
              </a:rPr>
              <a:t>Related Work - 2</a:t>
            </a:r>
            <a:endParaRPr b="0" lang="en-IN" sz="3200" spc="-1" strike="noStrike">
              <a:latin typeface="Arial"/>
            </a:endParaRPr>
          </a:p>
        </p:txBody>
      </p:sp>
      <p:pic>
        <p:nvPicPr>
          <p:cNvPr id="130" name="Content Placeholder 3" descr=""/>
          <p:cNvPicPr/>
          <p:nvPr/>
        </p:nvPicPr>
        <p:blipFill>
          <a:blip r:embed="rId1"/>
          <a:stretch/>
        </p:blipFill>
        <p:spPr>
          <a:xfrm>
            <a:off x="6858000" y="1352520"/>
            <a:ext cx="2125080" cy="3567600"/>
          </a:xfrm>
          <a:prstGeom prst="rect">
            <a:avLst/>
          </a:prstGeom>
          <a:ln>
            <a:noFill/>
          </a:ln>
        </p:spPr>
      </p:pic>
      <p:pic>
        <p:nvPicPr>
          <p:cNvPr id="131" name="Picture 4" descr=""/>
          <p:cNvPicPr/>
          <p:nvPr/>
        </p:nvPicPr>
        <p:blipFill>
          <a:blip r:embed="rId2"/>
          <a:stretch/>
        </p:blipFill>
        <p:spPr>
          <a:xfrm>
            <a:off x="228600" y="2038320"/>
            <a:ext cx="6476400" cy="20566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905040" y="200160"/>
            <a:ext cx="7333560" cy="9518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cap="all">
                <a:solidFill>
                  <a:srgbClr val="624d3c"/>
                </a:solidFill>
                <a:latin typeface="Kelly Slab"/>
              </a:rPr>
              <a:t>Datasets used</a:t>
            </a:r>
            <a:endParaRPr b="0" lang="en-IN" sz="3200" spc="-1" strike="noStrike">
              <a:latin typeface="Arial"/>
            </a:endParaRPr>
          </a:p>
        </p:txBody>
      </p:sp>
      <p:sp>
        <p:nvSpPr>
          <p:cNvPr id="133" name="CustomShape 2"/>
          <p:cNvSpPr/>
          <p:nvPr/>
        </p:nvSpPr>
        <p:spPr>
          <a:xfrm>
            <a:off x="905040" y="1307520"/>
            <a:ext cx="7333560" cy="3184560"/>
          </a:xfrm>
          <a:prstGeom prst="rect">
            <a:avLst/>
          </a:prstGeom>
          <a:noFill/>
          <a:ln>
            <a:noFill/>
          </a:ln>
        </p:spPr>
        <p:style>
          <a:lnRef idx="0"/>
          <a:fillRef idx="0"/>
          <a:effectRef idx="0"/>
          <a:fontRef idx="minor"/>
        </p:style>
        <p:txBody>
          <a:bodyPr lIns="90000" rIns="90000" tIns="93600" bIns="45000"/>
          <a:p>
            <a:pPr marL="343080" indent="-342360">
              <a:lnSpc>
                <a:spcPct val="100000"/>
              </a:lnSpc>
              <a:spcBef>
                <a:spcPts val="1199"/>
              </a:spcBef>
              <a:buClr>
                <a:srgbClr val="b04365"/>
              </a:buClr>
              <a:buFont typeface="Source Sans Pro"/>
              <a:buChar char="✿"/>
            </a:pPr>
            <a:r>
              <a:rPr b="0" lang="en-IN" sz="1800" spc="-1" strike="noStrike" u="sng">
                <a:solidFill>
                  <a:srgbClr val="de5f4b"/>
                </a:solidFill>
                <a:uFillTx/>
                <a:latin typeface="Abel"/>
                <a:hlinkClick r:id="rId1"/>
              </a:rPr>
              <a:t>https://www.kaggle.com/dataturks/resume-entities-for-ner</a:t>
            </a:r>
            <a:endParaRPr b="0" lang="en-IN" sz="1800" spc="-1" strike="noStrike">
              <a:latin typeface="Arial"/>
            </a:endParaRPr>
          </a:p>
          <a:p>
            <a:pPr marL="343080" indent="-342360">
              <a:lnSpc>
                <a:spcPct val="100000"/>
              </a:lnSpc>
              <a:spcBef>
                <a:spcPts val="1199"/>
              </a:spcBef>
              <a:buClr>
                <a:srgbClr val="b04365"/>
              </a:buClr>
              <a:buFont typeface="Source Sans Pro"/>
              <a:buChar char="✿"/>
            </a:pPr>
            <a:r>
              <a:rPr b="0" lang="en-IN" sz="1800" spc="-1" strike="noStrike" u="sng">
                <a:solidFill>
                  <a:srgbClr val="de5f4b"/>
                </a:solidFill>
                <a:uFillTx/>
                <a:latin typeface="Abel"/>
                <a:hlinkClick r:id="rId2"/>
              </a:rPr>
              <a:t>https://drive.google.com/file/d/1uJjBRh5DPrqcSqNZL4dmsTzeQzu47kBz/view?usp=sharing</a:t>
            </a:r>
            <a:endParaRPr b="0" lang="en-IN"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905040" y="200160"/>
            <a:ext cx="7333560" cy="9518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cap="all">
                <a:solidFill>
                  <a:srgbClr val="624d3c"/>
                </a:solidFill>
                <a:latin typeface="Kelly Slab"/>
              </a:rPr>
              <a:t>Raw Dataset</a:t>
            </a:r>
            <a:endParaRPr b="0" lang="en-IN" sz="3200" spc="-1" strike="noStrike">
              <a:latin typeface="Arial"/>
            </a:endParaRPr>
          </a:p>
        </p:txBody>
      </p:sp>
      <p:pic>
        <p:nvPicPr>
          <p:cNvPr id="135" name="Content Placeholder 3" descr=""/>
          <p:cNvPicPr/>
          <p:nvPr/>
        </p:nvPicPr>
        <p:blipFill>
          <a:blip r:embed="rId1"/>
          <a:stretch/>
        </p:blipFill>
        <p:spPr>
          <a:xfrm>
            <a:off x="1704960" y="1428840"/>
            <a:ext cx="5733360" cy="360252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905040" y="200160"/>
            <a:ext cx="7333560" cy="9518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cap="all">
                <a:solidFill>
                  <a:srgbClr val="624d3c"/>
                </a:solidFill>
                <a:latin typeface="Kelly Slab"/>
              </a:rPr>
              <a:t>Proposed pipeline</a:t>
            </a:r>
            <a:endParaRPr b="0" lang="en-IN" sz="3200" spc="-1" strike="noStrike">
              <a:latin typeface="Arial"/>
            </a:endParaRPr>
          </a:p>
        </p:txBody>
      </p:sp>
      <p:sp>
        <p:nvSpPr>
          <p:cNvPr id="137" name="CustomShape 2"/>
          <p:cNvSpPr/>
          <p:nvPr/>
        </p:nvSpPr>
        <p:spPr>
          <a:xfrm>
            <a:off x="905040" y="1307520"/>
            <a:ext cx="7333560" cy="3184560"/>
          </a:xfrm>
          <a:prstGeom prst="rect">
            <a:avLst/>
          </a:prstGeom>
          <a:noFill/>
          <a:ln>
            <a:noFill/>
          </a:ln>
        </p:spPr>
        <p:style>
          <a:lnRef idx="0"/>
          <a:fillRef idx="0"/>
          <a:effectRef idx="0"/>
          <a:fontRef idx="minor"/>
        </p:style>
        <p:txBody>
          <a:bodyPr lIns="90000" rIns="90000" tIns="93600" bIns="45000">
            <a:normAutofit/>
          </a:bodyPr>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ea typeface="Abel"/>
              </a:rPr>
              <a:t>Our pipeline can be divided into 5 stages</a:t>
            </a:r>
            <a:endParaRPr b="0" lang="en-IN" sz="1800" spc="-1" strike="noStrike">
              <a:latin typeface="Arial"/>
            </a:endParaRPr>
          </a:p>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ea typeface="Abel"/>
              </a:rPr>
              <a:t>Our entire work flow can be divided into Data Pre processing, Vectorization of text, Training and comparing different models for classification, Selection of the best model, and finally Summarization.</a:t>
            </a:r>
            <a:endParaRPr b="0" lang="en-IN"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905040" y="200160"/>
            <a:ext cx="7333560" cy="9518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cap="all">
                <a:solidFill>
                  <a:srgbClr val="624d3c"/>
                </a:solidFill>
                <a:latin typeface="Kelly Slab"/>
              </a:rPr>
              <a:t>Pre Processing</a:t>
            </a:r>
            <a:endParaRPr b="0" lang="en-IN" sz="3200" spc="-1" strike="noStrike">
              <a:latin typeface="Arial"/>
            </a:endParaRPr>
          </a:p>
        </p:txBody>
      </p:sp>
      <p:sp>
        <p:nvSpPr>
          <p:cNvPr id="139" name="CustomShape 2"/>
          <p:cNvSpPr/>
          <p:nvPr/>
        </p:nvSpPr>
        <p:spPr>
          <a:xfrm>
            <a:off x="905040" y="1307520"/>
            <a:ext cx="7333560" cy="3184560"/>
          </a:xfrm>
          <a:prstGeom prst="rect">
            <a:avLst/>
          </a:prstGeom>
          <a:noFill/>
          <a:ln>
            <a:noFill/>
          </a:ln>
        </p:spPr>
        <p:style>
          <a:lnRef idx="0"/>
          <a:fillRef idx="0"/>
          <a:effectRef idx="0"/>
          <a:fontRef idx="minor"/>
        </p:style>
        <p:txBody>
          <a:bodyPr lIns="90000" rIns="90000" tIns="93600" bIns="45000">
            <a:normAutofit/>
          </a:bodyPr>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ea typeface="Abel"/>
              </a:rPr>
              <a:t>Data Cleaning : It included Conversion of encoding and removing of Unnecessary separators , Punctuation and Stop Words and Personal details</a:t>
            </a:r>
            <a:endParaRPr b="0" lang="en-IN" sz="1800" spc="-1" strike="noStrike">
              <a:latin typeface="Arial"/>
            </a:endParaRPr>
          </a:p>
          <a:p>
            <a:pPr marL="343080" indent="-342360">
              <a:lnSpc>
                <a:spcPct val="100000"/>
              </a:lnSpc>
              <a:spcBef>
                <a:spcPts val="1199"/>
              </a:spcBef>
              <a:buClr>
                <a:srgbClr val="b04365"/>
              </a:buClr>
              <a:buFont typeface="Source Sans Pro"/>
              <a:buChar char="✿"/>
            </a:pPr>
            <a:r>
              <a:rPr b="0" lang="en-IN" sz="1800" spc="-1" strike="noStrike">
                <a:solidFill>
                  <a:srgbClr val="624d3c"/>
                </a:solidFill>
                <a:latin typeface="Abel"/>
                <a:ea typeface="Abel"/>
              </a:rPr>
              <a:t>Class Labels : For added ease during further processing, mapping the class labels to numeric constants was done</a:t>
            </a:r>
            <a:endParaRPr b="0" lang="en-IN"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24d3c"/>
      </a:dk2>
      <a:lt2>
        <a:srgbClr val="f0ecd5"/>
      </a:lt2>
      <a:accent1>
        <a:srgbClr val="b04365"/>
      </a:accent1>
      <a:accent2>
        <a:srgbClr val="946f53"/>
      </a:accent2>
      <a:accent3>
        <a:srgbClr val="e8809f"/>
      </a:accent3>
      <a:accent4>
        <a:srgbClr val="823e79"/>
      </a:accent4>
      <a:accent5>
        <a:srgbClr val="faad7d"/>
      </a:accent5>
      <a:accent6>
        <a:srgbClr val="a8bd31"/>
      </a:accent6>
      <a:hlink>
        <a:srgbClr val="de5f4b"/>
      </a:hlink>
      <a:folHlink>
        <a:srgbClr val="51507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24d3c"/>
      </a:dk2>
      <a:lt2>
        <a:srgbClr val="f0ecd5"/>
      </a:lt2>
      <a:accent1>
        <a:srgbClr val="b04365"/>
      </a:accent1>
      <a:accent2>
        <a:srgbClr val="946f53"/>
      </a:accent2>
      <a:accent3>
        <a:srgbClr val="e8809f"/>
      </a:accent3>
      <a:accent4>
        <a:srgbClr val="823e79"/>
      </a:accent4>
      <a:accent5>
        <a:srgbClr val="faad7d"/>
      </a:accent5>
      <a:accent6>
        <a:srgbClr val="a8bd31"/>
      </a:accent6>
      <a:hlink>
        <a:srgbClr val="de5f4b"/>
      </a:hlink>
      <a:folHlink>
        <a:srgbClr val="51507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24d3c"/>
      </a:dk2>
      <a:lt2>
        <a:srgbClr val="f0ecd5"/>
      </a:lt2>
      <a:accent1>
        <a:srgbClr val="b04365"/>
      </a:accent1>
      <a:accent2>
        <a:srgbClr val="946f53"/>
      </a:accent2>
      <a:accent3>
        <a:srgbClr val="e8809f"/>
      </a:accent3>
      <a:accent4>
        <a:srgbClr val="823e79"/>
      </a:accent4>
      <a:accent5>
        <a:srgbClr val="faad7d"/>
      </a:accent5>
      <a:accent6>
        <a:srgbClr val="a8bd31"/>
      </a:accent6>
      <a:hlink>
        <a:srgbClr val="de5f4b"/>
      </a:hlink>
      <a:folHlink>
        <a:srgbClr val="51507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379</TotalTime>
  <Application>LibreOffice/6.0.7.3$Linux_X86_64 LibreOffice_project/00m0$Build-3</Application>
  <Words>567</Words>
  <Paragraphs>47</Paragraphs>
  <Company>Company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2021-02-23T09:43:15Z</dcterms:created>
  <dc:creator>jehilthakkar225</dc:creator>
  <dc:description/>
  <dc:language>en-IN</dc:language>
  <cp:lastModifiedBy/>
  <dcterms:modified xsi:type="dcterms:W3CDTF">2021-06-05T18:53:12Z</dcterms:modified>
  <cp:revision>109</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Company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(16:9)</vt:lpwstr>
  </property>
  <property fmtid="{D5CDD505-2E9C-101B-9397-08002B2CF9AE}" pid="10" name="ScaleCrop">
    <vt:bool>0</vt:bool>
  </property>
  <property fmtid="{D5CDD505-2E9C-101B-9397-08002B2CF9AE}" pid="11" name="ShareDoc">
    <vt:bool>0</vt:bool>
  </property>
  <property fmtid="{D5CDD505-2E9C-101B-9397-08002B2CF9AE}" pid="12" name="Slides">
    <vt:i4>22</vt:i4>
  </property>
</Properties>
</file>