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733392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05040" y="2971080"/>
            <a:ext cx="733392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0504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308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84720" y="130752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864400" y="130752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05040" y="297108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84720" y="297108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864400" y="297108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05040" y="1307520"/>
            <a:ext cx="7333920" cy="318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733392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05040" y="200160"/>
            <a:ext cx="733392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0504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05040" y="1307520"/>
            <a:ext cx="7333920" cy="318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308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05040" y="2971080"/>
            <a:ext cx="733392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733392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05040" y="2971080"/>
            <a:ext cx="733392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90504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308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84720" y="130752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864400" y="130752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905040" y="297108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84720" y="297108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864400" y="2971080"/>
            <a:ext cx="236124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733392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05040" y="200160"/>
            <a:ext cx="733392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0504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318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3080" y="297108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3080" y="1307520"/>
            <a:ext cx="357876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05040" y="2971080"/>
            <a:ext cx="7333920" cy="151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94600" y="1825920"/>
            <a:ext cx="7362000" cy="1134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600" spc="148" strike="noStrike" cap="all">
                <a:solidFill>
                  <a:srgbClr val="624d3c"/>
                </a:solidFill>
                <a:latin typeface="Kelly Slab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123600" y="477108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600" spc="-1" strike="noStrike">
                <a:solidFill>
                  <a:srgbClr val="808080"/>
                </a:solidFill>
                <a:latin typeface="Abel"/>
              </a:rPr>
              <a:t>&lt;#&gt;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7108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808080"/>
                </a:solidFill>
                <a:latin typeface="Abel"/>
              </a:rPr>
              <a:t>Footer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94600" y="477108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600" spc="-1" strike="noStrike">
                <a:solidFill>
                  <a:srgbClr val="808080"/>
                </a:solidFill>
                <a:latin typeface="Abel"/>
              </a:rPr>
              <a:t>Date</a:t>
            </a:r>
            <a:endParaRPr b="0" lang="en-IN" sz="600" spc="-1" strike="noStrike">
              <a:latin typeface="Times New Roman"/>
            </a:endParaRPr>
          </a:p>
        </p:txBody>
      </p:sp>
      <p:pic>
        <p:nvPicPr>
          <p:cNvPr id="4" name="Picture 6" descr=""/>
          <p:cNvPicPr/>
          <p:nvPr/>
        </p:nvPicPr>
        <p:blipFill>
          <a:blip r:embed="rId3"/>
          <a:stretch/>
        </p:blipFill>
        <p:spPr>
          <a:xfrm>
            <a:off x="2076480" y="2922120"/>
            <a:ext cx="4983480" cy="124560"/>
          </a:xfrm>
          <a:prstGeom prst="rect">
            <a:avLst/>
          </a:prstGeom>
          <a:ln>
            <a:noFill/>
          </a:ln>
        </p:spPr>
      </p:pic>
      <p:pic>
        <p:nvPicPr>
          <p:cNvPr id="5" name="Picture 7" descr=""/>
          <p:cNvPicPr/>
          <p:nvPr/>
        </p:nvPicPr>
        <p:blipFill>
          <a:blip r:embed="rId4"/>
          <a:stretch/>
        </p:blipFill>
        <p:spPr>
          <a:xfrm>
            <a:off x="5308920" y="-90360"/>
            <a:ext cx="3942720" cy="241272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Click to edit the outline text format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624d3c"/>
                </a:solidFill>
                <a:latin typeface="Abel"/>
              </a:rPr>
              <a:t>Second Outline Level</a:t>
            </a:r>
            <a:endParaRPr b="0" lang="en-US" sz="1400" spc="-1" strike="noStrike">
              <a:solidFill>
                <a:srgbClr val="624d3c"/>
              </a:solidFill>
              <a:latin typeface="A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624d3c"/>
                </a:solidFill>
                <a:latin typeface="Abel"/>
              </a:rPr>
              <a:t>Third Outline Level</a:t>
            </a:r>
            <a:endParaRPr b="0" lang="en-US" sz="1200" spc="-1" strike="noStrike">
              <a:solidFill>
                <a:srgbClr val="624d3c"/>
              </a:solidFill>
              <a:latin typeface="A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624d3c"/>
                </a:solidFill>
                <a:latin typeface="Abel"/>
              </a:rPr>
              <a:t>Fourth Outline Level</a:t>
            </a:r>
            <a:endParaRPr b="0" lang="en-US" sz="1100" spc="-1" strike="noStrike">
              <a:solidFill>
                <a:srgbClr val="624d3c"/>
              </a:solidFill>
              <a:latin typeface="A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24d3c"/>
                </a:solidFill>
                <a:latin typeface="Abel"/>
              </a:rPr>
              <a:t>Fifth Outline Level</a:t>
            </a:r>
            <a:endParaRPr b="0" lang="en-US" sz="2000" spc="-1" strike="noStrike">
              <a:solidFill>
                <a:srgbClr val="624d3c"/>
              </a:solidFill>
              <a:latin typeface="A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24d3c"/>
                </a:solidFill>
                <a:latin typeface="Abel"/>
              </a:rPr>
              <a:t>Sixth Outline Level</a:t>
            </a:r>
            <a:endParaRPr b="0" lang="en-US" sz="2000" spc="-1" strike="noStrike">
              <a:solidFill>
                <a:srgbClr val="624d3c"/>
              </a:solidFill>
              <a:latin typeface="A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24d3c"/>
                </a:solidFill>
                <a:latin typeface="Abel"/>
              </a:rPr>
              <a:t>Seventh Outline Level</a:t>
            </a:r>
            <a:endParaRPr b="0" lang="en-US" sz="2000" spc="-1" strike="noStrike">
              <a:solidFill>
                <a:srgbClr val="624d3c"/>
              </a:solidFill>
              <a:latin typeface="A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3"/>
          <a:stretch/>
        </p:blipFill>
        <p:spPr>
          <a:xfrm rot="10800000">
            <a:off x="9143640" y="1085760"/>
            <a:ext cx="1773360" cy="1085400"/>
          </a:xfrm>
          <a:prstGeom prst="rect">
            <a:avLst/>
          </a:prstGeom>
          <a:ln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4"/>
          <a:stretch/>
        </p:blipFill>
        <p:spPr>
          <a:xfrm>
            <a:off x="781200" y="1196280"/>
            <a:ext cx="5733000" cy="14328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05040" y="200160"/>
            <a:ext cx="7333920" cy="952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05040" y="1307520"/>
            <a:ext cx="7333920" cy="3184920"/>
          </a:xfrm>
          <a:prstGeom prst="rect">
            <a:avLst/>
          </a:prstGeom>
        </p:spPr>
        <p:txBody>
          <a:bodyPr tIns="93600"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Click to edit Master text styles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lvl="1" marL="743040" indent="-285480">
              <a:lnSpc>
                <a:spcPct val="100000"/>
              </a:lnSpc>
              <a:spcBef>
                <a:spcPts val="300"/>
              </a:spcBef>
              <a:buClr>
                <a:srgbClr val="b04365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624d3c"/>
                </a:solidFill>
                <a:latin typeface="Abel"/>
              </a:rPr>
              <a:t>Second level</a:t>
            </a:r>
            <a:endParaRPr b="0" lang="en-US" sz="1600" spc="-1" strike="noStrike">
              <a:solidFill>
                <a:srgbClr val="624d3c"/>
              </a:solidFill>
              <a:latin typeface="Abel"/>
            </a:endParaRPr>
          </a:p>
          <a:p>
            <a:pPr lvl="2" marL="1143000" indent="-228240">
              <a:lnSpc>
                <a:spcPct val="100000"/>
              </a:lnSpc>
              <a:spcBef>
                <a:spcPts val="300"/>
              </a:spcBef>
              <a:buClr>
                <a:srgbClr val="b04365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624d3c"/>
                </a:solidFill>
                <a:latin typeface="Abel"/>
              </a:rPr>
              <a:t>Third level</a:t>
            </a:r>
            <a:endParaRPr b="0" lang="en-US" sz="1400" spc="-1" strike="noStrike">
              <a:solidFill>
                <a:srgbClr val="624d3c"/>
              </a:solidFill>
              <a:latin typeface="Abel"/>
            </a:endParaRPr>
          </a:p>
          <a:p>
            <a:pPr lvl="3" marL="1600200" indent="-228240">
              <a:lnSpc>
                <a:spcPct val="100000"/>
              </a:lnSpc>
              <a:spcBef>
                <a:spcPts val="300"/>
              </a:spcBef>
              <a:buClr>
                <a:srgbClr val="b04365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624d3c"/>
                </a:solidFill>
                <a:latin typeface="Abel"/>
              </a:rPr>
              <a:t>Fourth level</a:t>
            </a:r>
            <a:endParaRPr b="0" lang="en-US" sz="1200" spc="-1" strike="noStrike">
              <a:solidFill>
                <a:srgbClr val="624d3c"/>
              </a:solidFill>
              <a:latin typeface="Abel"/>
            </a:endParaRPr>
          </a:p>
          <a:p>
            <a:pPr lvl="4" marL="2057400" indent="-228240">
              <a:lnSpc>
                <a:spcPct val="100000"/>
              </a:lnSpc>
              <a:spcBef>
                <a:spcPts val="300"/>
              </a:spcBef>
              <a:buClr>
                <a:srgbClr val="b04365"/>
              </a:buClr>
              <a:buFont typeface="Arial"/>
              <a:buChar char="-"/>
            </a:pPr>
            <a:r>
              <a:rPr b="0" lang="en-US" sz="1100" spc="-1" strike="noStrike">
                <a:solidFill>
                  <a:srgbClr val="624d3c"/>
                </a:solidFill>
                <a:latin typeface="Abel"/>
              </a:rPr>
              <a:t>Fifth level</a:t>
            </a:r>
            <a:endParaRPr b="0" lang="en-US" sz="1100" spc="-1" strike="noStrike">
              <a:solidFill>
                <a:srgbClr val="624d3c"/>
              </a:solidFill>
              <a:latin typeface="Abe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/>
          </p:nvPr>
        </p:nvSpPr>
        <p:spPr>
          <a:xfrm>
            <a:off x="6123600" y="477108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600" spc="-1" strike="noStrike">
                <a:solidFill>
                  <a:srgbClr val="808080"/>
                </a:solidFill>
                <a:latin typeface="Abel"/>
              </a:rPr>
              <a:t>&lt;#&gt;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124080" y="477108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600" spc="-1" strike="noStrike">
                <a:solidFill>
                  <a:srgbClr val="808080"/>
                </a:solidFill>
                <a:latin typeface="Abel"/>
              </a:rPr>
              <a:t>Footer</a:t>
            </a:r>
            <a:endParaRPr b="0" lang="en-IN" sz="6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94600" y="477108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600" spc="-1" strike="noStrike">
                <a:solidFill>
                  <a:srgbClr val="808080"/>
                </a:solidFill>
                <a:latin typeface="Abel"/>
              </a:rPr>
              <a:t>Date</a:t>
            </a:r>
            <a:endParaRPr b="0" lang="en-IN" sz="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187705092030750X/pdf?md5=f108828b0945aff4e4df03811ce3e57e&amp;pid=1-s2.0-S187705092030750X-main.pdf" TargetMode="External"/><Relationship Id="rId2" Type="http://schemas.openxmlformats.org/officeDocument/2006/relationships/hyperlink" Target="https://www.sciencedirect.com/science/article/pii/S187705092030750X/pdf?md5=f108828b0945aff4e4df03811ce3e57e&amp;pid=1-s2.0-S187705092030750X-main.pdf" TargetMode="External"/><Relationship Id="rId3" Type="http://schemas.openxmlformats.org/officeDocument/2006/relationships/hyperlink" Target="https://www.researchgate.net/publication/265882207_Application_of_Machine_Learning_Algorithms_to_an_online_Recruitment_System" TargetMode="External"/><Relationship Id="rId4" Type="http://schemas.openxmlformats.org/officeDocument/2006/relationships/hyperlink" Target="https://www.researchgate.net/publication/265882207_Application_of_Machine_Learning_Algorithms_to_an_online_Recruitment_System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aggle.com/dataturks/resume-entities-for-ner" TargetMode="External"/><Relationship Id="rId2" Type="http://schemas.openxmlformats.org/officeDocument/2006/relationships/hyperlink" Target="https://www.kaggle.com/dataturks/resume-entities-for-ner" TargetMode="External"/><Relationship Id="rId3" Type="http://schemas.openxmlformats.org/officeDocument/2006/relationships/hyperlink" Target="https://www.kaggle.com/poulomibardhan/student" TargetMode="External"/><Relationship Id="rId4" Type="http://schemas.openxmlformats.org/officeDocument/2006/relationships/hyperlink" Target="https://www.kaggle.com/poulomibardhan/student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94600" y="1825920"/>
            <a:ext cx="7362000" cy="1134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600" spc="148" strike="noStrike" cap="all">
                <a:solidFill>
                  <a:srgbClr val="624d3c"/>
                </a:solidFill>
                <a:latin typeface="Kelly Slab"/>
              </a:rPr>
              <a:t>team 33</a:t>
            </a:r>
            <a:endParaRPr b="0" lang="en-US" sz="36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94600" y="3091320"/>
            <a:ext cx="7362000" cy="422640"/>
          </a:xfrm>
          <a:prstGeom prst="rect">
            <a:avLst/>
          </a:prstGeom>
          <a:noFill/>
          <a:ln>
            <a:noFill/>
          </a:ln>
        </p:spPr>
        <p:txBody>
          <a:bodyPr tIns="93600"/>
          <a:p>
            <a:pPr algn="ctr">
              <a:lnSpc>
                <a:spcPct val="100000"/>
              </a:lnSpc>
            </a:pPr>
            <a:r>
              <a:rPr b="1" lang="en-IN" sz="1800" spc="-1" strike="noStrike" cap="all">
                <a:solidFill>
                  <a:srgbClr val="946f53"/>
                </a:solidFill>
                <a:latin typeface="Abel"/>
              </a:rPr>
              <a:t>Personality Prediction System via CV Analysis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05040" y="200160"/>
            <a:ext cx="7333920" cy="952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</a:rPr>
              <a:t>project description</a:t>
            </a:r>
            <a:endParaRPr b="0" lang="en-US" sz="32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05040" y="1307520"/>
            <a:ext cx="7333920" cy="3184920"/>
          </a:xfrm>
          <a:prstGeom prst="rect">
            <a:avLst/>
          </a:prstGeom>
          <a:noFill/>
          <a:ln>
            <a:noFill/>
          </a:ln>
        </p:spPr>
        <p:txBody>
          <a:bodyPr tIns="93600"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It is a challenging task to shortlisting deserving candidates from a massive pile of CVs. What if there’s a software that can interpret the personality of a candidate by analyzing their CV? This will make the selection process much more manageable. This project aims to create advanced software that can provide a legally justified and fair CV ranking system. 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The system will work something like this – candidates will register in the system by entering all the relevant details and upload their CV. They will also take an online test that focuses on personality traits and a candidate’s aptitude. Candidates can also view their test results. 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05040" y="200160"/>
            <a:ext cx="7333920" cy="952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</a:rPr>
              <a:t>Project outcome</a:t>
            </a:r>
            <a:endParaRPr b="0" lang="en-US" sz="32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905040" y="1307520"/>
            <a:ext cx="7333920" cy="3184920"/>
          </a:xfrm>
          <a:prstGeom prst="rect">
            <a:avLst/>
          </a:prstGeom>
          <a:noFill/>
          <a:ln>
            <a:noFill/>
          </a:ln>
        </p:spPr>
        <p:txBody>
          <a:bodyPr tIns="93600"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The system will rank candidates based on their skills and experience for a particular job profile. It will also consider all other crucial aspects, like soft skills, interests, professional certifications, etc. This will eliminate all the unsuitable candidates for a job role and create a list of the most suitable candidates for the same. Together with the online personality test and CV analysis, the system will create a comprehensive picture of the candidates, simplifying the HR department’s job.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05040" y="200160"/>
            <a:ext cx="7333920" cy="952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</a:rPr>
              <a:t>Related works</a:t>
            </a:r>
            <a:endParaRPr b="0" lang="en-US" sz="32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05040" y="1307520"/>
            <a:ext cx="7333920" cy="3184920"/>
          </a:xfrm>
          <a:prstGeom prst="rect">
            <a:avLst/>
          </a:prstGeom>
          <a:noFill/>
          <a:ln>
            <a:noFill/>
          </a:ln>
        </p:spPr>
        <p:txBody>
          <a:bodyPr tIns="93600">
            <a:norm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 u="sng">
                <a:solidFill>
                  <a:srgbClr val="e68778"/>
                </a:solidFill>
                <a:uFillTx/>
                <a:latin typeface="Abel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e68778"/>
                </a:solidFill>
                <a:uFillTx/>
                <a:latin typeface="Abel"/>
                <a:hlinkClick r:id="rId2"/>
              </a:rPr>
              <a:t>www.sciencedirect.com/science/article/pii/S187705092030750X  /pdf?md5=f108828b0945aff4e4df03811ce3e57e&amp;pid=1-s2.0-S187705092030750X-main.pdf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 u="sng">
                <a:solidFill>
                  <a:srgbClr val="de5f4b"/>
                </a:solidFill>
                <a:uFillTx/>
                <a:latin typeface="Abel"/>
                <a:hlinkClick r:id="rId3"/>
              </a:rPr>
              <a:t>https://</a:t>
            </a:r>
            <a:r>
              <a:rPr b="0" lang="en-US" sz="1800" spc="-1" strike="noStrike" u="sng">
                <a:solidFill>
                  <a:srgbClr val="de5f4b"/>
                </a:solidFill>
                <a:uFillTx/>
                <a:latin typeface="Abel"/>
                <a:hlinkClick r:id="rId4"/>
              </a:rPr>
              <a:t>www.researchgate.net/publication/265882207_Application_of_Machine_Learning_Algorithms_to_an_online_Recruitment_System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05040" y="200160"/>
            <a:ext cx="7333920" cy="952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</a:rPr>
              <a:t>Datasets used</a:t>
            </a:r>
            <a:endParaRPr b="0" lang="en-US" sz="32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905040" y="1307520"/>
            <a:ext cx="7333920" cy="3184920"/>
          </a:xfrm>
          <a:prstGeom prst="rect">
            <a:avLst/>
          </a:prstGeom>
          <a:noFill/>
          <a:ln>
            <a:noFill/>
          </a:ln>
        </p:spPr>
        <p:txBody>
          <a:bodyPr tIns="93600"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 u="sng">
                <a:solidFill>
                  <a:srgbClr val="de5f4b"/>
                </a:solidFill>
                <a:uFillTx/>
                <a:latin typeface="Abel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de5f4b"/>
                </a:solidFill>
                <a:uFillTx/>
                <a:latin typeface="Abel"/>
                <a:hlinkClick r:id="rId2"/>
              </a:rPr>
              <a:t>www.kaggle.com/dataturks/resume-entities-for-ner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 u="sng">
                <a:solidFill>
                  <a:srgbClr val="de5f4b"/>
                </a:solidFill>
                <a:uFillTx/>
                <a:latin typeface="Abel"/>
                <a:hlinkClick r:id="rId3"/>
              </a:rPr>
              <a:t>https://</a:t>
            </a:r>
            <a:r>
              <a:rPr b="0" lang="en-US" sz="1800" spc="-1" strike="noStrike" u="sng">
                <a:solidFill>
                  <a:srgbClr val="de5f4b"/>
                </a:solidFill>
                <a:uFillTx/>
                <a:latin typeface="Abel"/>
                <a:hlinkClick r:id="rId4"/>
              </a:rPr>
              <a:t>www.kaggle.com/poulomibardhan/student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05040" y="200160"/>
            <a:ext cx="7333920" cy="952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624d3c"/>
                </a:solidFill>
                <a:latin typeface="Kelly Slab"/>
              </a:rPr>
              <a:t>Team Members</a:t>
            </a:r>
            <a:endParaRPr b="0" lang="en-US" sz="3200" spc="-1" strike="noStrike">
              <a:solidFill>
                <a:srgbClr val="000000"/>
              </a:solidFill>
              <a:latin typeface="A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05040" y="1307520"/>
            <a:ext cx="7333920" cy="3184920"/>
          </a:xfrm>
          <a:prstGeom prst="rect">
            <a:avLst/>
          </a:prstGeom>
          <a:noFill/>
          <a:ln>
            <a:noFill/>
          </a:ln>
        </p:spPr>
        <p:txBody>
          <a:bodyPr tIns="93600"/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JEHIL THAKKAR(18BIT043)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JAY BHAGIYA(18BIT040)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KATHAN PATHAK(18BIT051)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DEEP MISTRY(18BIT015)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b04365"/>
              </a:buClr>
              <a:buFont typeface="Source Sans Pro"/>
              <a:buChar char="✿"/>
            </a:pPr>
            <a:r>
              <a:rPr b="0" lang="en-US" sz="1800" spc="-1" strike="noStrike">
                <a:solidFill>
                  <a:srgbClr val="624d3c"/>
                </a:solidFill>
                <a:latin typeface="Abel"/>
              </a:rPr>
              <a:t>MANVENDRA SHEKHAWAT(18BIT064)</a:t>
            </a:r>
            <a:endParaRPr b="0" lang="en-US" sz="1800" spc="-1" strike="noStrike">
              <a:solidFill>
                <a:srgbClr val="624d3c"/>
              </a:solidFill>
              <a:latin typeface="A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4d3c"/>
      </a:dk2>
      <a:lt2>
        <a:srgbClr val="f0ecd5"/>
      </a:lt2>
      <a:accent1>
        <a:srgbClr val="b04365"/>
      </a:accent1>
      <a:accent2>
        <a:srgbClr val="946f53"/>
      </a:accent2>
      <a:accent3>
        <a:srgbClr val="e8809f"/>
      </a:accent3>
      <a:accent4>
        <a:srgbClr val="823e79"/>
      </a:accent4>
      <a:accent5>
        <a:srgbClr val="faad7d"/>
      </a:accent5>
      <a:accent6>
        <a:srgbClr val="a8bd31"/>
      </a:accent6>
      <a:hlink>
        <a:srgbClr val="de5f4b"/>
      </a:hlink>
      <a:folHlink>
        <a:srgbClr val="5150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4d3c"/>
      </a:dk2>
      <a:lt2>
        <a:srgbClr val="f0ecd5"/>
      </a:lt2>
      <a:accent1>
        <a:srgbClr val="b04365"/>
      </a:accent1>
      <a:accent2>
        <a:srgbClr val="946f53"/>
      </a:accent2>
      <a:accent3>
        <a:srgbClr val="e8809f"/>
      </a:accent3>
      <a:accent4>
        <a:srgbClr val="823e79"/>
      </a:accent4>
      <a:accent5>
        <a:srgbClr val="faad7d"/>
      </a:accent5>
      <a:accent6>
        <a:srgbClr val="a8bd31"/>
      </a:accent6>
      <a:hlink>
        <a:srgbClr val="de5f4b"/>
      </a:hlink>
      <a:folHlink>
        <a:srgbClr val="51507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LibreOffice/6.0.7.3$Linux_X86_64 LibreOffice_project/00m0$Build-3</Application>
  <Words>248</Words>
  <Paragraphs>19</Paragraphs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2021-02-23T09:43:15Z</dcterms:created>
  <dc:creator>jehilthakkar225</dc:creator>
  <dc:description/>
  <dc:language>en-IN</dc:language>
  <cp:lastModifiedBy/>
  <dcterms:modified xsi:type="dcterms:W3CDTF">2021-06-05T19:02:04Z</dcterms:modified>
  <cp:revision>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