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69" r:id="rId3"/>
    <p:sldId id="257" r:id="rId4"/>
    <p:sldId id="258" r:id="rId5"/>
    <p:sldId id="260" r:id="rId6"/>
    <p:sldId id="259" r:id="rId7"/>
    <p:sldId id="263" r:id="rId8"/>
    <p:sldId id="267" r:id="rId9"/>
    <p:sldId id="261" r:id="rId10"/>
    <p:sldId id="264" r:id="rId11"/>
    <p:sldId id="268" r:id="rId12"/>
    <p:sldId id="265" r:id="rId13"/>
    <p:sldId id="266"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735E403-0D04-42AA-848F-331E91171567}" type="datetimeFigureOut">
              <a:rPr lang="en-IN" smtClean="0"/>
              <a:t>05-04-2022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703966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735E403-0D04-42AA-848F-331E91171567}"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229611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E735E403-0D04-42AA-848F-331E91171567}"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3866690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E735E403-0D04-42AA-848F-331E91171567}"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531217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5E403-0D04-42AA-848F-331E91171567}"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499898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35E403-0D04-42AA-848F-331E91171567}" type="datetimeFigureOut">
              <a:rPr lang="en-IN" smtClean="0"/>
              <a:t>05-04-2022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2686652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35E403-0D04-42AA-848F-331E91171567}" type="datetimeFigureOut">
              <a:rPr lang="en-IN" smtClean="0"/>
              <a:t>05-04-2022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126998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735E403-0D04-42AA-848F-331E91171567}"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263036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735E403-0D04-42AA-848F-331E91171567}"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113062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5E403-0D04-42AA-848F-331E91171567}"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27087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5E403-0D04-42AA-848F-331E91171567}"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4122924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5E403-0D04-42AA-848F-331E91171567}"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387488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5E403-0D04-42AA-848F-331E91171567}" type="datetimeFigureOut">
              <a:rPr lang="en-IN" smtClean="0"/>
              <a:t>05-04-2022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224306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5E403-0D04-42AA-848F-331E91171567}" type="datetimeFigureOut">
              <a:rPr lang="en-IN" smtClean="0"/>
              <a:t>05-04-2022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2208043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5E403-0D04-42AA-848F-331E91171567}" type="datetimeFigureOut">
              <a:rPr lang="en-IN" smtClean="0"/>
              <a:t>05-04-2022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36143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735E403-0D04-42AA-848F-331E91171567}"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326073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735E403-0D04-42AA-848F-331E91171567}"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375FE8-D99D-449F-876E-5BAFEA999923}" type="slidenum">
              <a:rPr lang="en-IN" smtClean="0"/>
              <a:t>‹#›</a:t>
            </a:fld>
            <a:endParaRPr lang="en-IN"/>
          </a:p>
        </p:txBody>
      </p:sp>
    </p:spTree>
    <p:extLst>
      <p:ext uri="{BB962C8B-B14F-4D97-AF65-F5344CB8AC3E}">
        <p14:creationId xmlns:p14="http://schemas.microsoft.com/office/powerpoint/2010/main" val="23112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735E403-0D04-42AA-848F-331E91171567}" type="datetimeFigureOut">
              <a:rPr lang="en-IN" smtClean="0"/>
              <a:t>05-04-2022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6375FE8-D99D-449F-876E-5BAFEA999923}" type="slidenum">
              <a:rPr lang="en-IN" smtClean="0"/>
              <a:t>‹#›</a:t>
            </a:fld>
            <a:endParaRPr lang="en-IN"/>
          </a:p>
        </p:txBody>
      </p:sp>
    </p:spTree>
    <p:extLst>
      <p:ext uri="{BB962C8B-B14F-4D97-AF65-F5344CB8AC3E}">
        <p14:creationId xmlns:p14="http://schemas.microsoft.com/office/powerpoint/2010/main" val="2122991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9ED9-3096-4A81-8CE8-134C9CAD0CA4}"/>
              </a:ext>
            </a:extLst>
          </p:cNvPr>
          <p:cNvSpPr>
            <a:spLocks noGrp="1"/>
          </p:cNvSpPr>
          <p:nvPr>
            <p:ph type="ctrTitle"/>
          </p:nvPr>
        </p:nvSpPr>
        <p:spPr/>
        <p:txBody>
          <a:bodyPr/>
          <a:lstStyle/>
          <a:p>
            <a:r>
              <a:rPr lang="en-IN" sz="5400" dirty="0">
                <a:solidFill>
                  <a:srgbClr val="FFC000"/>
                </a:solidFill>
              </a:rPr>
              <a:t>Viewpoint-aware Video Summarization </a:t>
            </a:r>
            <a:br>
              <a:rPr lang="en-IN" sz="5400" dirty="0">
                <a:solidFill>
                  <a:srgbClr val="FFC000"/>
                </a:solidFill>
              </a:rPr>
            </a:br>
            <a:endParaRPr lang="en-IN" dirty="0"/>
          </a:p>
        </p:txBody>
      </p:sp>
    </p:spTree>
    <p:extLst>
      <p:ext uri="{BB962C8B-B14F-4D97-AF65-F5344CB8AC3E}">
        <p14:creationId xmlns:p14="http://schemas.microsoft.com/office/powerpoint/2010/main" val="3050930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3B39-20E5-4DDE-9C95-398DEB73B179}"/>
              </a:ext>
            </a:extLst>
          </p:cNvPr>
          <p:cNvSpPr>
            <a:spLocks noGrp="1"/>
          </p:cNvSpPr>
          <p:nvPr>
            <p:ph type="title"/>
          </p:nvPr>
        </p:nvSpPr>
        <p:spPr/>
        <p:txBody>
          <a:bodyPr/>
          <a:lstStyle/>
          <a:p>
            <a:r>
              <a:rPr lang="en-GB" b="1" dirty="0">
                <a:solidFill>
                  <a:srgbClr val="92D050"/>
                </a:solidFill>
              </a:rPr>
              <a:t>Finding View Point</a:t>
            </a:r>
            <a:endParaRPr lang="en-IN" b="1" dirty="0">
              <a:solidFill>
                <a:srgbClr val="92D050"/>
              </a:solidFill>
            </a:endParaRPr>
          </a:p>
        </p:txBody>
      </p:sp>
      <p:sp>
        <p:nvSpPr>
          <p:cNvPr id="3" name="Content Placeholder 2">
            <a:extLst>
              <a:ext uri="{FF2B5EF4-FFF2-40B4-BE49-F238E27FC236}">
                <a16:creationId xmlns:a16="http://schemas.microsoft.com/office/drawing/2014/main" id="{19CAF022-EAA5-473A-A315-427DFA0B4DC0}"/>
              </a:ext>
            </a:extLst>
          </p:cNvPr>
          <p:cNvSpPr>
            <a:spLocks noGrp="1"/>
          </p:cNvSpPr>
          <p:nvPr>
            <p:ph idx="1"/>
          </p:nvPr>
        </p:nvSpPr>
        <p:spPr/>
        <p:txBody>
          <a:bodyPr/>
          <a:lstStyle/>
          <a:p>
            <a:r>
              <a:rPr lang="en-GB" dirty="0"/>
              <a:t>If view point is not explicitly mentioned we can consider the view point as the activity that is most frequent in all the given videos.</a:t>
            </a:r>
          </a:p>
          <a:p>
            <a:r>
              <a:rPr lang="en-GB" dirty="0"/>
              <a:t>Steps to find view point</a:t>
            </a:r>
          </a:p>
          <a:p>
            <a:pPr marL="971550" lvl="1" indent="-514350">
              <a:buFont typeface="+mj-lt"/>
              <a:buAutoNum type="arabicPeriod"/>
            </a:pPr>
            <a:r>
              <a:rPr lang="en-GB" dirty="0"/>
              <a:t>We will iterate through the video and in each iteration we will take 16 frames and pass it to the pre trained model to get the prediction.</a:t>
            </a:r>
          </a:p>
          <a:p>
            <a:pPr marL="971550" lvl="1" indent="-514350">
              <a:buFont typeface="+mj-lt"/>
              <a:buAutoNum type="arabicPeriod"/>
            </a:pPr>
            <a:r>
              <a:rPr lang="en-GB" dirty="0"/>
              <a:t>If confidence score &gt;0.05 we will add the predicted object to the dictionary (hash map) and if the object is already present we will increment its count.</a:t>
            </a:r>
          </a:p>
          <a:p>
            <a:pPr marL="971550" lvl="1" indent="-514350">
              <a:buFont typeface="+mj-lt"/>
              <a:buAutoNum type="arabicPeriod"/>
            </a:pPr>
            <a:r>
              <a:rPr lang="en-GB" dirty="0"/>
              <a:t>Dictionary contains all the possible viewpoint sorted by the length.</a:t>
            </a:r>
          </a:p>
          <a:p>
            <a:r>
              <a:rPr lang="en-GB" dirty="0"/>
              <a:t>The object having the maximum count can be considered as the viewpoint.</a:t>
            </a:r>
          </a:p>
          <a:p>
            <a:pPr marL="971550" lvl="1" indent="-514350">
              <a:buFont typeface="+mj-lt"/>
              <a:buAutoNum type="arabicPeriod"/>
            </a:pPr>
            <a:endParaRPr lang="en-GB" dirty="0"/>
          </a:p>
          <a:p>
            <a:pPr marL="971550" lvl="1" indent="-514350">
              <a:buFont typeface="+mj-lt"/>
              <a:buAutoNum type="arabicPeriod"/>
            </a:pPr>
            <a:endParaRPr lang="en-GB" dirty="0"/>
          </a:p>
          <a:p>
            <a:pPr marL="971550" lvl="1" indent="-514350">
              <a:buFont typeface="+mj-lt"/>
              <a:buAutoNum type="arabicPeriod"/>
            </a:pPr>
            <a:endParaRPr lang="en-GB" dirty="0"/>
          </a:p>
          <a:p>
            <a:pPr marL="971550" lvl="1" indent="-514350">
              <a:buFont typeface="+mj-lt"/>
              <a:buAutoNum type="arabicPeriod"/>
            </a:pPr>
            <a:endParaRPr lang="en-GB" dirty="0"/>
          </a:p>
          <a:p>
            <a:pPr marL="0" indent="0">
              <a:buNone/>
            </a:pPr>
            <a:endParaRPr lang="en-IN" dirty="0"/>
          </a:p>
        </p:txBody>
      </p:sp>
    </p:spTree>
    <p:extLst>
      <p:ext uri="{BB962C8B-B14F-4D97-AF65-F5344CB8AC3E}">
        <p14:creationId xmlns:p14="http://schemas.microsoft.com/office/powerpoint/2010/main" val="3802504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aterfall chart&#10;&#10;Description automatically generated with low confidence">
            <a:extLst>
              <a:ext uri="{FF2B5EF4-FFF2-40B4-BE49-F238E27FC236}">
                <a16:creationId xmlns:a16="http://schemas.microsoft.com/office/drawing/2014/main" id="{E0D93563-5B6E-49AB-BF3F-2ED6DD52E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094" y="0"/>
            <a:ext cx="8497812" cy="6858000"/>
          </a:xfrm>
          <a:prstGeom prst="rect">
            <a:avLst/>
          </a:prstGeom>
        </p:spPr>
      </p:pic>
    </p:spTree>
    <p:extLst>
      <p:ext uri="{BB962C8B-B14F-4D97-AF65-F5344CB8AC3E}">
        <p14:creationId xmlns:p14="http://schemas.microsoft.com/office/powerpoint/2010/main" val="45511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4ACF-27DF-4877-9142-8BAF965CA1E5}"/>
              </a:ext>
            </a:extLst>
          </p:cNvPr>
          <p:cNvSpPr>
            <a:spLocks noGrp="1"/>
          </p:cNvSpPr>
          <p:nvPr>
            <p:ph type="title"/>
          </p:nvPr>
        </p:nvSpPr>
        <p:spPr/>
        <p:txBody>
          <a:bodyPr/>
          <a:lstStyle/>
          <a:p>
            <a:r>
              <a:rPr lang="en-GB" b="1" dirty="0">
                <a:solidFill>
                  <a:srgbClr val="92D050"/>
                </a:solidFill>
              </a:rPr>
              <a:t>Cropping video based on viewpoint</a:t>
            </a:r>
            <a:endParaRPr lang="en-IN" b="1" dirty="0">
              <a:solidFill>
                <a:srgbClr val="92D050"/>
              </a:solidFill>
            </a:endParaRPr>
          </a:p>
        </p:txBody>
      </p:sp>
      <p:sp>
        <p:nvSpPr>
          <p:cNvPr id="3" name="Content Placeholder 2">
            <a:extLst>
              <a:ext uri="{FF2B5EF4-FFF2-40B4-BE49-F238E27FC236}">
                <a16:creationId xmlns:a16="http://schemas.microsoft.com/office/drawing/2014/main" id="{B8D61E06-C889-4F35-B700-F50F8B979492}"/>
              </a:ext>
            </a:extLst>
          </p:cNvPr>
          <p:cNvSpPr>
            <a:spLocks noGrp="1"/>
          </p:cNvSpPr>
          <p:nvPr>
            <p:ph idx="1"/>
          </p:nvPr>
        </p:nvSpPr>
        <p:spPr/>
        <p:txBody>
          <a:bodyPr>
            <a:normAutofit fontScale="85000" lnSpcReduction="20000"/>
          </a:bodyPr>
          <a:lstStyle/>
          <a:p>
            <a:r>
              <a:rPr lang="en-GB" dirty="0"/>
              <a:t>Once we have viewpoint we can </a:t>
            </a:r>
            <a:r>
              <a:rPr lang="en-IN" dirty="0"/>
              <a:t>proceed </a:t>
            </a:r>
            <a:r>
              <a:rPr lang="en-GB" dirty="0"/>
              <a:t> to crop the video based on viewpoint.</a:t>
            </a:r>
          </a:p>
          <a:p>
            <a:r>
              <a:rPr lang="en-GB" dirty="0"/>
              <a:t>We will again pass the video to the model but this time with a viewpoint.</a:t>
            </a:r>
          </a:p>
          <a:p>
            <a:r>
              <a:rPr lang="en-IN" dirty="0"/>
              <a:t>Steps:</a:t>
            </a:r>
          </a:p>
          <a:p>
            <a:pPr marL="914400" lvl="1" indent="-457200">
              <a:buFont typeface="+mj-lt"/>
              <a:buAutoNum type="arabicPeriod"/>
            </a:pPr>
            <a:r>
              <a:rPr lang="en-IN" dirty="0"/>
              <a:t>We will iterate through the video and crop 16 frames at a time and pass to the model.</a:t>
            </a:r>
          </a:p>
          <a:p>
            <a:pPr marL="914400" lvl="1" indent="-457200">
              <a:buFont typeface="+mj-lt"/>
              <a:buAutoNum type="arabicPeriod"/>
            </a:pPr>
            <a:r>
              <a:rPr lang="en-IN" dirty="0"/>
              <a:t>If the predicted output is matched with the viewpoint we will add that clip of 16 frames to the final video.</a:t>
            </a:r>
          </a:p>
          <a:p>
            <a:pPr marL="914400" lvl="1" indent="-457200">
              <a:buFont typeface="+mj-lt"/>
              <a:buAutoNum type="arabicPeriod"/>
            </a:pPr>
            <a:r>
              <a:rPr lang="en-IN" dirty="0"/>
              <a:t>We will keep account of the frame number in which the viewpoint is found in the a array which has the same size as the no . of frames in the video.</a:t>
            </a:r>
          </a:p>
          <a:p>
            <a:pPr marL="914400" lvl="1" indent="-457200">
              <a:buFont typeface="+mj-lt"/>
              <a:buAutoNum type="arabicPeriod"/>
            </a:pPr>
            <a:r>
              <a:rPr lang="en-IN" dirty="0"/>
              <a:t>Array consist of “0” &amp; “1” 1 denoting frame to consider for the final cropped video and 0 denoting frame not important.</a:t>
            </a:r>
          </a:p>
          <a:p>
            <a:pPr marL="914400" lvl="1" indent="-457200">
              <a:buFont typeface="+mj-lt"/>
              <a:buAutoNum type="arabicPeriod"/>
            </a:pPr>
            <a:r>
              <a:rPr lang="en-IN" dirty="0"/>
              <a:t>Array name </a:t>
            </a:r>
            <a:r>
              <a:rPr lang="en-IN" dirty="0" err="1"/>
              <a:t>ot</a:t>
            </a:r>
            <a:r>
              <a:rPr lang="en-IN" dirty="0"/>
              <a:t>[]</a:t>
            </a:r>
          </a:p>
          <a:p>
            <a:pPr marL="914400" lvl="1" indent="-457200">
              <a:buFont typeface="+mj-lt"/>
              <a:buAutoNum type="arabicPeriod"/>
            </a:pPr>
            <a:r>
              <a:rPr lang="en-IN" dirty="0"/>
              <a:t>Save the </a:t>
            </a:r>
            <a:r>
              <a:rPr lang="en-IN" dirty="0" err="1"/>
              <a:t>ot</a:t>
            </a:r>
            <a:r>
              <a:rPr lang="en-IN" dirty="0"/>
              <a:t> array for evaluation purpose.</a:t>
            </a:r>
          </a:p>
        </p:txBody>
      </p:sp>
    </p:spTree>
    <p:extLst>
      <p:ext uri="{BB962C8B-B14F-4D97-AF65-F5344CB8AC3E}">
        <p14:creationId xmlns:p14="http://schemas.microsoft.com/office/powerpoint/2010/main" val="1093529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FD5B-7665-4C67-90FA-A36304ECDC6C}"/>
              </a:ext>
            </a:extLst>
          </p:cNvPr>
          <p:cNvSpPr>
            <a:spLocks noGrp="1"/>
          </p:cNvSpPr>
          <p:nvPr>
            <p:ph type="title"/>
          </p:nvPr>
        </p:nvSpPr>
        <p:spPr/>
        <p:txBody>
          <a:bodyPr/>
          <a:lstStyle/>
          <a:p>
            <a:r>
              <a:rPr lang="en-GB" b="1" dirty="0">
                <a:solidFill>
                  <a:srgbClr val="92D050"/>
                </a:solidFill>
              </a:rPr>
              <a:t>Steps to the  crop video</a:t>
            </a:r>
            <a:endParaRPr lang="en-IN" b="1" dirty="0">
              <a:solidFill>
                <a:srgbClr val="92D050"/>
              </a:solidFill>
            </a:endParaRPr>
          </a:p>
        </p:txBody>
      </p:sp>
      <p:sp>
        <p:nvSpPr>
          <p:cNvPr id="3" name="Content Placeholder 2">
            <a:extLst>
              <a:ext uri="{FF2B5EF4-FFF2-40B4-BE49-F238E27FC236}">
                <a16:creationId xmlns:a16="http://schemas.microsoft.com/office/drawing/2014/main" id="{2554D212-154E-47EE-A3EB-903A1AD7829A}"/>
              </a:ext>
            </a:extLst>
          </p:cNvPr>
          <p:cNvSpPr>
            <a:spLocks noGrp="1"/>
          </p:cNvSpPr>
          <p:nvPr>
            <p:ph idx="1"/>
          </p:nvPr>
        </p:nvSpPr>
        <p:spPr/>
        <p:txBody>
          <a:bodyPr/>
          <a:lstStyle/>
          <a:p>
            <a:r>
              <a:rPr lang="en-GB" dirty="0"/>
              <a:t>Steps:</a:t>
            </a:r>
          </a:p>
          <a:p>
            <a:pPr marL="914400" lvl="1" indent="-457200">
              <a:buFont typeface="+mj-lt"/>
              <a:buAutoNum type="arabicPeriod"/>
            </a:pPr>
            <a:r>
              <a:rPr lang="en-GB" dirty="0"/>
              <a:t>We will first convert the entire video into frames and name the frames in ascending order </a:t>
            </a:r>
            <a:r>
              <a:rPr lang="en-GB" dirty="0" err="1"/>
              <a:t>i.e</a:t>
            </a:r>
            <a:r>
              <a:rPr lang="en-GB" dirty="0"/>
              <a:t> 1,2,3….n.</a:t>
            </a:r>
          </a:p>
          <a:p>
            <a:pPr marL="914400" lvl="1" indent="-457200">
              <a:buFont typeface="+mj-lt"/>
              <a:buAutoNum type="arabicPeriod"/>
            </a:pPr>
            <a:r>
              <a:rPr lang="en-GB" dirty="0"/>
              <a:t>Now we will iterate through 0 to n (here iterator </a:t>
            </a:r>
            <a:r>
              <a:rPr lang="en-GB" dirty="0" err="1"/>
              <a:t>i</a:t>
            </a:r>
            <a:r>
              <a:rPr lang="en-GB" dirty="0"/>
              <a:t>)</a:t>
            </a:r>
          </a:p>
          <a:p>
            <a:pPr marL="1428750" lvl="2" indent="-514350">
              <a:buFont typeface="+mj-lt"/>
              <a:buAutoNum type="romanUcPeriod"/>
            </a:pPr>
            <a:r>
              <a:rPr lang="en-GB" dirty="0"/>
              <a:t>If at </a:t>
            </a:r>
            <a:r>
              <a:rPr lang="en-GB" dirty="0" err="1"/>
              <a:t>ot</a:t>
            </a:r>
            <a:r>
              <a:rPr lang="en-GB" dirty="0"/>
              <a:t>[</a:t>
            </a:r>
            <a:r>
              <a:rPr lang="en-GB" dirty="0" err="1"/>
              <a:t>i</a:t>
            </a:r>
            <a:r>
              <a:rPr lang="en-GB" dirty="0"/>
              <a:t>]==1, we will add the frame in the output folder </a:t>
            </a:r>
          </a:p>
          <a:p>
            <a:pPr marL="1428750" lvl="2" indent="-514350">
              <a:buFont typeface="+mj-lt"/>
              <a:buAutoNum type="romanUcPeriod"/>
            </a:pPr>
            <a:r>
              <a:rPr lang="en-GB" dirty="0"/>
              <a:t>Else will keep the frame in dump folder.</a:t>
            </a:r>
          </a:p>
          <a:p>
            <a:pPr marL="971550" lvl="1" indent="-514350">
              <a:buFont typeface="+mj-lt"/>
              <a:buAutoNum type="arabicPeriod"/>
            </a:pPr>
            <a:r>
              <a:rPr lang="en-GB" dirty="0"/>
              <a:t>After the completion on loop we will have separated the important frame based on the view point in output folder.</a:t>
            </a:r>
          </a:p>
          <a:p>
            <a:pPr marL="971550" lvl="1" indent="-514350">
              <a:buFont typeface="+mj-lt"/>
              <a:buAutoNum type="arabicPeriod"/>
            </a:pPr>
            <a:r>
              <a:rPr lang="en-GB" dirty="0"/>
              <a:t>Now we will combine all frame to produce the final video.</a:t>
            </a:r>
          </a:p>
        </p:txBody>
      </p:sp>
    </p:spTree>
    <p:extLst>
      <p:ext uri="{BB962C8B-B14F-4D97-AF65-F5344CB8AC3E}">
        <p14:creationId xmlns:p14="http://schemas.microsoft.com/office/powerpoint/2010/main" val="216989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DB73-055A-4EE6-8F42-29706AD83126}"/>
              </a:ext>
            </a:extLst>
          </p:cNvPr>
          <p:cNvSpPr>
            <a:spLocks noGrp="1"/>
          </p:cNvSpPr>
          <p:nvPr>
            <p:ph type="title"/>
          </p:nvPr>
        </p:nvSpPr>
        <p:spPr/>
        <p:txBody>
          <a:bodyPr/>
          <a:lstStyle/>
          <a:p>
            <a:pPr algn="ctr"/>
            <a:r>
              <a:rPr lang="en-GB" sz="6000" b="1" dirty="0">
                <a:solidFill>
                  <a:srgbClr val="FFC000"/>
                </a:solidFill>
              </a:rPr>
              <a:t>THANK YOU</a:t>
            </a:r>
            <a:endParaRPr lang="en-IN" sz="6000" b="1" dirty="0">
              <a:solidFill>
                <a:srgbClr val="FFC000"/>
              </a:solidFill>
            </a:endParaRPr>
          </a:p>
        </p:txBody>
      </p:sp>
      <p:sp>
        <p:nvSpPr>
          <p:cNvPr id="3" name="Text Placeholder 2">
            <a:extLst>
              <a:ext uri="{FF2B5EF4-FFF2-40B4-BE49-F238E27FC236}">
                <a16:creationId xmlns:a16="http://schemas.microsoft.com/office/drawing/2014/main" id="{39308AE3-CB98-4DE1-8C19-2024082FCC8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00963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8469-B53F-416B-AA03-6B2C5163FDD4}"/>
              </a:ext>
            </a:extLst>
          </p:cNvPr>
          <p:cNvSpPr>
            <a:spLocks noGrp="1"/>
          </p:cNvSpPr>
          <p:nvPr>
            <p:ph type="title"/>
          </p:nvPr>
        </p:nvSpPr>
        <p:spPr/>
        <p:txBody>
          <a:bodyPr/>
          <a:lstStyle/>
          <a:p>
            <a:r>
              <a:rPr lang="en-GB" b="1" dirty="0">
                <a:solidFill>
                  <a:srgbClr val="92D050"/>
                </a:solidFill>
              </a:rPr>
              <a:t>View Point</a:t>
            </a:r>
            <a:endParaRPr lang="en-IN" b="1" dirty="0">
              <a:solidFill>
                <a:srgbClr val="92D050"/>
              </a:solidFill>
            </a:endParaRPr>
          </a:p>
        </p:txBody>
      </p:sp>
      <p:sp>
        <p:nvSpPr>
          <p:cNvPr id="3" name="Content Placeholder 2">
            <a:extLst>
              <a:ext uri="{FF2B5EF4-FFF2-40B4-BE49-F238E27FC236}">
                <a16:creationId xmlns:a16="http://schemas.microsoft.com/office/drawing/2014/main" id="{8DBA2AFC-EAB5-428B-9E71-31D26C1F5009}"/>
              </a:ext>
            </a:extLst>
          </p:cNvPr>
          <p:cNvSpPr>
            <a:spLocks noGrp="1"/>
          </p:cNvSpPr>
          <p:nvPr>
            <p:ph idx="1"/>
          </p:nvPr>
        </p:nvSpPr>
        <p:spPr/>
        <p:txBody>
          <a:bodyPr/>
          <a:lstStyle/>
          <a:p>
            <a:r>
              <a:rPr lang="en-GB" dirty="0"/>
              <a:t>This paper introduces a novel variant of video summarization, namely building a summary that depends on the particular aspect of a video the viewer focuses on. We refer to this as viewpoint. To infer what the desired viewpoint may be, we assume that several other videos are available.</a:t>
            </a:r>
          </a:p>
          <a:p>
            <a:r>
              <a:rPr lang="en-GB" dirty="0"/>
              <a:t>The information deemed important can be varied based on the particular aspect the viewer focuses on.</a:t>
            </a:r>
            <a:endParaRPr lang="en-IN" dirty="0"/>
          </a:p>
        </p:txBody>
      </p:sp>
    </p:spTree>
    <p:extLst>
      <p:ext uri="{BB962C8B-B14F-4D97-AF65-F5344CB8AC3E}">
        <p14:creationId xmlns:p14="http://schemas.microsoft.com/office/powerpoint/2010/main" val="4088041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C5A6-35A6-4614-9D04-D6E21BCD6053}"/>
              </a:ext>
            </a:extLst>
          </p:cNvPr>
          <p:cNvSpPr>
            <a:spLocks noGrp="1"/>
          </p:cNvSpPr>
          <p:nvPr>
            <p:ph type="title"/>
          </p:nvPr>
        </p:nvSpPr>
        <p:spPr/>
        <p:txBody>
          <a:bodyPr/>
          <a:lstStyle/>
          <a:p>
            <a:r>
              <a:rPr lang="en-GB" b="1" dirty="0">
                <a:solidFill>
                  <a:srgbClr val="92D050"/>
                </a:solidFill>
              </a:rPr>
              <a:t>Dataset</a:t>
            </a:r>
            <a:endParaRPr lang="en-IN" b="1" dirty="0">
              <a:solidFill>
                <a:srgbClr val="92D050"/>
              </a:solidFill>
            </a:endParaRPr>
          </a:p>
        </p:txBody>
      </p:sp>
      <p:sp>
        <p:nvSpPr>
          <p:cNvPr id="3" name="Content Placeholder 2">
            <a:extLst>
              <a:ext uri="{FF2B5EF4-FFF2-40B4-BE49-F238E27FC236}">
                <a16:creationId xmlns:a16="http://schemas.microsoft.com/office/drawing/2014/main" id="{9B516807-F760-4C09-BA98-DA36BA3299D1}"/>
              </a:ext>
            </a:extLst>
          </p:cNvPr>
          <p:cNvSpPr>
            <a:spLocks noGrp="1"/>
          </p:cNvSpPr>
          <p:nvPr>
            <p:ph idx="1"/>
          </p:nvPr>
        </p:nvSpPr>
        <p:spPr/>
        <p:txBody>
          <a:bodyPr>
            <a:normAutofit fontScale="92500" lnSpcReduction="20000"/>
          </a:bodyPr>
          <a:lstStyle/>
          <a:p>
            <a:r>
              <a:rPr lang="en-GB" dirty="0"/>
              <a:t>Dataset contains 50 videos divided into 10 categories.</a:t>
            </a:r>
          </a:p>
          <a:p>
            <a:r>
              <a:rPr lang="en-GB" dirty="0"/>
              <a:t>Length of each video is form 1 minute to 5 minutes.</a:t>
            </a:r>
          </a:p>
          <a:p>
            <a:r>
              <a:rPr lang="en-GB" dirty="0"/>
              <a:t>Fps 30</a:t>
            </a:r>
          </a:p>
          <a:p>
            <a:r>
              <a:rPr lang="en-GB" dirty="0"/>
              <a:t>Collection of  set of videos that can have two interpretable ways of separation assuming they have corresponding viewpoint. In addition, collection of human-created summaries on two concepts based on each viewpoint.</a:t>
            </a:r>
          </a:p>
          <a:p>
            <a:r>
              <a:rPr lang="en-GB" dirty="0"/>
              <a:t>Each video is divided in 2sec clip and given a score between 1 (not important) to 3 (very important), telling the importance of the frame according to the viewpoint.</a:t>
            </a:r>
          </a:p>
          <a:p>
            <a:r>
              <a:rPr lang="en-GB" dirty="0"/>
              <a:t>For each video and each concept, five workers were assigned and workers were asked to guarantee the number of clips having a score of 3 falls in the range between 10% and 20% of the total number of clips in the video.</a:t>
            </a:r>
            <a:endParaRPr lang="en-IN" dirty="0"/>
          </a:p>
        </p:txBody>
      </p:sp>
    </p:spTree>
    <p:extLst>
      <p:ext uri="{BB962C8B-B14F-4D97-AF65-F5344CB8AC3E}">
        <p14:creationId xmlns:p14="http://schemas.microsoft.com/office/powerpoint/2010/main" val="4268664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808EBE-54B0-4D7F-8457-4F1BDD35D912}"/>
              </a:ext>
            </a:extLst>
          </p:cNvPr>
          <p:cNvPicPr>
            <a:picLocks noChangeAspect="1"/>
          </p:cNvPicPr>
          <p:nvPr/>
        </p:nvPicPr>
        <p:blipFill>
          <a:blip r:embed="rId2"/>
          <a:stretch>
            <a:fillRect/>
          </a:stretch>
        </p:blipFill>
        <p:spPr>
          <a:xfrm>
            <a:off x="2199241" y="1686176"/>
            <a:ext cx="6830417" cy="4366476"/>
          </a:xfrm>
          <a:prstGeom prst="rect">
            <a:avLst/>
          </a:prstGeom>
        </p:spPr>
      </p:pic>
      <p:sp>
        <p:nvSpPr>
          <p:cNvPr id="2" name="TextBox 1">
            <a:extLst>
              <a:ext uri="{FF2B5EF4-FFF2-40B4-BE49-F238E27FC236}">
                <a16:creationId xmlns:a16="http://schemas.microsoft.com/office/drawing/2014/main" id="{3335E676-02C2-4E7D-9A46-D07A797BB1D8}"/>
              </a:ext>
            </a:extLst>
          </p:cNvPr>
          <p:cNvSpPr txBox="1"/>
          <p:nvPr/>
        </p:nvSpPr>
        <p:spPr>
          <a:xfrm>
            <a:off x="2199241" y="550507"/>
            <a:ext cx="5309117" cy="769441"/>
          </a:xfrm>
          <a:prstGeom prst="rect">
            <a:avLst/>
          </a:prstGeom>
          <a:noFill/>
        </p:spPr>
        <p:txBody>
          <a:bodyPr wrap="square" rtlCol="0">
            <a:spAutoFit/>
          </a:bodyPr>
          <a:lstStyle/>
          <a:p>
            <a:r>
              <a:rPr lang="en-GB" sz="4400" b="1" dirty="0">
                <a:solidFill>
                  <a:srgbClr val="92D050"/>
                </a:solidFill>
              </a:rPr>
              <a:t>Dataset Grouping</a:t>
            </a:r>
            <a:endParaRPr lang="en-IN" b="1" dirty="0">
              <a:solidFill>
                <a:srgbClr val="92D050"/>
              </a:solidFill>
            </a:endParaRPr>
          </a:p>
        </p:txBody>
      </p:sp>
    </p:spTree>
    <p:extLst>
      <p:ext uri="{BB962C8B-B14F-4D97-AF65-F5344CB8AC3E}">
        <p14:creationId xmlns:p14="http://schemas.microsoft.com/office/powerpoint/2010/main" val="16063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E24D81DB-DCD0-49C3-A5F0-D2ED0ABDE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537" y="242887"/>
            <a:ext cx="6010275" cy="6010275"/>
          </a:xfrm>
          <a:prstGeom prst="rect">
            <a:avLst/>
          </a:prstGeom>
        </p:spPr>
      </p:pic>
      <p:sp>
        <p:nvSpPr>
          <p:cNvPr id="2" name="TextBox 1">
            <a:extLst>
              <a:ext uri="{FF2B5EF4-FFF2-40B4-BE49-F238E27FC236}">
                <a16:creationId xmlns:a16="http://schemas.microsoft.com/office/drawing/2014/main" id="{67D1DFED-9643-4223-A619-2962AAF8A428}"/>
              </a:ext>
            </a:extLst>
          </p:cNvPr>
          <p:cNvSpPr txBox="1"/>
          <p:nvPr/>
        </p:nvSpPr>
        <p:spPr>
          <a:xfrm>
            <a:off x="7492482" y="1017036"/>
            <a:ext cx="3985386" cy="646331"/>
          </a:xfrm>
          <a:prstGeom prst="rect">
            <a:avLst/>
          </a:prstGeom>
          <a:noFill/>
        </p:spPr>
        <p:txBody>
          <a:bodyPr wrap="none" rtlCol="0">
            <a:spAutoFit/>
          </a:bodyPr>
          <a:lstStyle/>
          <a:p>
            <a:r>
              <a:rPr lang="en-GB" dirty="0">
                <a:solidFill>
                  <a:schemeClr val="bg1"/>
                </a:solidFill>
              </a:rPr>
              <a:t>Flow chart to get the summarised </a:t>
            </a:r>
          </a:p>
          <a:p>
            <a:r>
              <a:rPr lang="en-GB" dirty="0">
                <a:solidFill>
                  <a:schemeClr val="bg1"/>
                </a:solidFill>
              </a:rPr>
              <a:t>view point based video</a:t>
            </a:r>
            <a:endParaRPr lang="en-IN" dirty="0">
              <a:solidFill>
                <a:schemeClr val="bg1"/>
              </a:solidFill>
            </a:endParaRPr>
          </a:p>
        </p:txBody>
      </p:sp>
    </p:spTree>
    <p:extLst>
      <p:ext uri="{BB962C8B-B14F-4D97-AF65-F5344CB8AC3E}">
        <p14:creationId xmlns:p14="http://schemas.microsoft.com/office/powerpoint/2010/main" val="334834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1047-D19F-4D7B-B596-8FE7BC97666D}"/>
              </a:ext>
            </a:extLst>
          </p:cNvPr>
          <p:cNvSpPr>
            <a:spLocks noGrp="1"/>
          </p:cNvSpPr>
          <p:nvPr>
            <p:ph type="title"/>
          </p:nvPr>
        </p:nvSpPr>
        <p:spPr/>
        <p:txBody>
          <a:bodyPr/>
          <a:lstStyle/>
          <a:p>
            <a:r>
              <a:rPr lang="en-GB" b="1" dirty="0">
                <a:solidFill>
                  <a:srgbClr val="92D050"/>
                </a:solidFill>
              </a:rPr>
              <a:t>Algorithm</a:t>
            </a:r>
            <a:endParaRPr lang="en-IN" b="1" dirty="0">
              <a:solidFill>
                <a:srgbClr val="92D050"/>
              </a:solidFill>
            </a:endParaRPr>
          </a:p>
        </p:txBody>
      </p:sp>
      <p:sp>
        <p:nvSpPr>
          <p:cNvPr id="3" name="Content Placeholder 2">
            <a:extLst>
              <a:ext uri="{FF2B5EF4-FFF2-40B4-BE49-F238E27FC236}">
                <a16:creationId xmlns:a16="http://schemas.microsoft.com/office/drawing/2014/main" id="{4ED007DC-3C02-4969-AB0B-E6AB89028AD6}"/>
              </a:ext>
            </a:extLst>
          </p:cNvPr>
          <p:cNvSpPr>
            <a:spLocks noGrp="1"/>
          </p:cNvSpPr>
          <p:nvPr>
            <p:ph idx="1"/>
          </p:nvPr>
        </p:nvSpPr>
        <p:spPr>
          <a:xfrm>
            <a:off x="838200" y="1547813"/>
            <a:ext cx="10515600" cy="4351338"/>
          </a:xfrm>
        </p:spPr>
        <p:txBody>
          <a:bodyPr/>
          <a:lstStyle/>
          <a:p>
            <a:endParaRPr lang="en-GB" dirty="0"/>
          </a:p>
          <a:p>
            <a:endParaRPr lang="en-GB" dirty="0"/>
          </a:p>
          <a:p>
            <a:r>
              <a:rPr lang="en-GB" dirty="0"/>
              <a:t>C3D (3D CNN) </a:t>
            </a:r>
          </a:p>
          <a:p>
            <a:r>
              <a:rPr lang="en-GB" b="0" i="0" dirty="0">
                <a:effectLst/>
                <a:latin typeface="Inter"/>
              </a:rPr>
              <a:t>3D convolutions applies a 3 dimensional filter to the dataset and the filter moves 3-direction (x, y, z) to calculate the low level feature representations. Their output shape is a 3 dimensional volume space such as cube or cuboid. They are helpful in event detection in videos, 3D medical images etc. They are not limited to 3d space but can also be applied to 2d space inputs such as images.</a:t>
            </a:r>
            <a:endParaRPr lang="en-IN" dirty="0"/>
          </a:p>
        </p:txBody>
      </p:sp>
      <p:pic>
        <p:nvPicPr>
          <p:cNvPr id="1031" name="Picture 7">
            <a:extLst>
              <a:ext uri="{FF2B5EF4-FFF2-40B4-BE49-F238E27FC236}">
                <a16:creationId xmlns:a16="http://schemas.microsoft.com/office/drawing/2014/main" id="{9DA933FE-F4DC-4EE1-AF62-59C0A600E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1925" y="4370388"/>
            <a:ext cx="38100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01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B2B7-FD68-4748-96F6-84A36AE71282}"/>
              </a:ext>
            </a:extLst>
          </p:cNvPr>
          <p:cNvSpPr>
            <a:spLocks noGrp="1"/>
          </p:cNvSpPr>
          <p:nvPr>
            <p:ph type="title"/>
          </p:nvPr>
        </p:nvSpPr>
        <p:spPr/>
        <p:txBody>
          <a:bodyPr/>
          <a:lstStyle/>
          <a:p>
            <a:r>
              <a:rPr lang="en-GB" b="1" dirty="0">
                <a:solidFill>
                  <a:srgbClr val="92D050"/>
                </a:solidFill>
              </a:rPr>
              <a:t>Model</a:t>
            </a:r>
            <a:endParaRPr lang="en-IN" b="1" dirty="0">
              <a:solidFill>
                <a:srgbClr val="92D050"/>
              </a:solidFill>
            </a:endParaRPr>
          </a:p>
        </p:txBody>
      </p:sp>
      <p:sp>
        <p:nvSpPr>
          <p:cNvPr id="3" name="Content Placeholder 2">
            <a:extLst>
              <a:ext uri="{FF2B5EF4-FFF2-40B4-BE49-F238E27FC236}">
                <a16:creationId xmlns:a16="http://schemas.microsoft.com/office/drawing/2014/main" id="{D6AAB588-8818-4C86-81A6-302DF89C4CE4}"/>
              </a:ext>
            </a:extLst>
          </p:cNvPr>
          <p:cNvSpPr>
            <a:spLocks noGrp="1"/>
          </p:cNvSpPr>
          <p:nvPr>
            <p:ph idx="1"/>
          </p:nvPr>
        </p:nvSpPr>
        <p:spPr>
          <a:xfrm>
            <a:off x="838200" y="1680632"/>
            <a:ext cx="10515600" cy="4850797"/>
          </a:xfrm>
        </p:spPr>
        <p:txBody>
          <a:bodyPr>
            <a:normAutofit fontScale="92500" lnSpcReduction="20000"/>
          </a:bodyPr>
          <a:lstStyle/>
          <a:p>
            <a:r>
              <a:rPr lang="en-IN" sz="3300" i="0" dirty="0">
                <a:solidFill>
                  <a:srgbClr val="FFC000"/>
                </a:solidFill>
                <a:effectLst/>
                <a:latin typeface="-apple-system"/>
              </a:rPr>
              <a:t>Sports1M pre-trained model C3D</a:t>
            </a:r>
          </a:p>
          <a:p>
            <a:r>
              <a:rPr lang="en-GB" sz="2400" b="0" i="0" dirty="0">
                <a:solidFill>
                  <a:srgbClr val="000000"/>
                </a:solidFill>
                <a:effectLst/>
                <a:latin typeface="Times New Roman" panose="02020603050405020304" pitchFamily="18" charset="0"/>
              </a:rPr>
              <a:t>C3D is a modified version of BVLC caffe to support 3-Dimensional Convolutional Networks. C3D can be used to train, test, or fine-tune 3D </a:t>
            </a:r>
            <a:r>
              <a:rPr lang="en-GB" sz="2400" b="0" i="0" dirty="0" err="1">
                <a:solidFill>
                  <a:srgbClr val="000000"/>
                </a:solidFill>
                <a:effectLst/>
                <a:latin typeface="Times New Roman" panose="02020603050405020304" pitchFamily="18" charset="0"/>
              </a:rPr>
              <a:t>ConvNets</a:t>
            </a:r>
            <a:r>
              <a:rPr lang="en-GB" sz="2400" b="0" i="0" dirty="0">
                <a:solidFill>
                  <a:srgbClr val="000000"/>
                </a:solidFill>
                <a:effectLst/>
                <a:latin typeface="Times New Roman" panose="02020603050405020304" pitchFamily="18" charset="0"/>
              </a:rPr>
              <a:t> efficiently.</a:t>
            </a:r>
          </a:p>
          <a:p>
            <a:r>
              <a:rPr lang="en-GB" sz="2400" dirty="0">
                <a:solidFill>
                  <a:srgbClr val="FFC000"/>
                </a:solidFill>
              </a:rPr>
              <a:t>C3D Architecture</a:t>
            </a:r>
          </a:p>
          <a:p>
            <a:r>
              <a:rPr lang="en-GB" sz="2400" dirty="0"/>
              <a:t>The network architecture contains 8 convolutional, 5 pooling layers and 2 fully connected layers.</a:t>
            </a:r>
          </a:p>
          <a:p>
            <a:r>
              <a:rPr lang="en-GB" sz="2400" dirty="0"/>
              <a:t>The first convolution layer of size 1x3x3 followed by a pooling layer of size 1x2x2. This is to preserve the temporal information in the first layer and build higher level representation of the temporal information at subsequent layers of the network. Every other convolution layer and pooling layer would have a size of 3x3x3 and 2x2x2 where the strides are 1 and 2 respectively. The fully connected layers have a size of 4096 dimensions with SoftMax outputs reflecting 487 classes of the Sports 1M dataset. </a:t>
            </a:r>
            <a:endParaRPr lang="en-IN" sz="2400" dirty="0"/>
          </a:p>
        </p:txBody>
      </p:sp>
    </p:spTree>
    <p:extLst>
      <p:ext uri="{BB962C8B-B14F-4D97-AF65-F5344CB8AC3E}">
        <p14:creationId xmlns:p14="http://schemas.microsoft.com/office/powerpoint/2010/main" val="155481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955B-63A5-4254-BEF8-7C84E5EBD685}"/>
              </a:ext>
            </a:extLst>
          </p:cNvPr>
          <p:cNvSpPr>
            <a:spLocks noGrp="1"/>
          </p:cNvSpPr>
          <p:nvPr>
            <p:ph type="title"/>
          </p:nvPr>
        </p:nvSpPr>
        <p:spPr/>
        <p:txBody>
          <a:bodyPr/>
          <a:lstStyle/>
          <a:p>
            <a:r>
              <a:rPr lang="en-GB" b="1" dirty="0">
                <a:solidFill>
                  <a:srgbClr val="92D050"/>
                </a:solidFill>
              </a:rPr>
              <a:t>Loading the model</a:t>
            </a:r>
            <a:endParaRPr lang="en-IN" b="1" dirty="0">
              <a:solidFill>
                <a:srgbClr val="92D050"/>
              </a:solidFill>
            </a:endParaRPr>
          </a:p>
        </p:txBody>
      </p:sp>
      <p:pic>
        <p:nvPicPr>
          <p:cNvPr id="5" name="Content Placeholder 4" descr="Diagram&#10;&#10;Description automatically generated">
            <a:extLst>
              <a:ext uri="{FF2B5EF4-FFF2-40B4-BE49-F238E27FC236}">
                <a16:creationId xmlns:a16="http://schemas.microsoft.com/office/drawing/2014/main" id="{B2B72EB7-61DE-40A4-A6E1-5EB317A09E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376" y="1557343"/>
            <a:ext cx="11540951" cy="2786057"/>
          </a:xfrm>
        </p:spPr>
      </p:pic>
    </p:spTree>
    <p:extLst>
      <p:ext uri="{BB962C8B-B14F-4D97-AF65-F5344CB8AC3E}">
        <p14:creationId xmlns:p14="http://schemas.microsoft.com/office/powerpoint/2010/main" val="316631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250AC5-1FED-472B-8DBB-C9F616EF0CBA}"/>
              </a:ext>
            </a:extLst>
          </p:cNvPr>
          <p:cNvPicPr>
            <a:picLocks noGrp="1" noChangeAspect="1"/>
          </p:cNvPicPr>
          <p:nvPr>
            <p:ph idx="1"/>
          </p:nvPr>
        </p:nvPicPr>
        <p:blipFill>
          <a:blip r:embed="rId2"/>
          <a:stretch>
            <a:fillRect/>
          </a:stretch>
        </p:blipFill>
        <p:spPr>
          <a:xfrm>
            <a:off x="887976" y="513735"/>
            <a:ext cx="3601413" cy="6027024"/>
          </a:xfrm>
        </p:spPr>
      </p:pic>
      <p:sp>
        <p:nvSpPr>
          <p:cNvPr id="2" name="TextBox 1">
            <a:extLst>
              <a:ext uri="{FF2B5EF4-FFF2-40B4-BE49-F238E27FC236}">
                <a16:creationId xmlns:a16="http://schemas.microsoft.com/office/drawing/2014/main" id="{0F48DCEF-1732-45C1-A62A-82AA8F6E4BD6}"/>
              </a:ext>
            </a:extLst>
          </p:cNvPr>
          <p:cNvSpPr txBox="1"/>
          <p:nvPr/>
        </p:nvSpPr>
        <p:spPr>
          <a:xfrm>
            <a:off x="5598367" y="849086"/>
            <a:ext cx="4366727" cy="1754326"/>
          </a:xfrm>
          <a:prstGeom prst="rect">
            <a:avLst/>
          </a:prstGeom>
          <a:noFill/>
        </p:spPr>
        <p:txBody>
          <a:bodyPr wrap="square" rtlCol="0">
            <a:spAutoFit/>
          </a:bodyPr>
          <a:lstStyle/>
          <a:p>
            <a:r>
              <a:rPr lang="en-GB" dirty="0">
                <a:solidFill>
                  <a:srgbClr val="FFC000"/>
                </a:solidFill>
              </a:rPr>
              <a:t>Input to Model</a:t>
            </a:r>
          </a:p>
          <a:p>
            <a:r>
              <a:rPr lang="en-GB" dirty="0">
                <a:solidFill>
                  <a:srgbClr val="FFC000"/>
                </a:solidFill>
              </a:rPr>
              <a:t>Model takes 16 frames of images as input dimension of 112x112 and 3 channels(RGB)</a:t>
            </a:r>
          </a:p>
          <a:p>
            <a:endParaRPr lang="en-GB" dirty="0"/>
          </a:p>
          <a:p>
            <a:endParaRPr lang="en-IN" dirty="0"/>
          </a:p>
        </p:txBody>
      </p:sp>
      <p:sp>
        <p:nvSpPr>
          <p:cNvPr id="3" name="TextBox 2">
            <a:extLst>
              <a:ext uri="{FF2B5EF4-FFF2-40B4-BE49-F238E27FC236}">
                <a16:creationId xmlns:a16="http://schemas.microsoft.com/office/drawing/2014/main" id="{DA104ABB-D346-4F34-8007-AA661A4CB8EE}"/>
              </a:ext>
            </a:extLst>
          </p:cNvPr>
          <p:cNvSpPr txBox="1"/>
          <p:nvPr/>
        </p:nvSpPr>
        <p:spPr>
          <a:xfrm>
            <a:off x="5598367" y="2326414"/>
            <a:ext cx="4366727" cy="923330"/>
          </a:xfrm>
          <a:prstGeom prst="rect">
            <a:avLst/>
          </a:prstGeom>
          <a:noFill/>
        </p:spPr>
        <p:txBody>
          <a:bodyPr wrap="square" rtlCol="0">
            <a:spAutoFit/>
          </a:bodyPr>
          <a:lstStyle/>
          <a:p>
            <a:r>
              <a:rPr lang="en-GB" dirty="0"/>
              <a:t>Output to Model</a:t>
            </a:r>
          </a:p>
          <a:p>
            <a:r>
              <a:rPr lang="en-GB" dirty="0"/>
              <a:t>Model return a prediction index along with the confidence sore(0-1).</a:t>
            </a:r>
            <a:endParaRPr lang="en-IN" dirty="0"/>
          </a:p>
        </p:txBody>
      </p:sp>
      <p:sp>
        <p:nvSpPr>
          <p:cNvPr id="4" name="TextBox 3">
            <a:extLst>
              <a:ext uri="{FF2B5EF4-FFF2-40B4-BE49-F238E27FC236}">
                <a16:creationId xmlns:a16="http://schemas.microsoft.com/office/drawing/2014/main" id="{FB67F7CE-D2C4-48AA-A422-9132715D8604}"/>
              </a:ext>
            </a:extLst>
          </p:cNvPr>
          <p:cNvSpPr txBox="1"/>
          <p:nvPr/>
        </p:nvSpPr>
        <p:spPr>
          <a:xfrm>
            <a:off x="5598367" y="3536853"/>
            <a:ext cx="4366727" cy="646331"/>
          </a:xfrm>
          <a:prstGeom prst="rect">
            <a:avLst/>
          </a:prstGeom>
          <a:noFill/>
        </p:spPr>
        <p:txBody>
          <a:bodyPr wrap="square" rtlCol="0">
            <a:spAutoFit/>
          </a:bodyPr>
          <a:lstStyle/>
          <a:p>
            <a:r>
              <a:rPr lang="en-GB" dirty="0"/>
              <a:t>We later decode the prediction to get the object name. Fig below</a:t>
            </a:r>
            <a:endParaRPr lang="en-IN" dirty="0"/>
          </a:p>
        </p:txBody>
      </p:sp>
      <p:pic>
        <p:nvPicPr>
          <p:cNvPr id="7" name="Picture 6" descr="Diagram&#10;&#10;Description automatically generated">
            <a:extLst>
              <a:ext uri="{FF2B5EF4-FFF2-40B4-BE49-F238E27FC236}">
                <a16:creationId xmlns:a16="http://schemas.microsoft.com/office/drawing/2014/main" id="{462A573D-D75F-46FB-B94E-221CC4327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454" y="4531587"/>
            <a:ext cx="7252642" cy="1908190"/>
          </a:xfrm>
          <a:prstGeom prst="rect">
            <a:avLst/>
          </a:prstGeom>
        </p:spPr>
      </p:pic>
    </p:spTree>
    <p:extLst>
      <p:ext uri="{BB962C8B-B14F-4D97-AF65-F5344CB8AC3E}">
        <p14:creationId xmlns:p14="http://schemas.microsoft.com/office/powerpoint/2010/main" val="2445501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260</TotalTime>
  <Words>876</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Century Gothic</vt:lpstr>
      <vt:lpstr>Inter</vt:lpstr>
      <vt:lpstr>Times New Roman</vt:lpstr>
      <vt:lpstr>Wingdings 3</vt:lpstr>
      <vt:lpstr>Ion Boardroom</vt:lpstr>
      <vt:lpstr>Viewpoint-aware Video Summarization  </vt:lpstr>
      <vt:lpstr>View Point</vt:lpstr>
      <vt:lpstr>Dataset</vt:lpstr>
      <vt:lpstr>PowerPoint Presentation</vt:lpstr>
      <vt:lpstr>PowerPoint Presentation</vt:lpstr>
      <vt:lpstr>Algorithm</vt:lpstr>
      <vt:lpstr>Model</vt:lpstr>
      <vt:lpstr>Loading the model</vt:lpstr>
      <vt:lpstr>PowerPoint Presentation</vt:lpstr>
      <vt:lpstr>Finding View Point</vt:lpstr>
      <vt:lpstr>PowerPoint Presentation</vt:lpstr>
      <vt:lpstr>Cropping video based on viewpoint</vt:lpstr>
      <vt:lpstr>Steps to the  crop video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suresh.kumar-coep</dc:creator>
  <cp:lastModifiedBy>suresh.kumar-coep</cp:lastModifiedBy>
  <cp:revision>18</cp:revision>
  <dcterms:created xsi:type="dcterms:W3CDTF">2022-04-02T15:11:31Z</dcterms:created>
  <dcterms:modified xsi:type="dcterms:W3CDTF">2022-04-05T15:17:45Z</dcterms:modified>
</cp:coreProperties>
</file>