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79" r:id="rId5"/>
    <p:sldId id="258" r:id="rId6"/>
    <p:sldId id="259" r:id="rId7"/>
    <p:sldId id="276" r:id="rId8"/>
    <p:sldId id="278" r:id="rId9"/>
    <p:sldId id="262" r:id="rId10"/>
    <p:sldId id="273" r:id="rId11"/>
    <p:sldId id="277" r:id="rId12"/>
    <p:sldId id="274" r:id="rId13"/>
    <p:sldId id="275" r:id="rId14"/>
    <p:sldId id="272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613"/>
    <a:srgbClr val="88B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DF00-57AB-4208-BF63-138D66ECF73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5F105-05D9-4FFE-A157-E0CD2AC09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0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39B86-600F-42A7-BBAD-60D2A15E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431DA-406C-4664-B59E-E7491EA90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1C46B-6980-4314-B5F3-F31B8CC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AAE-422B-4F59-88DC-063A03F0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D88FE-23BC-49C5-ACFC-9BD016C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6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A974-F303-406D-9D32-54D05E3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35EC4-6925-4B8E-963A-47A88823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A278-0718-44DB-84F8-9D92EC35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BD286-AB6A-486C-8CEA-751BA4E8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C73FB-FDF1-49F8-AC88-9E06CBCE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BF6C2F-FAAC-4900-87EF-2F2F37E9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A5036-70F6-404E-92B4-08CFD69E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37B76-E7D4-44F0-B8CA-EB71B21A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DCA0-89FD-487C-AAF9-8D31BB17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6C285-E9AA-4A48-A8D9-F5C95653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3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7CF6D-E50B-472C-85D1-14DC5550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4DB90-FE9D-4B68-B16F-04FEE23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E5332-4050-4FF8-B755-C4AD2E2A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1D0B2-4580-479B-9692-CBB6C146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9935F-AD5B-4096-BCBD-2DFB1C8E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E851D-4A41-45F7-8146-315A94AE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D23F7-DC44-466B-A489-6CCC2EEF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6B16A-C2C2-440C-91C5-6D883C94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C5D1-6F9F-45A9-A3EF-ADD4A1E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5B7C7-0BED-4D01-856F-2E2D0E18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5545-C020-4066-8E68-3327E8A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BD815-643E-4D3F-A7B3-E4BDD7581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AE99D-668F-411A-955E-C84AC5F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93EE2-25EC-40A7-835E-BFA48B1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7B716-7BCF-4E2C-A211-558148E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1F3ED-7510-4DCB-8E08-8853BDC0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49-96C4-495E-89D1-3A200D3F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4A819-84B1-4827-BE2B-EAAC4C21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2400A-1EDB-41F2-AADD-2E4D8B4EC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5A8F1-66E4-4ED5-8E01-A3457173F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131174-B326-4ECA-B4DC-A2C75B5AC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488E84-E95D-4D1C-BE84-F1A8BA9D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A4374-13F0-45CB-A24B-DDBC05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AB2E3-60ED-4300-85EE-B00A298D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1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D7190-F51E-40BE-843D-0806F240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EF76A-BD21-48BD-9FEE-23C635C8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CED4D-72CF-42D3-A079-F34F8DFE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EDA6D-8B92-4483-942A-019AB09D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DB851A-5774-4675-824F-0B9CC488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03337-6412-4D57-BE2E-23282059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22B6C4-F193-4454-B714-38E1042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210A-0143-4849-9EE2-2444E898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746A-557E-4E2D-BF26-DECA0AC1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CE22A-6E3B-43F4-936B-291265D6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4B0D7-0987-4091-9DFA-78EB792B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275A1-5F82-4D1B-B958-115B0EFF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E311A-40F5-4177-A21B-55B29498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D0BB9-33A8-43E8-B245-CEA56A00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4E3C2-9DEA-4399-BF34-97289FE69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BFF61-D77E-4B97-BDF3-714748C1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FA59B-D82A-4CF7-B9C0-2EA7D597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8E5FE-FCA0-4D45-99B9-0645F2C8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A6D4E-94A2-45E3-B011-CFD14CA4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AA096-071B-49F7-A8EB-64B9E9A3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7DD84-E69A-4373-8DCE-91962B99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7F9BE-B54E-4A2E-999F-BB35B265C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05DA-4D5C-48BA-AAED-D19ECCAD628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5261B-AB15-4E39-A71D-2CF845A8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46092-E9DD-4905-BCB4-FB354B66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725D-4AA5-4711-9AD9-8CD88779B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89A4D7-50F6-4C3B-A5A5-B1E502BA3B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E78C8D-B19A-90A2-EF54-DB98D55ED05E}"/>
              </a:ext>
            </a:extLst>
          </p:cNvPr>
          <p:cNvSpPr/>
          <p:nvPr/>
        </p:nvSpPr>
        <p:spPr>
          <a:xfrm>
            <a:off x="3045125" y="1050316"/>
            <a:ext cx="5758057" cy="432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3A3CF1-3C89-03A1-4D27-F594E340DBA1}"/>
              </a:ext>
            </a:extLst>
          </p:cNvPr>
          <p:cNvSpPr/>
          <p:nvPr/>
        </p:nvSpPr>
        <p:spPr>
          <a:xfrm flipV="1">
            <a:off x="4899418" y="4034189"/>
            <a:ext cx="217097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D873215-CED3-598B-DA86-B83B19F1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2424022"/>
            <a:ext cx="9144000" cy="1479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NPC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상호작용을 위한 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6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감정 인식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145219EE-84B5-EB13-64B0-E24A9461CA97}"/>
              </a:ext>
            </a:extLst>
          </p:cNvPr>
          <p:cNvSpPr/>
          <p:nvPr/>
        </p:nvSpPr>
        <p:spPr>
          <a:xfrm>
            <a:off x="3045125" y="1026543"/>
            <a:ext cx="5857335" cy="4485736"/>
          </a:xfrm>
          <a:prstGeom prst="frame">
            <a:avLst>
              <a:gd name="adj1" fmla="val 5074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6AB0F1F5-0EAB-567E-0950-792FD05E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497" y="2424022"/>
            <a:ext cx="3464769" cy="542841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Section 4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A9510BD4-AC4A-7F71-D4E9-FE6DBD12D7E5}"/>
              </a:ext>
            </a:extLst>
          </p:cNvPr>
          <p:cNvSpPr txBox="1">
            <a:spLocks/>
          </p:cNvSpPr>
          <p:nvPr/>
        </p:nvSpPr>
        <p:spPr>
          <a:xfrm>
            <a:off x="4264497" y="4190908"/>
            <a:ext cx="3464769" cy="542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AI_14_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신지민</a:t>
            </a:r>
          </a:p>
        </p:txBody>
      </p:sp>
    </p:spTree>
    <p:extLst>
      <p:ext uri="{BB962C8B-B14F-4D97-AF65-F5344CB8AC3E}">
        <p14:creationId xmlns:p14="http://schemas.microsoft.com/office/powerpoint/2010/main" val="404818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7DEFFB0-5045-B729-DBB6-B89BBF83A7D6}"/>
              </a:ext>
            </a:extLst>
          </p:cNvPr>
          <p:cNvSpPr/>
          <p:nvPr/>
        </p:nvSpPr>
        <p:spPr>
          <a:xfrm>
            <a:off x="182716" y="1358893"/>
            <a:ext cx="3968266" cy="5023434"/>
          </a:xfrm>
          <a:prstGeom prst="roundRect">
            <a:avLst>
              <a:gd name="adj" fmla="val 828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선택</a:t>
            </a:r>
            <a:r>
              <a:rPr lang="en-US" altLang="ko-KR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pretrained model</a:t>
            </a:r>
            <a:endParaRPr lang="ko-KR" altLang="en-US" sz="4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3D122-CA55-AD2A-053A-58C9D665F73B}"/>
              </a:ext>
            </a:extLst>
          </p:cNvPr>
          <p:cNvSpPr txBox="1"/>
          <p:nvPr/>
        </p:nvSpPr>
        <p:spPr>
          <a:xfrm>
            <a:off x="982656" y="4852585"/>
            <a:ext cx="288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MobileNetV3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7D1A4-A159-D824-37A3-CD8258BDF90E}"/>
              </a:ext>
            </a:extLst>
          </p:cNvPr>
          <p:cNvSpPr txBox="1"/>
          <p:nvPr/>
        </p:nvSpPr>
        <p:spPr>
          <a:xfrm>
            <a:off x="5346258" y="485258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Resnet50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C153D-9A65-3244-928A-DA165E452866}"/>
              </a:ext>
            </a:extLst>
          </p:cNvPr>
          <p:cNvSpPr txBox="1"/>
          <p:nvPr/>
        </p:nvSpPr>
        <p:spPr>
          <a:xfrm>
            <a:off x="5810251" y="5535834"/>
            <a:ext cx="10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0.54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78CC-5756-8226-FECA-CECBFD82C9F4}"/>
              </a:ext>
            </a:extLst>
          </p:cNvPr>
          <p:cNvSpPr txBox="1"/>
          <p:nvPr/>
        </p:nvSpPr>
        <p:spPr>
          <a:xfrm>
            <a:off x="8946859" y="4852583"/>
            <a:ext cx="24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InceptionV3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977E3F-2E42-B47A-CF4D-B4E14D74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4"/>
          <a:stretch/>
        </p:blipFill>
        <p:spPr>
          <a:xfrm>
            <a:off x="8191585" y="1774988"/>
            <a:ext cx="3849507" cy="2744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D9556F-BE96-48D2-0005-B6F061BEE865}"/>
              </a:ext>
            </a:extLst>
          </p:cNvPr>
          <p:cNvSpPr txBox="1"/>
          <p:nvPr/>
        </p:nvSpPr>
        <p:spPr>
          <a:xfrm>
            <a:off x="9621102" y="5535834"/>
            <a:ext cx="10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0.34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758AAEA-7B0A-D181-B143-BE065E387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" r="4790"/>
          <a:stretch/>
        </p:blipFill>
        <p:spPr>
          <a:xfrm>
            <a:off x="307578" y="1608407"/>
            <a:ext cx="3765176" cy="29114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51DC26-0B48-D1EB-7EB3-B046D0F9288F}"/>
              </a:ext>
            </a:extLst>
          </p:cNvPr>
          <p:cNvSpPr txBox="1"/>
          <p:nvPr/>
        </p:nvSpPr>
        <p:spPr>
          <a:xfrm>
            <a:off x="1647252" y="5535834"/>
            <a:ext cx="104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0.57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E86533-C723-4EB0-85BA-D5C73DF0F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82" y="2255848"/>
            <a:ext cx="3968266" cy="22640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8A19F8B-6F81-F378-84EA-601C97A5579C}"/>
              </a:ext>
            </a:extLst>
          </p:cNvPr>
          <p:cNvSpPr/>
          <p:nvPr/>
        </p:nvSpPr>
        <p:spPr>
          <a:xfrm>
            <a:off x="307578" y="3849095"/>
            <a:ext cx="2047433" cy="558081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4E5289-33C6-9C80-0FB4-7B0FA15AFD43}"/>
              </a:ext>
            </a:extLst>
          </p:cNvPr>
          <p:cNvSpPr/>
          <p:nvPr/>
        </p:nvSpPr>
        <p:spPr>
          <a:xfrm>
            <a:off x="7171147" y="3856008"/>
            <a:ext cx="4709052" cy="22946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22CBD7-6A45-0BC2-035A-2D4E6028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92" y="663187"/>
            <a:ext cx="4483858" cy="1874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F74972-657C-A32E-870E-F346B2EA886C}"/>
              </a:ext>
            </a:extLst>
          </p:cNvPr>
          <p:cNvSpPr txBox="1"/>
          <p:nvPr/>
        </p:nvSpPr>
        <p:spPr>
          <a:xfrm>
            <a:off x="7171148" y="4020154"/>
            <a:ext cx="470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Chance Level Acc : 1/7 = 0.1428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ECF6C6-460D-073B-A8A3-E42D17C8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2" y="927619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AC771-71D8-434E-0F60-05C56E019AD1}"/>
              </a:ext>
            </a:extLst>
          </p:cNvPr>
          <p:cNvSpPr txBox="1"/>
          <p:nvPr/>
        </p:nvSpPr>
        <p:spPr>
          <a:xfrm>
            <a:off x="7256897" y="5603631"/>
            <a:ext cx="470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Validation Acc : 0.56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4A2C5F-FB98-8471-5DAE-ECCF6AB7C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6861" y="4666267"/>
            <a:ext cx="709125" cy="709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52DB3-A4A1-40B6-32D7-17264C24F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67" y="2677722"/>
            <a:ext cx="4916985" cy="37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2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 인식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/>
              <a:t>얼굴 인식 및 </a:t>
            </a:r>
            <a:r>
              <a:rPr lang="ko-KR" altLang="en-US" sz="2400" dirty="0" err="1"/>
              <a:t>웹캠</a:t>
            </a:r>
            <a:r>
              <a:rPr lang="ko-KR" altLang="en-US" sz="2400" dirty="0"/>
              <a:t> 연결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AC3B30-41BD-FD1F-B6E6-05C970AE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3" y="2189603"/>
            <a:ext cx="5740818" cy="40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637CF51-AB49-7516-8D73-5F119B2A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61" y="2189603"/>
            <a:ext cx="4098306" cy="40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887898-2CA1-2626-7F8E-17DE45FED0ED}"/>
              </a:ext>
            </a:extLst>
          </p:cNvPr>
          <p:cNvSpPr txBox="1"/>
          <p:nvPr/>
        </p:nvSpPr>
        <p:spPr>
          <a:xfrm>
            <a:off x="761111" y="1449857"/>
            <a:ext cx="470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with OpenCV, CV2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B088DFC-CC2F-4A2B-6806-70C193FF9757}"/>
              </a:ext>
            </a:extLst>
          </p:cNvPr>
          <p:cNvSpPr/>
          <p:nvPr/>
        </p:nvSpPr>
        <p:spPr>
          <a:xfrm rot="10800000" flipH="1">
            <a:off x="6257243" y="3542702"/>
            <a:ext cx="1393918" cy="563824"/>
          </a:xfrm>
          <a:prstGeom prst="rightArrow">
            <a:avLst>
              <a:gd name="adj1" fmla="val 50000"/>
              <a:gd name="adj2" fmla="val 873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5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웹캠</a:t>
            </a:r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/>
              <a:t>얼굴 인식 및 </a:t>
            </a:r>
            <a:r>
              <a:rPr lang="ko-KR" altLang="en-US" sz="2400" dirty="0" err="1"/>
              <a:t>웹캠</a:t>
            </a:r>
            <a:r>
              <a:rPr lang="ko-KR" altLang="en-US" sz="2400" dirty="0"/>
              <a:t> 연결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2408737D-09BC-58FA-AF5E-75E78F91B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5791"/>
            <a:ext cx="2438095" cy="243809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D9A33A2-1A6E-B40F-224B-8C98DB0DF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023" y="1881873"/>
            <a:ext cx="2836606" cy="1747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01564-D007-03E9-518C-F4E81A2D972D}"/>
              </a:ext>
            </a:extLst>
          </p:cNvPr>
          <p:cNvSpPr txBox="1"/>
          <p:nvPr/>
        </p:nvSpPr>
        <p:spPr>
          <a:xfrm>
            <a:off x="2521604" y="4361212"/>
            <a:ext cx="470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with </a:t>
            </a:r>
            <a:r>
              <a:rPr lang="en-US" altLang="ko-KR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Colab’s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code snippet, ‘Camera Capture’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57E9BD7A-88A0-E752-3F7E-3AB9932F8133}"/>
              </a:ext>
            </a:extLst>
          </p:cNvPr>
          <p:cNvSpPr/>
          <p:nvPr/>
        </p:nvSpPr>
        <p:spPr>
          <a:xfrm rot="16200000">
            <a:off x="4559172" y="2496810"/>
            <a:ext cx="765017" cy="2734415"/>
          </a:xfrm>
          <a:prstGeom prst="curv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1DC7E-EBCD-DB6A-7869-8A8045724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982" y="2193641"/>
            <a:ext cx="1382393" cy="138239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4857C8-4642-964F-6951-4989073FF0FB}"/>
              </a:ext>
            </a:extLst>
          </p:cNvPr>
          <p:cNvSpPr/>
          <p:nvPr/>
        </p:nvSpPr>
        <p:spPr>
          <a:xfrm rot="10800000" flipH="1">
            <a:off x="8096135" y="2473879"/>
            <a:ext cx="1393918" cy="563824"/>
          </a:xfrm>
          <a:prstGeom prst="rightArrow">
            <a:avLst>
              <a:gd name="adj1" fmla="val 50000"/>
              <a:gd name="adj2" fmla="val 873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5945A4-23DF-3D39-7AC5-FD878D237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78" y="2437518"/>
            <a:ext cx="588432" cy="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테스트 및 </a:t>
            </a:r>
            <a:r>
              <a:rPr lang="ko-KR" altLang="en-US" sz="2400" dirty="0"/>
              <a:t>회고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E3B6722-D3E4-758C-A25A-DC1DB8AF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95" y="1416690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C2F202-25CF-C08F-AA32-68943470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29" y="3096135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E62977A-381F-7B15-1A88-47E90D6D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30" y="1403255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22C222F-9D1F-8FAC-3DA6-3F9AC714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95" y="3121778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5F378EE-5004-A8DA-0017-BF31A970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28" y="4789015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3D0EBBE3-511F-E0F8-F987-FCBBF691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95" y="4826866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7E0E5D6-682B-A8C3-87FC-951F7C1A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40" y="1461259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E1A4D420-22BD-9D94-3321-0EC4F0CB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07" y="1431738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5F0AF5F2-FD30-B47C-681D-82471439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41" y="3120550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A4776972-CF31-59FD-E563-53DC45502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08" y="3127268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8A44F756-E47D-A2E5-DF79-E4EDFAE4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41" y="4799995"/>
            <a:ext cx="2216867" cy="16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7826F818-9244-30E1-778C-87416F97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08" y="4813430"/>
            <a:ext cx="2499014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DAA793-6331-5A69-9469-82C22B499DE0}"/>
              </a:ext>
            </a:extLst>
          </p:cNvPr>
          <p:cNvSpPr/>
          <p:nvPr/>
        </p:nvSpPr>
        <p:spPr>
          <a:xfrm>
            <a:off x="4331854" y="2927927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DC04-B025-72BE-BF9F-715CCAFA663A}"/>
              </a:ext>
            </a:extLst>
          </p:cNvPr>
          <p:cNvSpPr/>
          <p:nvPr/>
        </p:nvSpPr>
        <p:spPr>
          <a:xfrm>
            <a:off x="4007727" y="4630647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441C8-1AF8-CC37-951F-7CD7F933EA28}"/>
              </a:ext>
            </a:extLst>
          </p:cNvPr>
          <p:cNvSpPr/>
          <p:nvPr/>
        </p:nvSpPr>
        <p:spPr>
          <a:xfrm>
            <a:off x="4906312" y="6317949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9D46FF-26D8-FE02-5910-4D090CF9B103}"/>
              </a:ext>
            </a:extLst>
          </p:cNvPr>
          <p:cNvSpPr/>
          <p:nvPr/>
        </p:nvSpPr>
        <p:spPr>
          <a:xfrm>
            <a:off x="10589119" y="2927926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F6923E-6F7A-E027-B1A7-9F4CE9537238}"/>
              </a:ext>
            </a:extLst>
          </p:cNvPr>
          <p:cNvSpPr/>
          <p:nvPr/>
        </p:nvSpPr>
        <p:spPr>
          <a:xfrm>
            <a:off x="9382096" y="4630647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36B095-301C-48DD-0563-7DB21DC0C13C}"/>
              </a:ext>
            </a:extLst>
          </p:cNvPr>
          <p:cNvSpPr/>
          <p:nvPr/>
        </p:nvSpPr>
        <p:spPr>
          <a:xfrm>
            <a:off x="9686552" y="6315128"/>
            <a:ext cx="361071" cy="16820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8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3DAF97-5335-EBC1-CA56-F587B41802E4}"/>
              </a:ext>
            </a:extLst>
          </p:cNvPr>
          <p:cNvSpPr/>
          <p:nvPr/>
        </p:nvSpPr>
        <p:spPr>
          <a:xfrm>
            <a:off x="0" y="0"/>
            <a:ext cx="4969164" cy="6858000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C2ADB-E8A4-477A-A9BD-DE906D4CC35D}"/>
              </a:ext>
            </a:extLst>
          </p:cNvPr>
          <p:cNvSpPr txBox="1"/>
          <p:nvPr/>
        </p:nvSpPr>
        <p:spPr>
          <a:xfrm>
            <a:off x="250651" y="134292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테스트 및 </a:t>
            </a:r>
            <a:r>
              <a:rPr lang="ko-KR" altLang="en-US" sz="2400" dirty="0"/>
              <a:t>회고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CD15A-CAB7-36C8-039A-19DC221420AE}"/>
              </a:ext>
            </a:extLst>
          </p:cNvPr>
          <p:cNvSpPr txBox="1"/>
          <p:nvPr/>
        </p:nvSpPr>
        <p:spPr>
          <a:xfrm>
            <a:off x="-261268" y="602921"/>
            <a:ext cx="496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A97-4AF3-1858-A372-A7EE59B434B5}"/>
              </a:ext>
            </a:extLst>
          </p:cNvPr>
          <p:cNvSpPr txBox="1"/>
          <p:nvPr/>
        </p:nvSpPr>
        <p:spPr>
          <a:xfrm>
            <a:off x="1758238" y="2124471"/>
            <a:ext cx="2379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성능개선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Acc 70%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81D0D-5A52-68A7-1C1A-7DF0FF0C58BB}"/>
              </a:ext>
            </a:extLst>
          </p:cNvPr>
          <p:cNvSpPr txBox="1"/>
          <p:nvPr/>
        </p:nvSpPr>
        <p:spPr>
          <a:xfrm>
            <a:off x="1758238" y="4263030"/>
            <a:ext cx="297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RAM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픽셀 정규화 불가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857E8-3FF6-E30A-1A0D-D3471000656A}"/>
              </a:ext>
            </a:extLst>
          </p:cNvPr>
          <p:cNvSpPr txBox="1"/>
          <p:nvPr/>
        </p:nvSpPr>
        <p:spPr>
          <a:xfrm>
            <a:off x="1758238" y="5372132"/>
            <a:ext cx="2765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Realtime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웹캠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실시간으로 예측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F7DC9CE-23BA-938D-C555-6EFC1D8FBA02}"/>
              </a:ext>
            </a:extLst>
          </p:cNvPr>
          <p:cNvSpPr/>
          <p:nvPr/>
        </p:nvSpPr>
        <p:spPr>
          <a:xfrm>
            <a:off x="1537562" y="2124470"/>
            <a:ext cx="45719" cy="4131952"/>
          </a:xfrm>
          <a:prstGeom prst="frame">
            <a:avLst>
              <a:gd name="adj1" fmla="val 1016"/>
            </a:avLst>
          </a:prstGeom>
          <a:solidFill>
            <a:schemeClr val="accent2">
              <a:lumMod val="75000"/>
              <a:alpha val="54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57368C6-AF43-0A27-9BC9-21E5F0282AC6}"/>
              </a:ext>
            </a:extLst>
          </p:cNvPr>
          <p:cNvSpPr/>
          <p:nvPr/>
        </p:nvSpPr>
        <p:spPr>
          <a:xfrm>
            <a:off x="1498588" y="2124470"/>
            <a:ext cx="45719" cy="4131952"/>
          </a:xfrm>
          <a:prstGeom prst="frame">
            <a:avLst>
              <a:gd name="adj1" fmla="val 1016"/>
            </a:avLst>
          </a:prstGeom>
          <a:solidFill>
            <a:schemeClr val="accent2">
              <a:lumMod val="75000"/>
              <a:alpha val="54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D8B49-176B-AC74-20C4-AFA9B44A4BFF}"/>
              </a:ext>
            </a:extLst>
          </p:cNvPr>
          <p:cNvSpPr txBox="1"/>
          <p:nvPr/>
        </p:nvSpPr>
        <p:spPr>
          <a:xfrm>
            <a:off x="5332443" y="5421414"/>
            <a:ext cx="604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Colab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불가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로컬 </a:t>
            </a:r>
            <a:r>
              <a:rPr lang="en-US" altLang="ko-KR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JupiterNotebook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싣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8B6E2-B9F3-5E05-9264-124B7FFA5C2B}"/>
              </a:ext>
            </a:extLst>
          </p:cNvPr>
          <p:cNvSpPr txBox="1"/>
          <p:nvPr/>
        </p:nvSpPr>
        <p:spPr>
          <a:xfrm>
            <a:off x="5316403" y="4364455"/>
            <a:ext cx="510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RAM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효율적으로 다룰 수 있는 방법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2400" dirty="0">
              <a:solidFill>
                <a:srgbClr val="EF8943"/>
              </a:solidFill>
              <a:highlight>
                <a:srgbClr val="F3F3F3"/>
              </a:highligh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C9106-7534-6C95-FEE1-36D3BA21C238}"/>
              </a:ext>
            </a:extLst>
          </p:cNvPr>
          <p:cNvSpPr txBox="1"/>
          <p:nvPr/>
        </p:nvSpPr>
        <p:spPr>
          <a:xfrm>
            <a:off x="5332444" y="1935178"/>
            <a:ext cx="536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Angry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레이블 인식 불가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‘disgusted’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이미지 증강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추가학습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모델 탐색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BFED2-17E9-D102-0286-259853EBEB2B}"/>
              </a:ext>
            </a:extLst>
          </p:cNvPr>
          <p:cNvSpPr txBox="1"/>
          <p:nvPr/>
        </p:nvSpPr>
        <p:spPr>
          <a:xfrm>
            <a:off x="1758238" y="3283015"/>
            <a:ext cx="297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 및 이상치 제거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10CEE-CFF7-478C-396B-0DE62F8FFDD3}"/>
              </a:ext>
            </a:extLst>
          </p:cNvPr>
          <p:cNvSpPr txBox="1"/>
          <p:nvPr/>
        </p:nvSpPr>
        <p:spPr>
          <a:xfrm>
            <a:off x="5332443" y="3332297"/>
            <a:ext cx="658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선글라스나 손으로 얼굴의 일부분을 가린 경우</a:t>
            </a:r>
          </a:p>
        </p:txBody>
      </p:sp>
    </p:spTree>
    <p:extLst>
      <p:ext uri="{BB962C8B-B14F-4D97-AF65-F5344CB8AC3E}">
        <p14:creationId xmlns:p14="http://schemas.microsoft.com/office/powerpoint/2010/main" val="14689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dditional note - Sometimes, when you are travelling through Rattay or any of the bigger towns, you can be stopped by a guard who will want to search your inventory - World exploration and interactions with NPCs in Kingdom Come Deliverance - Basics - Kingdom Come Deliverance Game Guide">
            <a:extLst>
              <a:ext uri="{FF2B5EF4-FFF2-40B4-BE49-F238E27FC236}">
                <a16:creationId xmlns:a16="http://schemas.microsoft.com/office/drawing/2014/main" id="{C9613ADA-C19B-A947-E420-CA6EC79C3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8" r="7153"/>
          <a:stretch/>
        </p:blipFill>
        <p:spPr bwMode="auto"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73BECA-3102-BFC5-0CE5-1EF3C8661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0" r="24450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9CCA554-4EE1-0632-3E53-6F99FBF0C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r="-1" b="6951"/>
          <a:stretch/>
        </p:blipFill>
        <p:spPr bwMode="auto"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85" name="Freeform: Shape 2084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87" name="Freeform: Shape 2086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1" name="Rectangle 2090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A9C0C-7C94-5BBF-EACE-ABD7F2D88E0A}"/>
              </a:ext>
            </a:extLst>
          </p:cNvPr>
          <p:cNvSpPr txBox="1"/>
          <p:nvPr/>
        </p:nvSpPr>
        <p:spPr>
          <a:xfrm>
            <a:off x="448056" y="2514600"/>
            <a:ext cx="4922338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캐릭터의 상태에 따른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반응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스탯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옷차림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 여부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65569-7548-103B-8D76-13327D39376E}"/>
              </a:ext>
            </a:extLst>
          </p:cNvPr>
          <p:cNvSpPr txBox="1"/>
          <p:nvPr/>
        </p:nvSpPr>
        <p:spPr>
          <a:xfrm>
            <a:off x="396508" y="1449118"/>
            <a:ext cx="5525825" cy="585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Kingdom Come: Deliverance</a:t>
            </a:r>
          </a:p>
        </p:txBody>
      </p:sp>
    </p:spTree>
    <p:extLst>
      <p:ext uri="{BB962C8B-B14F-4D97-AF65-F5344CB8AC3E}">
        <p14:creationId xmlns:p14="http://schemas.microsoft.com/office/powerpoint/2010/main" val="27921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76A58-CA51-BBB0-B83F-5089FB7CAD7B}"/>
              </a:ext>
            </a:extLst>
          </p:cNvPr>
          <p:cNvSpPr/>
          <p:nvPr/>
        </p:nvSpPr>
        <p:spPr>
          <a:xfrm>
            <a:off x="8432127" y="442672"/>
            <a:ext cx="3159136" cy="2182962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33CC024D-5E60-6D83-42F2-35C16BD158C5}"/>
              </a:ext>
            </a:extLst>
          </p:cNvPr>
          <p:cNvSpPr/>
          <p:nvPr/>
        </p:nvSpPr>
        <p:spPr>
          <a:xfrm>
            <a:off x="8252248" y="236569"/>
            <a:ext cx="3568911" cy="2625634"/>
          </a:xfrm>
          <a:prstGeom prst="frame">
            <a:avLst>
              <a:gd name="adj1" fmla="val 7019"/>
            </a:avLst>
          </a:prstGeom>
          <a:solidFill>
            <a:schemeClr val="bg2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881B8D-B83C-B270-ADC8-357B36098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r="12913"/>
          <a:stretch/>
        </p:blipFill>
        <p:spPr bwMode="auto"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A9C0C-7C94-5BBF-EACE-ABD7F2D88E0A}"/>
              </a:ext>
            </a:extLst>
          </p:cNvPr>
          <p:cNvSpPr txBox="1"/>
          <p:nvPr/>
        </p:nvSpPr>
        <p:spPr>
          <a:xfrm>
            <a:off x="642648" y="4486804"/>
            <a:ext cx="2025403" cy="40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your Eyes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576117-E84B-2C01-AE69-170F1D06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9" r="-2" b="5606"/>
          <a:stretch/>
        </p:blipFill>
        <p:spPr bwMode="auto"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D1FF5-3811-5ACC-5E41-57E723DF0FB0}"/>
              </a:ext>
            </a:extLst>
          </p:cNvPr>
          <p:cNvSpPr txBox="1"/>
          <p:nvPr/>
        </p:nvSpPr>
        <p:spPr>
          <a:xfrm>
            <a:off x="7225687" y="4406394"/>
            <a:ext cx="2025403" cy="40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hand clapping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F7409C-1BA2-159C-3EA9-0D8E0B62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41" y="4606769"/>
            <a:ext cx="2050856" cy="2050856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67BC4B-AA9B-3655-1789-24F73B8431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6" y="4653941"/>
            <a:ext cx="1475351" cy="14753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E47290-3026-1A96-88BB-DD53BC2134EA}"/>
              </a:ext>
            </a:extLst>
          </p:cNvPr>
          <p:cNvSpPr txBox="1"/>
          <p:nvPr/>
        </p:nvSpPr>
        <p:spPr>
          <a:xfrm>
            <a:off x="7855696" y="839370"/>
            <a:ext cx="4336303" cy="204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0">
              <a:spcAft>
                <a:spcPts val="600"/>
              </a:spcAft>
            </a:pPr>
            <a:r>
              <a:rPr lang="ko-KR" altLang="en-US" sz="5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22796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50DF3C-F224-C5C1-82B7-C6794AAF90FD}"/>
              </a:ext>
            </a:extLst>
          </p:cNvPr>
          <p:cNvGrpSpPr/>
          <p:nvPr/>
        </p:nvGrpSpPr>
        <p:grpSpPr>
          <a:xfrm>
            <a:off x="1661800" y="4432821"/>
            <a:ext cx="1861046" cy="751276"/>
            <a:chOff x="3259594" y="2728730"/>
            <a:chExt cx="1861046" cy="75127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86FD58-9C49-D32A-F8A2-0109F25B94F7}"/>
                </a:ext>
              </a:extLst>
            </p:cNvPr>
            <p:cNvSpPr/>
            <p:nvPr/>
          </p:nvSpPr>
          <p:spPr>
            <a:xfrm>
              <a:off x="3471350" y="3035030"/>
              <a:ext cx="1649290" cy="444976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698F13-A6E8-C61B-64D7-AE85EBF97ECE}"/>
                </a:ext>
              </a:extLst>
            </p:cNvPr>
            <p:cNvSpPr/>
            <p:nvPr/>
          </p:nvSpPr>
          <p:spPr>
            <a:xfrm>
              <a:off x="3259594" y="2728730"/>
              <a:ext cx="1576128" cy="649266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DD51015F-7E82-C7E2-683C-D2F324B97EC9}"/>
                </a:ext>
              </a:extLst>
            </p:cNvPr>
            <p:cNvSpPr/>
            <p:nvPr/>
          </p:nvSpPr>
          <p:spPr>
            <a:xfrm rot="5400000" flipH="1">
              <a:off x="3610986" y="3261674"/>
              <a:ext cx="45719" cy="317017"/>
            </a:xfrm>
            <a:prstGeom prst="frame">
              <a:avLst>
                <a:gd name="adj1" fmla="val 0"/>
              </a:avLst>
            </a:prstGeom>
            <a:solidFill>
              <a:schemeClr val="accent2">
                <a:lumMod val="75000"/>
                <a:alpha val="54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757F58-27FC-509C-9CD6-AE586EFD9C0F}"/>
              </a:ext>
            </a:extLst>
          </p:cNvPr>
          <p:cNvGrpSpPr/>
          <p:nvPr/>
        </p:nvGrpSpPr>
        <p:grpSpPr>
          <a:xfrm>
            <a:off x="1661800" y="1333251"/>
            <a:ext cx="1861046" cy="751276"/>
            <a:chOff x="3259594" y="2728730"/>
            <a:chExt cx="1861046" cy="751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633270-B850-FD55-DCDD-085ABE922573}"/>
                </a:ext>
              </a:extLst>
            </p:cNvPr>
            <p:cNvSpPr/>
            <p:nvPr/>
          </p:nvSpPr>
          <p:spPr>
            <a:xfrm>
              <a:off x="3471350" y="3035030"/>
              <a:ext cx="1649290" cy="444976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F1086B-72A4-6004-A898-A861CDD899FA}"/>
                </a:ext>
              </a:extLst>
            </p:cNvPr>
            <p:cNvSpPr/>
            <p:nvPr/>
          </p:nvSpPr>
          <p:spPr>
            <a:xfrm>
              <a:off x="3259594" y="2728730"/>
              <a:ext cx="1576128" cy="649266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6EAB8FFD-43F4-903C-4DE5-D497C2D71737}"/>
                </a:ext>
              </a:extLst>
            </p:cNvPr>
            <p:cNvSpPr/>
            <p:nvPr/>
          </p:nvSpPr>
          <p:spPr>
            <a:xfrm rot="5400000" flipH="1">
              <a:off x="3610986" y="3261674"/>
              <a:ext cx="45719" cy="317017"/>
            </a:xfrm>
            <a:prstGeom prst="frame">
              <a:avLst>
                <a:gd name="adj1" fmla="val 0"/>
              </a:avLst>
            </a:prstGeom>
            <a:solidFill>
              <a:schemeClr val="accent2">
                <a:lumMod val="75000"/>
                <a:alpha val="54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79521C-4CA3-3010-C10E-2F04AF01E038}"/>
              </a:ext>
            </a:extLst>
          </p:cNvPr>
          <p:cNvGrpSpPr/>
          <p:nvPr/>
        </p:nvGrpSpPr>
        <p:grpSpPr>
          <a:xfrm>
            <a:off x="1661800" y="2831632"/>
            <a:ext cx="1861046" cy="751276"/>
            <a:chOff x="3259594" y="2728730"/>
            <a:chExt cx="1861046" cy="75127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0FBB48-6CA2-3864-B033-C48EED3363D7}"/>
                </a:ext>
              </a:extLst>
            </p:cNvPr>
            <p:cNvSpPr/>
            <p:nvPr/>
          </p:nvSpPr>
          <p:spPr>
            <a:xfrm>
              <a:off x="3471350" y="3035030"/>
              <a:ext cx="1649290" cy="444976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FB095B-5AD7-21E1-F9D4-CEE10DF69433}"/>
                </a:ext>
              </a:extLst>
            </p:cNvPr>
            <p:cNvSpPr/>
            <p:nvPr/>
          </p:nvSpPr>
          <p:spPr>
            <a:xfrm>
              <a:off x="3259594" y="2728730"/>
              <a:ext cx="1576128" cy="649266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B6AE459E-FF53-6EB0-FAEB-F54863525B7E}"/>
                </a:ext>
              </a:extLst>
            </p:cNvPr>
            <p:cNvSpPr/>
            <p:nvPr/>
          </p:nvSpPr>
          <p:spPr>
            <a:xfrm rot="5400000" flipH="1">
              <a:off x="3610986" y="3261674"/>
              <a:ext cx="45719" cy="317017"/>
            </a:xfrm>
            <a:prstGeom prst="frame">
              <a:avLst>
                <a:gd name="adj1" fmla="val 0"/>
              </a:avLst>
            </a:prstGeom>
            <a:solidFill>
              <a:schemeClr val="accent2">
                <a:lumMod val="75000"/>
                <a:alpha val="54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B6D967-9AC2-C660-3539-F5EC77EA4FF7}"/>
              </a:ext>
            </a:extLst>
          </p:cNvPr>
          <p:cNvSpPr txBox="1"/>
          <p:nvPr/>
        </p:nvSpPr>
        <p:spPr>
          <a:xfrm>
            <a:off x="1684890" y="1268205"/>
            <a:ext cx="1553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18FF0-8811-7A06-A1B0-E8A3BC6C1A08}"/>
              </a:ext>
            </a:extLst>
          </p:cNvPr>
          <p:cNvSpPr txBox="1"/>
          <p:nvPr/>
        </p:nvSpPr>
        <p:spPr>
          <a:xfrm>
            <a:off x="1684890" y="4430687"/>
            <a:ext cx="1553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D4EC4-8295-4B00-A088-828DEC887AB7}"/>
              </a:ext>
            </a:extLst>
          </p:cNvPr>
          <p:cNvSpPr txBox="1"/>
          <p:nvPr/>
        </p:nvSpPr>
        <p:spPr>
          <a:xfrm>
            <a:off x="1661800" y="2748021"/>
            <a:ext cx="1553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What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86647-4FA9-5AF4-17A1-03ED4277814A}"/>
              </a:ext>
            </a:extLst>
          </p:cNvPr>
          <p:cNvSpPr txBox="1"/>
          <p:nvPr/>
        </p:nvSpPr>
        <p:spPr>
          <a:xfrm>
            <a:off x="3960105" y="1514426"/>
            <a:ext cx="539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신선한 게임 플레이와 몰입 환경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F7805-B698-D921-A24E-80B8203D6B98}"/>
              </a:ext>
            </a:extLst>
          </p:cNvPr>
          <p:cNvSpPr txBox="1"/>
          <p:nvPr/>
        </p:nvSpPr>
        <p:spPr>
          <a:xfrm>
            <a:off x="3960104" y="2808141"/>
            <a:ext cx="7478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DF661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표정을 통한 감정 인식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따라 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NPC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와의 상호작용이나 게임 플레이가 달라지도록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4CA9E-A045-4731-EF19-B795473EF04A}"/>
              </a:ext>
            </a:extLst>
          </p:cNvPr>
          <p:cNvSpPr txBox="1"/>
          <p:nvPr/>
        </p:nvSpPr>
        <p:spPr>
          <a:xfrm>
            <a:off x="4248021" y="4660877"/>
            <a:ext cx="593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감정 인식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163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0FBB48-6CA2-3864-B033-C48EED3363D7}"/>
              </a:ext>
            </a:extLst>
          </p:cNvPr>
          <p:cNvSpPr/>
          <p:nvPr/>
        </p:nvSpPr>
        <p:spPr>
          <a:xfrm>
            <a:off x="3259594" y="1170714"/>
            <a:ext cx="4915128" cy="852975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B095B-5AD7-21E1-F9D4-CEE10DF69433}"/>
              </a:ext>
            </a:extLst>
          </p:cNvPr>
          <p:cNvSpPr/>
          <p:nvPr/>
        </p:nvSpPr>
        <p:spPr>
          <a:xfrm>
            <a:off x="2756784" y="627034"/>
            <a:ext cx="4915128" cy="1229305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D4EC4-8295-4B00-A088-828DEC887AB7}"/>
              </a:ext>
            </a:extLst>
          </p:cNvPr>
          <p:cNvSpPr txBox="1"/>
          <p:nvPr/>
        </p:nvSpPr>
        <p:spPr>
          <a:xfrm>
            <a:off x="3130284" y="486102"/>
            <a:ext cx="5931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NPC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상호작용을 위한 </a:t>
            </a:r>
            <a:b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감정 인식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F751F-F08E-4217-9559-79EBB3E483C3}"/>
              </a:ext>
            </a:extLst>
          </p:cNvPr>
          <p:cNvSpPr txBox="1"/>
          <p:nvPr/>
        </p:nvSpPr>
        <p:spPr>
          <a:xfrm>
            <a:off x="3130284" y="2291118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데이터셋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E10C7-369E-43B8-98A5-E8BDF3E36F52}"/>
              </a:ext>
            </a:extLst>
          </p:cNvPr>
          <p:cNvSpPr txBox="1"/>
          <p:nvPr/>
        </p:nvSpPr>
        <p:spPr>
          <a:xfrm>
            <a:off x="3130284" y="3357470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모델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 인식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52804-CE54-43C6-B4BF-4B9D7A6A6D67}"/>
              </a:ext>
            </a:extLst>
          </p:cNvPr>
          <p:cNvSpPr txBox="1"/>
          <p:nvPr/>
        </p:nvSpPr>
        <p:spPr>
          <a:xfrm>
            <a:off x="3130284" y="4423822"/>
            <a:ext cx="49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200" dirty="0"/>
              <a:t>얼굴 인식 및 </a:t>
            </a:r>
            <a:r>
              <a:rPr lang="ko-KR" altLang="en-US" sz="3200" dirty="0" err="1"/>
              <a:t>웹캠</a:t>
            </a:r>
            <a:r>
              <a:rPr lang="ko-KR" altLang="en-US" sz="3200" dirty="0"/>
              <a:t> 연결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787E6-D495-EF9A-F0FC-25C2A6A303D2}"/>
              </a:ext>
            </a:extLst>
          </p:cNvPr>
          <p:cNvSpPr txBox="1"/>
          <p:nvPr/>
        </p:nvSpPr>
        <p:spPr>
          <a:xfrm>
            <a:off x="3130284" y="5490174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테스트 및 </a:t>
            </a:r>
            <a:r>
              <a:rPr lang="ko-KR" altLang="en-US" sz="3200" dirty="0"/>
              <a:t>회고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6AE459E-FF53-6EB0-FAEB-F54863525B7E}"/>
              </a:ext>
            </a:extLst>
          </p:cNvPr>
          <p:cNvSpPr/>
          <p:nvPr/>
        </p:nvSpPr>
        <p:spPr>
          <a:xfrm rot="5400000">
            <a:off x="4872473" y="386234"/>
            <a:ext cx="45719" cy="3271477"/>
          </a:xfrm>
          <a:prstGeom prst="frame">
            <a:avLst>
              <a:gd name="adj1" fmla="val 1016"/>
            </a:avLst>
          </a:prstGeom>
          <a:solidFill>
            <a:schemeClr val="accent2">
              <a:lumMod val="75000"/>
              <a:alpha val="54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FC506EB1-6A9B-A95C-1368-D988AE5435A8}"/>
              </a:ext>
            </a:extLst>
          </p:cNvPr>
          <p:cNvSpPr/>
          <p:nvPr/>
        </p:nvSpPr>
        <p:spPr>
          <a:xfrm rot="8760202">
            <a:off x="10815086" y="1597333"/>
            <a:ext cx="765017" cy="1790308"/>
          </a:xfrm>
          <a:prstGeom prst="curv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B77416-44A5-EB7F-2568-D166D6965ACF}"/>
              </a:ext>
            </a:extLst>
          </p:cNvPr>
          <p:cNvSpPr/>
          <p:nvPr/>
        </p:nvSpPr>
        <p:spPr>
          <a:xfrm rot="10800000" flipH="1">
            <a:off x="8754453" y="4235943"/>
            <a:ext cx="1393918" cy="563824"/>
          </a:xfrm>
          <a:prstGeom prst="rightArrow">
            <a:avLst>
              <a:gd name="adj1" fmla="val 50000"/>
              <a:gd name="adj2" fmla="val 873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28DADE5-5D2A-B281-9649-DBB1355FEB27}"/>
              </a:ext>
            </a:extLst>
          </p:cNvPr>
          <p:cNvSpPr/>
          <p:nvPr/>
        </p:nvSpPr>
        <p:spPr>
          <a:xfrm rot="10800000" flipH="1">
            <a:off x="2351694" y="4347953"/>
            <a:ext cx="1393918" cy="563824"/>
          </a:xfrm>
          <a:prstGeom prst="rightArrow">
            <a:avLst>
              <a:gd name="adj1" fmla="val 50000"/>
              <a:gd name="adj2" fmla="val 873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A1647C-29E7-4DB2-91F1-62CEB99B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설계도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BA9E1-2EDB-4AA3-8AEB-FAADF53AEC0E}"/>
              </a:ext>
            </a:extLst>
          </p:cNvPr>
          <p:cNvSpPr txBox="1"/>
          <p:nvPr/>
        </p:nvSpPr>
        <p:spPr>
          <a:xfrm>
            <a:off x="176759" y="129961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데이터셋 확인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2ED787-2320-CD64-DAE1-4D276DCEDACE}"/>
              </a:ext>
            </a:extLst>
          </p:cNvPr>
          <p:cNvSpPr/>
          <p:nvPr/>
        </p:nvSpPr>
        <p:spPr>
          <a:xfrm>
            <a:off x="527797" y="3799779"/>
            <a:ext cx="1848079" cy="1704936"/>
          </a:xfrm>
          <a:prstGeom prst="ellipse">
            <a:avLst/>
          </a:prstGeom>
          <a:solidFill>
            <a:srgbClr val="F3F3F3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6CB214-24D4-93DA-80E5-D41F239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6" y="4065029"/>
            <a:ext cx="1093425" cy="109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83A91-CA93-5A3C-DDB1-514872E9910B}"/>
              </a:ext>
            </a:extLst>
          </p:cNvPr>
          <p:cNvSpPr txBox="1"/>
          <p:nvPr/>
        </p:nvSpPr>
        <p:spPr>
          <a:xfrm>
            <a:off x="366541" y="3231663"/>
            <a:ext cx="2154455" cy="7360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1A09FF-D40A-3530-12E5-36F03985E862}"/>
              </a:ext>
            </a:extLst>
          </p:cNvPr>
          <p:cNvSpPr/>
          <p:nvPr/>
        </p:nvSpPr>
        <p:spPr>
          <a:xfrm>
            <a:off x="3785246" y="3570515"/>
            <a:ext cx="5234220" cy="2274610"/>
          </a:xfrm>
          <a:prstGeom prst="roundRect">
            <a:avLst/>
          </a:prstGeom>
          <a:solidFill>
            <a:srgbClr val="F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풀볼이(가) 표시된 사진&#10;&#10;자동 생성된 설명">
            <a:extLst>
              <a:ext uri="{FF2B5EF4-FFF2-40B4-BE49-F238E27FC236}">
                <a16:creationId xmlns:a16="http://schemas.microsoft.com/office/drawing/2014/main" id="{CFBBD06B-D715-9DCF-3033-14EB74CC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36" y="3388846"/>
            <a:ext cx="2752430" cy="27524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7A6EF7-E4CB-0D41-1B2A-638CC8E3B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22" y="3570515"/>
            <a:ext cx="2118700" cy="2118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1CDB85-5FCB-B3A3-6A2C-5EFFFF8E0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97" y="3574290"/>
            <a:ext cx="1045559" cy="10455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E18300-19A4-2238-D7BF-651910A7FA82}"/>
              </a:ext>
            </a:extLst>
          </p:cNvPr>
          <p:cNvSpPr txBox="1"/>
          <p:nvPr/>
        </p:nvSpPr>
        <p:spPr>
          <a:xfrm>
            <a:off x="4094422" y="1375816"/>
            <a:ext cx="3971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감정 인식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endParaRPr lang="ko-KR" altLang="en-US" sz="3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E5845E-7989-387E-C4DB-144F7C363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5" y="3022627"/>
            <a:ext cx="461666" cy="4616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83AE5E-0445-86B0-53B7-C064F7749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55" y="3022627"/>
            <a:ext cx="461666" cy="4616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6423F5A-3366-D500-9CB0-DBCCCAACE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38" y="1311176"/>
            <a:ext cx="871618" cy="8716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5FD05C-9F69-C784-42E2-0D23F2F8C856}"/>
              </a:ext>
            </a:extLst>
          </p:cNvPr>
          <p:cNvSpPr txBox="1"/>
          <p:nvPr/>
        </p:nvSpPr>
        <p:spPr>
          <a:xfrm>
            <a:off x="4695974" y="3014068"/>
            <a:ext cx="140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 인식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BAAA47-7F6F-2F74-11F9-ABAFC3A1CACF}"/>
              </a:ext>
            </a:extLst>
          </p:cNvPr>
          <p:cNvSpPr txBox="1"/>
          <p:nvPr/>
        </p:nvSpPr>
        <p:spPr>
          <a:xfrm>
            <a:off x="7131736" y="2999937"/>
            <a:ext cx="140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감정 분석</a:t>
            </a:r>
          </a:p>
        </p:txBody>
      </p:sp>
    </p:spTree>
    <p:extLst>
      <p:ext uri="{BB962C8B-B14F-4D97-AF65-F5344CB8AC3E}">
        <p14:creationId xmlns:p14="http://schemas.microsoft.com/office/powerpoint/2010/main" val="21419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647C-29E7-4DB2-91F1-62CEB99B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872581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데이터셋 </a:t>
            </a:r>
            <a:r>
              <a:rPr lang="en-US" altLang="ko-KR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FER-2013</a:t>
            </a:r>
            <a:endParaRPr lang="ko-KR" altLang="en-US" sz="4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BA9E1-2EDB-4AA3-8AEB-FAADF53AEC0E}"/>
              </a:ext>
            </a:extLst>
          </p:cNvPr>
          <p:cNvSpPr txBox="1"/>
          <p:nvPr/>
        </p:nvSpPr>
        <p:spPr>
          <a:xfrm>
            <a:off x="176759" y="129961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데이터셋 확인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EE38-FCF6-BC73-15DD-95960EE43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2" b="33232"/>
          <a:stretch/>
        </p:blipFill>
        <p:spPr bwMode="auto">
          <a:xfrm>
            <a:off x="8248364" y="154068"/>
            <a:ext cx="2549954" cy="8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214AAB-0E81-A077-CEAA-8AC7085F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2" b="32092"/>
          <a:stretch/>
        </p:blipFill>
        <p:spPr bwMode="auto">
          <a:xfrm>
            <a:off x="8248364" y="4810051"/>
            <a:ext cx="2549954" cy="8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049E216-D689-89F5-01FE-2942E641F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4"/>
          <a:stretch/>
        </p:blipFill>
        <p:spPr bwMode="auto">
          <a:xfrm>
            <a:off x="8248364" y="1120632"/>
            <a:ext cx="2549954" cy="8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742B2AF-01D3-E277-33B2-F789C6219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1"/>
          <a:stretch/>
        </p:blipFill>
        <p:spPr bwMode="auto">
          <a:xfrm>
            <a:off x="8248364" y="1994470"/>
            <a:ext cx="2549954" cy="8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1A99338-F2F9-C45B-0248-819297238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1"/>
          <a:stretch/>
        </p:blipFill>
        <p:spPr bwMode="auto">
          <a:xfrm>
            <a:off x="8248364" y="3872987"/>
            <a:ext cx="2549954" cy="8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1872F5D-71B7-22E1-6C94-74D286820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29"/>
          <a:stretch/>
        </p:blipFill>
        <p:spPr bwMode="auto">
          <a:xfrm>
            <a:off x="8248364" y="2915917"/>
            <a:ext cx="2549954" cy="8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01D125A0-54F3-B26A-0886-453DC2006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4"/>
          <a:stretch/>
        </p:blipFill>
        <p:spPr bwMode="auto">
          <a:xfrm>
            <a:off x="8248364" y="5781347"/>
            <a:ext cx="2549954" cy="8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CD6F2-EF2D-163C-B98D-5DBC13C3AA3F}"/>
              </a:ext>
            </a:extLst>
          </p:cNvPr>
          <p:cNvSpPr txBox="1"/>
          <p:nvPr/>
        </p:nvSpPr>
        <p:spPr>
          <a:xfrm>
            <a:off x="6319421" y="352178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fearful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81132-E100-1F42-37E0-DB4D504E728A}"/>
              </a:ext>
            </a:extLst>
          </p:cNvPr>
          <p:cNvSpPr txBox="1"/>
          <p:nvPr/>
        </p:nvSpPr>
        <p:spPr>
          <a:xfrm>
            <a:off x="6319420" y="1211273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sad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DA0FA-2835-C27E-D1CA-AA72E6FE4F83}"/>
              </a:ext>
            </a:extLst>
          </p:cNvPr>
          <p:cNvSpPr txBox="1"/>
          <p:nvPr/>
        </p:nvSpPr>
        <p:spPr>
          <a:xfrm>
            <a:off x="6319419" y="2124202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disgusted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FA350-128E-BF7E-EFDA-48D8456C6FE6}"/>
              </a:ext>
            </a:extLst>
          </p:cNvPr>
          <p:cNvSpPr txBox="1"/>
          <p:nvPr/>
        </p:nvSpPr>
        <p:spPr>
          <a:xfrm>
            <a:off x="6319418" y="3022486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happy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32AE4-2709-554E-6BF1-843507D23D1D}"/>
              </a:ext>
            </a:extLst>
          </p:cNvPr>
          <p:cNvSpPr txBox="1"/>
          <p:nvPr/>
        </p:nvSpPr>
        <p:spPr>
          <a:xfrm>
            <a:off x="6319419" y="4003694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surprised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1DFB6-B691-2B70-937B-5A669E8ACA34}"/>
              </a:ext>
            </a:extLst>
          </p:cNvPr>
          <p:cNvSpPr txBox="1"/>
          <p:nvPr/>
        </p:nvSpPr>
        <p:spPr>
          <a:xfrm>
            <a:off x="6319419" y="4915041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neutral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ADA9B-3B4E-2A46-B384-E50D9B2AC048}"/>
              </a:ext>
            </a:extLst>
          </p:cNvPr>
          <p:cNvSpPr txBox="1"/>
          <p:nvPr/>
        </p:nvSpPr>
        <p:spPr>
          <a:xfrm>
            <a:off x="6319418" y="5813325"/>
            <a:ext cx="17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angry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1B5BF4E0-F6EC-E062-5E53-8CC501677133}"/>
              </a:ext>
            </a:extLst>
          </p:cNvPr>
          <p:cNvSpPr/>
          <p:nvPr/>
        </p:nvSpPr>
        <p:spPr>
          <a:xfrm>
            <a:off x="5927532" y="245146"/>
            <a:ext cx="5872582" cy="6367707"/>
          </a:xfrm>
          <a:prstGeom prst="bracePair">
            <a:avLst>
              <a:gd name="adj" fmla="val 546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EE06A-4A27-89F6-F2E8-01EB8E14A02E}"/>
              </a:ext>
            </a:extLst>
          </p:cNvPr>
          <p:cNvSpPr txBox="1"/>
          <p:nvPr/>
        </p:nvSpPr>
        <p:spPr>
          <a:xfrm>
            <a:off x="838198" y="1450780"/>
            <a:ext cx="4251387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 표정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사람들과 각도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48*48 pixels, grayscale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training set (28,709) + public test set (3,589)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63CB76-DC1F-3CB8-5E4F-8C0B23478E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6" y="4686726"/>
            <a:ext cx="5439534" cy="98121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A0A9FF0-FD41-A94D-7359-A1E9DBCDB767}"/>
              </a:ext>
            </a:extLst>
          </p:cNvPr>
          <p:cNvSpPr/>
          <p:nvPr/>
        </p:nvSpPr>
        <p:spPr>
          <a:xfrm>
            <a:off x="838198" y="4455782"/>
            <a:ext cx="796638" cy="1325565"/>
          </a:xfrm>
          <a:prstGeom prst="round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3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가설 수립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데이터셋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34992-76C7-D283-D9F5-44EED8227747}"/>
              </a:ext>
            </a:extLst>
          </p:cNvPr>
          <p:cNvSpPr txBox="1"/>
          <p:nvPr/>
        </p:nvSpPr>
        <p:spPr>
          <a:xfrm>
            <a:off x="1397002" y="1921521"/>
            <a:ext cx="9397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F661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MobileNetV3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전이학습한 모델이 성능이 조금 낮아도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효율적일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429D8-A8BB-BF0F-45B9-E7D44B9ABCBF}"/>
              </a:ext>
            </a:extLst>
          </p:cNvPr>
          <p:cNvSpPr txBox="1"/>
          <p:nvPr/>
        </p:nvSpPr>
        <p:spPr>
          <a:xfrm>
            <a:off x="1397001" y="3320653"/>
            <a:ext cx="960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학습한 딥러닝 모델은 </a:t>
            </a:r>
            <a:r>
              <a:rPr lang="ko-KR" altLang="en-US" sz="3200" dirty="0">
                <a:solidFill>
                  <a:srgbClr val="DF661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감정 분류가 가능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것</a:t>
            </a:r>
          </a:p>
        </p:txBody>
      </p:sp>
    </p:spTree>
    <p:extLst>
      <p:ext uri="{BB962C8B-B14F-4D97-AF65-F5344CB8AC3E}">
        <p14:creationId xmlns:p14="http://schemas.microsoft.com/office/powerpoint/2010/main" val="33289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56FE-8DBC-4E51-A5DA-6F8DB5D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endParaRPr lang="ko-KR" altLang="en-US" sz="4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D8879-1B31-4048-824D-137963D3ACA7}"/>
              </a:ext>
            </a:extLst>
          </p:cNvPr>
          <p:cNvSpPr txBox="1"/>
          <p:nvPr/>
        </p:nvSpPr>
        <p:spPr>
          <a:xfrm>
            <a:off x="258227" y="134292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모델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 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C8D16-31D9-032C-3E36-69535B312356}"/>
              </a:ext>
            </a:extLst>
          </p:cNvPr>
          <p:cNvSpPr txBox="1"/>
          <p:nvPr/>
        </p:nvSpPr>
        <p:spPr>
          <a:xfrm>
            <a:off x="980271" y="2759672"/>
            <a:ext cx="4251387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Upsampling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224*224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Shuffling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 to 4dim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82DE4-EEAA-AF88-E40D-5636094486A0}"/>
              </a:ext>
            </a:extLst>
          </p:cNvPr>
          <p:cNvSpPr txBox="1"/>
          <p:nvPr/>
        </p:nvSpPr>
        <p:spPr>
          <a:xfrm>
            <a:off x="6238072" y="2759671"/>
            <a:ext cx="5257802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 augmentation 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증강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=&gt;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‘disgusted’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Normalizing 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픽셀 정규화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831939-D7CB-1438-D3CE-49014087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2" y="2148368"/>
            <a:ext cx="611303" cy="6113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E40528-3EC8-62B3-0C57-E7A4F77E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2" y="2148367"/>
            <a:ext cx="611303" cy="6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342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나눔바른고딕 Light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Office 테마</vt:lpstr>
      <vt:lpstr>게임 NPC 상호작용을 위한  얼굴 감정 인식 모델</vt:lpstr>
      <vt:lpstr>PowerPoint 프레젠테이션</vt:lpstr>
      <vt:lpstr>PowerPoint 프레젠테이션</vt:lpstr>
      <vt:lpstr>PowerPoint 프레젠테이션</vt:lpstr>
      <vt:lpstr>PowerPoint 프레젠테이션</vt:lpstr>
      <vt:lpstr>모델 설계도</vt:lpstr>
      <vt:lpstr>데이터셋 : FER-2013</vt:lpstr>
      <vt:lpstr>가설 수립</vt:lpstr>
      <vt:lpstr>전처리</vt:lpstr>
      <vt:lpstr>모델 선택 : pretrained model</vt:lpstr>
      <vt:lpstr>모델 학습</vt:lpstr>
      <vt:lpstr>얼굴 인식</vt:lpstr>
      <vt:lpstr>웹캠 연결</vt:lpstr>
      <vt:lpstr>테스트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cloverpaw@outlook.kr</dc:creator>
  <cp:lastModifiedBy>cloverpaw@outlook.kr</cp:lastModifiedBy>
  <cp:revision>25</cp:revision>
  <dcterms:created xsi:type="dcterms:W3CDTF">2021-11-21T11:24:50Z</dcterms:created>
  <dcterms:modified xsi:type="dcterms:W3CDTF">2022-09-30T08:20:13Z</dcterms:modified>
</cp:coreProperties>
</file>