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37"/>
  </p:notesMasterIdLst>
  <p:sldIdLst>
    <p:sldId id="256" r:id="rId2"/>
    <p:sldId id="258" r:id="rId3"/>
    <p:sldId id="259" r:id="rId4"/>
    <p:sldId id="260" r:id="rId5"/>
    <p:sldId id="280" r:id="rId6"/>
    <p:sldId id="261" r:id="rId7"/>
    <p:sldId id="262" r:id="rId8"/>
    <p:sldId id="281" r:id="rId9"/>
    <p:sldId id="282" r:id="rId10"/>
    <p:sldId id="283" r:id="rId11"/>
    <p:sldId id="284" r:id="rId12"/>
    <p:sldId id="285" r:id="rId13"/>
    <p:sldId id="286" r:id="rId14"/>
    <p:sldId id="287" r:id="rId15"/>
    <p:sldId id="288" r:id="rId16"/>
    <p:sldId id="289" r:id="rId17"/>
    <p:sldId id="290" r:id="rId18"/>
    <p:sldId id="291" r:id="rId19"/>
    <p:sldId id="270" r:id="rId20"/>
    <p:sldId id="292" r:id="rId21"/>
    <p:sldId id="293" r:id="rId22"/>
    <p:sldId id="294" r:id="rId23"/>
    <p:sldId id="295" r:id="rId24"/>
    <p:sldId id="271" r:id="rId25"/>
    <p:sldId id="296" r:id="rId26"/>
    <p:sldId id="273" r:id="rId27"/>
    <p:sldId id="274" r:id="rId28"/>
    <p:sldId id="297" r:id="rId29"/>
    <p:sldId id="298" r:id="rId30"/>
    <p:sldId id="299" r:id="rId31"/>
    <p:sldId id="300" r:id="rId32"/>
    <p:sldId id="301" r:id="rId33"/>
    <p:sldId id="302" r:id="rId34"/>
    <p:sldId id="303" r:id="rId35"/>
    <p:sldId id="279" r:id="rId36"/>
  </p:sldIdLst>
  <p:sldSz cx="9144000" cy="5143500" type="screen16x9"/>
  <p:notesSz cx="6858000" cy="9144000"/>
  <p:embeddedFontLst>
    <p:embeddedFont>
      <p:font typeface="Montserrat" panose="00000500000000000000" pitchFamily="2" charset="0"/>
      <p:regular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84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shapash.readthedocs.io/en/latest/_images/shapash-local_plot-example.png" TargetMode="Externa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462054" y="2777212"/>
            <a:ext cx="8512500" cy="3784800"/>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200" b="1" u="sng" dirty="0">
                <a:solidFill>
                  <a:srgbClr val="CC0000"/>
                </a:solidFill>
                <a:latin typeface="Montserrat"/>
                <a:ea typeface="Montserrat"/>
                <a:cs typeface="Montserrat"/>
                <a:sym typeface="Montserrat"/>
              </a:rPr>
              <a:t>Capstone Project</a:t>
            </a:r>
            <a:br>
              <a:rPr lang="en-GB" sz="4200" b="1" dirty="0">
                <a:solidFill>
                  <a:srgbClr val="CC0000"/>
                </a:solidFill>
                <a:latin typeface="Montserrat"/>
                <a:ea typeface="Montserrat"/>
                <a:cs typeface="Montserrat"/>
                <a:sym typeface="Montserrat"/>
              </a:rPr>
            </a:br>
            <a:endParaRPr lang="en-IN" sz="4200" b="1" dirty="0">
              <a:solidFill>
                <a:srgbClr val="CC0000"/>
              </a:solidFill>
              <a:latin typeface="Montserrat"/>
              <a:ea typeface="Montserrat"/>
              <a:cs typeface="Montserrat"/>
              <a:sym typeface="Montserrat"/>
            </a:endParaRPr>
          </a:p>
          <a:p>
            <a:r>
              <a:rPr lang="en-GB" sz="3600" b="1" dirty="0">
                <a:solidFill>
                  <a:schemeClr val="lt1"/>
                </a:solidFill>
                <a:latin typeface="Montserrat"/>
                <a:ea typeface="Montserrat"/>
                <a:cs typeface="Montserrat"/>
                <a:sym typeface="Montserrat"/>
              </a:rPr>
              <a:t>Bank Marketing Effectiveness Prediction</a:t>
            </a:r>
            <a:br>
              <a:rPr lang="en-US" sz="3600" b="1" dirty="0">
                <a:solidFill>
                  <a:schemeClr val="lt1"/>
                </a:solidFill>
                <a:latin typeface="Montserrat"/>
                <a:ea typeface="Montserrat"/>
                <a:cs typeface="Montserrat"/>
                <a:sym typeface="Montserrat"/>
              </a:rPr>
            </a:br>
            <a:br>
              <a:rPr lang="en-US" sz="3600" b="1" dirty="0">
                <a:solidFill>
                  <a:schemeClr val="lt1"/>
                </a:solidFill>
                <a:latin typeface="Montserrat"/>
                <a:ea typeface="Montserrat"/>
                <a:cs typeface="Montserrat"/>
                <a:sym typeface="Montserrat"/>
              </a:rPr>
            </a:br>
            <a:br>
              <a:rPr lang="en-US" sz="1600" dirty="0"/>
            </a:br>
            <a:r>
              <a:rPr lang="en-US" sz="1600" b="1" dirty="0"/>
              <a:t>Team Members</a:t>
            </a:r>
            <a:br>
              <a:rPr lang="en-US" sz="1600" dirty="0"/>
            </a:br>
            <a:br>
              <a:rPr lang="en-US" sz="1600" dirty="0"/>
            </a:br>
            <a:r>
              <a:rPr lang="en-US" sz="1600" dirty="0"/>
              <a:t>Jayanth V</a:t>
            </a:r>
            <a:br>
              <a:rPr lang="en-US" sz="1600" dirty="0"/>
            </a:br>
            <a:br>
              <a:rPr lang="en-US" sz="1600" dirty="0"/>
            </a:br>
            <a:r>
              <a:rPr lang="en-US" sz="1600" dirty="0" err="1"/>
              <a:t>Gowthaam</a:t>
            </a:r>
            <a:r>
              <a:rPr lang="en-US" sz="1600" dirty="0"/>
              <a:t> </a:t>
            </a:r>
            <a:r>
              <a:rPr lang="en-US" sz="1600" dirty="0" err="1"/>
              <a:t>Kumarasamy</a:t>
            </a:r>
            <a:br>
              <a:rPr lang="en-US" sz="1600" dirty="0"/>
            </a:br>
            <a:br>
              <a:rPr lang="en-US" sz="1600" dirty="0"/>
            </a:br>
            <a:endParaRPr lang="en-IN"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8C7E4-1E38-9F77-3E8C-280F092E9030}"/>
              </a:ext>
            </a:extLst>
          </p:cNvPr>
          <p:cNvSpPr>
            <a:spLocks noGrp="1"/>
          </p:cNvSpPr>
          <p:nvPr>
            <p:ph type="title"/>
          </p:nvPr>
        </p:nvSpPr>
        <p:spPr/>
        <p:txBody>
          <a:bodyPr/>
          <a:lstStyle/>
          <a:p>
            <a:r>
              <a:rPr lang="en-GB" sz="2800" u="sng" dirty="0"/>
              <a:t>EDA</a:t>
            </a:r>
            <a:r>
              <a:rPr lang="en-GB" sz="2800" dirty="0"/>
              <a:t> (continue… )</a:t>
            </a:r>
            <a:endParaRPr lang="en-IN" dirty="0"/>
          </a:p>
        </p:txBody>
      </p:sp>
      <p:sp>
        <p:nvSpPr>
          <p:cNvPr id="3" name="Text Placeholder 2">
            <a:extLst>
              <a:ext uri="{FF2B5EF4-FFF2-40B4-BE49-F238E27FC236}">
                <a16:creationId xmlns:a16="http://schemas.microsoft.com/office/drawing/2014/main" id="{62033131-5C6D-DD8B-FDB0-CDDCA2162BF7}"/>
              </a:ext>
            </a:extLst>
          </p:cNvPr>
          <p:cNvSpPr>
            <a:spLocks noGrp="1"/>
          </p:cNvSpPr>
          <p:nvPr>
            <p:ph type="body" idx="1"/>
          </p:nvPr>
        </p:nvSpPr>
        <p:spPr>
          <a:xfrm>
            <a:off x="153204" y="1055775"/>
            <a:ext cx="8520600" cy="3416400"/>
          </a:xfrm>
        </p:spPr>
        <p:txBody>
          <a:bodyPr/>
          <a:lstStyle/>
          <a:p>
            <a:pPr algn="l"/>
            <a:r>
              <a:rPr lang="en-US" b="0" i="0" dirty="0">
                <a:solidFill>
                  <a:srgbClr val="212121"/>
                </a:solidFill>
                <a:effectLst/>
                <a:latin typeface="Roboto" panose="02000000000000000000" pitchFamily="2" charset="0"/>
              </a:rPr>
              <a:t>We can infer that</a:t>
            </a:r>
          </a:p>
          <a:p>
            <a:pPr algn="l"/>
            <a:r>
              <a:rPr lang="en-US" b="0" i="0" dirty="0">
                <a:solidFill>
                  <a:srgbClr val="212121"/>
                </a:solidFill>
                <a:effectLst/>
                <a:latin typeface="Roboto" panose="02000000000000000000" pitchFamily="2" charset="0"/>
              </a:rPr>
              <a:t>1.Clients availing term deposit mostly through cellular contact, so marketing should be </a:t>
            </a:r>
            <a:r>
              <a:rPr lang="en-US" b="0" i="0" dirty="0" err="1">
                <a:solidFill>
                  <a:srgbClr val="212121"/>
                </a:solidFill>
                <a:effectLst/>
                <a:latin typeface="Roboto" panose="02000000000000000000" pitchFamily="2" charset="0"/>
              </a:rPr>
              <a:t>focussed</a:t>
            </a:r>
            <a:r>
              <a:rPr lang="en-US" b="0" i="0" dirty="0">
                <a:solidFill>
                  <a:srgbClr val="212121"/>
                </a:solidFill>
                <a:effectLst/>
                <a:latin typeface="Roboto" panose="02000000000000000000" pitchFamily="2" charset="0"/>
              </a:rPr>
              <a:t> in cellular mode</a:t>
            </a:r>
          </a:p>
          <a:p>
            <a:pPr algn="l"/>
            <a:r>
              <a:rPr lang="en-US" b="0" i="0" dirty="0">
                <a:solidFill>
                  <a:srgbClr val="212121"/>
                </a:solidFill>
                <a:effectLst/>
                <a:latin typeface="Roboto" panose="02000000000000000000" pitchFamily="2" charset="0"/>
              </a:rPr>
              <a:t>2.Clients who are reached through telephone are the least to subscribe term deposit so we should avoid telephone marketing</a:t>
            </a:r>
          </a:p>
          <a:p>
            <a:endParaRPr lang="en-IN" dirty="0"/>
          </a:p>
        </p:txBody>
      </p:sp>
      <p:pic>
        <p:nvPicPr>
          <p:cNvPr id="3074" name="Picture 2">
            <a:extLst>
              <a:ext uri="{FF2B5EF4-FFF2-40B4-BE49-F238E27FC236}">
                <a16:creationId xmlns:a16="http://schemas.microsoft.com/office/drawing/2014/main" id="{DC09F8F7-F982-4327-18F4-641940321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666" y="2726174"/>
            <a:ext cx="38195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2435368-338E-A83D-3A6B-C415CDEA8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116" y="2647950"/>
            <a:ext cx="3457886" cy="24955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C5F6800-1636-31E9-E441-6DFA42B0B31A}"/>
              </a:ext>
            </a:extLst>
          </p:cNvPr>
          <p:cNvSpPr txBox="1"/>
          <p:nvPr/>
        </p:nvSpPr>
        <p:spPr>
          <a:xfrm>
            <a:off x="1877568" y="2999232"/>
            <a:ext cx="1889760" cy="523220"/>
          </a:xfrm>
          <a:prstGeom prst="rect">
            <a:avLst/>
          </a:prstGeom>
          <a:noFill/>
        </p:spPr>
        <p:txBody>
          <a:bodyPr wrap="square" rtlCol="0">
            <a:spAutoFit/>
          </a:bodyPr>
          <a:lstStyle/>
          <a:p>
            <a:r>
              <a:rPr lang="en-US" dirty="0"/>
              <a:t>Count of people with their Marital Status</a:t>
            </a:r>
            <a:endParaRPr lang="en-IN" dirty="0"/>
          </a:p>
        </p:txBody>
      </p:sp>
      <p:sp>
        <p:nvSpPr>
          <p:cNvPr id="5" name="TextBox 4">
            <a:extLst>
              <a:ext uri="{FF2B5EF4-FFF2-40B4-BE49-F238E27FC236}">
                <a16:creationId xmlns:a16="http://schemas.microsoft.com/office/drawing/2014/main" id="{08A77A65-C052-436E-774E-D6D37B4460BD}"/>
              </a:ext>
            </a:extLst>
          </p:cNvPr>
          <p:cNvSpPr txBox="1"/>
          <p:nvPr/>
        </p:nvSpPr>
        <p:spPr>
          <a:xfrm>
            <a:off x="6259790" y="2726174"/>
            <a:ext cx="936919" cy="1169551"/>
          </a:xfrm>
          <a:prstGeom prst="rect">
            <a:avLst/>
          </a:prstGeom>
          <a:noFill/>
        </p:spPr>
        <p:txBody>
          <a:bodyPr wrap="square" rtlCol="0">
            <a:spAutoFit/>
          </a:bodyPr>
          <a:lstStyle/>
          <a:p>
            <a:r>
              <a:rPr lang="en-US" dirty="0"/>
              <a:t>Count of people using type of contact</a:t>
            </a:r>
            <a:endParaRPr lang="en-IN" dirty="0"/>
          </a:p>
        </p:txBody>
      </p:sp>
    </p:spTree>
    <p:extLst>
      <p:ext uri="{BB962C8B-B14F-4D97-AF65-F5344CB8AC3E}">
        <p14:creationId xmlns:p14="http://schemas.microsoft.com/office/powerpoint/2010/main" val="530238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4C79F-3DC6-EE88-D2EF-EAC05BF36704}"/>
              </a:ext>
            </a:extLst>
          </p:cNvPr>
          <p:cNvSpPr>
            <a:spLocks noGrp="1"/>
          </p:cNvSpPr>
          <p:nvPr>
            <p:ph type="title"/>
          </p:nvPr>
        </p:nvSpPr>
        <p:spPr/>
        <p:txBody>
          <a:bodyPr/>
          <a:lstStyle/>
          <a:p>
            <a:r>
              <a:rPr lang="en-GB" sz="2800" u="sng" dirty="0"/>
              <a:t>EDA</a:t>
            </a:r>
            <a:r>
              <a:rPr lang="en-GB" sz="2800" dirty="0"/>
              <a:t> (continue… )</a:t>
            </a:r>
            <a:endParaRPr lang="en-IN" dirty="0"/>
          </a:p>
        </p:txBody>
      </p:sp>
      <p:sp>
        <p:nvSpPr>
          <p:cNvPr id="3" name="Text Placeholder 2">
            <a:extLst>
              <a:ext uri="{FF2B5EF4-FFF2-40B4-BE49-F238E27FC236}">
                <a16:creationId xmlns:a16="http://schemas.microsoft.com/office/drawing/2014/main" id="{276DDEE5-DF32-0DD3-3947-1E7D8CFE8FCA}"/>
              </a:ext>
            </a:extLst>
          </p:cNvPr>
          <p:cNvSpPr>
            <a:spLocks noGrp="1"/>
          </p:cNvSpPr>
          <p:nvPr>
            <p:ph type="body" idx="1"/>
          </p:nvPr>
        </p:nvSpPr>
        <p:spPr/>
        <p:txBody>
          <a:bodyPr/>
          <a:lstStyle/>
          <a:p>
            <a:r>
              <a:rPr lang="en-US" dirty="0"/>
              <a:t>                                               </a:t>
            </a:r>
            <a:endParaRPr lang="en-IN" dirty="0"/>
          </a:p>
        </p:txBody>
      </p:sp>
      <p:pic>
        <p:nvPicPr>
          <p:cNvPr id="4098" name="Picture 2">
            <a:extLst>
              <a:ext uri="{FF2B5EF4-FFF2-40B4-BE49-F238E27FC236}">
                <a16:creationId xmlns:a16="http://schemas.microsoft.com/office/drawing/2014/main" id="{636D4EC1-8CA2-4C2B-532C-BFC062CD61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932" y="1259950"/>
            <a:ext cx="3238500" cy="34385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F937CEE-9858-5A21-5CC0-79A98A7A4DEA}"/>
              </a:ext>
            </a:extLst>
          </p:cNvPr>
          <p:cNvSpPr txBox="1"/>
          <p:nvPr/>
        </p:nvSpPr>
        <p:spPr>
          <a:xfrm>
            <a:off x="4096512" y="1463040"/>
            <a:ext cx="4735788" cy="1169551"/>
          </a:xfrm>
          <a:prstGeom prst="rect">
            <a:avLst/>
          </a:prstGeom>
          <a:noFill/>
        </p:spPr>
        <p:txBody>
          <a:bodyPr wrap="square" rtlCol="0">
            <a:spAutoFit/>
          </a:bodyPr>
          <a:lstStyle/>
          <a:p>
            <a:r>
              <a:rPr lang="en-US" dirty="0">
                <a:solidFill>
                  <a:schemeClr val="accent2"/>
                </a:solidFill>
              </a:rPr>
              <a:t>The amount of people who owns a credit card is    </a:t>
            </a:r>
          </a:p>
          <a:p>
            <a:r>
              <a:rPr lang="en-US" dirty="0">
                <a:solidFill>
                  <a:schemeClr val="accent2"/>
                </a:solidFill>
              </a:rPr>
              <a:t> shown in the form of a pie chart and we can infer that a majority of 98.2% of the people in our dataset has a credit card in default.      </a:t>
            </a:r>
            <a:endParaRPr lang="en-IN" dirty="0"/>
          </a:p>
          <a:p>
            <a:endParaRPr lang="en-IN" dirty="0"/>
          </a:p>
        </p:txBody>
      </p:sp>
    </p:spTree>
    <p:extLst>
      <p:ext uri="{BB962C8B-B14F-4D97-AF65-F5344CB8AC3E}">
        <p14:creationId xmlns:p14="http://schemas.microsoft.com/office/powerpoint/2010/main" val="916829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122F-7ADB-AF42-7D73-91CD53D3563A}"/>
              </a:ext>
            </a:extLst>
          </p:cNvPr>
          <p:cNvSpPr>
            <a:spLocks noGrp="1"/>
          </p:cNvSpPr>
          <p:nvPr>
            <p:ph type="title"/>
          </p:nvPr>
        </p:nvSpPr>
        <p:spPr/>
        <p:txBody>
          <a:bodyPr/>
          <a:lstStyle/>
          <a:p>
            <a:r>
              <a:rPr lang="en-GB" sz="2800" u="sng" dirty="0"/>
              <a:t>EDA</a:t>
            </a:r>
            <a:r>
              <a:rPr lang="en-GB" sz="2800" dirty="0"/>
              <a:t> (continue… )</a:t>
            </a:r>
            <a:endParaRPr lang="en-IN" dirty="0"/>
          </a:p>
        </p:txBody>
      </p:sp>
      <p:sp>
        <p:nvSpPr>
          <p:cNvPr id="3" name="Text Placeholder 2">
            <a:extLst>
              <a:ext uri="{FF2B5EF4-FFF2-40B4-BE49-F238E27FC236}">
                <a16:creationId xmlns:a16="http://schemas.microsoft.com/office/drawing/2014/main" id="{9F129332-F938-6D4A-D588-EDD776A668DD}"/>
              </a:ext>
            </a:extLst>
          </p:cNvPr>
          <p:cNvSpPr>
            <a:spLocks noGrp="1"/>
          </p:cNvSpPr>
          <p:nvPr>
            <p:ph type="body" idx="1"/>
          </p:nvPr>
        </p:nvSpPr>
        <p:spPr>
          <a:xfrm>
            <a:off x="182880" y="1017725"/>
            <a:ext cx="8649420" cy="3551150"/>
          </a:xfrm>
        </p:spPr>
        <p:txBody>
          <a:bodyPr/>
          <a:lstStyle/>
          <a:p>
            <a:pPr marL="114300" indent="0">
              <a:buNone/>
            </a:pPr>
            <a:r>
              <a:rPr lang="en-US" dirty="0">
                <a:solidFill>
                  <a:schemeClr val="accent2"/>
                </a:solidFill>
              </a:rPr>
              <a:t>Univariate analysis on columns like housing loan, Personal loan, Client’s education etc. we can see the pie chart displayed below and the percentages of the people having a loan and their respective education background. Not much could be inferred from this analysis so we move to Bivariate in the upcoming slides.</a:t>
            </a:r>
            <a:endParaRPr lang="en-IN" dirty="0">
              <a:solidFill>
                <a:schemeClr val="accent2"/>
              </a:solidFill>
            </a:endParaRPr>
          </a:p>
        </p:txBody>
      </p:sp>
      <p:pic>
        <p:nvPicPr>
          <p:cNvPr id="5122" name="Picture 2">
            <a:extLst>
              <a:ext uri="{FF2B5EF4-FFF2-40B4-BE49-F238E27FC236}">
                <a16:creationId xmlns:a16="http://schemas.microsoft.com/office/drawing/2014/main" id="{DE48C37A-224E-C2E0-0A22-52B78A00B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2668466"/>
            <a:ext cx="2967948" cy="269203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480F70D1-A808-D2E5-C37D-4CD2263C9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3293" y="2821462"/>
            <a:ext cx="2848506" cy="253903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4F2980D5-A305-DE42-0380-8D9D7DAE8B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1799" y="2668466"/>
            <a:ext cx="2520501" cy="2638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190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89911-45EF-D186-9696-CE0919B35043}"/>
              </a:ext>
            </a:extLst>
          </p:cNvPr>
          <p:cNvSpPr>
            <a:spLocks noGrp="1"/>
          </p:cNvSpPr>
          <p:nvPr>
            <p:ph type="title"/>
          </p:nvPr>
        </p:nvSpPr>
        <p:spPr/>
        <p:txBody>
          <a:bodyPr/>
          <a:lstStyle/>
          <a:p>
            <a:r>
              <a:rPr lang="en-GB" sz="2800" u="sng" dirty="0"/>
              <a:t>EDA</a:t>
            </a:r>
            <a:r>
              <a:rPr lang="en-GB" sz="2800" dirty="0"/>
              <a:t> - Bivariate Analysis</a:t>
            </a:r>
            <a:endParaRPr lang="en-IN" dirty="0"/>
          </a:p>
        </p:txBody>
      </p:sp>
      <p:pic>
        <p:nvPicPr>
          <p:cNvPr id="6146" name="Picture 2">
            <a:extLst>
              <a:ext uri="{FF2B5EF4-FFF2-40B4-BE49-F238E27FC236}">
                <a16:creationId xmlns:a16="http://schemas.microsoft.com/office/drawing/2014/main" id="{E88A53AB-C8A2-0DBC-D42B-F9286794D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1212659"/>
            <a:ext cx="5343843" cy="34858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2B353AC-DD39-5CAD-B840-0ECE468247C4}"/>
              </a:ext>
            </a:extLst>
          </p:cNvPr>
          <p:cNvSpPr txBox="1"/>
          <p:nvPr/>
        </p:nvSpPr>
        <p:spPr>
          <a:xfrm>
            <a:off x="5852160" y="1536192"/>
            <a:ext cx="2584704" cy="1169551"/>
          </a:xfrm>
          <a:prstGeom prst="rect">
            <a:avLst/>
          </a:prstGeom>
          <a:noFill/>
        </p:spPr>
        <p:txBody>
          <a:bodyPr wrap="square" rtlCol="0">
            <a:spAutoFit/>
          </a:bodyPr>
          <a:lstStyle/>
          <a:p>
            <a:r>
              <a:rPr lang="en-US" dirty="0"/>
              <a:t>We can see the marital status of all people in the given dataset and how many of them have actually subscribed to a term deposit.</a:t>
            </a:r>
            <a:endParaRPr lang="en-IN" dirty="0"/>
          </a:p>
        </p:txBody>
      </p:sp>
    </p:spTree>
    <p:extLst>
      <p:ext uri="{BB962C8B-B14F-4D97-AF65-F5344CB8AC3E}">
        <p14:creationId xmlns:p14="http://schemas.microsoft.com/office/powerpoint/2010/main" val="3265233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30410-3B6E-2E63-CAE8-78EBDE9205B2}"/>
              </a:ext>
            </a:extLst>
          </p:cNvPr>
          <p:cNvSpPr>
            <a:spLocks noGrp="1"/>
          </p:cNvSpPr>
          <p:nvPr>
            <p:ph type="title"/>
          </p:nvPr>
        </p:nvSpPr>
        <p:spPr/>
        <p:txBody>
          <a:bodyPr/>
          <a:lstStyle/>
          <a:p>
            <a:r>
              <a:rPr lang="en-GB" sz="2800" u="sng" dirty="0"/>
              <a:t>EDA</a:t>
            </a:r>
            <a:r>
              <a:rPr lang="en-GB" sz="2800" dirty="0"/>
              <a:t> - Bivariate Analysis (continue… )</a:t>
            </a:r>
            <a:endParaRPr lang="en-IN" dirty="0"/>
          </a:p>
        </p:txBody>
      </p:sp>
      <p:pic>
        <p:nvPicPr>
          <p:cNvPr id="7170" name="Picture 2">
            <a:extLst>
              <a:ext uri="{FF2B5EF4-FFF2-40B4-BE49-F238E27FC236}">
                <a16:creationId xmlns:a16="http://schemas.microsoft.com/office/drawing/2014/main" id="{2913979E-EC90-DBDF-E53A-10D3C16B3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70" y="1144524"/>
            <a:ext cx="5888620" cy="38365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8997BFC-1AA8-A693-F2A6-F6FE062DA3B6}"/>
              </a:ext>
            </a:extLst>
          </p:cNvPr>
          <p:cNvSpPr txBox="1"/>
          <p:nvPr/>
        </p:nvSpPr>
        <p:spPr>
          <a:xfrm>
            <a:off x="6119626" y="2206752"/>
            <a:ext cx="2889504" cy="1815882"/>
          </a:xfrm>
          <a:prstGeom prst="rect">
            <a:avLst/>
          </a:prstGeom>
          <a:noFill/>
        </p:spPr>
        <p:txBody>
          <a:bodyPr wrap="square" rtlCol="0">
            <a:spAutoFit/>
          </a:bodyPr>
          <a:lstStyle/>
          <a:p>
            <a:r>
              <a:rPr lang="en-US" dirty="0"/>
              <a:t>Analyzing whether the education of a person determines the amount of term deposit that people subscribe to.</a:t>
            </a:r>
          </a:p>
          <a:p>
            <a:endParaRPr lang="en-US" dirty="0"/>
          </a:p>
          <a:p>
            <a:r>
              <a:rPr lang="en-US" b="0" i="0" dirty="0">
                <a:solidFill>
                  <a:srgbClr val="212121"/>
                </a:solidFill>
                <a:effectLst/>
                <a:latin typeface="Roboto" panose="02000000000000000000" pitchFamily="2" charset="0"/>
              </a:rPr>
              <a:t>It shows that the clients with secondary education have subscribed the term deposit most</a:t>
            </a:r>
            <a:endParaRPr lang="en-IN" dirty="0"/>
          </a:p>
        </p:txBody>
      </p:sp>
    </p:spTree>
    <p:extLst>
      <p:ext uri="{BB962C8B-B14F-4D97-AF65-F5344CB8AC3E}">
        <p14:creationId xmlns:p14="http://schemas.microsoft.com/office/powerpoint/2010/main" val="1340350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C8765-F3C9-417A-7930-A183B2309707}"/>
              </a:ext>
            </a:extLst>
          </p:cNvPr>
          <p:cNvSpPr>
            <a:spLocks noGrp="1"/>
          </p:cNvSpPr>
          <p:nvPr>
            <p:ph type="title"/>
          </p:nvPr>
        </p:nvSpPr>
        <p:spPr/>
        <p:txBody>
          <a:bodyPr/>
          <a:lstStyle/>
          <a:p>
            <a:r>
              <a:rPr lang="en-GB" sz="2800" u="sng" dirty="0"/>
              <a:t>EDA</a:t>
            </a:r>
            <a:r>
              <a:rPr lang="en-GB" sz="2800" dirty="0"/>
              <a:t> - Bivariate Analysis (continue… )</a:t>
            </a:r>
            <a:endParaRPr lang="en-IN" dirty="0"/>
          </a:p>
        </p:txBody>
      </p:sp>
      <p:pic>
        <p:nvPicPr>
          <p:cNvPr id="1026" name="Picture 2">
            <a:extLst>
              <a:ext uri="{FF2B5EF4-FFF2-40B4-BE49-F238E27FC236}">
                <a16:creationId xmlns:a16="http://schemas.microsoft.com/office/drawing/2014/main" id="{4E625BFF-9B5C-A11E-8F91-8DCD76CB3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1152475"/>
            <a:ext cx="5879275" cy="38607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3FC33EC-AA12-F93B-EF8C-79A0A27B1B1A}"/>
              </a:ext>
            </a:extLst>
          </p:cNvPr>
          <p:cNvSpPr txBox="1"/>
          <p:nvPr/>
        </p:nvSpPr>
        <p:spPr>
          <a:xfrm>
            <a:off x="6364224" y="1702272"/>
            <a:ext cx="2145792" cy="2031325"/>
          </a:xfrm>
          <a:prstGeom prst="rect">
            <a:avLst/>
          </a:prstGeom>
          <a:noFill/>
        </p:spPr>
        <p:txBody>
          <a:bodyPr wrap="square" rtlCol="0">
            <a:spAutoFit/>
          </a:bodyPr>
          <a:lstStyle/>
          <a:p>
            <a:pPr algn="l"/>
            <a:r>
              <a:rPr lang="en-US" b="0" i="0" dirty="0">
                <a:solidFill>
                  <a:srgbClr val="212121"/>
                </a:solidFill>
                <a:effectLst/>
                <a:latin typeface="Roboto" panose="02000000000000000000" pitchFamily="2" charset="0"/>
              </a:rPr>
              <a:t>Through this graph, we can understand that the clients with management jobs have availed term deposit most through marketing campaigns.</a:t>
            </a:r>
            <a:endParaRPr lang="en-US" b="0" i="0" dirty="0">
              <a:solidFill>
                <a:srgbClr val="212121"/>
              </a:solidFill>
              <a:effectLst/>
              <a:latin typeface="var(--colab-chrome-font-family)"/>
            </a:endParaRPr>
          </a:p>
          <a:p>
            <a:br>
              <a:rPr lang="en-US" dirty="0"/>
            </a:br>
            <a:endParaRPr lang="en-IN" dirty="0"/>
          </a:p>
        </p:txBody>
      </p:sp>
    </p:spTree>
    <p:extLst>
      <p:ext uri="{BB962C8B-B14F-4D97-AF65-F5344CB8AC3E}">
        <p14:creationId xmlns:p14="http://schemas.microsoft.com/office/powerpoint/2010/main" val="1513837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77E96-62E2-5FBC-A155-6B6445B35223}"/>
              </a:ext>
            </a:extLst>
          </p:cNvPr>
          <p:cNvSpPr>
            <a:spLocks noGrp="1"/>
          </p:cNvSpPr>
          <p:nvPr>
            <p:ph type="title"/>
          </p:nvPr>
        </p:nvSpPr>
        <p:spPr/>
        <p:txBody>
          <a:bodyPr/>
          <a:lstStyle/>
          <a:p>
            <a:r>
              <a:rPr lang="en-GB" sz="2800" u="sng" dirty="0"/>
              <a:t>EDA</a:t>
            </a:r>
            <a:r>
              <a:rPr lang="en-GB" sz="2800" dirty="0"/>
              <a:t> - Bivariate Analysis (continue… )</a:t>
            </a:r>
            <a:endParaRPr lang="en-IN" dirty="0"/>
          </a:p>
        </p:txBody>
      </p:sp>
      <p:pic>
        <p:nvPicPr>
          <p:cNvPr id="2050" name="Picture 2">
            <a:extLst>
              <a:ext uri="{FF2B5EF4-FFF2-40B4-BE49-F238E27FC236}">
                <a16:creationId xmlns:a16="http://schemas.microsoft.com/office/drawing/2014/main" id="{C37BACA3-D02B-02B1-0F1E-BE5D68EE4D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1" y="1152475"/>
            <a:ext cx="5483392" cy="35768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D879DBD-6724-A94F-4F58-90D2EAB53DCA}"/>
              </a:ext>
            </a:extLst>
          </p:cNvPr>
          <p:cNvSpPr txBox="1"/>
          <p:nvPr/>
        </p:nvSpPr>
        <p:spPr>
          <a:xfrm>
            <a:off x="6242304" y="1877568"/>
            <a:ext cx="2589996" cy="1384995"/>
          </a:xfrm>
          <a:prstGeom prst="rect">
            <a:avLst/>
          </a:prstGeom>
          <a:noFill/>
        </p:spPr>
        <p:txBody>
          <a:bodyPr wrap="square" rtlCol="0">
            <a:spAutoFit/>
          </a:bodyPr>
          <a:lstStyle/>
          <a:p>
            <a:r>
              <a:rPr lang="en-US" b="0" i="0" dirty="0">
                <a:solidFill>
                  <a:srgbClr val="212121"/>
                </a:solidFill>
                <a:effectLst/>
                <a:latin typeface="Roboto" panose="02000000000000000000" pitchFamily="2" charset="0"/>
              </a:rPr>
              <a:t>Marketing through cellular contact has got more subscriptions than the rest when we compare the mode of transport and its effect on the output variable.</a:t>
            </a:r>
            <a:endParaRPr lang="en-IN" dirty="0"/>
          </a:p>
        </p:txBody>
      </p:sp>
    </p:spTree>
    <p:extLst>
      <p:ext uri="{BB962C8B-B14F-4D97-AF65-F5344CB8AC3E}">
        <p14:creationId xmlns:p14="http://schemas.microsoft.com/office/powerpoint/2010/main" val="1467865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1A41-F8C3-A94F-365B-6A3ECB2E9BC2}"/>
              </a:ext>
            </a:extLst>
          </p:cNvPr>
          <p:cNvSpPr>
            <a:spLocks noGrp="1"/>
          </p:cNvSpPr>
          <p:nvPr>
            <p:ph type="title"/>
          </p:nvPr>
        </p:nvSpPr>
        <p:spPr/>
        <p:txBody>
          <a:bodyPr/>
          <a:lstStyle/>
          <a:p>
            <a:r>
              <a:rPr lang="en-GB" sz="2800" u="sng" dirty="0"/>
              <a:t>EDA</a:t>
            </a:r>
            <a:r>
              <a:rPr lang="en-GB" sz="2800" dirty="0"/>
              <a:t> - Bivariate Analysis (continue… )</a:t>
            </a:r>
            <a:endParaRPr lang="en-IN" dirty="0"/>
          </a:p>
        </p:txBody>
      </p:sp>
      <p:pic>
        <p:nvPicPr>
          <p:cNvPr id="3074" name="Picture 2">
            <a:extLst>
              <a:ext uri="{FF2B5EF4-FFF2-40B4-BE49-F238E27FC236}">
                <a16:creationId xmlns:a16="http://schemas.microsoft.com/office/drawing/2014/main" id="{4DEB7491-2B9A-2A58-7F92-F9A9F47ADB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2188"/>
            <a:ext cx="5666961" cy="37213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0C12930-5A70-CDC3-CF7E-31A8F3E1A402}"/>
              </a:ext>
            </a:extLst>
          </p:cNvPr>
          <p:cNvSpPr txBox="1"/>
          <p:nvPr/>
        </p:nvSpPr>
        <p:spPr>
          <a:xfrm>
            <a:off x="5949696" y="1645920"/>
            <a:ext cx="2779776" cy="954107"/>
          </a:xfrm>
          <a:prstGeom prst="rect">
            <a:avLst/>
          </a:prstGeom>
          <a:noFill/>
        </p:spPr>
        <p:txBody>
          <a:bodyPr wrap="square" rtlCol="0">
            <a:spAutoFit/>
          </a:bodyPr>
          <a:lstStyle/>
          <a:p>
            <a:r>
              <a:rPr lang="en-US" b="0" i="0" dirty="0">
                <a:solidFill>
                  <a:srgbClr val="212121"/>
                </a:solidFill>
                <a:effectLst/>
                <a:latin typeface="Roboto" panose="02000000000000000000" pitchFamily="2" charset="0"/>
              </a:rPr>
              <a:t>We can conclude that those from age 25 to 45 are the clients who hav</a:t>
            </a:r>
            <a:r>
              <a:rPr lang="en-US" dirty="0">
                <a:solidFill>
                  <a:srgbClr val="212121"/>
                </a:solidFill>
                <a:latin typeface="Roboto" panose="02000000000000000000" pitchFamily="2" charset="0"/>
              </a:rPr>
              <a:t>e</a:t>
            </a:r>
            <a:r>
              <a:rPr lang="en-US" b="0" i="0" dirty="0">
                <a:solidFill>
                  <a:srgbClr val="212121"/>
                </a:solidFill>
                <a:effectLst/>
                <a:latin typeface="Roboto" panose="02000000000000000000" pitchFamily="2" charset="0"/>
              </a:rPr>
              <a:t> subscribed for the term deposit.</a:t>
            </a:r>
            <a:endParaRPr lang="en-IN" dirty="0"/>
          </a:p>
        </p:txBody>
      </p:sp>
    </p:spTree>
    <p:extLst>
      <p:ext uri="{BB962C8B-B14F-4D97-AF65-F5344CB8AC3E}">
        <p14:creationId xmlns:p14="http://schemas.microsoft.com/office/powerpoint/2010/main" val="3663946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616A-8E36-0B33-127C-9450F1242370}"/>
              </a:ext>
            </a:extLst>
          </p:cNvPr>
          <p:cNvSpPr>
            <a:spLocks noGrp="1"/>
          </p:cNvSpPr>
          <p:nvPr>
            <p:ph type="title"/>
          </p:nvPr>
        </p:nvSpPr>
        <p:spPr/>
        <p:txBody>
          <a:bodyPr/>
          <a:lstStyle/>
          <a:p>
            <a:r>
              <a:rPr lang="en-US" dirty="0"/>
              <a:t>Outlier Treatment</a:t>
            </a:r>
            <a:endParaRPr lang="en-IN" dirty="0"/>
          </a:p>
        </p:txBody>
      </p:sp>
      <p:sp>
        <p:nvSpPr>
          <p:cNvPr id="3" name="Text Placeholder 2">
            <a:extLst>
              <a:ext uri="{FF2B5EF4-FFF2-40B4-BE49-F238E27FC236}">
                <a16:creationId xmlns:a16="http://schemas.microsoft.com/office/drawing/2014/main" id="{3CD72244-A3FA-958B-EAE2-FFF2A8C9728F}"/>
              </a:ext>
            </a:extLst>
          </p:cNvPr>
          <p:cNvSpPr>
            <a:spLocks noGrp="1"/>
          </p:cNvSpPr>
          <p:nvPr>
            <p:ph type="body" idx="1"/>
          </p:nvPr>
        </p:nvSpPr>
        <p:spPr>
          <a:xfrm>
            <a:off x="243253" y="863550"/>
            <a:ext cx="8520600" cy="3416400"/>
          </a:xfrm>
        </p:spPr>
        <p:txBody>
          <a:bodyPr/>
          <a:lstStyle/>
          <a:p>
            <a:pPr marL="114300" indent="0">
              <a:buNone/>
            </a:pPr>
            <a:r>
              <a:rPr lang="en-US" dirty="0">
                <a:solidFill>
                  <a:schemeClr val="accent2"/>
                </a:solidFill>
              </a:rPr>
              <a:t>Considering the dataset we have taken certain columns that are necessary for our analysis and have performed an outlier detection and removed them by applying Z – Score</a:t>
            </a:r>
            <a:endParaRPr lang="en-IN" dirty="0">
              <a:solidFill>
                <a:schemeClr val="accent2"/>
              </a:solidFill>
            </a:endParaRPr>
          </a:p>
        </p:txBody>
      </p:sp>
      <p:pic>
        <p:nvPicPr>
          <p:cNvPr id="4098" name="Picture 2">
            <a:extLst>
              <a:ext uri="{FF2B5EF4-FFF2-40B4-BE49-F238E27FC236}">
                <a16:creationId xmlns:a16="http://schemas.microsoft.com/office/drawing/2014/main" id="{BB388B30-EB56-DDA4-3ACE-AC2EC6344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91" y="3612727"/>
            <a:ext cx="1783325" cy="153077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E29B8DF-1263-0AEE-6F04-F1456FD360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025" y="3612728"/>
            <a:ext cx="1783324" cy="153077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66E731BC-8609-AA71-26B3-209DEC1487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466" y="2190667"/>
            <a:ext cx="1976559" cy="140982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95709871-5989-386E-3769-9CACB0097C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8515" y="2213967"/>
            <a:ext cx="1999049" cy="13632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3215885-276D-4746-B6C7-D51ECF12D969}"/>
              </a:ext>
            </a:extLst>
          </p:cNvPr>
          <p:cNvSpPr txBox="1"/>
          <p:nvPr/>
        </p:nvSpPr>
        <p:spPr>
          <a:xfrm>
            <a:off x="917966" y="1905304"/>
            <a:ext cx="2261097" cy="307777"/>
          </a:xfrm>
          <a:prstGeom prst="rect">
            <a:avLst/>
          </a:prstGeom>
          <a:noFill/>
        </p:spPr>
        <p:txBody>
          <a:bodyPr wrap="square" rtlCol="0">
            <a:spAutoFit/>
          </a:bodyPr>
          <a:lstStyle/>
          <a:p>
            <a:r>
              <a:rPr lang="en-US" dirty="0"/>
              <a:t>Before eliminating outliers</a:t>
            </a:r>
            <a:endParaRPr lang="en-IN" dirty="0"/>
          </a:p>
        </p:txBody>
      </p:sp>
      <p:pic>
        <p:nvPicPr>
          <p:cNvPr id="4106" name="Picture 10">
            <a:extLst>
              <a:ext uri="{FF2B5EF4-FFF2-40B4-BE49-F238E27FC236}">
                <a16:creationId xmlns:a16="http://schemas.microsoft.com/office/drawing/2014/main" id="{EE65CCB2-A669-F3F4-BD70-0495FA6634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7745" y="2102839"/>
            <a:ext cx="2087789" cy="157685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233DCF75-B826-4CE6-0D88-A6CCA24A33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1294" y="3552340"/>
            <a:ext cx="2396595" cy="1530773"/>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C631BB82-5251-8584-52B1-4016605A63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81391" y="3771161"/>
            <a:ext cx="1999049" cy="1276849"/>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a:extLst>
              <a:ext uri="{FF2B5EF4-FFF2-40B4-BE49-F238E27FC236}">
                <a16:creationId xmlns:a16="http://schemas.microsoft.com/office/drawing/2014/main" id="{B32B71C6-CC9E-9021-ECAE-CB3E6941F9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30509" y="2164305"/>
            <a:ext cx="2207236" cy="14098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17BF085-7EE4-2EB8-31B4-BCCB4A577F0A}"/>
              </a:ext>
            </a:extLst>
          </p:cNvPr>
          <p:cNvSpPr txBox="1"/>
          <p:nvPr/>
        </p:nvSpPr>
        <p:spPr>
          <a:xfrm>
            <a:off x="5474208" y="1900621"/>
            <a:ext cx="3299217" cy="307777"/>
          </a:xfrm>
          <a:prstGeom prst="rect">
            <a:avLst/>
          </a:prstGeom>
          <a:noFill/>
        </p:spPr>
        <p:txBody>
          <a:bodyPr wrap="square" rtlCol="0">
            <a:spAutoFit/>
          </a:bodyPr>
          <a:lstStyle/>
          <a:p>
            <a:r>
              <a:rPr lang="en-US" dirty="0"/>
              <a:t>After eliminating outliers</a:t>
            </a:r>
            <a:endParaRPr lang="en-IN" dirty="0"/>
          </a:p>
        </p:txBody>
      </p:sp>
    </p:spTree>
    <p:extLst>
      <p:ext uri="{BB962C8B-B14F-4D97-AF65-F5344CB8AC3E}">
        <p14:creationId xmlns:p14="http://schemas.microsoft.com/office/powerpoint/2010/main" val="2622443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44EE3-01B5-B485-E0F0-828FFE7EE8C5}"/>
              </a:ext>
            </a:extLst>
          </p:cNvPr>
          <p:cNvSpPr>
            <a:spLocks noGrp="1"/>
          </p:cNvSpPr>
          <p:nvPr>
            <p:ph type="title"/>
          </p:nvPr>
        </p:nvSpPr>
        <p:spPr>
          <a:xfrm>
            <a:off x="182880" y="0"/>
            <a:ext cx="8649420" cy="755700"/>
          </a:xfrm>
        </p:spPr>
        <p:txBody>
          <a:bodyPr/>
          <a:lstStyle/>
          <a:p>
            <a:r>
              <a:rPr lang="en-US" b="1" dirty="0"/>
              <a:t>Feature  Engineering</a:t>
            </a:r>
            <a:endParaRPr lang="en-IN" b="1" dirty="0"/>
          </a:p>
        </p:txBody>
      </p:sp>
      <p:sp>
        <p:nvSpPr>
          <p:cNvPr id="3" name="Text Placeholder 2">
            <a:extLst>
              <a:ext uri="{FF2B5EF4-FFF2-40B4-BE49-F238E27FC236}">
                <a16:creationId xmlns:a16="http://schemas.microsoft.com/office/drawing/2014/main" id="{8BDB37AA-0A38-6906-7159-5A48C80E3773}"/>
              </a:ext>
            </a:extLst>
          </p:cNvPr>
          <p:cNvSpPr>
            <a:spLocks noGrp="1"/>
          </p:cNvSpPr>
          <p:nvPr>
            <p:ph type="body" idx="1"/>
          </p:nvPr>
        </p:nvSpPr>
        <p:spPr>
          <a:xfrm>
            <a:off x="0" y="574500"/>
            <a:ext cx="5967180" cy="3994500"/>
          </a:xfrm>
        </p:spPr>
        <p:txBody>
          <a:bodyPr/>
          <a:lstStyle/>
          <a:p>
            <a:pPr marL="114300" lvl="0" indent="0" algn="l" rtl="0">
              <a:lnSpc>
                <a:spcPct val="115000"/>
              </a:lnSpc>
              <a:spcBef>
                <a:spcPts val="0"/>
              </a:spcBef>
              <a:spcAft>
                <a:spcPts val="0"/>
              </a:spcAft>
              <a:buClr>
                <a:srgbClr val="000000"/>
              </a:buClr>
              <a:buSzPts val="1800"/>
              <a:buNone/>
            </a:pPr>
            <a:r>
              <a:rPr lang="en-US" sz="1800" dirty="0">
                <a:solidFill>
                  <a:srgbClr val="000000"/>
                </a:solidFill>
                <a:latin typeface="+mj-lt"/>
              </a:rPr>
              <a:t>Performing Feature engineering for categorical columns by combining certain columns and labeling them under a certain category.</a:t>
            </a:r>
          </a:p>
          <a:p>
            <a:pPr marL="152400" indent="0" algn="l">
              <a:buNone/>
            </a:pPr>
            <a:r>
              <a:rPr lang="en-US" sz="1800" dirty="0">
                <a:solidFill>
                  <a:srgbClr val="000000"/>
                </a:solidFill>
                <a:latin typeface="+mj-lt"/>
              </a:rPr>
              <a:t>We can categorize jobs section by labeling them under various categories for example –  </a:t>
            </a:r>
          </a:p>
          <a:p>
            <a:pPr marL="152400" indent="0" algn="l">
              <a:buNone/>
            </a:pPr>
            <a:r>
              <a:rPr lang="en-US" sz="1800" b="0" i="0" dirty="0">
                <a:solidFill>
                  <a:srgbClr val="212121"/>
                </a:solidFill>
                <a:effectLst/>
                <a:latin typeface="+mj-lt"/>
              </a:rPr>
              <a:t>cat_1 – working-class clients.</a:t>
            </a:r>
          </a:p>
          <a:p>
            <a:pPr marL="152400" indent="0" algn="l">
              <a:buNone/>
            </a:pPr>
            <a:r>
              <a:rPr lang="en-US" sz="1800" b="0" i="0" dirty="0">
                <a:solidFill>
                  <a:srgbClr val="212121"/>
                </a:solidFill>
                <a:effectLst/>
                <a:latin typeface="+mj-lt"/>
              </a:rPr>
              <a:t>cat_2 – self-employed, entrepreneurship.</a:t>
            </a:r>
          </a:p>
          <a:p>
            <a:pPr marL="152400" indent="0" algn="l">
              <a:buNone/>
            </a:pPr>
            <a:r>
              <a:rPr lang="en-US" sz="1800" b="0" i="0" dirty="0">
                <a:solidFill>
                  <a:srgbClr val="212121"/>
                </a:solidFill>
                <a:effectLst/>
                <a:latin typeface="+mj-lt"/>
              </a:rPr>
              <a:t>cat_3 – retired.</a:t>
            </a:r>
          </a:p>
          <a:p>
            <a:pPr marL="152400" indent="0" algn="l">
              <a:buNone/>
            </a:pPr>
            <a:r>
              <a:rPr lang="en-US" sz="1800" b="0" i="0" dirty="0">
                <a:solidFill>
                  <a:srgbClr val="212121"/>
                </a:solidFill>
                <a:effectLst/>
                <a:latin typeface="+mj-lt"/>
              </a:rPr>
              <a:t>cat_4 - not working.</a:t>
            </a:r>
            <a:endParaRPr lang="en-US" sz="1800" dirty="0">
              <a:solidFill>
                <a:srgbClr val="000000"/>
              </a:solidFill>
              <a:latin typeface="+mj-lt"/>
            </a:endParaRPr>
          </a:p>
          <a:p>
            <a:endParaRPr lang="en-IN" dirty="0"/>
          </a:p>
        </p:txBody>
      </p:sp>
      <p:pic>
        <p:nvPicPr>
          <p:cNvPr id="5122" name="Picture 2">
            <a:extLst>
              <a:ext uri="{FF2B5EF4-FFF2-40B4-BE49-F238E27FC236}">
                <a16:creationId xmlns:a16="http://schemas.microsoft.com/office/drawing/2014/main" id="{EEAD3429-B902-1BA9-AC00-0AD6BAACFA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6980" y="2109217"/>
            <a:ext cx="4644140" cy="30342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038A38B-8BC9-87F4-9CE1-61CD21436E1F}"/>
              </a:ext>
            </a:extLst>
          </p:cNvPr>
          <p:cNvSpPr txBox="1"/>
          <p:nvPr/>
        </p:nvSpPr>
        <p:spPr>
          <a:xfrm>
            <a:off x="6249204" y="755700"/>
            <a:ext cx="2711916" cy="1169551"/>
          </a:xfrm>
          <a:prstGeom prst="rect">
            <a:avLst/>
          </a:prstGeom>
          <a:noFill/>
        </p:spPr>
        <p:txBody>
          <a:bodyPr wrap="square" rtlCol="0">
            <a:spAutoFit/>
          </a:bodyPr>
          <a:lstStyle/>
          <a:p>
            <a:r>
              <a:rPr lang="en-US" b="0" i="0" dirty="0">
                <a:solidFill>
                  <a:srgbClr val="212121"/>
                </a:solidFill>
                <a:effectLst/>
                <a:latin typeface="Roboto" panose="02000000000000000000" pitchFamily="2" charset="0"/>
              </a:rPr>
              <a:t>It clearly shows us that the clients with category 1 jobs have subscribed the term deposit highest and category 2 is the lowest</a:t>
            </a:r>
            <a:endParaRPr lang="en-IN" dirty="0"/>
          </a:p>
        </p:txBody>
      </p:sp>
    </p:spTree>
    <p:extLst>
      <p:ext uri="{BB962C8B-B14F-4D97-AF65-F5344CB8AC3E}">
        <p14:creationId xmlns:p14="http://schemas.microsoft.com/office/powerpoint/2010/main" val="1057003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1B3F-3426-347B-9DB2-12BDA4B9CA3A}"/>
              </a:ext>
            </a:extLst>
          </p:cNvPr>
          <p:cNvSpPr>
            <a:spLocks noGrp="1"/>
          </p:cNvSpPr>
          <p:nvPr>
            <p:ph type="title"/>
          </p:nvPr>
        </p:nvSpPr>
        <p:spPr>
          <a:xfrm>
            <a:off x="311700" y="274337"/>
            <a:ext cx="8520600" cy="572700"/>
          </a:xfrm>
        </p:spPr>
        <p:txBody>
          <a:bodyPr/>
          <a:lstStyle/>
          <a:p>
            <a:r>
              <a:rPr lang="en-US" b="1" dirty="0"/>
              <a:t>INDEX</a:t>
            </a:r>
            <a:endParaRPr lang="en-IN" dirty="0"/>
          </a:p>
        </p:txBody>
      </p:sp>
      <p:sp>
        <p:nvSpPr>
          <p:cNvPr id="3" name="Text Placeholder 2">
            <a:extLst>
              <a:ext uri="{FF2B5EF4-FFF2-40B4-BE49-F238E27FC236}">
                <a16:creationId xmlns:a16="http://schemas.microsoft.com/office/drawing/2014/main" id="{CAC16761-644B-8CEF-E892-CCC5E68C6FF6}"/>
              </a:ext>
            </a:extLst>
          </p:cNvPr>
          <p:cNvSpPr>
            <a:spLocks noGrp="1"/>
          </p:cNvSpPr>
          <p:nvPr>
            <p:ph type="body" idx="1"/>
          </p:nvPr>
        </p:nvSpPr>
        <p:spPr>
          <a:xfrm>
            <a:off x="311700" y="847037"/>
            <a:ext cx="8520600" cy="3416400"/>
          </a:xfrm>
        </p:spPr>
        <p:txBody>
          <a:bodyPr/>
          <a:lstStyle/>
          <a:p>
            <a:pPr>
              <a:buClrTx/>
              <a:buFont typeface="Wingdings" panose="05000000000000000000" pitchFamily="2" charset="2"/>
              <a:buChar char="§"/>
            </a:pPr>
            <a:r>
              <a:rPr lang="en-US" dirty="0">
                <a:solidFill>
                  <a:schemeClr val="accent2"/>
                </a:solidFill>
              </a:rPr>
              <a:t>Problem Statement </a:t>
            </a:r>
          </a:p>
          <a:p>
            <a:pPr>
              <a:buClrTx/>
              <a:buFont typeface="Wingdings" panose="05000000000000000000" pitchFamily="2" charset="2"/>
              <a:buChar char="§"/>
            </a:pPr>
            <a:r>
              <a:rPr lang="en-US" dirty="0">
                <a:solidFill>
                  <a:schemeClr val="accent2"/>
                </a:solidFill>
              </a:rPr>
              <a:t>Data Overview</a:t>
            </a:r>
            <a:endParaRPr lang="en-IN" dirty="0">
              <a:solidFill>
                <a:schemeClr val="accent2"/>
              </a:solidFill>
            </a:endParaRPr>
          </a:p>
          <a:p>
            <a:pPr>
              <a:buClrTx/>
              <a:buFont typeface="Wingdings" panose="05000000000000000000" pitchFamily="2" charset="2"/>
              <a:buChar char="§"/>
            </a:pPr>
            <a:r>
              <a:rPr lang="en-IN" dirty="0">
                <a:solidFill>
                  <a:schemeClr val="accent2"/>
                </a:solidFill>
              </a:rPr>
              <a:t>Pre Processing Data</a:t>
            </a:r>
          </a:p>
          <a:p>
            <a:pPr>
              <a:buClrTx/>
              <a:buFont typeface="Wingdings" panose="05000000000000000000" pitchFamily="2" charset="2"/>
              <a:buChar char="§"/>
            </a:pPr>
            <a:r>
              <a:rPr lang="en-IN" dirty="0">
                <a:solidFill>
                  <a:schemeClr val="accent2"/>
                </a:solidFill>
              </a:rPr>
              <a:t>Exploratory Data Analysis</a:t>
            </a:r>
          </a:p>
          <a:p>
            <a:pPr marL="114300" indent="0">
              <a:buClrTx/>
              <a:buNone/>
            </a:pPr>
            <a:r>
              <a:rPr lang="en-IN" dirty="0">
                <a:solidFill>
                  <a:schemeClr val="accent2"/>
                </a:solidFill>
              </a:rPr>
              <a:t>         a) Univariate</a:t>
            </a:r>
          </a:p>
          <a:p>
            <a:pPr marL="114300" indent="0">
              <a:buClrTx/>
              <a:buNone/>
            </a:pPr>
            <a:r>
              <a:rPr lang="en-IN" dirty="0">
                <a:solidFill>
                  <a:schemeClr val="accent2"/>
                </a:solidFill>
              </a:rPr>
              <a:t>         b) Bivariate</a:t>
            </a:r>
          </a:p>
          <a:p>
            <a:pPr>
              <a:buClrTx/>
              <a:buFont typeface="Wingdings" panose="05000000000000000000" pitchFamily="2" charset="2"/>
              <a:buChar char="§"/>
            </a:pPr>
            <a:r>
              <a:rPr lang="en-IN" dirty="0">
                <a:solidFill>
                  <a:schemeClr val="accent2"/>
                </a:solidFill>
              </a:rPr>
              <a:t>Feature Engineering</a:t>
            </a:r>
          </a:p>
          <a:p>
            <a:pPr>
              <a:buClrTx/>
              <a:buFont typeface="Wingdings" panose="05000000000000000000" pitchFamily="2" charset="2"/>
              <a:buChar char="§"/>
            </a:pPr>
            <a:r>
              <a:rPr lang="en-IN" dirty="0">
                <a:solidFill>
                  <a:schemeClr val="accent2"/>
                </a:solidFill>
              </a:rPr>
              <a:t>Handling Class Imbalance (SMOTE)</a:t>
            </a:r>
          </a:p>
          <a:p>
            <a:pPr>
              <a:buClrTx/>
              <a:buFont typeface="Wingdings" panose="05000000000000000000" pitchFamily="2" charset="2"/>
              <a:buChar char="§"/>
            </a:pPr>
            <a:r>
              <a:rPr lang="en-IN" dirty="0">
                <a:solidFill>
                  <a:schemeClr val="accent2"/>
                </a:solidFill>
              </a:rPr>
              <a:t>Machine Learning Model Implementation(Naive Bayes, KNN, SVM, Random Forest, </a:t>
            </a:r>
            <a:r>
              <a:rPr lang="en-IN" dirty="0" err="1">
                <a:solidFill>
                  <a:schemeClr val="accent2"/>
                </a:solidFill>
              </a:rPr>
              <a:t>XGboost</a:t>
            </a:r>
            <a:r>
              <a:rPr lang="en-IN" dirty="0">
                <a:solidFill>
                  <a:schemeClr val="accent2"/>
                </a:solidFill>
              </a:rPr>
              <a:t>)</a:t>
            </a:r>
          </a:p>
          <a:p>
            <a:pPr>
              <a:buClrTx/>
              <a:buFont typeface="Wingdings" panose="05000000000000000000" pitchFamily="2" charset="2"/>
              <a:buChar char="§"/>
            </a:pPr>
            <a:r>
              <a:rPr lang="en-IN" dirty="0">
                <a:solidFill>
                  <a:schemeClr val="accent2"/>
                </a:solidFill>
              </a:rPr>
              <a:t>AUROC and ROC Curve</a:t>
            </a:r>
          </a:p>
          <a:p>
            <a:pPr>
              <a:buClrTx/>
              <a:buFont typeface="Wingdings" panose="05000000000000000000" pitchFamily="2" charset="2"/>
              <a:buChar char="§"/>
            </a:pPr>
            <a:r>
              <a:rPr lang="en-IN" dirty="0">
                <a:solidFill>
                  <a:schemeClr val="accent2"/>
                </a:solidFill>
              </a:rPr>
              <a:t>Conclusion</a:t>
            </a:r>
          </a:p>
        </p:txBody>
      </p:sp>
    </p:spTree>
    <p:extLst>
      <p:ext uri="{BB962C8B-B14F-4D97-AF65-F5344CB8AC3E}">
        <p14:creationId xmlns:p14="http://schemas.microsoft.com/office/powerpoint/2010/main" val="1989994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AE50C-5568-EC32-C703-F961FEAA847D}"/>
              </a:ext>
            </a:extLst>
          </p:cNvPr>
          <p:cNvSpPr>
            <a:spLocks noGrp="1"/>
          </p:cNvSpPr>
          <p:nvPr>
            <p:ph type="title"/>
          </p:nvPr>
        </p:nvSpPr>
        <p:spPr>
          <a:xfrm>
            <a:off x="151737" y="54408"/>
            <a:ext cx="8429964" cy="755700"/>
          </a:xfrm>
        </p:spPr>
        <p:txBody>
          <a:bodyPr/>
          <a:lstStyle/>
          <a:p>
            <a:r>
              <a:rPr lang="en-US" b="1" dirty="0"/>
              <a:t>Feature  Engineering </a:t>
            </a:r>
            <a:r>
              <a:rPr lang="en-GB" sz="2400" dirty="0"/>
              <a:t>(continue… )</a:t>
            </a:r>
            <a:endParaRPr lang="en-IN" dirty="0"/>
          </a:p>
        </p:txBody>
      </p:sp>
      <p:pic>
        <p:nvPicPr>
          <p:cNvPr id="6146" name="Picture 2">
            <a:extLst>
              <a:ext uri="{FF2B5EF4-FFF2-40B4-BE49-F238E27FC236}">
                <a16:creationId xmlns:a16="http://schemas.microsoft.com/office/drawing/2014/main" id="{9346CEC8-6BD3-5EB1-E412-C97B06310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64284"/>
            <a:ext cx="5874858" cy="3832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8DF3AFB-85E9-CD07-0A8F-55BBF56E28AF}"/>
              </a:ext>
            </a:extLst>
          </p:cNvPr>
          <p:cNvSpPr txBox="1"/>
          <p:nvPr/>
        </p:nvSpPr>
        <p:spPr>
          <a:xfrm>
            <a:off x="6284976" y="1627632"/>
            <a:ext cx="2449125" cy="2308324"/>
          </a:xfrm>
          <a:prstGeom prst="rect">
            <a:avLst/>
          </a:prstGeom>
          <a:noFill/>
        </p:spPr>
        <p:txBody>
          <a:bodyPr wrap="square" rtlCol="0">
            <a:spAutoFit/>
          </a:bodyPr>
          <a:lstStyle/>
          <a:p>
            <a:r>
              <a:rPr lang="en-US" sz="1800" b="0" i="0" dirty="0">
                <a:solidFill>
                  <a:srgbClr val="212121"/>
                </a:solidFill>
                <a:effectLst/>
                <a:latin typeface="Roboto" panose="02000000000000000000" pitchFamily="2" charset="0"/>
              </a:rPr>
              <a:t>It shows that </a:t>
            </a:r>
            <a:r>
              <a:rPr lang="en-US" sz="1800" b="0" i="0" dirty="0" err="1">
                <a:solidFill>
                  <a:srgbClr val="212121"/>
                </a:solidFill>
                <a:effectLst/>
                <a:latin typeface="Roboto" panose="02000000000000000000" pitchFamily="2" charset="0"/>
              </a:rPr>
              <a:t>april</a:t>
            </a:r>
            <a:r>
              <a:rPr lang="en-US" sz="1800" b="0" i="0" dirty="0">
                <a:solidFill>
                  <a:srgbClr val="212121"/>
                </a:solidFill>
                <a:effectLst/>
                <a:latin typeface="Roboto" panose="02000000000000000000" pitchFamily="2" charset="0"/>
              </a:rPr>
              <a:t> to august are the months when clients subscribe term deposits and during October to march clients don't often subscribe</a:t>
            </a:r>
            <a:endParaRPr lang="en-IN" sz="1800" dirty="0"/>
          </a:p>
        </p:txBody>
      </p:sp>
    </p:spTree>
    <p:extLst>
      <p:ext uri="{BB962C8B-B14F-4D97-AF65-F5344CB8AC3E}">
        <p14:creationId xmlns:p14="http://schemas.microsoft.com/office/powerpoint/2010/main" val="2698871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90AD-5063-9282-2341-EB1EA7FB5793}"/>
              </a:ext>
            </a:extLst>
          </p:cNvPr>
          <p:cNvSpPr>
            <a:spLocks noGrp="1"/>
          </p:cNvSpPr>
          <p:nvPr>
            <p:ph type="title"/>
          </p:nvPr>
        </p:nvSpPr>
        <p:spPr>
          <a:xfrm>
            <a:off x="311700" y="-8694"/>
            <a:ext cx="8466540" cy="755700"/>
          </a:xfrm>
        </p:spPr>
        <p:txBody>
          <a:bodyPr/>
          <a:lstStyle/>
          <a:p>
            <a:r>
              <a:rPr lang="en-US" b="1" dirty="0"/>
              <a:t>Feature  Engineering </a:t>
            </a:r>
            <a:r>
              <a:rPr lang="en-GB" sz="2400" dirty="0"/>
              <a:t>(continue… )</a:t>
            </a:r>
            <a:endParaRPr lang="en-IN" dirty="0"/>
          </a:p>
        </p:txBody>
      </p:sp>
      <p:sp>
        <p:nvSpPr>
          <p:cNvPr id="3" name="Text Placeholder 2">
            <a:extLst>
              <a:ext uri="{FF2B5EF4-FFF2-40B4-BE49-F238E27FC236}">
                <a16:creationId xmlns:a16="http://schemas.microsoft.com/office/drawing/2014/main" id="{6CC71A5A-94CC-9AF1-2368-5BE84E1DA867}"/>
              </a:ext>
            </a:extLst>
          </p:cNvPr>
          <p:cNvSpPr>
            <a:spLocks noGrp="1"/>
          </p:cNvSpPr>
          <p:nvPr>
            <p:ph type="body" idx="1"/>
          </p:nvPr>
        </p:nvSpPr>
        <p:spPr>
          <a:xfrm>
            <a:off x="0" y="747006"/>
            <a:ext cx="8698188" cy="3179400"/>
          </a:xfrm>
        </p:spPr>
        <p:txBody>
          <a:bodyPr/>
          <a:lstStyle/>
          <a:p>
            <a:pPr marL="152400" indent="0">
              <a:buNone/>
            </a:pPr>
            <a:r>
              <a:rPr lang="en-US" sz="1800" dirty="0">
                <a:solidFill>
                  <a:schemeClr val="accent2"/>
                </a:solidFill>
                <a:latin typeface="+mj-lt"/>
              </a:rPr>
              <a:t>Classification based on age category</a:t>
            </a:r>
          </a:p>
          <a:p>
            <a:r>
              <a:rPr lang="en-US" sz="1800" b="0" dirty="0">
                <a:solidFill>
                  <a:schemeClr val="accent2"/>
                </a:solidFill>
                <a:effectLst/>
                <a:latin typeface="+mj-lt"/>
              </a:rPr>
              <a:t>age &lt; 25</a:t>
            </a:r>
            <a:r>
              <a:rPr lang="en-US" sz="1800" dirty="0">
                <a:solidFill>
                  <a:schemeClr val="accent2"/>
                </a:solidFill>
                <a:latin typeface="+mj-lt"/>
              </a:rPr>
              <a:t> == </a:t>
            </a:r>
            <a:r>
              <a:rPr lang="en-US" sz="1800" b="0" dirty="0">
                <a:solidFill>
                  <a:schemeClr val="accent2"/>
                </a:solidFill>
                <a:effectLst/>
                <a:latin typeface="+mj-lt"/>
              </a:rPr>
              <a:t> 'Fresher'</a:t>
            </a:r>
          </a:p>
          <a:p>
            <a:r>
              <a:rPr lang="en-US" sz="1800" b="0" dirty="0">
                <a:solidFill>
                  <a:schemeClr val="accent2"/>
                </a:solidFill>
                <a:effectLst/>
                <a:latin typeface="+mj-lt"/>
              </a:rPr>
              <a:t>age &lt; 50</a:t>
            </a:r>
            <a:r>
              <a:rPr lang="en-US" sz="1800" dirty="0">
                <a:solidFill>
                  <a:schemeClr val="accent2"/>
                </a:solidFill>
                <a:latin typeface="+mj-lt"/>
              </a:rPr>
              <a:t> == </a:t>
            </a:r>
            <a:r>
              <a:rPr lang="en-US" sz="1800" b="0" dirty="0">
                <a:solidFill>
                  <a:schemeClr val="accent2"/>
                </a:solidFill>
                <a:effectLst/>
                <a:latin typeface="+mj-lt"/>
              </a:rPr>
              <a:t>'Stable'</a:t>
            </a:r>
          </a:p>
          <a:p>
            <a:r>
              <a:rPr lang="en-US" sz="1800" b="0" dirty="0">
                <a:solidFill>
                  <a:schemeClr val="accent2"/>
                </a:solidFill>
                <a:effectLst/>
                <a:latin typeface="+mj-lt"/>
              </a:rPr>
              <a:t>age &lt; 59  == 'Retirement stage'</a:t>
            </a:r>
          </a:p>
          <a:p>
            <a:r>
              <a:rPr lang="en-US" sz="1800" b="0" dirty="0">
                <a:solidFill>
                  <a:schemeClr val="accent2"/>
                </a:solidFill>
                <a:effectLst/>
                <a:latin typeface="+mj-lt"/>
              </a:rPr>
              <a:t>age &lt; 75</a:t>
            </a:r>
            <a:r>
              <a:rPr lang="en-US" sz="1800" dirty="0">
                <a:solidFill>
                  <a:schemeClr val="accent2"/>
                </a:solidFill>
                <a:latin typeface="+mj-lt"/>
              </a:rPr>
              <a:t> == </a:t>
            </a:r>
            <a:r>
              <a:rPr lang="en-US" sz="1800" b="0" dirty="0">
                <a:solidFill>
                  <a:schemeClr val="accent2"/>
                </a:solidFill>
                <a:effectLst/>
                <a:latin typeface="+mj-lt"/>
              </a:rPr>
              <a:t>'old age’</a:t>
            </a:r>
          </a:p>
          <a:p>
            <a:r>
              <a:rPr lang="en-US" sz="1800" b="0" dirty="0">
                <a:solidFill>
                  <a:schemeClr val="accent2"/>
                </a:solidFill>
                <a:effectLst/>
                <a:latin typeface="+mj-lt"/>
              </a:rPr>
              <a:t> age &gt; 75  == 'Counting last days’</a:t>
            </a:r>
          </a:p>
          <a:p>
            <a:endParaRPr lang="en-US" sz="1800" dirty="0">
              <a:solidFill>
                <a:schemeClr val="accent2"/>
              </a:solidFill>
              <a:latin typeface="+mj-lt"/>
            </a:endParaRPr>
          </a:p>
          <a:p>
            <a:pPr marL="152400" indent="0">
              <a:buNone/>
            </a:pPr>
            <a:r>
              <a:rPr lang="en-US" sz="1800" b="0" i="0" dirty="0">
                <a:solidFill>
                  <a:srgbClr val="212121"/>
                </a:solidFill>
                <a:effectLst/>
                <a:latin typeface="+mj-lt"/>
              </a:rPr>
              <a:t>We can clearly depict that the clients </a:t>
            </a:r>
          </a:p>
          <a:p>
            <a:pPr marL="152400" indent="0">
              <a:buNone/>
            </a:pPr>
            <a:r>
              <a:rPr lang="en-US" sz="1800" b="0" i="0" dirty="0">
                <a:solidFill>
                  <a:srgbClr val="212121"/>
                </a:solidFill>
                <a:effectLst/>
                <a:latin typeface="+mj-lt"/>
              </a:rPr>
              <a:t>with stable age are the ones who took </a:t>
            </a:r>
          </a:p>
          <a:p>
            <a:pPr marL="152400" indent="0">
              <a:buNone/>
            </a:pPr>
            <a:r>
              <a:rPr lang="en-US" sz="1800" b="0" i="0" dirty="0">
                <a:solidFill>
                  <a:srgbClr val="212121"/>
                </a:solidFill>
                <a:effectLst/>
                <a:latin typeface="+mj-lt"/>
              </a:rPr>
              <a:t>term deposits the most and those who </a:t>
            </a:r>
          </a:p>
          <a:p>
            <a:pPr marL="152400" indent="0">
              <a:buNone/>
            </a:pPr>
            <a:r>
              <a:rPr lang="en-US" sz="1800" b="0" i="0" dirty="0">
                <a:solidFill>
                  <a:srgbClr val="212121"/>
                </a:solidFill>
                <a:effectLst/>
                <a:latin typeface="+mj-lt"/>
              </a:rPr>
              <a:t>are counting last days are the least to </a:t>
            </a:r>
          </a:p>
          <a:p>
            <a:pPr marL="152400" indent="0">
              <a:buNone/>
            </a:pPr>
            <a:r>
              <a:rPr lang="en-US" sz="1800" b="0" i="0" dirty="0">
                <a:solidFill>
                  <a:srgbClr val="212121"/>
                </a:solidFill>
                <a:effectLst/>
                <a:latin typeface="+mj-lt"/>
              </a:rPr>
              <a:t>take term deposit.</a:t>
            </a:r>
            <a:endParaRPr lang="en-US" sz="1800" b="0" dirty="0">
              <a:solidFill>
                <a:srgbClr val="000000"/>
              </a:solidFill>
              <a:effectLst/>
              <a:latin typeface="+mj-lt"/>
            </a:endParaRPr>
          </a:p>
          <a:p>
            <a:r>
              <a:rPr lang="en-US" sz="1800" b="0" dirty="0">
                <a:solidFill>
                  <a:srgbClr val="000000"/>
                </a:solidFill>
                <a:effectLst/>
                <a:latin typeface="+mj-lt"/>
              </a:rPr>
              <a:t> </a:t>
            </a:r>
          </a:p>
          <a:p>
            <a:pPr marL="152400" indent="0">
              <a:buNone/>
            </a:pPr>
            <a:endParaRPr lang="en-IN" sz="1800" dirty="0">
              <a:solidFill>
                <a:schemeClr val="accent2"/>
              </a:solidFill>
            </a:endParaRPr>
          </a:p>
        </p:txBody>
      </p:sp>
      <p:pic>
        <p:nvPicPr>
          <p:cNvPr id="7170" name="Picture 2">
            <a:extLst>
              <a:ext uri="{FF2B5EF4-FFF2-40B4-BE49-F238E27FC236}">
                <a16:creationId xmlns:a16="http://schemas.microsoft.com/office/drawing/2014/main" id="{81E9F9C5-6197-9977-3F74-D3BA9F15F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3386" y="2243328"/>
            <a:ext cx="4722118" cy="280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985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C414-C14E-0999-7675-CC465D3A144E}"/>
              </a:ext>
            </a:extLst>
          </p:cNvPr>
          <p:cNvSpPr>
            <a:spLocks noGrp="1"/>
          </p:cNvSpPr>
          <p:nvPr>
            <p:ph type="title"/>
          </p:nvPr>
        </p:nvSpPr>
        <p:spPr>
          <a:xfrm>
            <a:off x="311700" y="196650"/>
            <a:ext cx="8393388" cy="755700"/>
          </a:xfrm>
        </p:spPr>
        <p:txBody>
          <a:bodyPr/>
          <a:lstStyle/>
          <a:p>
            <a:r>
              <a:rPr lang="en-US" b="1" dirty="0"/>
              <a:t>Feature  Engineering </a:t>
            </a:r>
            <a:r>
              <a:rPr lang="en-GB" sz="2400" dirty="0"/>
              <a:t>(continue… )</a:t>
            </a:r>
            <a:endParaRPr lang="en-IN" dirty="0"/>
          </a:p>
        </p:txBody>
      </p:sp>
      <p:sp>
        <p:nvSpPr>
          <p:cNvPr id="3" name="Text Placeholder 2">
            <a:extLst>
              <a:ext uri="{FF2B5EF4-FFF2-40B4-BE49-F238E27FC236}">
                <a16:creationId xmlns:a16="http://schemas.microsoft.com/office/drawing/2014/main" id="{0374F4CA-1303-BE44-1FC7-DED3EDF16E00}"/>
              </a:ext>
            </a:extLst>
          </p:cNvPr>
          <p:cNvSpPr>
            <a:spLocks noGrp="1"/>
          </p:cNvSpPr>
          <p:nvPr>
            <p:ph type="body" idx="1"/>
          </p:nvPr>
        </p:nvSpPr>
        <p:spPr>
          <a:xfrm>
            <a:off x="207264" y="1096992"/>
            <a:ext cx="8729472" cy="3849858"/>
          </a:xfrm>
        </p:spPr>
        <p:txBody>
          <a:bodyPr/>
          <a:lstStyle/>
          <a:p>
            <a:pPr marL="152400" indent="0">
              <a:buNone/>
            </a:pPr>
            <a:r>
              <a:rPr lang="en-US" sz="1800" dirty="0">
                <a:solidFill>
                  <a:schemeClr val="accent2"/>
                </a:solidFill>
                <a:latin typeface="+mj-lt"/>
              </a:rPr>
              <a:t>N</a:t>
            </a:r>
            <a:r>
              <a:rPr lang="en-US" sz="1800" b="0" dirty="0">
                <a:solidFill>
                  <a:schemeClr val="accent2"/>
                </a:solidFill>
                <a:effectLst/>
                <a:latin typeface="+mj-lt"/>
              </a:rPr>
              <a:t>o one hot encoding for the month column instead assigning values for each month randomly</a:t>
            </a:r>
          </a:p>
          <a:p>
            <a:pPr marL="152400" indent="0">
              <a:buNone/>
            </a:pPr>
            <a:endParaRPr lang="en-US" sz="1800" dirty="0">
              <a:solidFill>
                <a:schemeClr val="accent2"/>
              </a:solidFill>
              <a:latin typeface="+mj-lt"/>
            </a:endParaRPr>
          </a:p>
          <a:p>
            <a:pPr marL="152400" indent="0">
              <a:buNone/>
            </a:pPr>
            <a:r>
              <a:rPr lang="en-US" sz="1800" dirty="0">
                <a:solidFill>
                  <a:schemeClr val="accent2"/>
                </a:solidFill>
                <a:latin typeface="+mj-lt"/>
              </a:rPr>
              <a:t>Since numerical columns are essential for implementing our machine-learning models we tend to convert the month column into some random numeric values for our reference</a:t>
            </a:r>
          </a:p>
          <a:p>
            <a:pPr marL="152400" indent="0">
              <a:buNone/>
            </a:pPr>
            <a:endParaRPr lang="en-US" sz="1800" b="0" dirty="0">
              <a:solidFill>
                <a:schemeClr val="accent2"/>
              </a:solidFill>
              <a:effectLst/>
              <a:latin typeface="+mj-lt"/>
            </a:endParaRPr>
          </a:p>
          <a:p>
            <a:pPr marL="152400" indent="0">
              <a:buNone/>
            </a:pPr>
            <a:r>
              <a:rPr lang="en-US" sz="1800" dirty="0">
                <a:solidFill>
                  <a:schemeClr val="accent2"/>
                </a:solidFill>
                <a:latin typeface="+mj-lt"/>
              </a:rPr>
              <a:t>Dropping some of the columns since we have extracted new features from those columns</a:t>
            </a:r>
          </a:p>
          <a:p>
            <a:pPr marL="152400" indent="0">
              <a:buNone/>
            </a:pPr>
            <a:endParaRPr lang="en-US" sz="1800" b="0" dirty="0">
              <a:solidFill>
                <a:schemeClr val="accent2"/>
              </a:solidFill>
              <a:effectLst/>
              <a:latin typeface="+mj-lt"/>
            </a:endParaRPr>
          </a:p>
          <a:p>
            <a:pPr marL="152400" indent="0">
              <a:buNone/>
            </a:pPr>
            <a:r>
              <a:rPr lang="en-US" sz="1800" dirty="0">
                <a:solidFill>
                  <a:schemeClr val="accent2"/>
                </a:solidFill>
                <a:latin typeface="+mj-lt"/>
              </a:rPr>
              <a:t>Converting minimum categorical values into numerical values for model implementation.</a:t>
            </a:r>
            <a:endParaRPr lang="en-US" sz="1800" b="0" dirty="0">
              <a:solidFill>
                <a:schemeClr val="accent2"/>
              </a:solidFill>
              <a:effectLst/>
              <a:latin typeface="+mj-lt"/>
            </a:endParaRPr>
          </a:p>
          <a:p>
            <a:endParaRPr lang="en-IN" dirty="0"/>
          </a:p>
        </p:txBody>
      </p:sp>
    </p:spTree>
    <p:extLst>
      <p:ext uri="{BB962C8B-B14F-4D97-AF65-F5344CB8AC3E}">
        <p14:creationId xmlns:p14="http://schemas.microsoft.com/office/powerpoint/2010/main" val="3392001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760E-29AF-09C5-4244-5273B7092879}"/>
              </a:ext>
            </a:extLst>
          </p:cNvPr>
          <p:cNvSpPr>
            <a:spLocks noGrp="1"/>
          </p:cNvSpPr>
          <p:nvPr>
            <p:ph type="title"/>
          </p:nvPr>
        </p:nvSpPr>
        <p:spPr>
          <a:xfrm>
            <a:off x="311700" y="104496"/>
            <a:ext cx="2808000" cy="755700"/>
          </a:xfrm>
        </p:spPr>
        <p:txBody>
          <a:bodyPr/>
          <a:lstStyle/>
          <a:p>
            <a:r>
              <a:rPr lang="en-US" dirty="0"/>
              <a:t>Correlation Map</a:t>
            </a:r>
            <a:endParaRPr lang="en-IN" dirty="0"/>
          </a:p>
        </p:txBody>
      </p:sp>
      <p:pic>
        <p:nvPicPr>
          <p:cNvPr id="1026" name="Picture 2">
            <a:extLst>
              <a:ext uri="{FF2B5EF4-FFF2-40B4-BE49-F238E27FC236}">
                <a16:creationId xmlns:a16="http://schemas.microsoft.com/office/drawing/2014/main" id="{674E4E5F-47F6-C9EC-86BA-2989A3D2B5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860196"/>
            <a:ext cx="6452716" cy="42833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EF1D5F8-079A-BD62-C4FD-884BFB4EB390}"/>
              </a:ext>
            </a:extLst>
          </p:cNvPr>
          <p:cNvSpPr txBox="1"/>
          <p:nvPr/>
        </p:nvSpPr>
        <p:spPr>
          <a:xfrm>
            <a:off x="7266432" y="1207008"/>
            <a:ext cx="1565868" cy="1169551"/>
          </a:xfrm>
          <a:prstGeom prst="rect">
            <a:avLst/>
          </a:prstGeom>
          <a:noFill/>
        </p:spPr>
        <p:txBody>
          <a:bodyPr wrap="square" rtlCol="0">
            <a:spAutoFit/>
          </a:bodyPr>
          <a:lstStyle/>
          <a:p>
            <a:r>
              <a:rPr lang="en-US" dirty="0"/>
              <a:t>Correlation map for final features selected for our model implementation</a:t>
            </a:r>
            <a:endParaRPr lang="en-IN" dirty="0"/>
          </a:p>
        </p:txBody>
      </p:sp>
    </p:spTree>
    <p:extLst>
      <p:ext uri="{BB962C8B-B14F-4D97-AF65-F5344CB8AC3E}">
        <p14:creationId xmlns:p14="http://schemas.microsoft.com/office/powerpoint/2010/main" val="3335539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7E1EEE2-2836-10BC-7A82-8D45D4531FC8}"/>
              </a:ext>
            </a:extLst>
          </p:cNvPr>
          <p:cNvSpPr>
            <a:spLocks noGrp="1"/>
          </p:cNvSpPr>
          <p:nvPr>
            <p:ph type="body" idx="1"/>
          </p:nvPr>
        </p:nvSpPr>
        <p:spPr>
          <a:xfrm>
            <a:off x="259482" y="1243584"/>
            <a:ext cx="8884518" cy="1931817"/>
          </a:xfrm>
        </p:spPr>
        <p:txBody>
          <a:bodyPr/>
          <a:lstStyle/>
          <a:p>
            <a:r>
              <a:rPr lang="en-US" sz="1800" b="0" dirty="0">
                <a:solidFill>
                  <a:schemeClr val="accent2"/>
                </a:solidFill>
                <a:effectLst/>
                <a:latin typeface="+mj-lt"/>
              </a:rPr>
              <a:t>The final columns that we Consider after performing feature selection</a:t>
            </a:r>
          </a:p>
          <a:p>
            <a:endParaRPr lang="en-IN" dirty="0"/>
          </a:p>
        </p:txBody>
      </p:sp>
      <p:pic>
        <p:nvPicPr>
          <p:cNvPr id="4" name="Picture 3">
            <a:extLst>
              <a:ext uri="{FF2B5EF4-FFF2-40B4-BE49-F238E27FC236}">
                <a16:creationId xmlns:a16="http://schemas.microsoft.com/office/drawing/2014/main" id="{98FCD1D5-6935-3E57-DFCC-42462B899492}"/>
              </a:ext>
            </a:extLst>
          </p:cNvPr>
          <p:cNvPicPr>
            <a:picLocks noChangeAspect="1"/>
          </p:cNvPicPr>
          <p:nvPr/>
        </p:nvPicPr>
        <p:blipFill>
          <a:blip r:embed="rId2"/>
          <a:stretch>
            <a:fillRect/>
          </a:stretch>
        </p:blipFill>
        <p:spPr>
          <a:xfrm>
            <a:off x="0" y="2297284"/>
            <a:ext cx="9144000" cy="2647118"/>
          </a:xfrm>
          <a:prstGeom prst="rect">
            <a:avLst/>
          </a:prstGeom>
        </p:spPr>
      </p:pic>
    </p:spTree>
    <p:extLst>
      <p:ext uri="{BB962C8B-B14F-4D97-AF65-F5344CB8AC3E}">
        <p14:creationId xmlns:p14="http://schemas.microsoft.com/office/powerpoint/2010/main" val="508739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CA8E-E5F0-F62A-A9ED-28E2E2FD0EEA}"/>
              </a:ext>
            </a:extLst>
          </p:cNvPr>
          <p:cNvSpPr>
            <a:spLocks noGrp="1"/>
          </p:cNvSpPr>
          <p:nvPr>
            <p:ph type="title"/>
          </p:nvPr>
        </p:nvSpPr>
        <p:spPr>
          <a:xfrm>
            <a:off x="311700" y="196650"/>
            <a:ext cx="7795980" cy="755700"/>
          </a:xfrm>
        </p:spPr>
        <p:txBody>
          <a:bodyPr/>
          <a:lstStyle/>
          <a:p>
            <a:r>
              <a:rPr lang="en-US" dirty="0"/>
              <a:t>Handling Class Imbalance</a:t>
            </a:r>
            <a:endParaRPr lang="en-IN" dirty="0"/>
          </a:p>
        </p:txBody>
      </p:sp>
      <p:sp>
        <p:nvSpPr>
          <p:cNvPr id="3" name="Text Placeholder 2">
            <a:extLst>
              <a:ext uri="{FF2B5EF4-FFF2-40B4-BE49-F238E27FC236}">
                <a16:creationId xmlns:a16="http://schemas.microsoft.com/office/drawing/2014/main" id="{8F35484B-43D1-ABAD-67FD-2CB60F21703B}"/>
              </a:ext>
            </a:extLst>
          </p:cNvPr>
          <p:cNvSpPr>
            <a:spLocks noGrp="1"/>
          </p:cNvSpPr>
          <p:nvPr>
            <p:ph type="body" idx="1"/>
          </p:nvPr>
        </p:nvSpPr>
        <p:spPr>
          <a:xfrm>
            <a:off x="311700" y="1389600"/>
            <a:ext cx="8210508" cy="3179400"/>
          </a:xfrm>
        </p:spPr>
        <p:txBody>
          <a:bodyPr/>
          <a:lstStyle/>
          <a:p>
            <a:pPr marL="152400" indent="0">
              <a:buNone/>
            </a:pPr>
            <a:r>
              <a:rPr lang="en-US" sz="1800" b="1" i="0" dirty="0">
                <a:solidFill>
                  <a:srgbClr val="202124"/>
                </a:solidFill>
                <a:effectLst/>
                <a:latin typeface="arial" panose="020B0604020202020204" pitchFamily="34" charset="0"/>
              </a:rPr>
              <a:t>Synthetic Minority Oversampling Technique</a:t>
            </a:r>
            <a:r>
              <a:rPr lang="en-US" sz="1800" b="0" i="0" dirty="0">
                <a:solidFill>
                  <a:srgbClr val="202124"/>
                </a:solidFill>
                <a:effectLst/>
                <a:latin typeface="arial" panose="020B0604020202020204" pitchFamily="34" charset="0"/>
              </a:rPr>
              <a:t> (SMOTE) </a:t>
            </a:r>
            <a:r>
              <a:rPr lang="en-US" sz="1800" dirty="0">
                <a:solidFill>
                  <a:srgbClr val="202124"/>
                </a:solidFill>
                <a:latin typeface="arial" panose="020B0604020202020204" pitchFamily="34" charset="0"/>
              </a:rPr>
              <a:t>is performed in our dataset to increase </a:t>
            </a:r>
            <a:r>
              <a:rPr lang="en-US" sz="1800" b="0" i="0" dirty="0">
                <a:solidFill>
                  <a:srgbClr val="202124"/>
                </a:solidFill>
                <a:effectLst/>
                <a:latin typeface="arial" panose="020B0604020202020204" pitchFamily="34" charset="0"/>
              </a:rPr>
              <a:t>the number of cases in your dataset in a balanced way.</a:t>
            </a:r>
          </a:p>
          <a:p>
            <a:pPr marL="152400" indent="0">
              <a:buNone/>
            </a:pPr>
            <a:endParaRPr lang="en-US" sz="1800" dirty="0">
              <a:solidFill>
                <a:srgbClr val="202124"/>
              </a:solidFill>
              <a:latin typeface="arial" panose="020B0604020202020204" pitchFamily="34" charset="0"/>
            </a:endParaRPr>
          </a:p>
          <a:p>
            <a:pPr marL="152400" indent="0">
              <a:buNone/>
            </a:pPr>
            <a:r>
              <a:rPr lang="en-IN" sz="2800" b="0" i="0" dirty="0">
                <a:solidFill>
                  <a:srgbClr val="212121"/>
                </a:solidFill>
                <a:effectLst/>
                <a:latin typeface="Courier New" panose="02070309020205020404" pitchFamily="49" charset="0"/>
              </a:rPr>
              <a:t>Original Dataset length == 43067 Resampled Dataset length == 76132</a:t>
            </a:r>
            <a:endParaRPr lang="en-IN" sz="1800" dirty="0"/>
          </a:p>
        </p:txBody>
      </p:sp>
    </p:spTree>
    <p:extLst>
      <p:ext uri="{BB962C8B-B14F-4D97-AF65-F5344CB8AC3E}">
        <p14:creationId xmlns:p14="http://schemas.microsoft.com/office/powerpoint/2010/main" val="3420903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605D-1F67-DBE3-F1A0-7A407CCD1143}"/>
              </a:ext>
            </a:extLst>
          </p:cNvPr>
          <p:cNvSpPr>
            <a:spLocks noGrp="1"/>
          </p:cNvSpPr>
          <p:nvPr>
            <p:ph type="title"/>
          </p:nvPr>
        </p:nvSpPr>
        <p:spPr>
          <a:xfrm>
            <a:off x="518964" y="1816050"/>
            <a:ext cx="8332428" cy="755700"/>
          </a:xfrm>
        </p:spPr>
        <p:txBody>
          <a:bodyPr/>
          <a:lstStyle/>
          <a:p>
            <a:r>
              <a:rPr lang="en-US" sz="3200" b="1" dirty="0"/>
              <a:t>Machine Learning Model Implementation</a:t>
            </a:r>
            <a:endParaRPr lang="en-IN" sz="3200" b="1" dirty="0"/>
          </a:p>
        </p:txBody>
      </p:sp>
    </p:spTree>
    <p:extLst>
      <p:ext uri="{BB962C8B-B14F-4D97-AF65-F5344CB8AC3E}">
        <p14:creationId xmlns:p14="http://schemas.microsoft.com/office/powerpoint/2010/main" val="3178960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9E01-0F55-E5E1-4993-5955C8A97CFD}"/>
              </a:ext>
            </a:extLst>
          </p:cNvPr>
          <p:cNvSpPr>
            <a:spLocks noGrp="1"/>
          </p:cNvSpPr>
          <p:nvPr>
            <p:ph type="title"/>
          </p:nvPr>
        </p:nvSpPr>
        <p:spPr>
          <a:xfrm>
            <a:off x="397044" y="0"/>
            <a:ext cx="7113228" cy="755700"/>
          </a:xfrm>
        </p:spPr>
        <p:txBody>
          <a:bodyPr/>
          <a:lstStyle/>
          <a:p>
            <a:r>
              <a:rPr lang="en-US" dirty="0"/>
              <a:t>Naïve Bayes Model</a:t>
            </a:r>
            <a:endParaRPr lang="en-IN" dirty="0"/>
          </a:p>
        </p:txBody>
      </p:sp>
      <p:sp>
        <p:nvSpPr>
          <p:cNvPr id="3" name="Text Placeholder 2">
            <a:extLst>
              <a:ext uri="{FF2B5EF4-FFF2-40B4-BE49-F238E27FC236}">
                <a16:creationId xmlns:a16="http://schemas.microsoft.com/office/drawing/2014/main" id="{82DFB86D-AD38-1E86-E46B-F97B543878DF}"/>
              </a:ext>
            </a:extLst>
          </p:cNvPr>
          <p:cNvSpPr>
            <a:spLocks noGrp="1"/>
          </p:cNvSpPr>
          <p:nvPr>
            <p:ph type="body" idx="1"/>
          </p:nvPr>
        </p:nvSpPr>
        <p:spPr>
          <a:xfrm>
            <a:off x="287316" y="621504"/>
            <a:ext cx="8393388" cy="3179400"/>
          </a:xfrm>
        </p:spPr>
        <p:txBody>
          <a:bodyPr/>
          <a:lstStyle/>
          <a:p>
            <a:pPr marL="400050" lvl="0" indent="-285750" algn="l" rtl="0">
              <a:lnSpc>
                <a:spcPct val="115000"/>
              </a:lnSpc>
              <a:spcBef>
                <a:spcPts val="0"/>
              </a:spcBef>
              <a:spcAft>
                <a:spcPts val="0"/>
              </a:spcAft>
              <a:buClr>
                <a:srgbClr val="000000"/>
              </a:buClr>
              <a:buSzPts val="1800"/>
              <a:buFont typeface="Arial" panose="020B0604020202020204" pitchFamily="34" charset="0"/>
              <a:buChar char="•"/>
            </a:pPr>
            <a:r>
              <a:rPr lang="en-US" sz="1800" dirty="0">
                <a:solidFill>
                  <a:schemeClr val="accent2"/>
                </a:solidFill>
              </a:rPr>
              <a:t>We start off by implementing the Naïve Bayes model since it is the simplest model of all and also the most basic we couldn’t count on this model prediction but we consider this as our starting point.</a:t>
            </a:r>
          </a:p>
          <a:p>
            <a:pPr marL="400050" lvl="0" indent="-285750" algn="l" rtl="0">
              <a:lnSpc>
                <a:spcPct val="115000"/>
              </a:lnSpc>
              <a:spcBef>
                <a:spcPts val="0"/>
              </a:spcBef>
              <a:spcAft>
                <a:spcPts val="0"/>
              </a:spcAft>
              <a:buClr>
                <a:srgbClr val="000000"/>
              </a:buClr>
              <a:buSzPts val="1800"/>
              <a:buFont typeface="Arial" panose="020B0604020202020204" pitchFamily="34" charset="0"/>
              <a:buChar char="•"/>
            </a:pPr>
            <a:r>
              <a:rPr lang="en-US" sz="1800" b="0" i="0" dirty="0">
                <a:solidFill>
                  <a:srgbClr val="212121"/>
                </a:solidFill>
                <a:effectLst/>
                <a:latin typeface="Courier New" panose="02070309020205020404" pitchFamily="49" charset="0"/>
              </a:rPr>
              <a:t>Gaussian Naive Bayes model accuracy(in %): 82.08374927757053</a:t>
            </a:r>
          </a:p>
          <a:p>
            <a:pPr marL="400050" lvl="0" indent="-285750" algn="l" rtl="0">
              <a:lnSpc>
                <a:spcPct val="115000"/>
              </a:lnSpc>
              <a:spcBef>
                <a:spcPts val="0"/>
              </a:spcBef>
              <a:spcAft>
                <a:spcPts val="0"/>
              </a:spcAft>
              <a:buClr>
                <a:srgbClr val="000000"/>
              </a:buClr>
              <a:buSzPts val="1800"/>
              <a:buFont typeface="Arial" panose="020B0604020202020204" pitchFamily="34" charset="0"/>
              <a:buChar char="•"/>
            </a:pPr>
            <a:r>
              <a:rPr lang="en-US" sz="1800" dirty="0">
                <a:solidFill>
                  <a:srgbClr val="212121"/>
                </a:solidFill>
                <a:latin typeface="+mj-lt"/>
              </a:rPr>
              <a:t>The precision and recall values of our prediction tend to be quite accurate let’s move on to implementing further models</a:t>
            </a:r>
            <a:endParaRPr lang="en-US" sz="1800" b="0" i="0" dirty="0">
              <a:solidFill>
                <a:srgbClr val="212121"/>
              </a:solidFill>
              <a:effectLst/>
              <a:latin typeface="+mj-lt"/>
            </a:endParaRPr>
          </a:p>
          <a:p>
            <a:pPr marL="400050" lvl="0" indent="-285750" algn="l" rtl="0">
              <a:lnSpc>
                <a:spcPct val="115000"/>
              </a:lnSpc>
              <a:spcBef>
                <a:spcPts val="0"/>
              </a:spcBef>
              <a:spcAft>
                <a:spcPts val="0"/>
              </a:spcAft>
              <a:buClr>
                <a:srgbClr val="000000"/>
              </a:buClr>
              <a:buSzPts val="1800"/>
              <a:buFont typeface="Arial" panose="020B0604020202020204" pitchFamily="34" charset="0"/>
              <a:buChar char="•"/>
            </a:pPr>
            <a:endParaRPr lang="en-US" sz="2800" dirty="0">
              <a:solidFill>
                <a:srgbClr val="212121"/>
              </a:solidFill>
              <a:latin typeface="Courier New" panose="02070309020205020404" pitchFamily="49" charset="0"/>
            </a:endParaRPr>
          </a:p>
          <a:p>
            <a:pPr marL="400050" lvl="0" indent="-285750" algn="l" rtl="0">
              <a:lnSpc>
                <a:spcPct val="115000"/>
              </a:lnSpc>
              <a:spcBef>
                <a:spcPts val="0"/>
              </a:spcBef>
              <a:spcAft>
                <a:spcPts val="0"/>
              </a:spcAft>
              <a:buClr>
                <a:srgbClr val="000000"/>
              </a:buClr>
              <a:buSzPts val="1800"/>
              <a:buFont typeface="Arial" panose="020B0604020202020204" pitchFamily="34" charset="0"/>
              <a:buChar char="•"/>
            </a:pPr>
            <a:endParaRPr lang="en-US" sz="1800" dirty="0">
              <a:solidFill>
                <a:schemeClr val="accent2"/>
              </a:solidFill>
            </a:endParaRPr>
          </a:p>
        </p:txBody>
      </p:sp>
      <p:pic>
        <p:nvPicPr>
          <p:cNvPr id="5" name="Picture 4">
            <a:extLst>
              <a:ext uri="{FF2B5EF4-FFF2-40B4-BE49-F238E27FC236}">
                <a16:creationId xmlns:a16="http://schemas.microsoft.com/office/drawing/2014/main" id="{981DD5F1-DBB1-63E5-2EB3-AEDC7D7D2341}"/>
              </a:ext>
            </a:extLst>
          </p:cNvPr>
          <p:cNvPicPr>
            <a:picLocks noChangeAspect="1"/>
          </p:cNvPicPr>
          <p:nvPr/>
        </p:nvPicPr>
        <p:blipFill>
          <a:blip r:embed="rId2"/>
          <a:stretch>
            <a:fillRect/>
          </a:stretch>
        </p:blipFill>
        <p:spPr>
          <a:xfrm>
            <a:off x="698394" y="3060192"/>
            <a:ext cx="7571232" cy="1997964"/>
          </a:xfrm>
          <a:prstGeom prst="rect">
            <a:avLst/>
          </a:prstGeom>
        </p:spPr>
      </p:pic>
    </p:spTree>
    <p:extLst>
      <p:ext uri="{BB962C8B-B14F-4D97-AF65-F5344CB8AC3E}">
        <p14:creationId xmlns:p14="http://schemas.microsoft.com/office/powerpoint/2010/main" val="365673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5DA23-77EC-1259-3D28-489F7A70DCED}"/>
              </a:ext>
            </a:extLst>
          </p:cNvPr>
          <p:cNvSpPr>
            <a:spLocks noGrp="1"/>
          </p:cNvSpPr>
          <p:nvPr>
            <p:ph type="title"/>
          </p:nvPr>
        </p:nvSpPr>
        <p:spPr>
          <a:xfrm>
            <a:off x="311700" y="50244"/>
            <a:ext cx="8076396" cy="755700"/>
          </a:xfrm>
        </p:spPr>
        <p:txBody>
          <a:bodyPr/>
          <a:lstStyle/>
          <a:p>
            <a:r>
              <a:rPr lang="en-US" dirty="0"/>
              <a:t>K- Nearest </a:t>
            </a:r>
            <a:r>
              <a:rPr lang="en-US" dirty="0" err="1"/>
              <a:t>Neighbour</a:t>
            </a:r>
            <a:r>
              <a:rPr lang="en-US" dirty="0"/>
              <a:t> Model Implementation</a:t>
            </a:r>
            <a:endParaRPr lang="en-IN" dirty="0"/>
          </a:p>
        </p:txBody>
      </p:sp>
      <p:sp>
        <p:nvSpPr>
          <p:cNvPr id="3" name="Text Placeholder 2">
            <a:extLst>
              <a:ext uri="{FF2B5EF4-FFF2-40B4-BE49-F238E27FC236}">
                <a16:creationId xmlns:a16="http://schemas.microsoft.com/office/drawing/2014/main" id="{772E6F2C-B602-70A5-0FBC-5B7952CF16C9}"/>
              </a:ext>
            </a:extLst>
          </p:cNvPr>
          <p:cNvSpPr>
            <a:spLocks noGrp="1"/>
          </p:cNvSpPr>
          <p:nvPr>
            <p:ph type="body" idx="1"/>
          </p:nvPr>
        </p:nvSpPr>
        <p:spPr>
          <a:xfrm>
            <a:off x="311700" y="982050"/>
            <a:ext cx="8344620" cy="3179400"/>
          </a:xfrm>
        </p:spPr>
        <p:txBody>
          <a:bodyPr/>
          <a:lstStyle/>
          <a:p>
            <a:r>
              <a:rPr lang="en-IN" sz="2000" b="0" i="0" dirty="0">
                <a:solidFill>
                  <a:srgbClr val="212121"/>
                </a:solidFill>
                <a:effectLst/>
                <a:latin typeface="Roboto" panose="02000000000000000000" pitchFamily="2" charset="0"/>
              </a:rPr>
              <a:t>KNN model accuracy(in %): 78.80867691999399</a:t>
            </a:r>
          </a:p>
          <a:p>
            <a:endParaRPr lang="en-IN" sz="2000" dirty="0">
              <a:solidFill>
                <a:srgbClr val="212121"/>
              </a:solidFill>
              <a:latin typeface="Roboto" panose="02000000000000000000" pitchFamily="2" charset="0"/>
            </a:endParaRPr>
          </a:p>
          <a:p>
            <a:pPr marL="152400" indent="0">
              <a:buNone/>
            </a:pPr>
            <a:r>
              <a:rPr lang="en-IN" sz="2000" dirty="0">
                <a:solidFill>
                  <a:srgbClr val="212121"/>
                </a:solidFill>
                <a:latin typeface="Roboto" panose="02000000000000000000" pitchFamily="2" charset="0"/>
              </a:rPr>
              <a:t>Compared to our Naïve Bayes the </a:t>
            </a:r>
            <a:r>
              <a:rPr lang="en-IN" sz="2000" dirty="0" err="1">
                <a:solidFill>
                  <a:srgbClr val="212121"/>
                </a:solidFill>
                <a:latin typeface="Roboto" panose="02000000000000000000" pitchFamily="2" charset="0"/>
              </a:rPr>
              <a:t>Knn</a:t>
            </a:r>
            <a:r>
              <a:rPr lang="en-IN" sz="2000" dirty="0">
                <a:solidFill>
                  <a:srgbClr val="212121"/>
                </a:solidFill>
                <a:latin typeface="Roboto" panose="02000000000000000000" pitchFamily="2" charset="0"/>
              </a:rPr>
              <a:t> model has performed quite less but the precision and recall values tend to be highly correlated.</a:t>
            </a:r>
          </a:p>
          <a:p>
            <a:pPr marL="152400" indent="0">
              <a:buNone/>
            </a:pPr>
            <a:r>
              <a:rPr lang="en-IN" sz="2000" dirty="0">
                <a:solidFill>
                  <a:srgbClr val="212121"/>
                </a:solidFill>
                <a:latin typeface="Roboto" panose="02000000000000000000" pitchFamily="2" charset="0"/>
              </a:rPr>
              <a:t> </a:t>
            </a:r>
            <a:endParaRPr lang="en-IN" sz="2000" b="0" i="0" dirty="0">
              <a:solidFill>
                <a:srgbClr val="212121"/>
              </a:solidFill>
              <a:effectLst/>
              <a:latin typeface="Roboto" panose="02000000000000000000" pitchFamily="2" charset="0"/>
            </a:endParaRPr>
          </a:p>
          <a:p>
            <a:endParaRPr lang="en-IN" dirty="0"/>
          </a:p>
        </p:txBody>
      </p:sp>
      <p:pic>
        <p:nvPicPr>
          <p:cNvPr id="5" name="Picture 4">
            <a:extLst>
              <a:ext uri="{FF2B5EF4-FFF2-40B4-BE49-F238E27FC236}">
                <a16:creationId xmlns:a16="http://schemas.microsoft.com/office/drawing/2014/main" id="{7CD6157E-02BC-5B0B-62C2-9D636FDB05AA}"/>
              </a:ext>
            </a:extLst>
          </p:cNvPr>
          <p:cNvPicPr>
            <a:picLocks noChangeAspect="1"/>
          </p:cNvPicPr>
          <p:nvPr/>
        </p:nvPicPr>
        <p:blipFill>
          <a:blip r:embed="rId2"/>
          <a:stretch>
            <a:fillRect/>
          </a:stretch>
        </p:blipFill>
        <p:spPr>
          <a:xfrm>
            <a:off x="1463040" y="2749296"/>
            <a:ext cx="5913120" cy="2200656"/>
          </a:xfrm>
          <a:prstGeom prst="rect">
            <a:avLst/>
          </a:prstGeom>
        </p:spPr>
      </p:pic>
    </p:spTree>
    <p:extLst>
      <p:ext uri="{BB962C8B-B14F-4D97-AF65-F5344CB8AC3E}">
        <p14:creationId xmlns:p14="http://schemas.microsoft.com/office/powerpoint/2010/main" val="1709371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94367-4424-353F-D5A3-50332A5F57CE}"/>
              </a:ext>
            </a:extLst>
          </p:cNvPr>
          <p:cNvSpPr>
            <a:spLocks noGrp="1"/>
          </p:cNvSpPr>
          <p:nvPr>
            <p:ph type="title"/>
          </p:nvPr>
        </p:nvSpPr>
        <p:spPr/>
        <p:txBody>
          <a:bodyPr/>
          <a:lstStyle/>
          <a:p>
            <a:r>
              <a:rPr lang="en-US" dirty="0"/>
              <a:t>SVM Model</a:t>
            </a:r>
            <a:endParaRPr lang="en-IN" dirty="0"/>
          </a:p>
        </p:txBody>
      </p:sp>
      <p:sp>
        <p:nvSpPr>
          <p:cNvPr id="3" name="Text Placeholder 2">
            <a:extLst>
              <a:ext uri="{FF2B5EF4-FFF2-40B4-BE49-F238E27FC236}">
                <a16:creationId xmlns:a16="http://schemas.microsoft.com/office/drawing/2014/main" id="{89FDECD6-4CDB-B34E-72F0-F12A2D90E938}"/>
              </a:ext>
            </a:extLst>
          </p:cNvPr>
          <p:cNvSpPr>
            <a:spLocks noGrp="1"/>
          </p:cNvSpPr>
          <p:nvPr>
            <p:ph type="body" idx="1"/>
          </p:nvPr>
        </p:nvSpPr>
        <p:spPr>
          <a:xfrm>
            <a:off x="311700" y="1389600"/>
            <a:ext cx="8369004" cy="3179400"/>
          </a:xfrm>
        </p:spPr>
        <p:txBody>
          <a:bodyPr/>
          <a:lstStyle/>
          <a:p>
            <a:r>
              <a:rPr lang="en-IN" sz="2000" b="0" i="0" dirty="0">
                <a:solidFill>
                  <a:srgbClr val="212121"/>
                </a:solidFill>
                <a:effectLst/>
                <a:latin typeface="Courier New" panose="02070309020205020404" pitchFamily="49" charset="0"/>
              </a:rPr>
              <a:t> SVM model accuracy(in %): 61.78216781379709</a:t>
            </a:r>
          </a:p>
          <a:p>
            <a:endParaRPr lang="en-IN" sz="2000" dirty="0">
              <a:solidFill>
                <a:srgbClr val="212121"/>
              </a:solidFill>
              <a:latin typeface="Courier New" panose="02070309020205020404" pitchFamily="49" charset="0"/>
            </a:endParaRPr>
          </a:p>
          <a:p>
            <a:pPr marL="152400" indent="0">
              <a:buNone/>
            </a:pPr>
            <a:r>
              <a:rPr lang="en-IN" sz="2000" dirty="0">
                <a:solidFill>
                  <a:schemeClr val="accent2"/>
                </a:solidFill>
                <a:latin typeface="+mj-lt"/>
              </a:rPr>
              <a:t>The SVM model has produced very low accuracy compared to our previous models but the accuracy of the precision and recall is correlated</a:t>
            </a:r>
            <a:r>
              <a:rPr lang="en-IN" sz="2000" dirty="0">
                <a:solidFill>
                  <a:srgbClr val="212121"/>
                </a:solidFill>
                <a:latin typeface="Courier New" panose="02070309020205020404" pitchFamily="49" charset="0"/>
              </a:rPr>
              <a:t>.</a:t>
            </a:r>
            <a:endParaRPr lang="en-IN" sz="2000" dirty="0"/>
          </a:p>
        </p:txBody>
      </p:sp>
      <p:pic>
        <p:nvPicPr>
          <p:cNvPr id="5" name="Picture 4">
            <a:extLst>
              <a:ext uri="{FF2B5EF4-FFF2-40B4-BE49-F238E27FC236}">
                <a16:creationId xmlns:a16="http://schemas.microsoft.com/office/drawing/2014/main" id="{CDF3F17D-2C94-C9CD-B934-58B1E29B7725}"/>
              </a:ext>
            </a:extLst>
          </p:cNvPr>
          <p:cNvPicPr>
            <a:picLocks noChangeAspect="1"/>
          </p:cNvPicPr>
          <p:nvPr/>
        </p:nvPicPr>
        <p:blipFill>
          <a:blip r:embed="rId2"/>
          <a:stretch>
            <a:fillRect/>
          </a:stretch>
        </p:blipFill>
        <p:spPr>
          <a:xfrm>
            <a:off x="2253064" y="3077908"/>
            <a:ext cx="5379128" cy="1743075"/>
          </a:xfrm>
          <a:prstGeom prst="rect">
            <a:avLst/>
          </a:prstGeom>
        </p:spPr>
      </p:pic>
    </p:spTree>
    <p:extLst>
      <p:ext uri="{BB962C8B-B14F-4D97-AF65-F5344CB8AC3E}">
        <p14:creationId xmlns:p14="http://schemas.microsoft.com/office/powerpoint/2010/main" val="2174850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B72FC-0ABD-6317-EF54-E5992F5F8FE7}"/>
              </a:ext>
            </a:extLst>
          </p:cNvPr>
          <p:cNvSpPr>
            <a:spLocks noGrp="1"/>
          </p:cNvSpPr>
          <p:nvPr>
            <p:ph type="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4BB5C80C-CD6F-28A2-FC06-4D8C14D5BA04}"/>
              </a:ext>
            </a:extLst>
          </p:cNvPr>
          <p:cNvSpPr>
            <a:spLocks noGrp="1"/>
          </p:cNvSpPr>
          <p:nvPr>
            <p:ph type="body" idx="1"/>
          </p:nvPr>
        </p:nvSpPr>
        <p:spPr/>
        <p:txBody>
          <a:bodyPr/>
          <a:lstStyle/>
          <a:p>
            <a:pPr algn="l">
              <a:buClrTx/>
              <a:buFont typeface="Wingdings" panose="05000000000000000000" pitchFamily="2" charset="2"/>
              <a:buChar char="Ø"/>
            </a:pPr>
            <a:r>
              <a:rPr lang="en-US" b="0" i="0" dirty="0">
                <a:solidFill>
                  <a:srgbClr val="212121"/>
                </a:solidFill>
                <a:effectLst/>
                <a:latin typeface="Roboto" panose="02000000000000000000" pitchFamily="2" charset="0"/>
              </a:rPr>
              <a:t>The data is related </a:t>
            </a:r>
            <a:r>
              <a:rPr lang="en-US" dirty="0">
                <a:solidFill>
                  <a:srgbClr val="212121"/>
                </a:solidFill>
                <a:latin typeface="Roboto" panose="02000000000000000000" pitchFamily="2" charset="0"/>
              </a:rPr>
              <a:t>to </a:t>
            </a:r>
            <a:r>
              <a:rPr lang="en-US" b="0" i="0" dirty="0">
                <a:solidFill>
                  <a:srgbClr val="212121"/>
                </a:solidFill>
                <a:effectLst/>
                <a:latin typeface="Roboto" panose="02000000000000000000" pitchFamily="2" charset="0"/>
              </a:rPr>
              <a:t>a Portuguese banking institution’s direct marketing campaigns (phone calls). </a:t>
            </a:r>
          </a:p>
          <a:p>
            <a:pPr algn="l">
              <a:buClrTx/>
              <a:buFont typeface="Wingdings" panose="05000000000000000000" pitchFamily="2" charset="2"/>
              <a:buChar char="Ø"/>
            </a:pPr>
            <a:endParaRPr lang="en-US" b="0" i="0" dirty="0">
              <a:solidFill>
                <a:srgbClr val="212121"/>
              </a:solidFill>
              <a:effectLst/>
              <a:latin typeface="Roboto" panose="02000000000000000000" pitchFamily="2" charset="0"/>
            </a:endParaRPr>
          </a:p>
          <a:p>
            <a:pPr algn="l">
              <a:buClrTx/>
              <a:buFont typeface="Wingdings" panose="05000000000000000000" pitchFamily="2" charset="2"/>
              <a:buChar char="Ø"/>
            </a:pPr>
            <a:r>
              <a:rPr lang="en-US" b="0" i="0" dirty="0">
                <a:solidFill>
                  <a:srgbClr val="212121"/>
                </a:solidFill>
                <a:effectLst/>
                <a:latin typeface="Roboto" panose="02000000000000000000" pitchFamily="2" charset="0"/>
              </a:rPr>
              <a:t>The marketing campaigns were based on phone calls. </a:t>
            </a:r>
          </a:p>
          <a:p>
            <a:pPr algn="l">
              <a:buClrTx/>
              <a:buFont typeface="Wingdings" panose="05000000000000000000" pitchFamily="2" charset="2"/>
              <a:buChar char="Ø"/>
            </a:pPr>
            <a:endParaRPr lang="en-US" dirty="0">
              <a:solidFill>
                <a:srgbClr val="212121"/>
              </a:solidFill>
              <a:latin typeface="Roboto" panose="02000000000000000000" pitchFamily="2" charset="0"/>
            </a:endParaRPr>
          </a:p>
          <a:p>
            <a:pPr algn="l">
              <a:buClrTx/>
              <a:buFont typeface="Wingdings" panose="05000000000000000000" pitchFamily="2" charset="2"/>
              <a:buChar char="Ø"/>
            </a:pPr>
            <a:r>
              <a:rPr lang="en-US" b="0" i="0" dirty="0">
                <a:solidFill>
                  <a:srgbClr val="212121"/>
                </a:solidFill>
                <a:effectLst/>
                <a:latin typeface="Roboto" panose="02000000000000000000" pitchFamily="2" charset="0"/>
              </a:rPr>
              <a:t>Often, more than one contact with the same client was required, to access if the product (bank term deposit) would be (‘yes’) or not (‘no’) subscribed. </a:t>
            </a:r>
          </a:p>
          <a:p>
            <a:pPr algn="l">
              <a:buClrTx/>
              <a:buFont typeface="Wingdings" panose="05000000000000000000" pitchFamily="2" charset="2"/>
              <a:buChar char="Ø"/>
            </a:pPr>
            <a:endParaRPr lang="en-US" dirty="0">
              <a:solidFill>
                <a:srgbClr val="212121"/>
              </a:solidFill>
              <a:latin typeface="Roboto" panose="02000000000000000000" pitchFamily="2" charset="0"/>
            </a:endParaRPr>
          </a:p>
          <a:p>
            <a:pPr algn="l">
              <a:buClrTx/>
              <a:buFont typeface="Wingdings" panose="05000000000000000000" pitchFamily="2" charset="2"/>
              <a:buChar char="Ø"/>
            </a:pPr>
            <a:r>
              <a:rPr lang="en-US" b="0" i="0" dirty="0">
                <a:solidFill>
                  <a:srgbClr val="212121"/>
                </a:solidFill>
                <a:effectLst/>
                <a:latin typeface="Roboto" panose="02000000000000000000" pitchFamily="2" charset="0"/>
              </a:rPr>
              <a:t>The classification goal is to predict if the client will subscribe to a term deposit (Result variable - y).</a:t>
            </a:r>
          </a:p>
          <a:p>
            <a:endParaRPr lang="en-IN" dirty="0"/>
          </a:p>
        </p:txBody>
      </p:sp>
    </p:spTree>
    <p:extLst>
      <p:ext uri="{BB962C8B-B14F-4D97-AF65-F5344CB8AC3E}">
        <p14:creationId xmlns:p14="http://schemas.microsoft.com/office/powerpoint/2010/main" val="3273310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DDEE6-CBA4-A104-9F00-6466C3BEB990}"/>
              </a:ext>
            </a:extLst>
          </p:cNvPr>
          <p:cNvSpPr>
            <a:spLocks noGrp="1"/>
          </p:cNvSpPr>
          <p:nvPr>
            <p:ph type="title"/>
          </p:nvPr>
        </p:nvSpPr>
        <p:spPr>
          <a:xfrm>
            <a:off x="311700" y="0"/>
            <a:ext cx="8186124" cy="755700"/>
          </a:xfrm>
        </p:spPr>
        <p:txBody>
          <a:bodyPr/>
          <a:lstStyle/>
          <a:p>
            <a:r>
              <a:rPr lang="en-US" dirty="0"/>
              <a:t>Random Forest </a:t>
            </a:r>
            <a:endParaRPr lang="en-IN" dirty="0"/>
          </a:p>
        </p:txBody>
      </p:sp>
      <p:sp>
        <p:nvSpPr>
          <p:cNvPr id="3" name="Text Placeholder 2">
            <a:extLst>
              <a:ext uri="{FF2B5EF4-FFF2-40B4-BE49-F238E27FC236}">
                <a16:creationId xmlns:a16="http://schemas.microsoft.com/office/drawing/2014/main" id="{EE7CFB53-2891-2241-FFDB-9BB9641E0389}"/>
              </a:ext>
            </a:extLst>
          </p:cNvPr>
          <p:cNvSpPr>
            <a:spLocks noGrp="1"/>
          </p:cNvSpPr>
          <p:nvPr>
            <p:ph type="body" idx="1"/>
          </p:nvPr>
        </p:nvSpPr>
        <p:spPr>
          <a:xfrm>
            <a:off x="311700" y="982050"/>
            <a:ext cx="8612844" cy="3882558"/>
          </a:xfrm>
        </p:spPr>
        <p:txBody>
          <a:bodyPr/>
          <a:lstStyle/>
          <a:p>
            <a:pPr marL="152400" indent="0">
              <a:buNone/>
            </a:pPr>
            <a:r>
              <a:rPr lang="en-US" sz="1800" dirty="0">
                <a:solidFill>
                  <a:schemeClr val="accent2"/>
                </a:solidFill>
              </a:rPr>
              <a:t>The Random forest classification model has helped us to classify our dataset in an effective way producing an accuracy of : </a:t>
            </a:r>
          </a:p>
          <a:p>
            <a:pPr marL="152400" indent="0">
              <a:buNone/>
            </a:pPr>
            <a:r>
              <a:rPr lang="en-US" sz="2800" b="0" i="0" dirty="0">
                <a:solidFill>
                  <a:srgbClr val="212121"/>
                </a:solidFill>
                <a:effectLst/>
                <a:latin typeface="Roboto" panose="02000000000000000000" pitchFamily="2" charset="0"/>
              </a:rPr>
              <a:t>0.9049545526191352</a:t>
            </a:r>
          </a:p>
          <a:p>
            <a:pPr marL="152400" indent="0">
              <a:buNone/>
            </a:pPr>
            <a:endParaRPr lang="en-US" sz="2800" dirty="0">
              <a:solidFill>
                <a:srgbClr val="212121"/>
              </a:solidFill>
              <a:latin typeface="Roboto" panose="02000000000000000000" pitchFamily="2" charset="0"/>
            </a:endParaRPr>
          </a:p>
          <a:p>
            <a:pPr marL="152400" indent="0">
              <a:buNone/>
            </a:pPr>
            <a:endParaRPr lang="en-US" sz="2800" b="0" i="0" dirty="0">
              <a:solidFill>
                <a:srgbClr val="212121"/>
              </a:solidFill>
              <a:effectLst/>
              <a:latin typeface="Roboto" panose="02000000000000000000" pitchFamily="2" charset="0"/>
            </a:endParaRPr>
          </a:p>
          <a:p>
            <a:pPr marL="152400" indent="0">
              <a:buNone/>
            </a:pPr>
            <a:r>
              <a:rPr lang="en-US" sz="1800" dirty="0">
                <a:solidFill>
                  <a:schemeClr val="accent2"/>
                </a:solidFill>
              </a:rPr>
              <a:t> </a:t>
            </a:r>
            <a:endParaRPr lang="en-IN" sz="1800" dirty="0">
              <a:solidFill>
                <a:schemeClr val="accent2"/>
              </a:solidFill>
            </a:endParaRPr>
          </a:p>
        </p:txBody>
      </p:sp>
      <p:pic>
        <p:nvPicPr>
          <p:cNvPr id="5" name="Picture 4">
            <a:extLst>
              <a:ext uri="{FF2B5EF4-FFF2-40B4-BE49-F238E27FC236}">
                <a16:creationId xmlns:a16="http://schemas.microsoft.com/office/drawing/2014/main" id="{F223CC8D-67C9-7C21-01D7-7610120143B7}"/>
              </a:ext>
            </a:extLst>
          </p:cNvPr>
          <p:cNvPicPr>
            <a:picLocks noChangeAspect="1"/>
          </p:cNvPicPr>
          <p:nvPr/>
        </p:nvPicPr>
        <p:blipFill>
          <a:blip r:embed="rId2"/>
          <a:stretch>
            <a:fillRect/>
          </a:stretch>
        </p:blipFill>
        <p:spPr>
          <a:xfrm>
            <a:off x="1284372" y="2712339"/>
            <a:ext cx="6667500" cy="1962150"/>
          </a:xfrm>
          <a:prstGeom prst="rect">
            <a:avLst/>
          </a:prstGeom>
        </p:spPr>
      </p:pic>
    </p:spTree>
    <p:extLst>
      <p:ext uri="{BB962C8B-B14F-4D97-AF65-F5344CB8AC3E}">
        <p14:creationId xmlns:p14="http://schemas.microsoft.com/office/powerpoint/2010/main" val="4044479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4EE6-6F5B-C31C-20B9-EFC8D30FAB39}"/>
              </a:ext>
            </a:extLst>
          </p:cNvPr>
          <p:cNvSpPr>
            <a:spLocks noGrp="1"/>
          </p:cNvSpPr>
          <p:nvPr>
            <p:ph type="title"/>
          </p:nvPr>
        </p:nvSpPr>
        <p:spPr>
          <a:xfrm>
            <a:off x="311700" y="196650"/>
            <a:ext cx="8295852" cy="755700"/>
          </a:xfrm>
        </p:spPr>
        <p:txBody>
          <a:bodyPr/>
          <a:lstStyle/>
          <a:p>
            <a:r>
              <a:rPr lang="en-US" dirty="0"/>
              <a:t>XG Boost</a:t>
            </a:r>
            <a:endParaRPr lang="en-IN" dirty="0"/>
          </a:p>
        </p:txBody>
      </p:sp>
      <p:sp>
        <p:nvSpPr>
          <p:cNvPr id="3" name="Text Placeholder 2">
            <a:extLst>
              <a:ext uri="{FF2B5EF4-FFF2-40B4-BE49-F238E27FC236}">
                <a16:creationId xmlns:a16="http://schemas.microsoft.com/office/drawing/2014/main" id="{5D1C3265-6AF0-489A-526D-48BA3E9CBB99}"/>
              </a:ext>
            </a:extLst>
          </p:cNvPr>
          <p:cNvSpPr>
            <a:spLocks noGrp="1"/>
          </p:cNvSpPr>
          <p:nvPr>
            <p:ph type="body" idx="1"/>
          </p:nvPr>
        </p:nvSpPr>
        <p:spPr>
          <a:xfrm>
            <a:off x="311700" y="1194528"/>
            <a:ext cx="8429964" cy="3179400"/>
          </a:xfrm>
        </p:spPr>
        <p:txBody>
          <a:bodyPr/>
          <a:lstStyle/>
          <a:p>
            <a:pPr marL="152400" indent="0">
              <a:buNone/>
            </a:pPr>
            <a:r>
              <a:rPr lang="en-US" sz="1800" dirty="0">
                <a:solidFill>
                  <a:schemeClr val="accent2"/>
                </a:solidFill>
                <a:latin typeface="Roboto" panose="02000000000000000000" pitchFamily="2" charset="0"/>
              </a:rPr>
              <a:t>XG Boost</a:t>
            </a:r>
            <a:r>
              <a:rPr lang="en-US" sz="1800" b="0" i="0" dirty="0">
                <a:solidFill>
                  <a:schemeClr val="accent2"/>
                </a:solidFill>
                <a:effectLst/>
                <a:latin typeface="Roboto" panose="02000000000000000000" pitchFamily="2" charset="0"/>
              </a:rPr>
              <a:t> Test accuracy Score 0.9318026585404298</a:t>
            </a:r>
          </a:p>
          <a:p>
            <a:pPr marL="152400" indent="0">
              <a:buNone/>
            </a:pPr>
            <a:r>
              <a:rPr lang="en-US" sz="1800" dirty="0">
                <a:solidFill>
                  <a:schemeClr val="accent2"/>
                </a:solidFill>
                <a:latin typeface="Roboto" panose="02000000000000000000" pitchFamily="2" charset="0"/>
              </a:rPr>
              <a:t>So far </a:t>
            </a:r>
            <a:r>
              <a:rPr lang="en-US" sz="1800" dirty="0" err="1">
                <a:solidFill>
                  <a:schemeClr val="accent2"/>
                </a:solidFill>
                <a:latin typeface="Roboto" panose="02000000000000000000" pitchFamily="2" charset="0"/>
              </a:rPr>
              <a:t>xg</a:t>
            </a:r>
            <a:r>
              <a:rPr lang="en-US" sz="1800" dirty="0">
                <a:solidFill>
                  <a:schemeClr val="accent2"/>
                </a:solidFill>
                <a:latin typeface="Roboto" panose="02000000000000000000" pitchFamily="2" charset="0"/>
              </a:rPr>
              <a:t> boost has performed well compared to all models and hence we tend to perform hyperparameter tuning </a:t>
            </a:r>
          </a:p>
          <a:p>
            <a:pPr marL="152400" indent="0">
              <a:buNone/>
            </a:pPr>
            <a:r>
              <a:rPr lang="en-US" sz="1800" b="0" i="0" dirty="0" err="1">
                <a:solidFill>
                  <a:srgbClr val="212121"/>
                </a:solidFill>
                <a:effectLst/>
                <a:latin typeface="Roboto" panose="02000000000000000000" pitchFamily="2" charset="0"/>
              </a:rPr>
              <a:t>xgb_hypertuned</a:t>
            </a:r>
            <a:r>
              <a:rPr lang="en-US" sz="1800" b="0" i="0" dirty="0">
                <a:solidFill>
                  <a:srgbClr val="212121"/>
                </a:solidFill>
                <a:effectLst/>
                <a:latin typeface="Roboto" panose="02000000000000000000" pitchFamily="2" charset="0"/>
              </a:rPr>
              <a:t> Test accuracy Score 0.9338517312036988</a:t>
            </a:r>
          </a:p>
          <a:p>
            <a:pPr marL="152400" indent="0">
              <a:buNone/>
            </a:pPr>
            <a:endParaRPr lang="en-US" sz="1800" b="0" i="0" dirty="0">
              <a:solidFill>
                <a:schemeClr val="accent2"/>
              </a:solidFill>
              <a:effectLst/>
              <a:latin typeface="Roboto" panose="02000000000000000000" pitchFamily="2" charset="0"/>
            </a:endParaRPr>
          </a:p>
          <a:p>
            <a:pPr marL="152400" indent="0">
              <a:buNone/>
            </a:pPr>
            <a:endParaRPr lang="en-US" sz="1800" dirty="0">
              <a:solidFill>
                <a:schemeClr val="accent2"/>
              </a:solidFill>
              <a:latin typeface="Roboto" panose="02000000000000000000" pitchFamily="2" charset="0"/>
            </a:endParaRPr>
          </a:p>
          <a:p>
            <a:pPr marL="152400" indent="0">
              <a:buNone/>
            </a:pPr>
            <a:endParaRPr lang="en-US" sz="1800" b="0" i="0" dirty="0">
              <a:solidFill>
                <a:schemeClr val="accent2"/>
              </a:solidFill>
              <a:effectLst/>
              <a:latin typeface="Roboto" panose="02000000000000000000" pitchFamily="2" charset="0"/>
            </a:endParaRPr>
          </a:p>
          <a:p>
            <a:endParaRPr lang="en-IN" dirty="0"/>
          </a:p>
        </p:txBody>
      </p:sp>
      <p:pic>
        <p:nvPicPr>
          <p:cNvPr id="5" name="Picture 4">
            <a:extLst>
              <a:ext uri="{FF2B5EF4-FFF2-40B4-BE49-F238E27FC236}">
                <a16:creationId xmlns:a16="http://schemas.microsoft.com/office/drawing/2014/main" id="{CB6AE82F-E43D-3F77-7BE6-F747F95C1BF3}"/>
              </a:ext>
            </a:extLst>
          </p:cNvPr>
          <p:cNvPicPr>
            <a:picLocks noChangeAspect="1"/>
          </p:cNvPicPr>
          <p:nvPr/>
        </p:nvPicPr>
        <p:blipFill>
          <a:blip r:embed="rId2"/>
          <a:stretch>
            <a:fillRect/>
          </a:stretch>
        </p:blipFill>
        <p:spPr>
          <a:xfrm>
            <a:off x="655722" y="2722866"/>
            <a:ext cx="7741920" cy="2420634"/>
          </a:xfrm>
          <a:prstGeom prst="rect">
            <a:avLst/>
          </a:prstGeom>
        </p:spPr>
      </p:pic>
    </p:spTree>
    <p:extLst>
      <p:ext uri="{BB962C8B-B14F-4D97-AF65-F5344CB8AC3E}">
        <p14:creationId xmlns:p14="http://schemas.microsoft.com/office/powerpoint/2010/main" val="2577914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F752-F778-FD95-E3FC-36A8C4D6AA6E}"/>
              </a:ext>
            </a:extLst>
          </p:cNvPr>
          <p:cNvSpPr>
            <a:spLocks noGrp="1"/>
          </p:cNvSpPr>
          <p:nvPr>
            <p:ph type="title"/>
          </p:nvPr>
        </p:nvSpPr>
        <p:spPr>
          <a:xfrm>
            <a:off x="311700" y="0"/>
            <a:ext cx="8454348" cy="755700"/>
          </a:xfrm>
        </p:spPr>
        <p:txBody>
          <a:bodyPr/>
          <a:lstStyle/>
          <a:p>
            <a:r>
              <a:rPr lang="en-US" dirty="0"/>
              <a:t>Computing AUROC and ROC curve values</a:t>
            </a:r>
            <a:endParaRPr lang="en-IN" dirty="0"/>
          </a:p>
        </p:txBody>
      </p:sp>
      <p:sp>
        <p:nvSpPr>
          <p:cNvPr id="3" name="Text Placeholder 2">
            <a:extLst>
              <a:ext uri="{FF2B5EF4-FFF2-40B4-BE49-F238E27FC236}">
                <a16:creationId xmlns:a16="http://schemas.microsoft.com/office/drawing/2014/main" id="{9158E6EC-6173-C0E3-5E17-EEB1E746256B}"/>
              </a:ext>
            </a:extLst>
          </p:cNvPr>
          <p:cNvSpPr>
            <a:spLocks noGrp="1"/>
          </p:cNvSpPr>
          <p:nvPr>
            <p:ph type="body" idx="1"/>
          </p:nvPr>
        </p:nvSpPr>
        <p:spPr>
          <a:xfrm>
            <a:off x="311700" y="914400"/>
            <a:ext cx="8454348" cy="3654600"/>
          </a:xfrm>
        </p:spPr>
        <p:txBody>
          <a:bodyPr/>
          <a:lstStyle/>
          <a:p>
            <a:pPr marL="152400" indent="0">
              <a:buNone/>
            </a:pPr>
            <a:r>
              <a:rPr lang="en-IN" sz="1800" b="0" i="0" dirty="0">
                <a:solidFill>
                  <a:schemeClr val="accent2"/>
                </a:solidFill>
                <a:effectLst/>
                <a:latin typeface="+mj-lt"/>
              </a:rPr>
              <a:t>Naive bayes : AUROC = 0.912 </a:t>
            </a:r>
          </a:p>
          <a:p>
            <a:pPr marL="152400" indent="0">
              <a:buNone/>
            </a:pPr>
            <a:r>
              <a:rPr lang="en-IN" sz="1800" b="0" i="0" dirty="0">
                <a:solidFill>
                  <a:schemeClr val="accent2"/>
                </a:solidFill>
                <a:effectLst/>
                <a:latin typeface="+mj-lt"/>
              </a:rPr>
              <a:t>k nearest neighbour: AUROC = 0.870 </a:t>
            </a:r>
          </a:p>
          <a:p>
            <a:pPr marL="152400" indent="0">
              <a:buNone/>
            </a:pPr>
            <a:r>
              <a:rPr lang="en-IN" sz="1800" b="0" i="0" dirty="0">
                <a:solidFill>
                  <a:schemeClr val="accent2"/>
                </a:solidFill>
                <a:effectLst/>
                <a:latin typeface="+mj-lt"/>
              </a:rPr>
              <a:t>Random Forest: AUROC = 0.956 </a:t>
            </a:r>
          </a:p>
          <a:p>
            <a:pPr marL="152400" indent="0">
              <a:buNone/>
            </a:pPr>
            <a:r>
              <a:rPr lang="en-IN" sz="1800" b="0" i="0" dirty="0" err="1">
                <a:solidFill>
                  <a:schemeClr val="accent2"/>
                </a:solidFill>
                <a:effectLst/>
                <a:latin typeface="+mj-lt"/>
              </a:rPr>
              <a:t>xg</a:t>
            </a:r>
            <a:r>
              <a:rPr lang="en-IN" sz="1800" b="0" i="0" dirty="0">
                <a:solidFill>
                  <a:schemeClr val="accent2"/>
                </a:solidFill>
                <a:effectLst/>
                <a:latin typeface="+mj-lt"/>
              </a:rPr>
              <a:t> boost: AUROC = 0.972 </a:t>
            </a:r>
          </a:p>
          <a:p>
            <a:pPr marL="152400" indent="0">
              <a:buNone/>
            </a:pPr>
            <a:r>
              <a:rPr lang="en-IN" sz="1800" b="0" i="0" dirty="0" err="1">
                <a:solidFill>
                  <a:schemeClr val="accent2"/>
                </a:solidFill>
                <a:effectLst/>
                <a:latin typeface="+mj-lt"/>
              </a:rPr>
              <a:t>xg</a:t>
            </a:r>
            <a:r>
              <a:rPr lang="en-IN" sz="1800" b="0" i="0" dirty="0">
                <a:solidFill>
                  <a:schemeClr val="accent2"/>
                </a:solidFill>
                <a:effectLst/>
                <a:latin typeface="+mj-lt"/>
              </a:rPr>
              <a:t> boost </a:t>
            </a:r>
            <a:r>
              <a:rPr lang="en-IN" sz="1800" b="0" i="0" dirty="0" err="1">
                <a:solidFill>
                  <a:schemeClr val="accent2"/>
                </a:solidFill>
                <a:effectLst/>
                <a:latin typeface="+mj-lt"/>
              </a:rPr>
              <a:t>hypertuned</a:t>
            </a:r>
            <a:r>
              <a:rPr lang="en-IN" sz="1800" b="0" i="0" dirty="0">
                <a:solidFill>
                  <a:schemeClr val="accent2"/>
                </a:solidFill>
                <a:effectLst/>
                <a:latin typeface="+mj-lt"/>
              </a:rPr>
              <a:t>: AUROC = 0.973</a:t>
            </a:r>
          </a:p>
          <a:p>
            <a:endParaRPr lang="en-IN" sz="1800" dirty="0">
              <a:solidFill>
                <a:schemeClr val="accent2"/>
              </a:solidFill>
              <a:latin typeface="+mj-lt"/>
            </a:endParaRPr>
          </a:p>
        </p:txBody>
      </p:sp>
      <p:pic>
        <p:nvPicPr>
          <p:cNvPr id="9218" name="Picture 2">
            <a:extLst>
              <a:ext uri="{FF2B5EF4-FFF2-40B4-BE49-F238E27FC236}">
                <a16:creationId xmlns:a16="http://schemas.microsoft.com/office/drawing/2014/main" id="{C44F35EB-45A5-5759-1BA7-5F1504137C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4464" y="755700"/>
            <a:ext cx="4535424" cy="4265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478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EF1BB-D40C-0B8A-97F1-1E7F259CFE55}"/>
              </a:ext>
            </a:extLst>
          </p:cNvPr>
          <p:cNvSpPr>
            <a:spLocks noGrp="1"/>
          </p:cNvSpPr>
          <p:nvPr>
            <p:ph type="title"/>
          </p:nvPr>
        </p:nvSpPr>
        <p:spPr>
          <a:xfrm>
            <a:off x="311699" y="555600"/>
            <a:ext cx="7254709" cy="755700"/>
          </a:xfrm>
        </p:spPr>
        <p:txBody>
          <a:bodyPr/>
          <a:lstStyle/>
          <a:p>
            <a:r>
              <a:rPr lang="en-US" dirty="0"/>
              <a:t>Feature Importance for final model (SHAPASH)</a:t>
            </a:r>
            <a:endParaRPr lang="en-IN" dirty="0"/>
          </a:p>
        </p:txBody>
      </p:sp>
      <p:sp>
        <p:nvSpPr>
          <p:cNvPr id="3" name="Text Placeholder 2">
            <a:extLst>
              <a:ext uri="{FF2B5EF4-FFF2-40B4-BE49-F238E27FC236}">
                <a16:creationId xmlns:a16="http://schemas.microsoft.com/office/drawing/2014/main" id="{DC8E15C0-7E99-7340-09EA-BDDFED158B7B}"/>
              </a:ext>
            </a:extLst>
          </p:cNvPr>
          <p:cNvSpPr>
            <a:spLocks noGrp="1"/>
          </p:cNvSpPr>
          <p:nvPr>
            <p:ph type="body" idx="1"/>
          </p:nvPr>
        </p:nvSpPr>
        <p:spPr>
          <a:xfrm>
            <a:off x="311700" y="1389600"/>
            <a:ext cx="8370076" cy="3179400"/>
          </a:xfrm>
        </p:spPr>
        <p:txBody>
          <a:bodyPr/>
          <a:lstStyle/>
          <a:p>
            <a:r>
              <a:rPr lang="en-US" b="0" i="0" dirty="0">
                <a:solidFill>
                  <a:schemeClr val="accent2"/>
                </a:solidFill>
                <a:effectLst/>
                <a:latin typeface="Roboto" panose="02000000000000000000" pitchFamily="2" charset="0"/>
              </a:rPr>
              <a:t>To </a:t>
            </a:r>
            <a:r>
              <a:rPr lang="en-US" b="1" i="0" dirty="0">
                <a:solidFill>
                  <a:schemeClr val="accent2"/>
                </a:solidFill>
                <a:effectLst/>
                <a:latin typeface="Roboto" panose="02000000000000000000" pitchFamily="2" charset="0"/>
              </a:rPr>
              <a:t>Summarize and export</a:t>
            </a:r>
            <a:r>
              <a:rPr lang="en-US" b="0" i="0" dirty="0">
                <a:solidFill>
                  <a:schemeClr val="accent2"/>
                </a:solidFill>
                <a:effectLst/>
                <a:latin typeface="Roboto" panose="02000000000000000000" pitchFamily="2" charset="0"/>
              </a:rPr>
              <a:t> the local explanation: </a:t>
            </a:r>
            <a:r>
              <a:rPr lang="en-US" b="1" i="0" dirty="0" err="1">
                <a:solidFill>
                  <a:schemeClr val="accent2"/>
                </a:solidFill>
                <a:effectLst/>
                <a:latin typeface="Roboto" panose="02000000000000000000" pitchFamily="2" charset="0"/>
              </a:rPr>
              <a:t>Shapash</a:t>
            </a:r>
            <a:r>
              <a:rPr lang="en-US" b="0" i="0" dirty="0">
                <a:solidFill>
                  <a:schemeClr val="accent2"/>
                </a:solidFill>
                <a:effectLst/>
                <a:latin typeface="Roboto" panose="02000000000000000000" pitchFamily="2" charset="0"/>
              </a:rPr>
              <a:t> proposes a short and clear local explanation. It allows each user, whatever their Data background is, to understand a local prediction of a supervised model.</a:t>
            </a:r>
          </a:p>
          <a:p>
            <a:endParaRPr lang="en-US" b="0" i="0" dirty="0">
              <a:solidFill>
                <a:srgbClr val="212121"/>
              </a:solidFill>
              <a:effectLst/>
              <a:latin typeface="Roboto" panose="02000000000000000000" pitchFamily="2" charset="0"/>
            </a:endParaRPr>
          </a:p>
          <a:p>
            <a:endParaRPr lang="en-US" dirty="0">
              <a:solidFill>
                <a:srgbClr val="212121"/>
              </a:solidFill>
              <a:latin typeface="Roboto" panose="02000000000000000000" pitchFamily="2" charset="0"/>
            </a:endParaRPr>
          </a:p>
          <a:p>
            <a:endParaRPr lang="en-IN" dirty="0"/>
          </a:p>
        </p:txBody>
      </p:sp>
      <p:pic>
        <p:nvPicPr>
          <p:cNvPr id="5" name="Picture 4">
            <a:extLst>
              <a:ext uri="{FF2B5EF4-FFF2-40B4-BE49-F238E27FC236}">
                <a16:creationId xmlns:a16="http://schemas.microsoft.com/office/drawing/2014/main" id="{002A0D47-F272-5D1D-F3F4-D8DA8C06EBD5}"/>
              </a:ext>
            </a:extLst>
          </p:cNvPr>
          <p:cNvPicPr>
            <a:picLocks noChangeAspect="1"/>
          </p:cNvPicPr>
          <p:nvPr/>
        </p:nvPicPr>
        <p:blipFill>
          <a:blip r:embed="rId2"/>
          <a:stretch>
            <a:fillRect/>
          </a:stretch>
        </p:blipFill>
        <p:spPr>
          <a:xfrm>
            <a:off x="994787" y="1963985"/>
            <a:ext cx="4441316" cy="2467398"/>
          </a:xfrm>
          <a:prstGeom prst="rect">
            <a:avLst/>
          </a:prstGeom>
        </p:spPr>
      </p:pic>
    </p:spTree>
    <p:extLst>
      <p:ext uri="{BB962C8B-B14F-4D97-AF65-F5344CB8AC3E}">
        <p14:creationId xmlns:p14="http://schemas.microsoft.com/office/powerpoint/2010/main" val="1957446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3B6FC-14D3-85A4-03C2-316D4B44816D}"/>
              </a:ext>
            </a:extLst>
          </p:cNvPr>
          <p:cNvSpPr>
            <a:spLocks noGrp="1"/>
          </p:cNvSpPr>
          <p:nvPr>
            <p:ph type="title"/>
          </p:nvPr>
        </p:nvSpPr>
        <p:spPr>
          <a:xfrm>
            <a:off x="311699" y="555600"/>
            <a:ext cx="7475773" cy="755700"/>
          </a:xfrm>
        </p:spPr>
        <p:txBody>
          <a:bodyPr/>
          <a:lstStyle/>
          <a:p>
            <a:r>
              <a:rPr lang="en-US" dirty="0"/>
              <a:t>SHAPASH Model Explanatory (Continue..)</a:t>
            </a:r>
            <a:endParaRPr lang="en-IN" dirty="0"/>
          </a:p>
        </p:txBody>
      </p:sp>
      <p:sp>
        <p:nvSpPr>
          <p:cNvPr id="3" name="Text Placeholder 2">
            <a:extLst>
              <a:ext uri="{FF2B5EF4-FFF2-40B4-BE49-F238E27FC236}">
                <a16:creationId xmlns:a16="http://schemas.microsoft.com/office/drawing/2014/main" id="{5BF2783F-3E2B-635E-1624-5345D8D24B16}"/>
              </a:ext>
            </a:extLst>
          </p:cNvPr>
          <p:cNvSpPr>
            <a:spLocks noGrp="1"/>
          </p:cNvSpPr>
          <p:nvPr>
            <p:ph type="body" idx="1"/>
          </p:nvPr>
        </p:nvSpPr>
        <p:spPr>
          <a:xfrm>
            <a:off x="311700" y="1389600"/>
            <a:ext cx="7988238" cy="3179400"/>
          </a:xfrm>
        </p:spPr>
        <p:txBody>
          <a:bodyPr/>
          <a:lstStyle/>
          <a:p>
            <a:br>
              <a:rPr lang="en-US" b="0" i="0" u="none" strike="noStrike" dirty="0">
                <a:solidFill>
                  <a:schemeClr val="accent2"/>
                </a:solidFill>
                <a:effectLst/>
                <a:latin typeface="Roboto" panose="02000000000000000000" pitchFamily="2" charset="0"/>
                <a:hlinkClick r:id="rId2">
                  <a:extLst>
                    <a:ext uri="{A12FA001-AC4F-418D-AE19-62706E023703}">
                      <ahyp:hlinkClr xmlns:ahyp="http://schemas.microsoft.com/office/drawing/2018/hyperlinkcolor" val="tx"/>
                    </a:ext>
                  </a:extLst>
                </a:hlinkClick>
              </a:rPr>
            </a:br>
            <a:endParaRPr lang="en-IN" dirty="0">
              <a:solidFill>
                <a:schemeClr val="accent2"/>
              </a:solidFill>
            </a:endParaRPr>
          </a:p>
        </p:txBody>
      </p:sp>
      <p:sp>
        <p:nvSpPr>
          <p:cNvPr id="5" name="TextBox 4">
            <a:extLst>
              <a:ext uri="{FF2B5EF4-FFF2-40B4-BE49-F238E27FC236}">
                <a16:creationId xmlns:a16="http://schemas.microsoft.com/office/drawing/2014/main" id="{1F57757B-C2F0-D61F-7554-CF489FF86B5D}"/>
              </a:ext>
            </a:extLst>
          </p:cNvPr>
          <p:cNvSpPr txBox="1"/>
          <p:nvPr/>
        </p:nvSpPr>
        <p:spPr>
          <a:xfrm>
            <a:off x="622998" y="1389601"/>
            <a:ext cx="7767376" cy="954107"/>
          </a:xfrm>
          <a:prstGeom prst="rect">
            <a:avLst/>
          </a:prstGeom>
          <a:noFill/>
        </p:spPr>
        <p:txBody>
          <a:bodyPr wrap="square">
            <a:spAutoFit/>
          </a:bodyPr>
          <a:lstStyle/>
          <a:p>
            <a:r>
              <a:rPr lang="en-US" b="0" i="0" dirty="0">
                <a:solidFill>
                  <a:srgbClr val="212121"/>
                </a:solidFill>
                <a:effectLst/>
                <a:latin typeface="Roboto" panose="02000000000000000000" pitchFamily="2" charset="0"/>
              </a:rPr>
              <a:t>Client's age , Education, Job, Marital status, and outcome of the previous campaign are the most important features which the banks should focus for future campaigns.</a:t>
            </a:r>
          </a:p>
          <a:p>
            <a:endParaRPr lang="en-US" dirty="0">
              <a:solidFill>
                <a:srgbClr val="212121"/>
              </a:solidFill>
              <a:latin typeface="Roboto" panose="02000000000000000000" pitchFamily="2" charset="0"/>
            </a:endParaRPr>
          </a:p>
          <a:p>
            <a:endParaRPr lang="en-US" b="0" i="0" dirty="0">
              <a:solidFill>
                <a:srgbClr val="212121"/>
              </a:solidFill>
              <a:effectLst/>
              <a:latin typeface="Roboto" panose="02000000000000000000" pitchFamily="2" charset="0"/>
            </a:endParaRPr>
          </a:p>
        </p:txBody>
      </p:sp>
      <p:pic>
        <p:nvPicPr>
          <p:cNvPr id="7" name="Picture 6">
            <a:extLst>
              <a:ext uri="{FF2B5EF4-FFF2-40B4-BE49-F238E27FC236}">
                <a16:creationId xmlns:a16="http://schemas.microsoft.com/office/drawing/2014/main" id="{0A12ABDB-CBF6-175D-4A89-AB782F2B3EAC}"/>
              </a:ext>
            </a:extLst>
          </p:cNvPr>
          <p:cNvPicPr>
            <a:picLocks noChangeAspect="1"/>
          </p:cNvPicPr>
          <p:nvPr/>
        </p:nvPicPr>
        <p:blipFill>
          <a:blip r:embed="rId3"/>
          <a:stretch>
            <a:fillRect/>
          </a:stretch>
        </p:blipFill>
        <p:spPr>
          <a:xfrm>
            <a:off x="753626" y="2075125"/>
            <a:ext cx="4972426" cy="2762459"/>
          </a:xfrm>
          <a:prstGeom prst="rect">
            <a:avLst/>
          </a:prstGeom>
        </p:spPr>
      </p:pic>
    </p:spTree>
    <p:extLst>
      <p:ext uri="{BB962C8B-B14F-4D97-AF65-F5344CB8AC3E}">
        <p14:creationId xmlns:p14="http://schemas.microsoft.com/office/powerpoint/2010/main" val="2393854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D16EE-F7B6-7C6E-93B1-7B8B4437A47E}"/>
              </a:ext>
            </a:extLst>
          </p:cNvPr>
          <p:cNvSpPr>
            <a:spLocks noGrp="1"/>
          </p:cNvSpPr>
          <p:nvPr>
            <p:ph type="title"/>
          </p:nvPr>
        </p:nvSpPr>
        <p:spPr/>
        <p:txBody>
          <a:bodyPr/>
          <a:lstStyle/>
          <a:p>
            <a:r>
              <a:rPr lang="en-US" b="1" dirty="0"/>
              <a:t>CONCLUSION</a:t>
            </a:r>
            <a:endParaRPr lang="en-IN" b="1" dirty="0"/>
          </a:p>
        </p:txBody>
      </p:sp>
      <p:sp>
        <p:nvSpPr>
          <p:cNvPr id="3" name="Text Placeholder 2">
            <a:extLst>
              <a:ext uri="{FF2B5EF4-FFF2-40B4-BE49-F238E27FC236}">
                <a16:creationId xmlns:a16="http://schemas.microsoft.com/office/drawing/2014/main" id="{1B4F4D8F-3E7C-9E93-5C54-884772D8A744}"/>
              </a:ext>
            </a:extLst>
          </p:cNvPr>
          <p:cNvSpPr>
            <a:spLocks noGrp="1"/>
          </p:cNvSpPr>
          <p:nvPr>
            <p:ph type="body" idx="1"/>
          </p:nvPr>
        </p:nvSpPr>
        <p:spPr>
          <a:xfrm>
            <a:off x="311700" y="1389600"/>
            <a:ext cx="8588460" cy="3179400"/>
          </a:xfrm>
        </p:spPr>
        <p:txBody>
          <a:bodyPr/>
          <a:lstStyle/>
          <a:p>
            <a:pPr algn="l"/>
            <a:endParaRPr lang="en-US" sz="1800" b="0" i="0" dirty="0">
              <a:solidFill>
                <a:srgbClr val="212121"/>
              </a:solidFill>
              <a:effectLst/>
              <a:latin typeface="+mj-lt"/>
            </a:endParaRPr>
          </a:p>
          <a:p>
            <a:r>
              <a:rPr lang="en-US" sz="1800" b="0" i="0" dirty="0">
                <a:solidFill>
                  <a:srgbClr val="212121"/>
                </a:solidFill>
                <a:effectLst/>
                <a:latin typeface="+mj-lt"/>
              </a:rPr>
              <a:t>So far we have implemented different machine learning models to predict whether people subscribe to a term deposit. From the evaluation metrics of the different models, we came to the conclusion that the </a:t>
            </a:r>
            <a:r>
              <a:rPr lang="en-US" sz="1800" dirty="0">
                <a:solidFill>
                  <a:srgbClr val="212121"/>
                </a:solidFill>
                <a:latin typeface="+mj-lt"/>
              </a:rPr>
              <a:t>accuracy</a:t>
            </a:r>
            <a:r>
              <a:rPr lang="en-US" sz="1800" b="0" i="0" dirty="0">
                <a:solidFill>
                  <a:srgbClr val="212121"/>
                </a:solidFill>
                <a:effectLst/>
                <a:latin typeface="+mj-lt"/>
              </a:rPr>
              <a:t> of the XG boost ensemble model is the highest compared to the remaining models </a:t>
            </a:r>
            <a:r>
              <a:rPr lang="en-US" sz="1800" b="0" i="0" dirty="0" err="1">
                <a:solidFill>
                  <a:srgbClr val="212121"/>
                </a:solidFill>
                <a:effectLst/>
                <a:latin typeface="+mj-lt"/>
              </a:rPr>
              <a:t>i.e</a:t>
            </a:r>
            <a:r>
              <a:rPr lang="en-US" sz="1800" b="0" i="0" dirty="0">
                <a:solidFill>
                  <a:srgbClr val="212121"/>
                </a:solidFill>
                <a:effectLst/>
                <a:latin typeface="+mj-lt"/>
              </a:rPr>
              <a:t> </a:t>
            </a:r>
            <a:r>
              <a:rPr lang="en-US" sz="1800" b="1" dirty="0">
                <a:solidFill>
                  <a:srgbClr val="212121"/>
                </a:solidFill>
                <a:latin typeface="+mj-lt"/>
              </a:rPr>
              <a:t>Accuracy</a:t>
            </a:r>
            <a:r>
              <a:rPr lang="en-US" sz="1800" b="1" i="0" dirty="0">
                <a:solidFill>
                  <a:srgbClr val="212121"/>
                </a:solidFill>
                <a:effectLst/>
                <a:latin typeface="+mj-lt"/>
              </a:rPr>
              <a:t>: </a:t>
            </a:r>
            <a:r>
              <a:rPr lang="en-US" sz="1800" b="0" i="0" dirty="0">
                <a:solidFill>
                  <a:schemeClr val="accent2"/>
                </a:solidFill>
                <a:effectLst/>
                <a:latin typeface="Roboto" panose="02000000000000000000" pitchFamily="2" charset="0"/>
              </a:rPr>
              <a:t>0.9318026585404298</a:t>
            </a:r>
            <a:r>
              <a:rPr lang="en-US" sz="1800" b="0" i="0" dirty="0">
                <a:solidFill>
                  <a:srgbClr val="212121"/>
                </a:solidFill>
                <a:effectLst/>
                <a:latin typeface="+mj-lt"/>
              </a:rPr>
              <a:t> is achieved.</a:t>
            </a:r>
          </a:p>
          <a:p>
            <a:pPr algn="l"/>
            <a:r>
              <a:rPr lang="en-US" sz="1800" b="0" i="0" dirty="0">
                <a:solidFill>
                  <a:srgbClr val="212121"/>
                </a:solidFill>
                <a:effectLst/>
                <a:latin typeface="+mj-lt"/>
              </a:rPr>
              <a:t>Thus the best model is the XG boost ensemble and hence we tend to apply hyperparameter tuning and cross-validation for the same.</a:t>
            </a:r>
          </a:p>
          <a:p>
            <a:endParaRPr lang="en-IN" sz="1800" dirty="0">
              <a:latin typeface="+mj-lt"/>
            </a:endParaRPr>
          </a:p>
        </p:txBody>
      </p:sp>
    </p:spTree>
    <p:extLst>
      <p:ext uri="{BB962C8B-B14F-4D97-AF65-F5344CB8AC3E}">
        <p14:creationId xmlns:p14="http://schemas.microsoft.com/office/powerpoint/2010/main" val="2112291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DE5B4-D103-5F9A-A704-38284CA6AD38}"/>
              </a:ext>
            </a:extLst>
          </p:cNvPr>
          <p:cNvSpPr>
            <a:spLocks noGrp="1"/>
          </p:cNvSpPr>
          <p:nvPr>
            <p:ph type="title"/>
          </p:nvPr>
        </p:nvSpPr>
        <p:spPr/>
        <p:txBody>
          <a:bodyPr/>
          <a:lstStyle/>
          <a:p>
            <a:r>
              <a:rPr lang="en-US" dirty="0"/>
              <a:t>DATA OVERVIEW</a:t>
            </a:r>
            <a:endParaRPr lang="en-IN" dirty="0"/>
          </a:p>
        </p:txBody>
      </p:sp>
      <p:sp>
        <p:nvSpPr>
          <p:cNvPr id="3" name="Text Placeholder 2">
            <a:extLst>
              <a:ext uri="{FF2B5EF4-FFF2-40B4-BE49-F238E27FC236}">
                <a16:creationId xmlns:a16="http://schemas.microsoft.com/office/drawing/2014/main" id="{C7F17883-3E05-06AD-ED81-EF6AC96DEAF4}"/>
              </a:ext>
            </a:extLst>
          </p:cNvPr>
          <p:cNvSpPr>
            <a:spLocks noGrp="1"/>
          </p:cNvSpPr>
          <p:nvPr>
            <p:ph type="body" idx="1"/>
          </p:nvPr>
        </p:nvSpPr>
        <p:spPr/>
        <p:txBody>
          <a:bodyPr/>
          <a:lstStyle/>
          <a:p>
            <a:pPr marL="114300" indent="0">
              <a:buNone/>
            </a:pPr>
            <a:r>
              <a:rPr lang="en-US" dirty="0">
                <a:solidFill>
                  <a:schemeClr val="accent2"/>
                </a:solidFill>
              </a:rPr>
              <a:t>We are provided with a Data set that contains : </a:t>
            </a:r>
          </a:p>
          <a:p>
            <a:pPr marL="457200" lvl="0" indent="-361950" algn="l" rtl="0">
              <a:lnSpc>
                <a:spcPct val="115000"/>
              </a:lnSpc>
              <a:spcBef>
                <a:spcPts val="0"/>
              </a:spcBef>
              <a:spcAft>
                <a:spcPts val="0"/>
              </a:spcAft>
              <a:buClr>
                <a:schemeClr val="accent2"/>
              </a:buClr>
              <a:buSzPts val="2100"/>
              <a:buChar char="●"/>
            </a:pPr>
            <a:r>
              <a:rPr lang="en-US" sz="1800" dirty="0">
                <a:solidFill>
                  <a:schemeClr val="accent2"/>
                </a:solidFill>
                <a:highlight>
                  <a:srgbClr val="FFFFFF"/>
                </a:highlight>
              </a:rPr>
              <a:t>Age - Age of customer.</a:t>
            </a:r>
          </a:p>
          <a:p>
            <a:pPr marL="457200" lvl="0" indent="-361950" algn="l" rtl="0">
              <a:lnSpc>
                <a:spcPct val="115000"/>
              </a:lnSpc>
              <a:spcBef>
                <a:spcPts val="0"/>
              </a:spcBef>
              <a:spcAft>
                <a:spcPts val="0"/>
              </a:spcAft>
              <a:buClr>
                <a:schemeClr val="accent2"/>
              </a:buClr>
              <a:buSzPts val="2100"/>
              <a:buChar char="●"/>
            </a:pPr>
            <a:r>
              <a:rPr lang="en-US" sz="1800" dirty="0">
                <a:solidFill>
                  <a:schemeClr val="accent2"/>
                </a:solidFill>
                <a:highlight>
                  <a:srgbClr val="FFFFFF"/>
                </a:highlight>
              </a:rPr>
              <a:t>Job - type of job customers do.</a:t>
            </a:r>
          </a:p>
          <a:p>
            <a:pPr marL="457200" lvl="0" indent="-361950" algn="l" rtl="0">
              <a:lnSpc>
                <a:spcPct val="115000"/>
              </a:lnSpc>
              <a:spcBef>
                <a:spcPts val="0"/>
              </a:spcBef>
              <a:spcAft>
                <a:spcPts val="0"/>
              </a:spcAft>
              <a:buClr>
                <a:schemeClr val="accent2"/>
              </a:buClr>
              <a:buSzPts val="2100"/>
              <a:buChar char="●"/>
            </a:pPr>
            <a:r>
              <a:rPr lang="en-US" sz="1800" dirty="0">
                <a:solidFill>
                  <a:schemeClr val="accent2"/>
                </a:solidFill>
                <a:highlight>
                  <a:srgbClr val="FFFFFF"/>
                </a:highlight>
              </a:rPr>
              <a:t>Marital - Whether a customer is married, single or Divorced</a:t>
            </a:r>
          </a:p>
          <a:p>
            <a:pPr marL="457200" lvl="0" indent="-361950" algn="l" rtl="0">
              <a:lnSpc>
                <a:spcPct val="115000"/>
              </a:lnSpc>
              <a:spcBef>
                <a:spcPts val="0"/>
              </a:spcBef>
              <a:spcAft>
                <a:spcPts val="0"/>
              </a:spcAft>
              <a:buClr>
                <a:schemeClr val="accent2"/>
              </a:buClr>
              <a:buSzPts val="2100"/>
              <a:buChar char="●"/>
            </a:pPr>
            <a:r>
              <a:rPr lang="en-US" sz="1800" dirty="0">
                <a:solidFill>
                  <a:schemeClr val="accent2"/>
                </a:solidFill>
                <a:highlight>
                  <a:srgbClr val="FFFFFF"/>
                </a:highlight>
              </a:rPr>
              <a:t>Education - Qualification of our customer.</a:t>
            </a:r>
          </a:p>
          <a:p>
            <a:pPr marL="457200" lvl="0" indent="-361950" algn="l" rtl="0">
              <a:lnSpc>
                <a:spcPct val="115000"/>
              </a:lnSpc>
              <a:spcBef>
                <a:spcPts val="0"/>
              </a:spcBef>
              <a:spcAft>
                <a:spcPts val="0"/>
              </a:spcAft>
              <a:buClr>
                <a:schemeClr val="accent2"/>
              </a:buClr>
              <a:buSzPts val="2100"/>
              <a:buChar char="●"/>
            </a:pPr>
            <a:r>
              <a:rPr lang="en-US" sz="1800" dirty="0">
                <a:solidFill>
                  <a:schemeClr val="accent2"/>
                </a:solidFill>
                <a:highlight>
                  <a:srgbClr val="FFFFFF"/>
                </a:highlight>
              </a:rPr>
              <a:t>Default – Customer has credit in default or not.</a:t>
            </a:r>
          </a:p>
          <a:p>
            <a:pPr marL="457200" lvl="0" indent="-361950" algn="l" rtl="0">
              <a:lnSpc>
                <a:spcPct val="115000"/>
              </a:lnSpc>
              <a:spcBef>
                <a:spcPts val="0"/>
              </a:spcBef>
              <a:spcAft>
                <a:spcPts val="0"/>
              </a:spcAft>
              <a:buClr>
                <a:schemeClr val="accent2"/>
              </a:buClr>
              <a:buSzPts val="2100"/>
              <a:buChar char="●"/>
            </a:pPr>
            <a:r>
              <a:rPr lang="en-US" sz="1800" dirty="0">
                <a:solidFill>
                  <a:schemeClr val="accent2"/>
                </a:solidFill>
                <a:highlight>
                  <a:srgbClr val="FFFFFF"/>
                </a:highlight>
              </a:rPr>
              <a:t>Housing - Customers have a housing loan or not.</a:t>
            </a:r>
          </a:p>
          <a:p>
            <a:pPr marL="457200" lvl="0" indent="-361950" algn="l" rtl="0">
              <a:lnSpc>
                <a:spcPct val="115000"/>
              </a:lnSpc>
              <a:spcBef>
                <a:spcPts val="0"/>
              </a:spcBef>
              <a:spcAft>
                <a:spcPts val="0"/>
              </a:spcAft>
              <a:buClr>
                <a:schemeClr val="accent2"/>
              </a:buClr>
              <a:buSzPts val="2100"/>
              <a:buChar char="●"/>
            </a:pPr>
            <a:r>
              <a:rPr lang="en-US" sz="1800" dirty="0">
                <a:solidFill>
                  <a:schemeClr val="accent2"/>
                </a:solidFill>
                <a:highlight>
                  <a:srgbClr val="FFFFFF"/>
                </a:highlight>
              </a:rPr>
              <a:t>Loan - Customer has a personal loan or not?</a:t>
            </a:r>
          </a:p>
          <a:p>
            <a:pPr marL="457200" lvl="0" indent="-361950" algn="l" rtl="0">
              <a:lnSpc>
                <a:spcPct val="115000"/>
              </a:lnSpc>
              <a:spcBef>
                <a:spcPts val="0"/>
              </a:spcBef>
              <a:spcAft>
                <a:spcPts val="0"/>
              </a:spcAft>
              <a:buClr>
                <a:schemeClr val="accent2"/>
              </a:buClr>
              <a:buSzPts val="2100"/>
              <a:buChar char="●"/>
            </a:pPr>
            <a:r>
              <a:rPr lang="en-US" sz="1800" dirty="0">
                <a:solidFill>
                  <a:schemeClr val="accent2"/>
                </a:solidFill>
                <a:highlight>
                  <a:srgbClr val="FFFFFF"/>
                </a:highlight>
              </a:rPr>
              <a:t>Contact: contact communication type.</a:t>
            </a:r>
          </a:p>
          <a:p>
            <a:pPr marL="457200" lvl="0" indent="-361950" algn="l" rtl="0">
              <a:lnSpc>
                <a:spcPct val="115000"/>
              </a:lnSpc>
              <a:spcBef>
                <a:spcPts val="0"/>
              </a:spcBef>
              <a:spcAft>
                <a:spcPts val="0"/>
              </a:spcAft>
              <a:buClr>
                <a:schemeClr val="accent2"/>
              </a:buClr>
              <a:buSzPts val="2100"/>
              <a:buChar char="●"/>
            </a:pPr>
            <a:r>
              <a:rPr lang="en-US" sz="1800" dirty="0">
                <a:solidFill>
                  <a:schemeClr val="accent2"/>
                </a:solidFill>
                <a:highlight>
                  <a:srgbClr val="FFFFFF"/>
                </a:highlight>
              </a:rPr>
              <a:t>Month: last contact month of the year.</a:t>
            </a:r>
          </a:p>
          <a:p>
            <a:pPr marL="457200" lvl="0" indent="-361950" algn="l" rtl="0">
              <a:lnSpc>
                <a:spcPct val="115000"/>
              </a:lnSpc>
              <a:spcBef>
                <a:spcPts val="0"/>
              </a:spcBef>
              <a:spcAft>
                <a:spcPts val="0"/>
              </a:spcAft>
              <a:buClr>
                <a:schemeClr val="accent2"/>
              </a:buClr>
              <a:buSzPts val="2100"/>
              <a:buChar char="●"/>
            </a:pPr>
            <a:r>
              <a:rPr lang="en-US" sz="1800" dirty="0">
                <a:solidFill>
                  <a:schemeClr val="accent2"/>
                </a:solidFill>
                <a:highlight>
                  <a:srgbClr val="FFFFFF"/>
                </a:highlight>
              </a:rPr>
              <a:t>Day of the week: last contact day of the week .</a:t>
            </a:r>
            <a:endParaRPr lang="en-US" sz="2400" dirty="0">
              <a:solidFill>
                <a:schemeClr val="accent2"/>
              </a:solidFill>
            </a:endParaRPr>
          </a:p>
          <a:p>
            <a:pPr marL="114300" indent="0">
              <a:buNone/>
            </a:pPr>
            <a:endParaRPr lang="en-IN" dirty="0">
              <a:solidFill>
                <a:schemeClr val="accent2"/>
              </a:solidFill>
            </a:endParaRPr>
          </a:p>
        </p:txBody>
      </p:sp>
    </p:spTree>
    <p:extLst>
      <p:ext uri="{BB962C8B-B14F-4D97-AF65-F5344CB8AC3E}">
        <p14:creationId xmlns:p14="http://schemas.microsoft.com/office/powerpoint/2010/main" val="2217977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18304-D14D-9F80-451E-0B5913524DA1}"/>
              </a:ext>
            </a:extLst>
          </p:cNvPr>
          <p:cNvSpPr>
            <a:spLocks noGrp="1"/>
          </p:cNvSpPr>
          <p:nvPr>
            <p:ph type="title"/>
          </p:nvPr>
        </p:nvSpPr>
        <p:spPr/>
        <p:txBody>
          <a:bodyPr/>
          <a:lstStyle/>
          <a:p>
            <a:r>
              <a:rPr lang="en-US" dirty="0"/>
              <a:t>DATA OVERVIEW</a:t>
            </a:r>
            <a:endParaRPr lang="en-IN" dirty="0"/>
          </a:p>
        </p:txBody>
      </p:sp>
      <p:sp>
        <p:nvSpPr>
          <p:cNvPr id="3" name="Text Placeholder 2">
            <a:extLst>
              <a:ext uri="{FF2B5EF4-FFF2-40B4-BE49-F238E27FC236}">
                <a16:creationId xmlns:a16="http://schemas.microsoft.com/office/drawing/2014/main" id="{6877DD82-C5A6-8966-B194-665A1B61C8C2}"/>
              </a:ext>
            </a:extLst>
          </p:cNvPr>
          <p:cNvSpPr>
            <a:spLocks noGrp="1"/>
          </p:cNvSpPr>
          <p:nvPr>
            <p:ph type="body" idx="1"/>
          </p:nvPr>
        </p:nvSpPr>
        <p:spPr/>
        <p:txBody>
          <a:bodyPr/>
          <a:lstStyle/>
          <a:p>
            <a:pPr marL="457200" lvl="0" indent="-361950" algn="l" rtl="0">
              <a:lnSpc>
                <a:spcPct val="115000"/>
              </a:lnSpc>
              <a:spcBef>
                <a:spcPts val="0"/>
              </a:spcBef>
              <a:spcAft>
                <a:spcPts val="0"/>
              </a:spcAft>
              <a:buClr>
                <a:schemeClr val="accent2"/>
              </a:buClr>
              <a:buSzPts val="2100"/>
              <a:buChar char="●"/>
            </a:pPr>
            <a:r>
              <a:rPr lang="en-US" sz="1800" dirty="0">
                <a:solidFill>
                  <a:schemeClr val="accent2"/>
                </a:solidFill>
              </a:rPr>
              <a:t>day of week: last contact day of the week.</a:t>
            </a:r>
          </a:p>
          <a:p>
            <a:pPr marL="457200" lvl="0" indent="-361950" algn="l" rtl="0">
              <a:lnSpc>
                <a:spcPct val="115000"/>
              </a:lnSpc>
              <a:spcBef>
                <a:spcPts val="0"/>
              </a:spcBef>
              <a:spcAft>
                <a:spcPts val="0"/>
              </a:spcAft>
              <a:buClr>
                <a:schemeClr val="accent2"/>
              </a:buClr>
              <a:buSzPts val="2100"/>
              <a:buChar char="●"/>
            </a:pPr>
            <a:r>
              <a:rPr lang="en-US" sz="1800" dirty="0">
                <a:solidFill>
                  <a:schemeClr val="accent2"/>
                </a:solidFill>
                <a:highlight>
                  <a:srgbClr val="FFFFFF"/>
                </a:highlight>
              </a:rPr>
              <a:t>Duration: last contact duration, in seconds.</a:t>
            </a:r>
          </a:p>
          <a:p>
            <a:pPr marL="457200" lvl="0" indent="-361950" algn="l" rtl="0">
              <a:lnSpc>
                <a:spcPct val="115000"/>
              </a:lnSpc>
              <a:spcBef>
                <a:spcPts val="0"/>
              </a:spcBef>
              <a:spcAft>
                <a:spcPts val="0"/>
              </a:spcAft>
              <a:buClr>
                <a:schemeClr val="accent2"/>
              </a:buClr>
              <a:buSzPts val="2100"/>
              <a:buChar char="●"/>
            </a:pPr>
            <a:r>
              <a:rPr lang="en-US" sz="1800" dirty="0">
                <a:solidFill>
                  <a:schemeClr val="accent2"/>
                </a:solidFill>
                <a:highlight>
                  <a:srgbClr val="FFFFFF"/>
                </a:highlight>
              </a:rPr>
              <a:t>Campaign: number of contacts performed during this campaign </a:t>
            </a:r>
          </a:p>
          <a:p>
            <a:pPr marL="457200" lvl="0" indent="-361950" algn="l" rtl="0">
              <a:lnSpc>
                <a:spcPct val="115000"/>
              </a:lnSpc>
              <a:spcBef>
                <a:spcPts val="0"/>
              </a:spcBef>
              <a:spcAft>
                <a:spcPts val="0"/>
              </a:spcAft>
              <a:buClr>
                <a:schemeClr val="accent2"/>
              </a:buClr>
              <a:buSzPts val="2100"/>
              <a:buChar char="●"/>
            </a:pPr>
            <a:r>
              <a:rPr lang="en-US" sz="1800" dirty="0" err="1">
                <a:solidFill>
                  <a:schemeClr val="accent2"/>
                </a:solidFill>
                <a:highlight>
                  <a:srgbClr val="FFFFFF"/>
                </a:highlight>
              </a:rPr>
              <a:t>Pdays</a:t>
            </a:r>
            <a:r>
              <a:rPr lang="en-US" sz="1800" dirty="0">
                <a:solidFill>
                  <a:schemeClr val="accent2"/>
                </a:solidFill>
                <a:highlight>
                  <a:srgbClr val="FFFFFF"/>
                </a:highlight>
              </a:rPr>
              <a:t>: number of days that passed by after the client was last contacted from a previous campaign. </a:t>
            </a:r>
          </a:p>
          <a:p>
            <a:pPr marL="457200" lvl="0" indent="-361950" algn="l" rtl="0">
              <a:lnSpc>
                <a:spcPct val="115000"/>
              </a:lnSpc>
              <a:spcBef>
                <a:spcPts val="0"/>
              </a:spcBef>
              <a:spcAft>
                <a:spcPts val="0"/>
              </a:spcAft>
              <a:buClr>
                <a:schemeClr val="accent2"/>
              </a:buClr>
              <a:buSzPts val="2100"/>
              <a:buChar char="●"/>
            </a:pPr>
            <a:r>
              <a:rPr lang="en-US" sz="1800" dirty="0">
                <a:solidFill>
                  <a:schemeClr val="accent2"/>
                </a:solidFill>
                <a:highlight>
                  <a:srgbClr val="FFFFFF"/>
                </a:highlight>
              </a:rPr>
              <a:t>Previous: number of contacts performed before this campaign and for this client </a:t>
            </a:r>
          </a:p>
          <a:p>
            <a:pPr marL="457200" lvl="0" indent="-361950" algn="l" rtl="0">
              <a:lnSpc>
                <a:spcPct val="115000"/>
              </a:lnSpc>
              <a:spcBef>
                <a:spcPts val="0"/>
              </a:spcBef>
              <a:spcAft>
                <a:spcPts val="0"/>
              </a:spcAft>
              <a:buClr>
                <a:schemeClr val="accent2"/>
              </a:buClr>
              <a:buSzPts val="2100"/>
              <a:buChar char="●"/>
            </a:pPr>
            <a:r>
              <a:rPr lang="en-US" sz="1800" dirty="0" err="1">
                <a:solidFill>
                  <a:schemeClr val="accent2"/>
                </a:solidFill>
                <a:highlight>
                  <a:srgbClr val="FFFFFF"/>
                </a:highlight>
              </a:rPr>
              <a:t>Poutcome</a:t>
            </a:r>
            <a:r>
              <a:rPr lang="en-US" sz="1800" dirty="0">
                <a:solidFill>
                  <a:schemeClr val="accent2"/>
                </a:solidFill>
                <a:highlight>
                  <a:srgbClr val="FFFFFF"/>
                </a:highlight>
              </a:rPr>
              <a:t>: outcome of the previous marketing campaign </a:t>
            </a:r>
          </a:p>
          <a:p>
            <a:pPr marL="457200" lvl="0" indent="-361950" algn="l" rtl="0">
              <a:lnSpc>
                <a:spcPct val="115000"/>
              </a:lnSpc>
              <a:spcBef>
                <a:spcPts val="0"/>
              </a:spcBef>
              <a:spcAft>
                <a:spcPts val="0"/>
              </a:spcAft>
              <a:buClr>
                <a:schemeClr val="accent2"/>
              </a:buClr>
              <a:buSzPts val="2100"/>
              <a:buChar char="●"/>
            </a:pPr>
            <a:r>
              <a:rPr lang="en-US" sz="1800" dirty="0">
                <a:solidFill>
                  <a:schemeClr val="accent2"/>
                </a:solidFill>
                <a:highlight>
                  <a:srgbClr val="FFFFFF"/>
                </a:highlight>
              </a:rPr>
              <a:t>Y: has the client subscribed to a term deposit or not?</a:t>
            </a:r>
          </a:p>
          <a:p>
            <a:endParaRPr lang="en-IN" dirty="0"/>
          </a:p>
        </p:txBody>
      </p:sp>
    </p:spTree>
    <p:extLst>
      <p:ext uri="{BB962C8B-B14F-4D97-AF65-F5344CB8AC3E}">
        <p14:creationId xmlns:p14="http://schemas.microsoft.com/office/powerpoint/2010/main" val="3560010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64F8-5A3F-F609-7712-26753A659A2E}"/>
              </a:ext>
            </a:extLst>
          </p:cNvPr>
          <p:cNvSpPr>
            <a:spLocks noGrp="1"/>
          </p:cNvSpPr>
          <p:nvPr>
            <p:ph type="title"/>
          </p:nvPr>
        </p:nvSpPr>
        <p:spPr/>
        <p:txBody>
          <a:bodyPr/>
          <a:lstStyle/>
          <a:p>
            <a:r>
              <a:rPr lang="en-US" dirty="0"/>
              <a:t>PRE PROCESSING DATA</a:t>
            </a:r>
            <a:endParaRPr lang="en-IN" dirty="0"/>
          </a:p>
        </p:txBody>
      </p:sp>
      <p:sp>
        <p:nvSpPr>
          <p:cNvPr id="3" name="Text Placeholder 2">
            <a:extLst>
              <a:ext uri="{FF2B5EF4-FFF2-40B4-BE49-F238E27FC236}">
                <a16:creationId xmlns:a16="http://schemas.microsoft.com/office/drawing/2014/main" id="{DBAE1D83-FA46-79D9-BA31-98B1235D6618}"/>
              </a:ext>
            </a:extLst>
          </p:cNvPr>
          <p:cNvSpPr>
            <a:spLocks noGrp="1"/>
          </p:cNvSpPr>
          <p:nvPr>
            <p:ph type="body" idx="1"/>
          </p:nvPr>
        </p:nvSpPr>
        <p:spPr/>
        <p:txBody>
          <a:bodyPr/>
          <a:lstStyle/>
          <a:p>
            <a:pPr marL="114300" indent="0">
              <a:buNone/>
            </a:pPr>
            <a:r>
              <a:rPr lang="en-US" dirty="0">
                <a:solidFill>
                  <a:schemeClr val="accent2"/>
                </a:solidFill>
              </a:rPr>
              <a:t>While processing the data we tend to :</a:t>
            </a:r>
          </a:p>
          <a:p>
            <a:pPr marL="114300" indent="0">
              <a:buNone/>
            </a:pPr>
            <a:endParaRPr lang="en-US" dirty="0">
              <a:solidFill>
                <a:schemeClr val="accent2"/>
              </a:solidFill>
            </a:endParaRPr>
          </a:p>
          <a:p>
            <a:pPr>
              <a:buClrTx/>
              <a:buFont typeface="Wingdings" panose="05000000000000000000" pitchFamily="2" charset="2"/>
              <a:buChar char="§"/>
            </a:pPr>
            <a:r>
              <a:rPr lang="en-US" dirty="0">
                <a:solidFill>
                  <a:schemeClr val="accent2"/>
                </a:solidFill>
              </a:rPr>
              <a:t> Handle the missing and null values by replacing them with the mean values and zeros.</a:t>
            </a:r>
          </a:p>
          <a:p>
            <a:pPr>
              <a:buClrTx/>
              <a:buFont typeface="Wingdings" panose="05000000000000000000" pitchFamily="2" charset="2"/>
              <a:buChar char="§"/>
            </a:pPr>
            <a:endParaRPr lang="en-US" dirty="0">
              <a:solidFill>
                <a:schemeClr val="accent2"/>
              </a:solidFill>
            </a:endParaRPr>
          </a:p>
          <a:p>
            <a:pPr>
              <a:buClrTx/>
              <a:buFont typeface="Wingdings" panose="05000000000000000000" pitchFamily="2" charset="2"/>
              <a:buChar char="§"/>
            </a:pPr>
            <a:r>
              <a:rPr lang="en-US" dirty="0">
                <a:solidFill>
                  <a:schemeClr val="accent2"/>
                </a:solidFill>
              </a:rPr>
              <a:t>Remove some columns if not necessary for our analysis.</a:t>
            </a:r>
          </a:p>
          <a:p>
            <a:pPr marL="114300" indent="0">
              <a:buClrTx/>
              <a:buNone/>
            </a:pPr>
            <a:endParaRPr lang="en-US" dirty="0">
              <a:solidFill>
                <a:schemeClr val="accent2"/>
              </a:solidFill>
            </a:endParaRPr>
          </a:p>
          <a:p>
            <a:pPr>
              <a:buClrTx/>
              <a:buFont typeface="Wingdings" panose="05000000000000000000" pitchFamily="2" charset="2"/>
              <a:buChar char="§"/>
            </a:pPr>
            <a:r>
              <a:rPr lang="en-US" dirty="0">
                <a:solidFill>
                  <a:schemeClr val="accent2"/>
                </a:solidFill>
              </a:rPr>
              <a:t>Combining two columns that have high correlation and have equal effect on the output data. </a:t>
            </a:r>
          </a:p>
          <a:p>
            <a:pPr marL="114300" indent="0">
              <a:buNone/>
            </a:pPr>
            <a:endParaRPr lang="en-IN" dirty="0">
              <a:solidFill>
                <a:schemeClr val="accent2"/>
              </a:solidFill>
            </a:endParaRPr>
          </a:p>
        </p:txBody>
      </p:sp>
    </p:spTree>
    <p:extLst>
      <p:ext uri="{BB962C8B-B14F-4D97-AF65-F5344CB8AC3E}">
        <p14:creationId xmlns:p14="http://schemas.microsoft.com/office/powerpoint/2010/main" val="1023709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B772CD-0FB1-AF58-8BB0-FA1F5387C6A6}"/>
              </a:ext>
            </a:extLst>
          </p:cNvPr>
          <p:cNvSpPr>
            <a:spLocks noGrp="1"/>
          </p:cNvSpPr>
          <p:nvPr>
            <p:ph type="body" idx="1"/>
          </p:nvPr>
        </p:nvSpPr>
        <p:spPr>
          <a:xfrm>
            <a:off x="189780" y="652603"/>
            <a:ext cx="8520600" cy="3416400"/>
          </a:xfrm>
        </p:spPr>
        <p:txBody>
          <a:bodyPr/>
          <a:lstStyle/>
          <a:p>
            <a:pPr algn="ctr"/>
            <a:endParaRPr lang="en-US" dirty="0"/>
          </a:p>
          <a:p>
            <a:pPr algn="ctr"/>
            <a:endParaRPr lang="en-IN" dirty="0"/>
          </a:p>
          <a:p>
            <a:pPr algn="ctr"/>
            <a:endParaRPr lang="en-IN" dirty="0"/>
          </a:p>
          <a:p>
            <a:pPr algn="ctr"/>
            <a:endParaRPr lang="en-IN" dirty="0"/>
          </a:p>
          <a:p>
            <a:pPr algn="ctr"/>
            <a:endParaRPr lang="en-IN" dirty="0"/>
          </a:p>
          <a:p>
            <a:pPr algn="ctr"/>
            <a:r>
              <a:rPr lang="en-US" sz="3600" b="1" dirty="0">
                <a:solidFill>
                  <a:schemeClr val="tx1"/>
                </a:solidFill>
              </a:rPr>
              <a:t>EXPLORATORY  DATA  ANALYSIS</a:t>
            </a:r>
            <a:endParaRPr lang="en-IN" sz="3600" b="1" dirty="0">
              <a:solidFill>
                <a:schemeClr val="tx1"/>
              </a:solidFill>
            </a:endParaRPr>
          </a:p>
        </p:txBody>
      </p:sp>
    </p:spTree>
    <p:extLst>
      <p:ext uri="{BB962C8B-B14F-4D97-AF65-F5344CB8AC3E}">
        <p14:creationId xmlns:p14="http://schemas.microsoft.com/office/powerpoint/2010/main" val="153014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92201-C58F-3BD0-1315-845B9C27359B}"/>
              </a:ext>
            </a:extLst>
          </p:cNvPr>
          <p:cNvSpPr>
            <a:spLocks noGrp="1"/>
          </p:cNvSpPr>
          <p:nvPr>
            <p:ph type="title"/>
          </p:nvPr>
        </p:nvSpPr>
        <p:spPr/>
        <p:txBody>
          <a:bodyPr/>
          <a:lstStyle/>
          <a:p>
            <a:r>
              <a:rPr lang="en-US" dirty="0"/>
              <a:t>Univariate Analysis</a:t>
            </a:r>
            <a:endParaRPr lang="en-IN" dirty="0"/>
          </a:p>
        </p:txBody>
      </p:sp>
      <p:sp>
        <p:nvSpPr>
          <p:cNvPr id="3" name="Text Placeholder 2">
            <a:extLst>
              <a:ext uri="{FF2B5EF4-FFF2-40B4-BE49-F238E27FC236}">
                <a16:creationId xmlns:a16="http://schemas.microsoft.com/office/drawing/2014/main" id="{75C2BB7A-AF80-1F31-A16E-8EA3BC7D2B40}"/>
              </a:ext>
            </a:extLst>
          </p:cNvPr>
          <p:cNvSpPr>
            <a:spLocks noGrp="1"/>
          </p:cNvSpPr>
          <p:nvPr>
            <p:ph type="body" idx="1"/>
          </p:nvPr>
        </p:nvSpPr>
        <p:spPr>
          <a:xfrm>
            <a:off x="311699" y="1152475"/>
            <a:ext cx="8520600" cy="3416400"/>
          </a:xfrm>
        </p:spPr>
        <p:txBody>
          <a:bodyPr/>
          <a:lstStyle/>
          <a:p>
            <a:pPr marL="114300" indent="0">
              <a:buNone/>
            </a:pPr>
            <a:r>
              <a:rPr lang="en-US" dirty="0">
                <a:solidFill>
                  <a:schemeClr val="accent2"/>
                </a:solidFill>
              </a:rPr>
              <a:t>Considering a single column in the dataset and conducting an analysis to find out the effect that the column has on the resultant variable Y.</a:t>
            </a:r>
            <a:endParaRPr lang="en-IN" dirty="0">
              <a:solidFill>
                <a:schemeClr val="accent2"/>
              </a:solidFill>
            </a:endParaRPr>
          </a:p>
        </p:txBody>
      </p:sp>
      <p:pic>
        <p:nvPicPr>
          <p:cNvPr id="1026" name="Picture 2">
            <a:extLst>
              <a:ext uri="{FF2B5EF4-FFF2-40B4-BE49-F238E27FC236}">
                <a16:creationId xmlns:a16="http://schemas.microsoft.com/office/drawing/2014/main" id="{709CC653-4ECB-ED1F-3B8E-1CBDD0DB8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99" y="2446147"/>
            <a:ext cx="3819525" cy="24955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D2C9912-01C7-B56C-6980-E8EA85906BD0}"/>
              </a:ext>
            </a:extLst>
          </p:cNvPr>
          <p:cNvSpPr txBox="1"/>
          <p:nvPr/>
        </p:nvSpPr>
        <p:spPr>
          <a:xfrm>
            <a:off x="816864" y="2060448"/>
            <a:ext cx="2974848" cy="307777"/>
          </a:xfrm>
          <a:prstGeom prst="rect">
            <a:avLst/>
          </a:prstGeom>
          <a:noFill/>
        </p:spPr>
        <p:txBody>
          <a:bodyPr wrap="square" rtlCol="0">
            <a:spAutoFit/>
          </a:bodyPr>
          <a:lstStyle/>
          <a:p>
            <a:r>
              <a:rPr lang="en-US" dirty="0"/>
              <a:t>Output variable y.</a:t>
            </a:r>
            <a:endParaRPr lang="en-IN" dirty="0"/>
          </a:p>
        </p:txBody>
      </p:sp>
      <p:sp>
        <p:nvSpPr>
          <p:cNvPr id="6" name="TextBox 5">
            <a:extLst>
              <a:ext uri="{FF2B5EF4-FFF2-40B4-BE49-F238E27FC236}">
                <a16:creationId xmlns:a16="http://schemas.microsoft.com/office/drawing/2014/main" id="{FD121454-3FE4-D273-F1A5-E21EC9E65F7B}"/>
              </a:ext>
            </a:extLst>
          </p:cNvPr>
          <p:cNvSpPr txBox="1"/>
          <p:nvPr/>
        </p:nvSpPr>
        <p:spPr>
          <a:xfrm>
            <a:off x="4352544" y="3170702"/>
            <a:ext cx="4479755" cy="523220"/>
          </a:xfrm>
          <a:prstGeom prst="rect">
            <a:avLst/>
          </a:prstGeom>
          <a:noFill/>
        </p:spPr>
        <p:txBody>
          <a:bodyPr wrap="square" rtlCol="0">
            <a:spAutoFit/>
          </a:bodyPr>
          <a:lstStyle/>
          <a:p>
            <a:r>
              <a:rPr lang="en-US" dirty="0"/>
              <a:t>It seems most people have not subscribed to a term deposit </a:t>
            </a:r>
            <a:endParaRPr lang="en-IN" dirty="0"/>
          </a:p>
        </p:txBody>
      </p:sp>
    </p:spTree>
    <p:extLst>
      <p:ext uri="{BB962C8B-B14F-4D97-AF65-F5344CB8AC3E}">
        <p14:creationId xmlns:p14="http://schemas.microsoft.com/office/powerpoint/2010/main" val="199502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C8F8-0912-30E0-84B4-67A6B962CB76}"/>
              </a:ext>
            </a:extLst>
          </p:cNvPr>
          <p:cNvSpPr>
            <a:spLocks noGrp="1"/>
          </p:cNvSpPr>
          <p:nvPr>
            <p:ph type="title"/>
          </p:nvPr>
        </p:nvSpPr>
        <p:spPr/>
        <p:txBody>
          <a:bodyPr/>
          <a:lstStyle/>
          <a:p>
            <a:r>
              <a:rPr lang="en-GB" sz="2800" u="sng" dirty="0"/>
              <a:t>EDA</a:t>
            </a:r>
            <a:r>
              <a:rPr lang="en-GB" sz="2800" dirty="0"/>
              <a:t> (continue… )</a:t>
            </a:r>
            <a:endParaRPr lang="en-IN" dirty="0"/>
          </a:p>
        </p:txBody>
      </p:sp>
      <p:sp>
        <p:nvSpPr>
          <p:cNvPr id="3" name="Text Placeholder 2">
            <a:extLst>
              <a:ext uri="{FF2B5EF4-FFF2-40B4-BE49-F238E27FC236}">
                <a16:creationId xmlns:a16="http://schemas.microsoft.com/office/drawing/2014/main" id="{54BA85D0-D08F-5042-C2ED-46D6E8B5648D}"/>
              </a:ext>
            </a:extLst>
          </p:cNvPr>
          <p:cNvSpPr>
            <a:spLocks noGrp="1"/>
          </p:cNvSpPr>
          <p:nvPr>
            <p:ph type="body" idx="1"/>
          </p:nvPr>
        </p:nvSpPr>
        <p:spPr/>
        <p:txBody>
          <a:bodyPr/>
          <a:lstStyle/>
          <a:p>
            <a:endParaRPr lang="en-IN" dirty="0"/>
          </a:p>
        </p:txBody>
      </p:sp>
      <p:pic>
        <p:nvPicPr>
          <p:cNvPr id="2050" name="Picture 2">
            <a:extLst>
              <a:ext uri="{FF2B5EF4-FFF2-40B4-BE49-F238E27FC236}">
                <a16:creationId xmlns:a16="http://schemas.microsoft.com/office/drawing/2014/main" id="{C3F4090D-2FAB-8820-E5B1-EB02F496C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52475"/>
            <a:ext cx="7205472" cy="39910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42F6001-87E1-E0B0-6AB8-32A036020576}"/>
              </a:ext>
            </a:extLst>
          </p:cNvPr>
          <p:cNvSpPr txBox="1"/>
          <p:nvPr/>
        </p:nvSpPr>
        <p:spPr>
          <a:xfrm>
            <a:off x="7332441" y="1828800"/>
            <a:ext cx="1499859" cy="954107"/>
          </a:xfrm>
          <a:prstGeom prst="rect">
            <a:avLst/>
          </a:prstGeom>
          <a:noFill/>
        </p:spPr>
        <p:txBody>
          <a:bodyPr wrap="square" rtlCol="0">
            <a:spAutoFit/>
          </a:bodyPr>
          <a:lstStyle/>
          <a:p>
            <a:r>
              <a:rPr lang="en-US" dirty="0"/>
              <a:t>Count of People who work in various Job categories.</a:t>
            </a:r>
            <a:endParaRPr lang="en-IN" dirty="0"/>
          </a:p>
        </p:txBody>
      </p:sp>
    </p:spTree>
    <p:extLst>
      <p:ext uri="{BB962C8B-B14F-4D97-AF65-F5344CB8AC3E}">
        <p14:creationId xmlns:p14="http://schemas.microsoft.com/office/powerpoint/2010/main" val="3923235103"/>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1562</Words>
  <Application>Microsoft Office PowerPoint</Application>
  <PresentationFormat>On-screen Show (16:9)</PresentationFormat>
  <Paragraphs>173</Paragraphs>
  <Slides>35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Courier New</vt:lpstr>
      <vt:lpstr>Roboto</vt:lpstr>
      <vt:lpstr>var(--colab-chrome-font-family)</vt:lpstr>
      <vt:lpstr>Arial</vt:lpstr>
      <vt:lpstr>Arial</vt:lpstr>
      <vt:lpstr>Wingdings</vt:lpstr>
      <vt:lpstr>Montserrat</vt:lpstr>
      <vt:lpstr>Simple Light</vt:lpstr>
      <vt:lpstr> Capstone Project  Bank Marketing Effectiveness Prediction   Team Members  Jayanth V  Gowthaam Kumarasamy     </vt:lpstr>
      <vt:lpstr>INDEX</vt:lpstr>
      <vt:lpstr>PROBLEM STATEMENT</vt:lpstr>
      <vt:lpstr>DATA OVERVIEW</vt:lpstr>
      <vt:lpstr>DATA OVERVIEW</vt:lpstr>
      <vt:lpstr>PRE PROCESSING DATA</vt:lpstr>
      <vt:lpstr>PowerPoint Presentation</vt:lpstr>
      <vt:lpstr>Univariate Analysis</vt:lpstr>
      <vt:lpstr>EDA (continue… )</vt:lpstr>
      <vt:lpstr>EDA (continue… )</vt:lpstr>
      <vt:lpstr>EDA (continue… )</vt:lpstr>
      <vt:lpstr>EDA (continue… )</vt:lpstr>
      <vt:lpstr>EDA - Bivariate Analysis</vt:lpstr>
      <vt:lpstr>EDA - Bivariate Analysis (continue… )</vt:lpstr>
      <vt:lpstr>EDA - Bivariate Analysis (continue… )</vt:lpstr>
      <vt:lpstr>EDA - Bivariate Analysis (continue… )</vt:lpstr>
      <vt:lpstr>EDA - Bivariate Analysis (continue… )</vt:lpstr>
      <vt:lpstr>Outlier Treatment</vt:lpstr>
      <vt:lpstr>Feature  Engineering</vt:lpstr>
      <vt:lpstr>Feature  Engineering (continue… )</vt:lpstr>
      <vt:lpstr>Feature  Engineering (continue… )</vt:lpstr>
      <vt:lpstr>Feature  Engineering (continue… )</vt:lpstr>
      <vt:lpstr>Correlation Map</vt:lpstr>
      <vt:lpstr>PowerPoint Presentation</vt:lpstr>
      <vt:lpstr>Handling Class Imbalance</vt:lpstr>
      <vt:lpstr>Machine Learning Model Implementation</vt:lpstr>
      <vt:lpstr>Naïve Bayes Model</vt:lpstr>
      <vt:lpstr>K- Nearest Neighbour Model Implementation</vt:lpstr>
      <vt:lpstr>SVM Model</vt:lpstr>
      <vt:lpstr>Random Forest </vt:lpstr>
      <vt:lpstr>XG Boost</vt:lpstr>
      <vt:lpstr>Computing AUROC and ROC curve values</vt:lpstr>
      <vt:lpstr>Feature Importance for final model (SHAPASH)</vt:lpstr>
      <vt:lpstr>SHAPASH Model Explanatory (Continue..)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RETAIL SALES PREDICTION   Team Members  Jayanth V  Gowthaam Kumarasamy</dc:title>
  <dc:creator>Admin</dc:creator>
  <cp:lastModifiedBy>Jayanth V</cp:lastModifiedBy>
  <cp:revision>8</cp:revision>
  <dcterms:modified xsi:type="dcterms:W3CDTF">2022-10-12T16:21:32Z</dcterms:modified>
</cp:coreProperties>
</file>